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1"/>
    <p:sldMasterId id="2147483656" r:id="rId2"/>
  </p:sldMasterIdLst>
  <p:notesMasterIdLst>
    <p:notesMasterId r:id="rId34"/>
  </p:notesMasterIdLst>
  <p:handoutMasterIdLst>
    <p:handoutMasterId r:id="rId35"/>
  </p:handoutMasterIdLst>
  <p:sldIdLst>
    <p:sldId id="1295" r:id="rId3"/>
    <p:sldId id="1296" r:id="rId4"/>
    <p:sldId id="1297" r:id="rId5"/>
    <p:sldId id="1327" r:id="rId6"/>
    <p:sldId id="1324" r:id="rId7"/>
    <p:sldId id="1298" r:id="rId8"/>
    <p:sldId id="1328" r:id="rId9"/>
    <p:sldId id="1299" r:id="rId10"/>
    <p:sldId id="1315" r:id="rId11"/>
    <p:sldId id="1316" r:id="rId12"/>
    <p:sldId id="1317" r:id="rId13"/>
    <p:sldId id="1301" r:id="rId14"/>
    <p:sldId id="1302" r:id="rId15"/>
    <p:sldId id="1318" r:id="rId16"/>
    <p:sldId id="1305" r:id="rId17"/>
    <p:sldId id="1329" r:id="rId18"/>
    <p:sldId id="1306" r:id="rId19"/>
    <p:sldId id="1307" r:id="rId20"/>
    <p:sldId id="1330" r:id="rId21"/>
    <p:sldId id="1331" r:id="rId22"/>
    <p:sldId id="1332" r:id="rId23"/>
    <p:sldId id="1320" r:id="rId24"/>
    <p:sldId id="1321" r:id="rId25"/>
    <p:sldId id="1322" r:id="rId26"/>
    <p:sldId id="1319" r:id="rId27"/>
    <p:sldId id="1308" r:id="rId28"/>
    <p:sldId id="1309" r:id="rId29"/>
    <p:sldId id="1334" r:id="rId30"/>
    <p:sldId id="1335" r:id="rId31"/>
    <p:sldId id="1333" r:id="rId32"/>
    <p:sldId id="1313" r:id="rId33"/>
  </p:sldIdLst>
  <p:sldSz cx="9144000" cy="6858000" type="letter"/>
  <p:notesSz cx="6881813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CAC"/>
    <a:srgbClr val="FFFFCC"/>
    <a:srgbClr val="CCFF66"/>
    <a:srgbClr val="CC0000"/>
    <a:srgbClr val="003300"/>
    <a:srgbClr val="000099"/>
    <a:srgbClr val="3399FF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08" autoAdjust="0"/>
    <p:restoredTop sz="91602" autoAdjust="0"/>
  </p:normalViewPr>
  <p:slideViewPr>
    <p:cSldViewPr>
      <p:cViewPr varScale="1">
        <p:scale>
          <a:sx n="118" d="100"/>
          <a:sy n="118" d="100"/>
        </p:scale>
        <p:origin x="-10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82418" cy="464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>
            <a:lvl1pPr defTabSz="924539">
              <a:defRPr sz="1200"/>
            </a:lvl1pPr>
          </a:lstStyle>
          <a:p>
            <a:endParaRPr lang="en-US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9396" y="1"/>
            <a:ext cx="2982417" cy="464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>
            <a:lvl1pPr algn="r" defTabSz="924539">
              <a:defRPr sz="1200"/>
            </a:lvl1pPr>
          </a:lstStyle>
          <a:p>
            <a:endParaRPr lang="en-US"/>
          </a:p>
        </p:txBody>
      </p:sp>
      <p:sp>
        <p:nvSpPr>
          <p:cNvPr id="158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2195"/>
            <a:ext cx="2982418" cy="464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9" rIns="92437" bIns="46219" numCol="1" anchor="b" anchorCtr="0" compatLnSpc="1">
            <a:prstTxWarp prst="textNoShape">
              <a:avLst/>
            </a:prstTxWarp>
          </a:bodyPr>
          <a:lstStyle>
            <a:lvl1pPr defTabSz="924539">
              <a:defRPr sz="1200"/>
            </a:lvl1pPr>
          </a:lstStyle>
          <a:p>
            <a:endParaRPr lang="en-US"/>
          </a:p>
        </p:txBody>
      </p:sp>
      <p:sp>
        <p:nvSpPr>
          <p:cNvPr id="158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9396" y="8832195"/>
            <a:ext cx="2982417" cy="464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9" rIns="92437" bIns="46219" numCol="1" anchor="b" anchorCtr="0" compatLnSpc="1">
            <a:prstTxWarp prst="textNoShape">
              <a:avLst/>
            </a:prstTxWarp>
          </a:bodyPr>
          <a:lstStyle>
            <a:lvl1pPr algn="r" defTabSz="924539">
              <a:defRPr sz="1200"/>
            </a:lvl1pPr>
          </a:lstStyle>
          <a:p>
            <a:fld id="{21FE9C6F-58EB-4C16-9AA9-70C1FEE46864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82418" cy="464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>
            <a:lvl1pPr defTabSz="924539">
              <a:defRPr sz="1200">
                <a:latin typeface="Times" pitchFamily="18" charset="0"/>
              </a:defRPr>
            </a:lvl1pPr>
          </a:lstStyle>
          <a:p>
            <a:endParaRPr 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9396" y="1"/>
            <a:ext cx="2982417" cy="464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>
            <a:lvl1pPr algn="r" defTabSz="924539">
              <a:defRPr sz="1200">
                <a:latin typeface="Times" pitchFamily="18" charset="0"/>
              </a:defRPr>
            </a:lvl1pPr>
          </a:lstStyle>
          <a:p>
            <a:endParaRPr 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7600" y="698500"/>
            <a:ext cx="4646613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6978" y="4416099"/>
            <a:ext cx="5047858" cy="4182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9" rIns="92437" bIns="462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2195"/>
            <a:ext cx="2982418" cy="464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9" rIns="92437" bIns="46219" numCol="1" anchor="b" anchorCtr="0" compatLnSpc="1">
            <a:prstTxWarp prst="textNoShape">
              <a:avLst/>
            </a:prstTxWarp>
          </a:bodyPr>
          <a:lstStyle>
            <a:lvl1pPr defTabSz="924539">
              <a:defRPr sz="1200">
                <a:latin typeface="Times" pitchFamily="18" charset="0"/>
              </a:defRPr>
            </a:lvl1pPr>
          </a:lstStyle>
          <a:p>
            <a:endParaRPr 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9396" y="8832195"/>
            <a:ext cx="2982417" cy="464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37" tIns="46219" rIns="92437" bIns="46219" numCol="1" anchor="b" anchorCtr="0" compatLnSpc="1">
            <a:prstTxWarp prst="textNoShape">
              <a:avLst/>
            </a:prstTxWarp>
          </a:bodyPr>
          <a:lstStyle>
            <a:lvl1pPr algn="r" defTabSz="924539">
              <a:defRPr sz="1200">
                <a:latin typeface="Times" pitchFamily="18" charset="0"/>
              </a:defRPr>
            </a:lvl1pPr>
          </a:lstStyle>
          <a:p>
            <a:fld id="{3B6D8E2E-40E7-4AA9-A537-C254403BF5F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63F3E6-4F65-4AE2-9C1A-B97DD58CFBE8}" type="slidenum">
              <a:rPr lang="en-US"/>
              <a:pPr/>
              <a:t>1</a:t>
            </a:fld>
            <a:endParaRPr lang="en-US"/>
          </a:p>
        </p:txBody>
      </p:sp>
      <p:sp>
        <p:nvSpPr>
          <p:cNvPr id="129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247EE4-54EF-4EFB-A337-CC6437CCD1A4}" type="slidenum">
              <a:rPr lang="en-US"/>
              <a:pPr/>
              <a:t>2</a:t>
            </a:fld>
            <a:endParaRPr lang="en-US"/>
          </a:p>
        </p:txBody>
      </p:sp>
      <p:sp>
        <p:nvSpPr>
          <p:cNvPr id="1842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2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247EE4-54EF-4EFB-A337-CC6437CCD1A4}" type="slidenum">
              <a:rPr lang="en-US"/>
              <a:pPr/>
              <a:t>3</a:t>
            </a:fld>
            <a:endParaRPr lang="en-US"/>
          </a:p>
        </p:txBody>
      </p:sp>
      <p:sp>
        <p:nvSpPr>
          <p:cNvPr id="1842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2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EB8A4C4-7325-4779-9113-38521D0F6313}" type="slidenum">
              <a:rPr lang="en-US" sz="1200" kern="1200">
                <a:solidFill>
                  <a:prstClr val="black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sz="1200" kern="1200">
              <a:solidFill>
                <a:prstClr val="black"/>
              </a:solidFill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437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7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6329" y="4416426"/>
            <a:ext cx="5049156" cy="4181475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247EE4-54EF-4EFB-A337-CC6437CCD1A4}" type="slidenum">
              <a:rPr lang="en-US"/>
              <a:pPr/>
              <a:t>5</a:t>
            </a:fld>
            <a:endParaRPr lang="en-US"/>
          </a:p>
        </p:txBody>
      </p:sp>
      <p:sp>
        <p:nvSpPr>
          <p:cNvPr id="1842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2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B11B76-5897-441A-B850-F41B2A0F47AF}" type="slidenum">
              <a:rPr lang="en-US"/>
              <a:pPr/>
              <a:t>6</a:t>
            </a:fld>
            <a:endParaRPr lang="en-US"/>
          </a:p>
        </p:txBody>
      </p:sp>
      <p:sp>
        <p:nvSpPr>
          <p:cNvPr id="17336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3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979F39-D245-4294-8995-A10EA6AC6F7C}" type="slidenum">
              <a:rPr lang="en-US"/>
              <a:pPr/>
              <a:t>7</a:t>
            </a:fld>
            <a:endParaRPr lang="en-US"/>
          </a:p>
        </p:txBody>
      </p:sp>
      <p:sp>
        <p:nvSpPr>
          <p:cNvPr id="1860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0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FDBAF3-8CF8-455B-881D-CEB839376C33}" type="slidenum">
              <a:rPr lang="en-US"/>
              <a:pPr/>
              <a:t>8</a:t>
            </a:fld>
            <a:endParaRPr lang="en-US"/>
          </a:p>
        </p:txBody>
      </p:sp>
      <p:sp>
        <p:nvSpPr>
          <p:cNvPr id="1735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5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6D8E2E-40E7-4AA9-A537-C254403BF5F5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F82F11-B5F3-46BC-9646-37A29BA865BD}" type="slidenum">
              <a:rPr lang="en-US"/>
              <a:pPr/>
              <a:t>12</a:t>
            </a:fld>
            <a:endParaRPr lang="en-US"/>
          </a:p>
        </p:txBody>
      </p:sp>
      <p:sp>
        <p:nvSpPr>
          <p:cNvPr id="1737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7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6094B8-A7E9-49D7-BC8B-B97223823461}" type="slidenum">
              <a:rPr lang="en-US"/>
              <a:pPr/>
              <a:t>13</a:t>
            </a:fld>
            <a:endParaRPr lang="en-US"/>
          </a:p>
        </p:txBody>
      </p:sp>
      <p:sp>
        <p:nvSpPr>
          <p:cNvPr id="1739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9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1889F0-3C24-4D70-9CAC-B18DDB84D9E3}" type="slidenum">
              <a:rPr lang="en-US"/>
              <a:pPr/>
              <a:t>15</a:t>
            </a:fld>
            <a:endParaRPr lang="en-US"/>
          </a:p>
        </p:txBody>
      </p:sp>
      <p:sp>
        <p:nvSpPr>
          <p:cNvPr id="1866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6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1889F0-3C24-4D70-9CAC-B18DDB84D9E3}" type="slidenum">
              <a:rPr lang="en-US"/>
              <a:pPr/>
              <a:t>16</a:t>
            </a:fld>
            <a:endParaRPr lang="en-US"/>
          </a:p>
        </p:txBody>
      </p:sp>
      <p:sp>
        <p:nvSpPr>
          <p:cNvPr id="1866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6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1889F0-3C24-4D70-9CAC-B18DDB84D9E3}" type="slidenum">
              <a:rPr lang="en-US"/>
              <a:pPr/>
              <a:t>17</a:t>
            </a:fld>
            <a:endParaRPr lang="en-US"/>
          </a:p>
        </p:txBody>
      </p:sp>
      <p:sp>
        <p:nvSpPr>
          <p:cNvPr id="1866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6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1889F0-3C24-4D70-9CAC-B18DDB84D9E3}" type="slidenum">
              <a:rPr lang="en-US"/>
              <a:pPr/>
              <a:t>18</a:t>
            </a:fld>
            <a:endParaRPr lang="en-US"/>
          </a:p>
        </p:txBody>
      </p:sp>
      <p:sp>
        <p:nvSpPr>
          <p:cNvPr id="1866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6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1889F0-3C24-4D70-9CAC-B18DDB84D9E3}" type="slidenum">
              <a:rPr lang="en-US"/>
              <a:pPr/>
              <a:t>19</a:t>
            </a:fld>
            <a:endParaRPr lang="en-US"/>
          </a:p>
        </p:txBody>
      </p:sp>
      <p:sp>
        <p:nvSpPr>
          <p:cNvPr id="1866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6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A1889F0-3C24-4D70-9CAC-B18DDB84D9E3}" type="slidenum">
              <a:rPr lang="en-US"/>
              <a:pPr/>
              <a:t>20</a:t>
            </a:fld>
            <a:endParaRPr lang="en-US"/>
          </a:p>
        </p:txBody>
      </p:sp>
      <p:sp>
        <p:nvSpPr>
          <p:cNvPr id="1866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6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610AC6D-18B4-4F04-A1CD-6D8BEE6F9094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6D8E2E-40E7-4AA9-A537-C254403BF5F5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54638"/>
            <a:fld id="{FC1423E9-016A-423B-BF49-1CD977E14491}" type="slidenum">
              <a:rPr lang="en-US" i="1">
                <a:solidFill>
                  <a:srgbClr val="000099"/>
                </a:solidFill>
                <a:latin typeface="Arial Unicode MS" pitchFamily="34" charset="-128"/>
              </a:rPr>
              <a:pPr defTabSz="954638"/>
              <a:t>27</a:t>
            </a:fld>
            <a:endParaRPr lang="en-US" i="1" dirty="0">
              <a:solidFill>
                <a:srgbClr val="000099"/>
              </a:solidFill>
              <a:latin typeface="Arial Unicode MS" pitchFamily="34" charset="-128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16013" y="696913"/>
            <a:ext cx="4648200" cy="3486150"/>
          </a:xfrm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6329" y="4416427"/>
            <a:ext cx="5049156" cy="4183062"/>
          </a:xfrm>
          <a:noFill/>
          <a:ln/>
        </p:spPr>
        <p:txBody>
          <a:bodyPr lIns="93832" tIns="46917" rIns="93832" bIns="46917"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3A88C8-1CA6-49F3-B3AB-A83F4B83C2C5}" type="slidenum">
              <a:rPr lang="en-US"/>
              <a:pPr/>
              <a:t>31</a:t>
            </a:fld>
            <a:endParaRPr lang="en-US"/>
          </a:p>
        </p:txBody>
      </p:sp>
      <p:sp>
        <p:nvSpPr>
          <p:cNvPr id="1840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0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ln>
            <a:noFill/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 sz="1400" b="0"/>
            </a:lvl1pPr>
          </a:lstStyle>
          <a:p>
            <a:endParaRPr lang="en-US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400" b="0"/>
            </a:lvl1pPr>
          </a:lstStyle>
          <a:p>
            <a:r>
              <a:rPr lang="en-US" dirty="0" smtClean="0"/>
              <a:t>LCWS10</a:t>
            </a:r>
            <a:endParaRPr lang="en-US" dirty="0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fld id="{1D168965-4E13-4930-BD8B-4AC7CFB8E976}" type="slidenum">
              <a:rPr lang="en-US"/>
              <a:pPr/>
              <a:t>‹#›</a:t>
            </a:fld>
            <a:endParaRPr lang="en-US">
              <a:latin typeface="Times" pitchFamily="18" charset="0"/>
            </a:endParaRPr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381000" y="6248400"/>
            <a:ext cx="8382000" cy="0"/>
          </a:xfrm>
          <a:prstGeom prst="line">
            <a:avLst/>
          </a:prstGeom>
          <a:noFill/>
          <a:ln w="19050">
            <a:solidFill>
              <a:srgbClr val="8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May, 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19FACD-4466-414C-8F79-FA87C0B94749}" type="slidenum">
              <a:rPr lang="en-US"/>
              <a:pPr/>
              <a:t>‹#›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LCWS10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A0E19-CE7A-4582-A3D6-1D3395D0CB5B}" type="slidenum">
              <a:rPr lang="en-US"/>
              <a:pPr/>
              <a:t>‹#›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LCWS10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D553C8-CD5F-41C8-BA6B-AEF6426813AC}" type="slidenum">
              <a:rPr lang="en-US"/>
              <a:pPr/>
              <a:t>‹#›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102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10276" name="Line 4"/>
          <p:cNvSpPr>
            <a:spLocks noChangeShapeType="1"/>
          </p:cNvSpPr>
          <p:nvPr/>
        </p:nvSpPr>
        <p:spPr bwMode="auto">
          <a:xfrm>
            <a:off x="685800" y="6372225"/>
            <a:ext cx="7772400" cy="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0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310277" name="Line 5"/>
          <p:cNvSpPr>
            <a:spLocks noChangeShapeType="1"/>
          </p:cNvSpPr>
          <p:nvPr/>
        </p:nvSpPr>
        <p:spPr bwMode="auto">
          <a:xfrm>
            <a:off x="685800" y="838200"/>
            <a:ext cx="77724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0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310280" name="Text Box 8"/>
          <p:cNvSpPr txBox="1">
            <a:spLocks noChangeArrowheads="1"/>
          </p:cNvSpPr>
          <p:nvPr/>
        </p:nvSpPr>
        <p:spPr bwMode="auto">
          <a:xfrm>
            <a:off x="381000" y="6553200"/>
            <a:ext cx="1676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n-US" sz="3200" kern="1200">
              <a:solidFill>
                <a:srgbClr val="000000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310283" name="Picture 11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52400"/>
            <a:ext cx="846138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F7532F67-F6FA-4189-87F8-F3F80C7A7ACF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B884A49-E105-4D40-AC81-83BD62626DAF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800100"/>
            <a:ext cx="3810000" cy="5448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00100"/>
            <a:ext cx="3810000" cy="5448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242413B-F656-4735-8D18-D7A0F734DCA1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8360921D-D7AB-4329-A8CC-374CCA041433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0A9712C-CD5B-4F44-A7E6-D2E3247E9456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5A4278E-D628-43FC-AF69-1D0012E10569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A701525-5843-4828-A1DA-186772674407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481C4B1-FE1B-44BD-B790-E820A19843C8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1B571E3D-6686-4830-B1F1-058D11B3DE9E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152400"/>
            <a:ext cx="1943100" cy="6096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76900" cy="6096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F462097-05DD-434B-BA03-2CBB8CA8B8CB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52400"/>
            <a:ext cx="6477000" cy="533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800100"/>
            <a:ext cx="3810000" cy="5448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00100"/>
            <a:ext cx="3810000" cy="5448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2590800" y="6477000"/>
            <a:ext cx="4343400" cy="30480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696200" y="6477000"/>
            <a:ext cx="838200" cy="38100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9F5E788C-531E-4163-A9A8-245F2399B5C9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524000" y="152400"/>
            <a:ext cx="6477000" cy="533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85800" y="800100"/>
            <a:ext cx="3810000" cy="2647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800100"/>
            <a:ext cx="3810000" cy="2647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5800" y="3600450"/>
            <a:ext cx="3810000" cy="2647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600450"/>
            <a:ext cx="3810000" cy="26479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>
          <a:xfrm>
            <a:off x="2590800" y="6477000"/>
            <a:ext cx="4343400" cy="30480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4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7696200" y="6477000"/>
            <a:ext cx="838200" cy="38100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75202CB-4521-43E7-9E96-E7EDE9B1122F}" type="slidenum">
              <a:rPr lang="en-US" sz="12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sz="12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4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76200"/>
            <a:ext cx="7010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143000"/>
            <a:ext cx="7772400" cy="5181600"/>
          </a:xfrm>
          <a:prstGeom prst="rect">
            <a:avLst/>
          </a:prstGeom>
          <a:noFill/>
          <a:ln w="19050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4770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rgbClr val="800000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19400" y="6477000"/>
            <a:ext cx="365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solidFill>
                  <a:srgbClr val="800000"/>
                </a:solidFill>
                <a:latin typeface="+mj-lt"/>
              </a:defRPr>
            </a:lvl1pPr>
          </a:lstStyle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477000"/>
            <a:ext cx="1905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solidFill>
                  <a:srgbClr val="800000"/>
                </a:solidFill>
                <a:latin typeface="+mj-lt"/>
              </a:defRPr>
            </a:lvl1pPr>
          </a:lstStyle>
          <a:p>
            <a:fld id="{B08346DA-F1AC-4C52-9FB1-975FBF71959B}" type="slidenum">
              <a:rPr lang="en-US"/>
              <a:pPr/>
              <a:t>‹#›</a:t>
            </a:fld>
            <a:endParaRPr lang="en-US">
              <a:latin typeface="Times" pitchFamily="18" charset="0"/>
            </a:endParaRPr>
          </a:p>
        </p:txBody>
      </p:sp>
      <p:sp>
        <p:nvSpPr>
          <p:cNvPr id="1031" name="Line 7"/>
          <p:cNvSpPr>
            <a:spLocks noChangeShapeType="1"/>
          </p:cNvSpPr>
          <p:nvPr/>
        </p:nvSpPr>
        <p:spPr bwMode="auto">
          <a:xfrm>
            <a:off x="381000" y="6477000"/>
            <a:ext cx="8382000" cy="0"/>
          </a:xfrm>
          <a:prstGeom prst="line">
            <a:avLst/>
          </a:prstGeom>
          <a:noFill/>
          <a:ln w="19050">
            <a:solidFill>
              <a:srgbClr val="8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131763" y="860425"/>
            <a:ext cx="8458200" cy="76200"/>
          </a:xfrm>
          <a:prstGeom prst="rect">
            <a:avLst/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436563" y="990600"/>
            <a:ext cx="8458200" cy="76200"/>
          </a:xfrm>
          <a:prstGeom prst="rect">
            <a:avLst/>
          </a:prstGeom>
          <a:solidFill>
            <a:srgbClr val="3399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1039" name="Picture 15" descr="1024_greendot_divider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7750" y="687388"/>
            <a:ext cx="7848600" cy="153987"/>
          </a:xfrm>
          <a:prstGeom prst="rect">
            <a:avLst/>
          </a:prstGeom>
          <a:noFill/>
        </p:spPr>
      </p:pic>
      <p:pic>
        <p:nvPicPr>
          <p:cNvPr id="1042" name="Picture 18"/>
          <p:cNvPicPr>
            <a:picLocks noChangeAspect="1" noChangeArrowheads="1"/>
          </p:cNvPicPr>
          <p:nvPr userDrawn="1"/>
        </p:nvPicPr>
        <p:blipFill>
          <a:blip r:embed="rId7"/>
          <a:srcRect/>
          <a:stretch>
            <a:fillRect/>
          </a:stretch>
        </p:blipFill>
        <p:spPr bwMode="auto">
          <a:xfrm>
            <a:off x="66675" y="66675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8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8000"/>
          </a:solidFill>
          <a:latin typeface="Arial Rounded MT Bold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8000"/>
          </a:solidFill>
          <a:latin typeface="Arial Rounded MT Bold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8000"/>
          </a:solidFill>
          <a:latin typeface="Arial Rounded MT Bold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8000"/>
          </a:solidFill>
          <a:latin typeface="Arial Rounded MT Bold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8000"/>
          </a:solidFill>
          <a:latin typeface="Arial Rounded MT Bold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8000"/>
          </a:solidFill>
          <a:latin typeface="Arial Rounded MT Bold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8000"/>
          </a:solidFill>
          <a:latin typeface="Arial Rounded MT Bold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2000" b="1">
          <a:solidFill>
            <a:srgbClr val="008000"/>
          </a:solidFill>
          <a:latin typeface="Arial Rounded MT Bold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 b="1">
          <a:solidFill>
            <a:srgbClr val="000099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400" b="1">
          <a:solidFill>
            <a:srgbClr val="378614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2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800" b="1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800" b="1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800" b="1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800" b="1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8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0" y="152400"/>
            <a:ext cx="6477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800100"/>
            <a:ext cx="7772400" cy="544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0" name="Line 4"/>
          <p:cNvSpPr>
            <a:spLocks noChangeShapeType="1"/>
          </p:cNvSpPr>
          <p:nvPr/>
        </p:nvSpPr>
        <p:spPr bwMode="auto">
          <a:xfrm>
            <a:off x="685800" y="6372225"/>
            <a:ext cx="7772400" cy="0"/>
          </a:xfrm>
          <a:prstGeom prst="line">
            <a:avLst/>
          </a:prstGeom>
          <a:noFill/>
          <a:ln w="76200">
            <a:solidFill>
              <a:srgbClr val="CC0000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0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4101" name="Line 5"/>
          <p:cNvSpPr>
            <a:spLocks noChangeShapeType="1"/>
          </p:cNvSpPr>
          <p:nvPr/>
        </p:nvSpPr>
        <p:spPr bwMode="auto">
          <a:xfrm>
            <a:off x="685800" y="714375"/>
            <a:ext cx="7772400" cy="0"/>
          </a:xfrm>
          <a:prstGeom prst="line">
            <a:avLst/>
          </a:prstGeom>
          <a:noFill/>
          <a:ln w="7620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0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590800" y="6477000"/>
            <a:ext cx="4343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r>
              <a:rPr lang="en-US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t>ILC/SRF Budget Presentation Dec 15, 2008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96200" y="6477000"/>
            <a:ext cx="8382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D8E49D66-4405-4D42-85E0-2808F5D97B63}" type="slidenum">
              <a:rPr lang="en-US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685800" y="227013"/>
            <a:ext cx="685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algn="l" rtl="0"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sz="4800" kern="1200">
                <a:solidFill>
                  <a:srgbClr val="000000"/>
                </a:solidFill>
                <a:latin typeface="FermiLgo" pitchFamily="2" charset="0"/>
                <a:ea typeface="+mn-ea"/>
                <a:cs typeface="+mn-cs"/>
              </a:rPr>
              <a:t>f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Comic Sans MS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Comic Sans MS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Comic Sans MS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accent2"/>
          </a:solidFill>
          <a:effectLst>
            <a:outerShdw blurRad="38100" dist="38100" dir="2700000" algn="tl">
              <a:srgbClr val="C0C0C0"/>
            </a:outerShdw>
          </a:effectLst>
          <a:latin typeface="Comic Sans MS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Wingdings" pitchFamily="2" charset="2"/>
        <a:buChar char="Ø"/>
        <a:defRPr sz="2000">
          <a:solidFill>
            <a:schemeClr val="accent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rgbClr val="CC0000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>
          <a:solidFill>
            <a:srgbClr val="008000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CC0099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CC0099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CC0099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CC0099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rgbClr val="CC0099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png"/><Relationship Id="rId9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057400"/>
            <a:ext cx="8001000" cy="1143000"/>
          </a:xfrm>
        </p:spPr>
        <p:txBody>
          <a:bodyPr/>
          <a:lstStyle/>
          <a:p>
            <a:pPr algn="ctr"/>
            <a:r>
              <a:rPr lang="en-US" sz="3600" dirty="0" smtClean="0"/>
              <a:t>SRF Industrialization</a:t>
            </a:r>
            <a:br>
              <a:rPr lang="en-US" sz="3600" dirty="0" smtClean="0"/>
            </a:br>
            <a:r>
              <a:rPr lang="en-US" sz="3600" dirty="0" smtClean="0"/>
              <a:t>American Region Laboratory Plans</a:t>
            </a:r>
            <a:endParaRPr lang="en-US" sz="2800" dirty="0"/>
          </a:p>
        </p:txBody>
      </p:sp>
      <p:sp>
        <p:nvSpPr>
          <p:cNvPr id="129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000" dirty="0"/>
              <a:t>Bob Kephart</a:t>
            </a:r>
          </a:p>
          <a:p>
            <a:r>
              <a:rPr lang="en-US" sz="2000" dirty="0" smtClean="0"/>
              <a:t>IPAC10/GDE industrialization</a:t>
            </a:r>
            <a:endParaRPr lang="en-US" sz="2000" dirty="0"/>
          </a:p>
          <a:p>
            <a:r>
              <a:rPr lang="en-US" dirty="0" smtClean="0"/>
              <a:t>Kyoto, May, 2010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May 23, 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23D83-8C2F-4328-A110-CC231C20ED55}" type="slidenum">
              <a:rPr lang="en-US"/>
              <a:pPr/>
              <a:t>2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41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/>
              <a:t>Introduction</a:t>
            </a:r>
          </a:p>
        </p:txBody>
      </p:sp>
      <p:sp>
        <p:nvSpPr>
          <p:cNvPr id="1841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848600" cy="5181600"/>
          </a:xfrm>
          <a:ln/>
        </p:spPr>
        <p:txBody>
          <a:bodyPr/>
          <a:lstStyle/>
          <a:p>
            <a:r>
              <a:rPr lang="en-US" sz="2000" dirty="0" smtClean="0"/>
              <a:t>Development of SRF capabilities in U.S. Industry has started in support of future SRF based projects. Examples:</a:t>
            </a:r>
          </a:p>
          <a:p>
            <a:pPr lvl="1"/>
            <a:r>
              <a:rPr lang="en-US" dirty="0" smtClean="0"/>
              <a:t>ILC (by far the largest SRF project considered)</a:t>
            </a:r>
          </a:p>
          <a:p>
            <a:pPr lvl="1"/>
            <a:r>
              <a:rPr lang="en-US" dirty="0" smtClean="0"/>
              <a:t>JLAB 12 </a:t>
            </a:r>
            <a:r>
              <a:rPr lang="en-US" dirty="0" err="1" smtClean="0"/>
              <a:t>GeV</a:t>
            </a:r>
            <a:r>
              <a:rPr lang="en-US" dirty="0" smtClean="0"/>
              <a:t> upgrade</a:t>
            </a:r>
          </a:p>
          <a:p>
            <a:pPr lvl="1"/>
            <a:r>
              <a:rPr lang="en-US" dirty="0" smtClean="0"/>
              <a:t>FRIB</a:t>
            </a:r>
          </a:p>
          <a:p>
            <a:pPr lvl="1"/>
            <a:r>
              <a:rPr lang="en-US" dirty="0" smtClean="0"/>
              <a:t>Project X (would employ ILC cavities)</a:t>
            </a:r>
          </a:p>
          <a:p>
            <a:pPr lvl="1"/>
            <a:r>
              <a:rPr lang="en-US" dirty="0" smtClean="0"/>
              <a:t>ERL’s</a:t>
            </a:r>
          </a:p>
          <a:p>
            <a:pPr lvl="1"/>
            <a:r>
              <a:rPr lang="en-US" dirty="0" smtClean="0"/>
              <a:t>Etc</a:t>
            </a:r>
          </a:p>
          <a:p>
            <a:r>
              <a:rPr lang="en-US" dirty="0" smtClean="0"/>
              <a:t>U.S. SRF industrialization is funded with generic SRF and ARRA funds (</a:t>
            </a:r>
            <a:r>
              <a:rPr lang="en-US" dirty="0" err="1" smtClean="0"/>
              <a:t>vs</a:t>
            </a:r>
            <a:r>
              <a:rPr lang="en-US" dirty="0" smtClean="0"/>
              <a:t> ILC funds)</a:t>
            </a:r>
          </a:p>
          <a:p>
            <a:pPr lvl="1"/>
            <a:r>
              <a:rPr lang="en-US" dirty="0" smtClean="0"/>
              <a:t>Addition activity is funded by future projects (e.g. above)</a:t>
            </a:r>
          </a:p>
          <a:p>
            <a:r>
              <a:rPr lang="en-US" sz="2000" dirty="0" smtClean="0"/>
              <a:t>In this talk I review the current status and plans for:</a:t>
            </a:r>
          </a:p>
          <a:p>
            <a:pPr lvl="1"/>
            <a:r>
              <a:rPr lang="en-US" dirty="0" smtClean="0"/>
              <a:t>North American industrial fabrication of 1.3 GHz elliptical cavities</a:t>
            </a:r>
          </a:p>
          <a:p>
            <a:pPr lvl="1"/>
            <a:r>
              <a:rPr lang="en-US" dirty="0" smtClean="0"/>
              <a:t>Industrial fabrication of ILC/PX cryomodule parts (</a:t>
            </a:r>
            <a:r>
              <a:rPr lang="en-US" dirty="0" err="1" smtClean="0"/>
              <a:t>Fermilab</a:t>
            </a:r>
            <a:r>
              <a:rPr lang="en-US" dirty="0" smtClean="0"/>
              <a:t>) </a:t>
            </a:r>
          </a:p>
          <a:p>
            <a:pPr lvl="1"/>
            <a:r>
              <a:rPr lang="en-US" dirty="0" smtClean="0"/>
              <a:t>Plans for development of an industrial cavity processing (</a:t>
            </a:r>
            <a:r>
              <a:rPr lang="en-US" dirty="0" err="1" smtClean="0"/>
              <a:t>Fermilab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Development of RF components for ILC (SLAC)</a:t>
            </a:r>
          </a:p>
          <a:p>
            <a:pPr lvl="1"/>
            <a:r>
              <a:rPr lang="en-US" dirty="0" smtClean="0"/>
              <a:t>Plans for “Integrated Cavity Processing” (JLAB)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May 23, 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43200" y="6553200"/>
            <a:ext cx="3657600" cy="304800"/>
          </a:xfrm>
        </p:spPr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23D83-8C2F-4328-A110-CC231C20ED55}" type="slidenum">
              <a:rPr lang="en-US"/>
              <a:pPr/>
              <a:t>3</a:t>
            </a:fld>
            <a:endParaRPr lang="en-US" dirty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41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/>
              <a:t>Strategy</a:t>
            </a:r>
            <a:endParaRPr lang="en-US" sz="2400" dirty="0"/>
          </a:p>
        </p:txBody>
      </p:sp>
      <p:sp>
        <p:nvSpPr>
          <p:cNvPr id="1841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924800" cy="5181600"/>
          </a:xfrm>
          <a:ln/>
        </p:spPr>
        <p:txBody>
          <a:bodyPr/>
          <a:lstStyle/>
          <a:p>
            <a:r>
              <a:rPr lang="en-US" sz="2000" dirty="0" smtClean="0"/>
              <a:t>Develop SRF technology in labs, to the extent possible transfer technology to industry for project construction</a:t>
            </a:r>
          </a:p>
          <a:p>
            <a:r>
              <a:rPr lang="en-US" sz="2000" dirty="0" smtClean="0"/>
              <a:t>Motivation for Industrial Development:</a:t>
            </a:r>
            <a:endParaRPr lang="en-US" sz="2000" dirty="0"/>
          </a:p>
          <a:p>
            <a:pPr lvl="1"/>
            <a:r>
              <a:rPr lang="en-US" sz="1800" u="sng" dirty="0" smtClean="0"/>
              <a:t>Competition:  </a:t>
            </a:r>
            <a:r>
              <a:rPr lang="en-US" sz="1800" dirty="0"/>
              <a:t>which should lead to </a:t>
            </a:r>
            <a:r>
              <a:rPr lang="en-US" sz="1800" dirty="0" smtClean="0"/>
              <a:t>improved performance of SRF components and lower prices for future accelerators ( ILC or Project X)</a:t>
            </a:r>
            <a:endParaRPr lang="en-US" sz="1800" dirty="0"/>
          </a:p>
          <a:p>
            <a:pPr lvl="1"/>
            <a:r>
              <a:rPr lang="en-US" sz="1800" u="sng" dirty="0" smtClean="0"/>
              <a:t>Availability: </a:t>
            </a:r>
            <a:r>
              <a:rPr lang="en-US" sz="1800" dirty="0" smtClean="0"/>
              <a:t>Multiple </a:t>
            </a:r>
            <a:r>
              <a:rPr lang="en-US" sz="1800" dirty="0"/>
              <a:t>qualified vendors will ensure product availability in case one vendor ceases </a:t>
            </a:r>
            <a:r>
              <a:rPr lang="en-US" sz="1800" dirty="0" smtClean="0"/>
              <a:t>operations or has other large contracts</a:t>
            </a:r>
            <a:endParaRPr lang="en-US" sz="1800" dirty="0"/>
          </a:p>
          <a:p>
            <a:pPr lvl="1"/>
            <a:r>
              <a:rPr lang="en-US" sz="1800" u="sng" dirty="0" smtClean="0"/>
              <a:t>Capacity: </a:t>
            </a:r>
            <a:r>
              <a:rPr lang="en-US" sz="1800" dirty="0" smtClean="0"/>
              <a:t>Promotes increased </a:t>
            </a:r>
            <a:r>
              <a:rPr lang="en-US" sz="1800" dirty="0"/>
              <a:t>industrial capacity in </a:t>
            </a:r>
            <a:r>
              <a:rPr lang="en-US" sz="1800" dirty="0" smtClean="0"/>
              <a:t>preparation for the construction of projects</a:t>
            </a:r>
          </a:p>
          <a:p>
            <a:r>
              <a:rPr lang="en-US" sz="2000" dirty="0" smtClean="0"/>
              <a:t>Concern: timing for industrialization</a:t>
            </a:r>
          </a:p>
          <a:p>
            <a:pPr lvl="1"/>
            <a:r>
              <a:rPr lang="en-US" sz="1800" dirty="0" smtClean="0"/>
              <a:t>Project timescales (PX and ILC) are still uncertain</a:t>
            </a:r>
          </a:p>
          <a:p>
            <a:pPr lvl="1"/>
            <a:r>
              <a:rPr lang="en-US" sz="1800" dirty="0" smtClean="0"/>
              <a:t>Once an industrial capability is created it atrophies if not used</a:t>
            </a:r>
          </a:p>
          <a:p>
            <a:r>
              <a:rPr lang="en-US" sz="2000" dirty="0" smtClean="0"/>
              <a:t>Concern:  risk </a:t>
            </a:r>
            <a:r>
              <a:rPr lang="en-US" sz="2000" dirty="0" err="1" smtClean="0"/>
              <a:t>vs</a:t>
            </a:r>
            <a:r>
              <a:rPr lang="en-US" sz="2000" dirty="0" smtClean="0"/>
              <a:t> cost in industry </a:t>
            </a:r>
            <a:r>
              <a:rPr lang="en-US" sz="2000" dirty="0" smtClean="0">
                <a:sym typeface="Wingdings" pitchFamily="2" charset="2"/>
              </a:rPr>
              <a:t> Projects</a:t>
            </a:r>
            <a:r>
              <a:rPr lang="en-US" sz="2000" dirty="0" smtClean="0"/>
              <a:t> assume risks</a:t>
            </a:r>
            <a:endParaRPr lang="en-US" sz="2400" dirty="0" smtClean="0"/>
          </a:p>
          <a:p>
            <a:r>
              <a:rPr lang="en-US" sz="2000" dirty="0" smtClean="0"/>
              <a:t>Assume: </a:t>
            </a:r>
            <a:r>
              <a:rPr lang="en-US" dirty="0" smtClean="0"/>
              <a:t>labs provide costly cryogenic &amp; RF test infrastructure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EC30D7A-8A1C-45F0-BE4A-8B4FA4EFD977}" type="slidenum">
              <a:rPr lang="en-US" sz="1000" b="1">
                <a:solidFill>
                  <a:srgbClr val="800000"/>
                </a:solidFill>
                <a:latin typeface="+mj-lt"/>
              </a:rPr>
              <a:pPr/>
              <a:t>4</a:t>
            </a:fld>
            <a:endParaRPr lang="en-US" sz="1000" b="1" dirty="0">
              <a:solidFill>
                <a:srgbClr val="800000"/>
              </a:solidFill>
              <a:latin typeface="+mj-lt"/>
            </a:endParaRPr>
          </a:p>
        </p:txBody>
      </p:sp>
      <p:sp>
        <p:nvSpPr>
          <p:cNvPr id="43622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0"/>
            <a:ext cx="8229600" cy="715963"/>
          </a:xfrm>
          <a:noFill/>
          <a:ln/>
        </p:spPr>
        <p:txBody>
          <a:bodyPr/>
          <a:lstStyle/>
          <a:p>
            <a:r>
              <a:rPr lang="en-US" sz="3200" dirty="0">
                <a:solidFill>
                  <a:srgbClr val="008000"/>
                </a:solidFill>
              </a:rPr>
              <a:t>Cavity/CM process and Testing</a:t>
            </a:r>
          </a:p>
        </p:txBody>
      </p:sp>
      <p:sp>
        <p:nvSpPr>
          <p:cNvPr id="436227" name="Text Box 3"/>
          <p:cNvSpPr txBox="1">
            <a:spLocks noChangeArrowheads="1"/>
          </p:cNvSpPr>
          <p:nvPr/>
        </p:nvSpPr>
        <p:spPr bwMode="auto">
          <a:xfrm>
            <a:off x="381000" y="5715000"/>
            <a:ext cx="8118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kern="1200">
                <a:solidFill>
                  <a:srgbClr val="CC0000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Plan… Develop in labs then transfer technology to industry</a:t>
            </a:r>
          </a:p>
        </p:txBody>
      </p:sp>
      <p:sp>
        <p:nvSpPr>
          <p:cNvPr id="436229" name="AutoShape 5"/>
          <p:cNvSpPr>
            <a:spLocks noChangeArrowheads="1"/>
          </p:cNvSpPr>
          <p:nvPr/>
        </p:nvSpPr>
        <p:spPr bwMode="auto">
          <a:xfrm>
            <a:off x="152400" y="3276600"/>
            <a:ext cx="733425" cy="2133600"/>
          </a:xfrm>
          <a:prstGeom prst="curvedRightArrow">
            <a:avLst>
              <a:gd name="adj1" fmla="val 58182"/>
              <a:gd name="adj2" fmla="val 116364"/>
              <a:gd name="adj3" fmla="val 33333"/>
            </a:avLst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000" kern="1200">
              <a:solidFill>
                <a:srgbClr val="000000"/>
              </a:solidFill>
              <a:latin typeface="Comic Sans MS" pitchFamily="66" charset="0"/>
              <a:ea typeface="+mn-ea"/>
              <a:cs typeface="+mn-cs"/>
            </a:endParaRPr>
          </a:p>
        </p:txBody>
      </p:sp>
      <p:sp>
        <p:nvSpPr>
          <p:cNvPr id="436230" name="Text Box 6"/>
          <p:cNvSpPr txBox="1">
            <a:spLocks noChangeArrowheads="1"/>
          </p:cNvSpPr>
          <p:nvPr/>
        </p:nvSpPr>
        <p:spPr bwMode="auto">
          <a:xfrm>
            <a:off x="381000" y="3962400"/>
            <a:ext cx="914400" cy="457200"/>
          </a:xfrm>
          <a:prstGeom prst="rect">
            <a:avLst/>
          </a:prstGeom>
          <a:solidFill>
            <a:srgbClr val="00FF00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en-US" sz="2400" kern="1200">
                <a:solidFill>
                  <a:srgbClr val="000000"/>
                </a:solidFill>
                <a:latin typeface="Tahoma" pitchFamily="34" charset="0"/>
                <a:ea typeface="Arial Unicode MS" pitchFamily="34" charset="-128"/>
                <a:cs typeface="Arial Unicode MS" pitchFamily="34" charset="-128"/>
              </a:rPr>
              <a:t>Pass!</a:t>
            </a:r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533400" y="914400"/>
            <a:ext cx="8382000" cy="4572000"/>
            <a:chOff x="336" y="576"/>
            <a:chExt cx="5280" cy="2880"/>
          </a:xfrm>
        </p:grpSpPr>
        <p:sp>
          <p:nvSpPr>
            <p:cNvPr id="436232" name="Rectangle 8"/>
            <p:cNvSpPr>
              <a:spLocks noChangeArrowheads="1"/>
            </p:cNvSpPr>
            <p:nvPr/>
          </p:nvSpPr>
          <p:spPr bwMode="auto">
            <a:xfrm>
              <a:off x="3840" y="1920"/>
              <a:ext cx="1344" cy="528"/>
            </a:xfrm>
            <a:prstGeom prst="rect">
              <a:avLst/>
            </a:prstGeom>
            <a:solidFill>
              <a:schemeClr val="bg1"/>
            </a:solidFill>
            <a:ln w="1587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33" name="Rectangle 9"/>
            <p:cNvSpPr>
              <a:spLocks noChangeArrowheads="1"/>
            </p:cNvSpPr>
            <p:nvPr/>
          </p:nvSpPr>
          <p:spPr bwMode="auto">
            <a:xfrm>
              <a:off x="2160" y="1920"/>
              <a:ext cx="1344" cy="528"/>
            </a:xfrm>
            <a:prstGeom prst="rect">
              <a:avLst/>
            </a:prstGeom>
            <a:solidFill>
              <a:srgbClr val="FED8D2"/>
            </a:solidFill>
            <a:ln w="1587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34" name="Rectangle 10"/>
            <p:cNvSpPr>
              <a:spLocks noChangeArrowheads="1"/>
            </p:cNvSpPr>
            <p:nvPr/>
          </p:nvSpPr>
          <p:spPr bwMode="auto">
            <a:xfrm>
              <a:off x="480" y="1920"/>
              <a:ext cx="1344" cy="528"/>
            </a:xfrm>
            <a:prstGeom prst="rect">
              <a:avLst/>
            </a:prstGeom>
            <a:solidFill>
              <a:schemeClr val="bg1"/>
            </a:solidFill>
            <a:ln w="1587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35" name="Rectangle 11"/>
            <p:cNvSpPr>
              <a:spLocks noChangeArrowheads="1"/>
            </p:cNvSpPr>
            <p:nvPr/>
          </p:nvSpPr>
          <p:spPr bwMode="auto">
            <a:xfrm>
              <a:off x="528" y="2865"/>
              <a:ext cx="2064" cy="591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339966"/>
              </a:solidFill>
              <a:prstDash val="lgDashDot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36" name="Rectangle 12"/>
            <p:cNvSpPr>
              <a:spLocks noChangeArrowheads="1"/>
            </p:cNvSpPr>
            <p:nvPr/>
          </p:nvSpPr>
          <p:spPr bwMode="auto">
            <a:xfrm>
              <a:off x="3840" y="960"/>
              <a:ext cx="1344" cy="528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339966"/>
              </a:solidFill>
              <a:prstDash val="lgDashDot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37" name="Rectangle 13"/>
            <p:cNvSpPr>
              <a:spLocks noChangeArrowheads="1"/>
            </p:cNvSpPr>
            <p:nvPr/>
          </p:nvSpPr>
          <p:spPr bwMode="auto">
            <a:xfrm>
              <a:off x="2112" y="960"/>
              <a:ext cx="1344" cy="528"/>
            </a:xfrm>
            <a:prstGeom prst="rect">
              <a:avLst/>
            </a:prstGeom>
            <a:solidFill>
              <a:srgbClr val="FED8D2"/>
            </a:solidFill>
            <a:ln w="1587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38" name="Rectangle 14"/>
            <p:cNvSpPr>
              <a:spLocks noChangeArrowheads="1"/>
            </p:cNvSpPr>
            <p:nvPr/>
          </p:nvSpPr>
          <p:spPr bwMode="auto">
            <a:xfrm>
              <a:off x="336" y="960"/>
              <a:ext cx="1344" cy="528"/>
            </a:xfrm>
            <a:prstGeom prst="rect">
              <a:avLst/>
            </a:prstGeom>
            <a:solidFill>
              <a:schemeClr val="bg1"/>
            </a:solidFill>
            <a:ln w="15875" algn="ctr">
              <a:solidFill>
                <a:schemeClr val="tx1"/>
              </a:solidFill>
              <a:prstDash val="dash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39" name="AutoShape 15"/>
            <p:cNvSpPr>
              <a:spLocks noChangeArrowheads="1"/>
            </p:cNvSpPr>
            <p:nvPr/>
          </p:nvSpPr>
          <p:spPr bwMode="auto">
            <a:xfrm>
              <a:off x="2544" y="2987"/>
              <a:ext cx="615" cy="343"/>
            </a:xfrm>
            <a:prstGeom prst="rightArrow">
              <a:avLst>
                <a:gd name="adj1" fmla="val 50000"/>
                <a:gd name="adj2" fmla="val 44825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40" name="AutoShape 16"/>
            <p:cNvSpPr>
              <a:spLocks noChangeArrowheads="1"/>
            </p:cNvSpPr>
            <p:nvPr/>
          </p:nvSpPr>
          <p:spPr bwMode="auto">
            <a:xfrm>
              <a:off x="1728" y="2016"/>
              <a:ext cx="567" cy="306"/>
            </a:xfrm>
            <a:prstGeom prst="leftArrow">
              <a:avLst>
                <a:gd name="adj1" fmla="val 50000"/>
                <a:gd name="adj2" fmla="val 46324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41" name="AutoShape 17"/>
            <p:cNvSpPr>
              <a:spLocks noChangeArrowheads="1"/>
            </p:cNvSpPr>
            <p:nvPr/>
          </p:nvSpPr>
          <p:spPr bwMode="auto">
            <a:xfrm>
              <a:off x="3408" y="2016"/>
              <a:ext cx="528" cy="306"/>
            </a:xfrm>
            <a:prstGeom prst="leftArrow">
              <a:avLst>
                <a:gd name="adj1" fmla="val 50000"/>
                <a:gd name="adj2" fmla="val 43137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42" name="AutoShape 18"/>
            <p:cNvSpPr>
              <a:spLocks noChangeArrowheads="1"/>
            </p:cNvSpPr>
            <p:nvPr/>
          </p:nvSpPr>
          <p:spPr bwMode="auto">
            <a:xfrm>
              <a:off x="5136" y="1152"/>
              <a:ext cx="480" cy="1296"/>
            </a:xfrm>
            <a:prstGeom prst="curvedLeftArrow">
              <a:avLst>
                <a:gd name="adj1" fmla="val 45325"/>
                <a:gd name="adj2" fmla="val 108000"/>
                <a:gd name="adj3" fmla="val 33333"/>
              </a:avLst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43" name="Text Box 19"/>
            <p:cNvSpPr txBox="1">
              <a:spLocks noChangeArrowheads="1"/>
            </p:cNvSpPr>
            <p:nvPr/>
          </p:nvSpPr>
          <p:spPr bwMode="auto">
            <a:xfrm>
              <a:off x="2160" y="960"/>
              <a:ext cx="1152" cy="5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0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Surface Processing</a:t>
              </a:r>
            </a:p>
          </p:txBody>
        </p:sp>
        <p:sp>
          <p:nvSpPr>
            <p:cNvPr id="436244" name="Text Box 20"/>
            <p:cNvSpPr txBox="1">
              <a:spLocks noChangeArrowheads="1"/>
            </p:cNvSpPr>
            <p:nvPr/>
          </p:nvSpPr>
          <p:spPr bwMode="auto">
            <a:xfrm>
              <a:off x="384" y="960"/>
              <a:ext cx="1200" cy="5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Cavity Fabrication</a:t>
              </a:r>
            </a:p>
          </p:txBody>
        </p:sp>
        <p:sp>
          <p:nvSpPr>
            <p:cNvPr id="436245" name="AutoShape 21"/>
            <p:cNvSpPr>
              <a:spLocks noChangeArrowheads="1"/>
            </p:cNvSpPr>
            <p:nvPr/>
          </p:nvSpPr>
          <p:spPr bwMode="auto">
            <a:xfrm>
              <a:off x="1584" y="1056"/>
              <a:ext cx="615" cy="306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46" name="AutoShape 22"/>
            <p:cNvSpPr>
              <a:spLocks noChangeArrowheads="1"/>
            </p:cNvSpPr>
            <p:nvPr/>
          </p:nvSpPr>
          <p:spPr bwMode="auto">
            <a:xfrm>
              <a:off x="3312" y="1056"/>
              <a:ext cx="615" cy="306"/>
            </a:xfrm>
            <a:prstGeom prst="rightArrow">
              <a:avLst>
                <a:gd name="adj1" fmla="val 50000"/>
                <a:gd name="adj2" fmla="val 50245"/>
              </a:avLst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47" name="Text Box 23"/>
            <p:cNvSpPr txBox="1">
              <a:spLocks noChangeArrowheads="1"/>
            </p:cNvSpPr>
            <p:nvPr/>
          </p:nvSpPr>
          <p:spPr bwMode="auto">
            <a:xfrm>
              <a:off x="3888" y="960"/>
              <a:ext cx="1248" cy="5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0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Vertical Testing</a:t>
              </a:r>
            </a:p>
          </p:txBody>
        </p:sp>
        <p:sp>
          <p:nvSpPr>
            <p:cNvPr id="436248" name="Text Box 24"/>
            <p:cNvSpPr txBox="1">
              <a:spLocks noChangeArrowheads="1"/>
            </p:cNvSpPr>
            <p:nvPr/>
          </p:nvSpPr>
          <p:spPr bwMode="auto">
            <a:xfrm>
              <a:off x="3888" y="1920"/>
              <a:ext cx="1248" cy="44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0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20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He Vessel, couplers, tuner</a:t>
              </a:r>
            </a:p>
          </p:txBody>
        </p:sp>
        <p:sp>
          <p:nvSpPr>
            <p:cNvPr id="436249" name="Text Box 25"/>
            <p:cNvSpPr txBox="1">
              <a:spLocks noChangeArrowheads="1"/>
            </p:cNvSpPr>
            <p:nvPr/>
          </p:nvSpPr>
          <p:spPr bwMode="auto">
            <a:xfrm>
              <a:off x="2256" y="1920"/>
              <a:ext cx="1104" cy="5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0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HPR or reprocess</a:t>
              </a:r>
            </a:p>
          </p:txBody>
        </p:sp>
        <p:sp>
          <p:nvSpPr>
            <p:cNvPr id="436250" name="Text Box 26"/>
            <p:cNvSpPr txBox="1">
              <a:spLocks noChangeArrowheads="1"/>
            </p:cNvSpPr>
            <p:nvPr/>
          </p:nvSpPr>
          <p:spPr bwMode="auto">
            <a:xfrm>
              <a:off x="624" y="1920"/>
              <a:ext cx="1125" cy="51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Horizontal Testing</a:t>
              </a:r>
            </a:p>
          </p:txBody>
        </p:sp>
        <p:sp>
          <p:nvSpPr>
            <p:cNvPr id="436251" name="Text Box 27"/>
            <p:cNvSpPr txBox="1">
              <a:spLocks noChangeArrowheads="1"/>
            </p:cNvSpPr>
            <p:nvPr/>
          </p:nvSpPr>
          <p:spPr bwMode="auto">
            <a:xfrm>
              <a:off x="624" y="2989"/>
              <a:ext cx="1897" cy="28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Cold String Assembly</a:t>
              </a:r>
            </a:p>
          </p:txBody>
        </p:sp>
        <p:sp>
          <p:nvSpPr>
            <p:cNvPr id="436252" name="Text Box 28"/>
            <p:cNvSpPr txBox="1">
              <a:spLocks noChangeArrowheads="1"/>
            </p:cNvSpPr>
            <p:nvPr/>
          </p:nvSpPr>
          <p:spPr bwMode="auto">
            <a:xfrm>
              <a:off x="4944" y="1584"/>
              <a:ext cx="576" cy="288"/>
            </a:xfrm>
            <a:prstGeom prst="rect">
              <a:avLst/>
            </a:prstGeom>
            <a:solidFill>
              <a:srgbClr val="00FF00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rtl="0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en-US" sz="24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Pass!</a:t>
              </a:r>
            </a:p>
          </p:txBody>
        </p:sp>
        <p:sp>
          <p:nvSpPr>
            <p:cNvPr id="436253" name="AutoShape 29"/>
            <p:cNvSpPr>
              <a:spLocks noChangeArrowheads="1"/>
            </p:cNvSpPr>
            <p:nvPr/>
          </p:nvSpPr>
          <p:spPr bwMode="auto">
            <a:xfrm rot="5400000">
              <a:off x="3456" y="-192"/>
              <a:ext cx="288" cy="2112"/>
            </a:xfrm>
            <a:prstGeom prst="curvedRightArrow">
              <a:avLst>
                <a:gd name="adj1" fmla="val 99373"/>
                <a:gd name="adj2" fmla="val 246040"/>
                <a:gd name="adj3" fmla="val 39583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rot="10800000" vert="eaVert" wrap="none" anchor="ctr"/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400" kern="1200">
                <a:solidFill>
                  <a:srgbClr val="000000"/>
                </a:solidFill>
                <a:latin typeface="Tahoma" pitchFamily="34" charset="0"/>
                <a:ea typeface="Arial Unicode MS" pitchFamily="34" charset="-128"/>
                <a:cs typeface="Arial Unicode MS" pitchFamily="34" charset="-128"/>
              </a:endParaRPr>
            </a:p>
          </p:txBody>
        </p:sp>
        <p:sp>
          <p:nvSpPr>
            <p:cNvPr id="436254" name="Text Box 30"/>
            <p:cNvSpPr txBox="1">
              <a:spLocks noChangeArrowheads="1"/>
            </p:cNvSpPr>
            <p:nvPr/>
          </p:nvSpPr>
          <p:spPr bwMode="auto">
            <a:xfrm>
              <a:off x="3505" y="576"/>
              <a:ext cx="468" cy="288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Fail!</a:t>
              </a:r>
            </a:p>
          </p:txBody>
        </p:sp>
        <p:sp>
          <p:nvSpPr>
            <p:cNvPr id="436255" name="AutoShape 31"/>
            <p:cNvSpPr>
              <a:spLocks noChangeArrowheads="1"/>
            </p:cNvSpPr>
            <p:nvPr/>
          </p:nvSpPr>
          <p:spPr bwMode="auto">
            <a:xfrm rot="16200000">
              <a:off x="1848" y="840"/>
              <a:ext cx="288" cy="1968"/>
            </a:xfrm>
            <a:prstGeom prst="curvedLeftArrow">
              <a:avLst>
                <a:gd name="adj1" fmla="val 120627"/>
                <a:gd name="adj2" fmla="val 257294"/>
                <a:gd name="adj3" fmla="val 30727"/>
              </a:avLst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en-US" sz="2000" kern="1200">
                <a:solidFill>
                  <a:srgbClr val="000000"/>
                </a:solidFill>
                <a:latin typeface="Comic Sans MS" pitchFamily="66" charset="0"/>
                <a:ea typeface="+mn-ea"/>
                <a:cs typeface="+mn-cs"/>
              </a:endParaRPr>
            </a:p>
          </p:txBody>
        </p:sp>
        <p:sp>
          <p:nvSpPr>
            <p:cNvPr id="436256" name="Text Box 32"/>
            <p:cNvSpPr txBox="1">
              <a:spLocks noChangeArrowheads="1"/>
            </p:cNvSpPr>
            <p:nvPr/>
          </p:nvSpPr>
          <p:spPr bwMode="auto">
            <a:xfrm>
              <a:off x="1681" y="1536"/>
              <a:ext cx="468" cy="288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ctr" rt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kern="1200">
                  <a:solidFill>
                    <a:srgbClr val="000000"/>
                  </a:solidFill>
                  <a:latin typeface="Tahoma" pitchFamily="34" charset="0"/>
                  <a:ea typeface="Arial Unicode MS" pitchFamily="34" charset="-128"/>
                  <a:cs typeface="Arial Unicode MS" pitchFamily="34" charset="-128"/>
                </a:rPr>
                <a:t>Fail!</a:t>
              </a:r>
            </a:p>
          </p:txBody>
        </p:sp>
      </p:grpSp>
      <p:pic>
        <p:nvPicPr>
          <p:cNvPr id="436257" name="Picture 33" descr="DE0041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0" y="3962400"/>
            <a:ext cx="2895600" cy="1828800"/>
          </a:xfrm>
          <a:prstGeom prst="rect">
            <a:avLst/>
          </a:prstGeom>
          <a:noFill/>
        </p:spPr>
      </p:pic>
      <p:pic>
        <p:nvPicPr>
          <p:cNvPr id="436258" name="Picture 3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3962400"/>
            <a:ext cx="3276600" cy="184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4362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6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6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36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May 23, 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23D83-8C2F-4328-A110-CC231C20ED55}" type="slidenum">
              <a:rPr lang="en-US"/>
              <a:pPr/>
              <a:t>5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41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200" dirty="0" smtClean="0"/>
              <a:t>ILC Cavity Industrialization</a:t>
            </a:r>
            <a:endParaRPr lang="en-US" sz="3200" dirty="0"/>
          </a:p>
        </p:txBody>
      </p:sp>
      <p:sp>
        <p:nvSpPr>
          <p:cNvPr id="1841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848600" cy="5181600"/>
          </a:xfrm>
          <a:ln/>
        </p:spPr>
        <p:txBody>
          <a:bodyPr/>
          <a:lstStyle/>
          <a:p>
            <a:pPr lvl="1"/>
            <a:endParaRPr lang="en-US" dirty="0" smtClean="0"/>
          </a:p>
          <a:p>
            <a:r>
              <a:rPr lang="en-US" sz="2400" dirty="0" smtClean="0"/>
              <a:t>1.3 GHz cavity procurements support</a:t>
            </a:r>
          </a:p>
          <a:p>
            <a:pPr lvl="1"/>
            <a:r>
              <a:rPr lang="en-US" sz="1800" dirty="0" smtClean="0"/>
              <a:t>Cavity R&amp;D towards the ILC S0 goals (FNAL, ANL, JLAB, Cornell effort)</a:t>
            </a:r>
          </a:p>
          <a:p>
            <a:pPr lvl="1"/>
            <a:r>
              <a:rPr lang="en-US" sz="1800" dirty="0" smtClean="0"/>
              <a:t>Construction of CM’s to attempt to meet ILC S1 &amp; S2 goals</a:t>
            </a:r>
          </a:p>
          <a:p>
            <a:pPr lvl="1"/>
            <a:r>
              <a:rPr lang="en-US" sz="1800" dirty="0" smtClean="0"/>
              <a:t>Construction of prototype CM’s for Project X</a:t>
            </a:r>
          </a:p>
          <a:p>
            <a:pPr lvl="1"/>
            <a:r>
              <a:rPr lang="en-US" sz="1800" dirty="0" smtClean="0"/>
              <a:t>Development of qualified cavity vendors</a:t>
            </a:r>
          </a:p>
          <a:p>
            <a:pPr lvl="1"/>
            <a:endParaRPr lang="en-US" sz="1800" dirty="0"/>
          </a:p>
          <a:p>
            <a:r>
              <a:rPr lang="en-US" sz="2000" dirty="0" smtClean="0"/>
              <a:t>Currently plan to </a:t>
            </a:r>
            <a:r>
              <a:rPr lang="en-US" sz="2000" dirty="0"/>
              <a:t>purchase Cavities with the “TESLA” </a:t>
            </a:r>
            <a:r>
              <a:rPr lang="en-US" sz="2000" dirty="0" smtClean="0"/>
              <a:t>shape</a:t>
            </a:r>
          </a:p>
          <a:p>
            <a:pPr lvl="1"/>
            <a:r>
              <a:rPr lang="en-US" dirty="0" smtClean="0"/>
              <a:t>But may consider other shapes in the future</a:t>
            </a:r>
          </a:p>
          <a:p>
            <a:endParaRPr lang="en-US" sz="2000" dirty="0" smtClean="0"/>
          </a:p>
          <a:p>
            <a:r>
              <a:rPr lang="en-US" sz="2000" dirty="0" smtClean="0"/>
              <a:t>Vendors of course also acquire valuable SRF experience by fabricating cavities of other shapes and frequencies for Projects other than ILC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Sept 30, 2009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7FD3AA-70B2-4B8E-AA9A-A337AD7A5F16}" type="slidenum">
              <a:rPr lang="en-US"/>
              <a:pPr/>
              <a:t>6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732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/>
              <a:t>North American Cavity Vendors</a:t>
            </a:r>
          </a:p>
        </p:txBody>
      </p:sp>
      <p:sp>
        <p:nvSpPr>
          <p:cNvPr id="173261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  <p:pic>
        <p:nvPicPr>
          <p:cNvPr id="173261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225" y="1033463"/>
            <a:ext cx="8875713" cy="5345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32613" name="Text Box 5"/>
          <p:cNvSpPr txBox="1">
            <a:spLocks noChangeArrowheads="1"/>
          </p:cNvSpPr>
          <p:nvPr/>
        </p:nvSpPr>
        <p:spPr bwMode="auto">
          <a:xfrm>
            <a:off x="1571625" y="2057400"/>
            <a:ext cx="1171575" cy="2238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/>
              <a:t>Pavac Industries, Inc.</a:t>
            </a:r>
          </a:p>
        </p:txBody>
      </p:sp>
      <p:sp>
        <p:nvSpPr>
          <p:cNvPr id="1732614" name="Text Box 6"/>
          <p:cNvSpPr txBox="1">
            <a:spLocks noChangeArrowheads="1"/>
          </p:cNvSpPr>
          <p:nvPr/>
        </p:nvSpPr>
        <p:spPr bwMode="auto">
          <a:xfrm>
            <a:off x="5410200" y="2946400"/>
            <a:ext cx="806450" cy="2238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/>
              <a:t>Niowave, Inc.</a:t>
            </a:r>
          </a:p>
        </p:txBody>
      </p:sp>
      <p:sp>
        <p:nvSpPr>
          <p:cNvPr id="1732615" name="Text Box 7"/>
          <p:cNvSpPr txBox="1">
            <a:spLocks noChangeArrowheads="1"/>
          </p:cNvSpPr>
          <p:nvPr/>
        </p:nvSpPr>
        <p:spPr bwMode="auto">
          <a:xfrm>
            <a:off x="4724400" y="3962400"/>
            <a:ext cx="1179513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/>
              <a:t>C.F. Roark Welding &amp;</a:t>
            </a:r>
            <a:br>
              <a:rPr lang="en-US" sz="800"/>
            </a:br>
            <a:r>
              <a:rPr lang="en-US" sz="800"/>
              <a:t>Engineering Co, Inc.</a:t>
            </a:r>
          </a:p>
        </p:txBody>
      </p:sp>
      <p:sp>
        <p:nvSpPr>
          <p:cNvPr id="1732616" name="Text Box 8"/>
          <p:cNvSpPr txBox="1">
            <a:spLocks noChangeArrowheads="1"/>
          </p:cNvSpPr>
          <p:nvPr/>
        </p:nvSpPr>
        <p:spPr bwMode="auto">
          <a:xfrm>
            <a:off x="6858000" y="3048000"/>
            <a:ext cx="1001713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00"/>
              <a:t>Advanced Energy</a:t>
            </a:r>
            <a:br>
              <a:rPr lang="en-US" sz="800"/>
            </a:br>
            <a:r>
              <a:rPr lang="en-US" sz="800"/>
              <a:t>Systems, Inc.</a:t>
            </a:r>
          </a:p>
        </p:txBody>
      </p:sp>
      <p:sp>
        <p:nvSpPr>
          <p:cNvPr id="1732617" name="Rectangle 9"/>
          <p:cNvSpPr>
            <a:spLocks noChangeArrowheads="1"/>
          </p:cNvSpPr>
          <p:nvPr/>
        </p:nvSpPr>
        <p:spPr bwMode="auto">
          <a:xfrm>
            <a:off x="38100" y="4362450"/>
            <a:ext cx="2971800" cy="2457450"/>
          </a:xfrm>
          <a:prstGeom prst="rect">
            <a:avLst/>
          </a:prstGeom>
          <a:solidFill>
            <a:schemeClr val="bg1"/>
          </a:solidFill>
          <a:ln w="19050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17475" indent="-117475">
              <a:spcBef>
                <a:spcPct val="20000"/>
              </a:spcBef>
              <a:buFontTx/>
              <a:buChar char="•"/>
            </a:pPr>
            <a:r>
              <a:rPr lang="en-US" sz="1000" b="1"/>
              <a:t>Advanced Energy Systems (AES), Inc.</a:t>
            </a:r>
            <a:br>
              <a:rPr lang="en-US" sz="1000" b="1"/>
            </a:br>
            <a:r>
              <a:rPr lang="en-US" sz="1000" b="1"/>
              <a:t>Medford, New York</a:t>
            </a:r>
            <a:br>
              <a:rPr lang="en-US" sz="1000" b="1"/>
            </a:br>
            <a:r>
              <a:rPr lang="en-US" sz="900" b="1">
                <a:solidFill>
                  <a:schemeClr val="accent2"/>
                </a:solidFill>
              </a:rPr>
              <a:t>http://www.aesys.net/</a:t>
            </a:r>
          </a:p>
          <a:p>
            <a:pPr marL="117475" indent="-117475">
              <a:spcBef>
                <a:spcPct val="20000"/>
              </a:spcBef>
              <a:buFontTx/>
              <a:buChar char="•"/>
            </a:pPr>
            <a:endParaRPr lang="en-US" sz="900" b="1">
              <a:solidFill>
                <a:schemeClr val="accent2"/>
              </a:solidFill>
            </a:endParaRPr>
          </a:p>
          <a:p>
            <a:pPr marL="117475" indent="-117475">
              <a:spcBef>
                <a:spcPct val="20000"/>
              </a:spcBef>
              <a:buFontTx/>
              <a:buChar char="•"/>
            </a:pPr>
            <a:r>
              <a:rPr lang="en-US" sz="1000" b="1"/>
              <a:t>Niowave, Inc.</a:t>
            </a:r>
            <a:br>
              <a:rPr lang="en-US" sz="1000" b="1"/>
            </a:br>
            <a:r>
              <a:rPr lang="en-US" sz="1000" b="1"/>
              <a:t>Lansing, Michigan</a:t>
            </a:r>
            <a:br>
              <a:rPr lang="en-US" sz="1000" b="1"/>
            </a:br>
            <a:r>
              <a:rPr lang="en-US" sz="900" b="1">
                <a:solidFill>
                  <a:schemeClr val="accent2"/>
                </a:solidFill>
              </a:rPr>
              <a:t>http://www.niowaveinc.com/</a:t>
            </a:r>
          </a:p>
          <a:p>
            <a:pPr marL="117475" indent="-117475">
              <a:spcBef>
                <a:spcPct val="20000"/>
              </a:spcBef>
              <a:buFontTx/>
              <a:buChar char="•"/>
            </a:pPr>
            <a:endParaRPr lang="en-US" sz="900" b="1">
              <a:solidFill>
                <a:schemeClr val="accent2"/>
              </a:solidFill>
            </a:endParaRPr>
          </a:p>
          <a:p>
            <a:pPr marL="117475" indent="-117475">
              <a:spcBef>
                <a:spcPct val="20000"/>
              </a:spcBef>
              <a:buFontTx/>
              <a:buChar char="•"/>
            </a:pPr>
            <a:r>
              <a:rPr lang="en-US" sz="1000" b="1"/>
              <a:t>C.F. Roark Welding &amp; Engineering Co, Inc.</a:t>
            </a:r>
            <a:br>
              <a:rPr lang="en-US" sz="1000" b="1"/>
            </a:br>
            <a:r>
              <a:rPr lang="en-US" sz="1000" b="1"/>
              <a:t>Brownsburg, Indiana</a:t>
            </a:r>
            <a:br>
              <a:rPr lang="en-US" sz="1000" b="1"/>
            </a:br>
            <a:r>
              <a:rPr lang="en-US" sz="900" b="1">
                <a:solidFill>
                  <a:schemeClr val="accent2"/>
                </a:solidFill>
              </a:rPr>
              <a:t>http://www.roarkwelding.com/</a:t>
            </a:r>
          </a:p>
          <a:p>
            <a:pPr marL="117475" indent="-117475">
              <a:spcBef>
                <a:spcPct val="20000"/>
              </a:spcBef>
              <a:buFontTx/>
              <a:buChar char="•"/>
            </a:pPr>
            <a:endParaRPr lang="en-US" sz="900" b="1">
              <a:solidFill>
                <a:schemeClr val="accent2"/>
              </a:solidFill>
            </a:endParaRPr>
          </a:p>
          <a:p>
            <a:pPr marL="117475" indent="-117475">
              <a:spcBef>
                <a:spcPct val="20000"/>
              </a:spcBef>
              <a:buFontTx/>
              <a:buChar char="•"/>
            </a:pPr>
            <a:r>
              <a:rPr lang="en-US" sz="1000" b="1"/>
              <a:t>Pavac Industries, Inc.</a:t>
            </a:r>
            <a:br>
              <a:rPr lang="en-US" sz="1000" b="1"/>
            </a:br>
            <a:r>
              <a:rPr lang="en-US" sz="1000" b="1"/>
              <a:t>Richmond, British Columbia</a:t>
            </a:r>
            <a:br>
              <a:rPr lang="en-US" sz="1000" b="1"/>
            </a:br>
            <a:r>
              <a:rPr lang="en-US" sz="900" b="1">
                <a:solidFill>
                  <a:schemeClr val="accent2"/>
                </a:solidFill>
              </a:rPr>
              <a:t>http://www.pavac.com</a:t>
            </a:r>
          </a:p>
        </p:txBody>
      </p:sp>
      <p:sp>
        <p:nvSpPr>
          <p:cNvPr id="13" name="Oval 12"/>
          <p:cNvSpPr/>
          <p:nvPr/>
        </p:nvSpPr>
        <p:spPr bwMode="auto">
          <a:xfrm>
            <a:off x="1828800" y="2286000"/>
            <a:ext cx="762000" cy="609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 bwMode="auto">
          <a:xfrm>
            <a:off x="2590800" y="2743200"/>
            <a:ext cx="2895600" cy="8382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6" name="TextBox 15"/>
          <p:cNvSpPr txBox="1"/>
          <p:nvPr/>
        </p:nvSpPr>
        <p:spPr>
          <a:xfrm rot="939720">
            <a:off x="3277624" y="2835251"/>
            <a:ext cx="1846980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Opening branch in Batavia</a:t>
            </a:r>
            <a:endParaRPr lang="en-US" sz="11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DC2F-856D-48B5-AFBC-410B04207F52}" type="slidenum">
              <a:rPr lang="en-US"/>
              <a:pPr/>
              <a:t>7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59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76200"/>
            <a:ext cx="7543800" cy="685800"/>
          </a:xfrm>
        </p:spPr>
        <p:txBody>
          <a:bodyPr/>
          <a:lstStyle/>
          <a:p>
            <a:r>
              <a:rPr lang="en-US" sz="2400" dirty="0" smtClean="0"/>
              <a:t>U.S. Cavity </a:t>
            </a:r>
            <a:r>
              <a:rPr lang="en-US" sz="2400" dirty="0"/>
              <a:t>inventory and </a:t>
            </a:r>
            <a:r>
              <a:rPr lang="en-US" sz="2400" dirty="0" smtClean="0"/>
              <a:t>planned procurements</a:t>
            </a:r>
            <a:endParaRPr lang="en-US" sz="2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6811" y="1143000"/>
            <a:ext cx="748799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1BD8E-DA03-4528-933F-66423CE20C1C}" type="slidenum">
              <a:rPr lang="en-US"/>
              <a:pPr/>
              <a:t>8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73465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"/>
            <a:ext cx="8229600" cy="685800"/>
          </a:xfrm>
        </p:spPr>
        <p:txBody>
          <a:bodyPr/>
          <a:lstStyle/>
          <a:p>
            <a:r>
              <a:rPr lang="en-US" dirty="0"/>
              <a:t>AES has complete production capability on-site</a:t>
            </a:r>
            <a:br>
              <a:rPr lang="en-US" dirty="0"/>
            </a:br>
            <a:r>
              <a:rPr lang="en-US" dirty="0" smtClean="0"/>
              <a:t>10 nine-cells delivered  &amp; tested; 6 + 20 more ordered</a:t>
            </a:r>
            <a:endParaRPr lang="en-US" dirty="0"/>
          </a:p>
        </p:txBody>
      </p:sp>
      <p:pic>
        <p:nvPicPr>
          <p:cNvPr id="1734659" name="Picture 3" descr="6-Cavs Comple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7475" y="990600"/>
            <a:ext cx="4341813" cy="2351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34660" name="Picture 4" descr="Cornell Reentrant Cavit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92650" y="4276725"/>
            <a:ext cx="4341813" cy="18446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34661" name="Picture 5" descr="First AES TESLA Cavity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7475" y="3975100"/>
            <a:ext cx="4341813" cy="21637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34662" name="Text Box 6"/>
          <p:cNvSpPr txBox="1">
            <a:spLocks noChangeArrowheads="1"/>
          </p:cNvSpPr>
          <p:nvPr/>
        </p:nvSpPr>
        <p:spPr bwMode="auto">
          <a:xfrm>
            <a:off x="161925" y="2940050"/>
            <a:ext cx="2590800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1.3 GHz Tesla single-cell</a:t>
            </a:r>
          </a:p>
        </p:txBody>
      </p:sp>
      <p:sp>
        <p:nvSpPr>
          <p:cNvPr id="1734663" name="Text Box 7"/>
          <p:cNvSpPr txBox="1">
            <a:spLocks noChangeArrowheads="1"/>
          </p:cNvSpPr>
          <p:nvPr/>
        </p:nvSpPr>
        <p:spPr bwMode="auto">
          <a:xfrm>
            <a:off x="174625" y="4038600"/>
            <a:ext cx="2339975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1.3 GHz Tesla nine-cell </a:t>
            </a:r>
          </a:p>
        </p:txBody>
      </p:sp>
      <p:sp>
        <p:nvSpPr>
          <p:cNvPr id="1734664" name="Text Box 8"/>
          <p:cNvSpPr txBox="1">
            <a:spLocks noChangeArrowheads="1"/>
          </p:cNvSpPr>
          <p:nvPr/>
        </p:nvSpPr>
        <p:spPr bwMode="auto">
          <a:xfrm>
            <a:off x="4724400" y="4321175"/>
            <a:ext cx="2743200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1.3 GHz re-entrant nine-cell </a:t>
            </a:r>
          </a:p>
        </p:txBody>
      </p:sp>
      <p:pic>
        <p:nvPicPr>
          <p:cNvPr id="1734665" name="Picture 9" descr="Welder Clean Room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92650" y="990600"/>
            <a:ext cx="4341813" cy="304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734666" name="Text Box 10"/>
          <p:cNvSpPr txBox="1">
            <a:spLocks noChangeArrowheads="1"/>
          </p:cNvSpPr>
          <p:nvPr/>
        </p:nvSpPr>
        <p:spPr bwMode="auto">
          <a:xfrm>
            <a:off x="4735513" y="3649663"/>
            <a:ext cx="2895600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/>
              <a:t>Electron-beam welding facility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AES cavities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Total number of cavities delivered and tested is still small !</a:t>
            </a:r>
          </a:p>
          <a:p>
            <a:r>
              <a:rPr lang="en-US" dirty="0" smtClean="0"/>
              <a:t>However, results are very encouraging</a:t>
            </a:r>
          </a:p>
          <a:p>
            <a:r>
              <a:rPr lang="en-US" dirty="0" smtClean="0"/>
              <a:t>Batch 1 (4 cavities) (used EBW from another company)</a:t>
            </a:r>
          </a:p>
          <a:p>
            <a:pPr lvl="1"/>
            <a:r>
              <a:rPr lang="en-US" dirty="0" smtClean="0"/>
              <a:t>Delivered, tested</a:t>
            </a:r>
          </a:p>
          <a:p>
            <a:pPr lvl="1"/>
            <a:r>
              <a:rPr lang="en-US" dirty="0" smtClean="0"/>
              <a:t>1 cavity ( AES002) exceeded 32 MV/M</a:t>
            </a:r>
          </a:p>
          <a:p>
            <a:pPr lvl="1"/>
            <a:r>
              <a:rPr lang="en-US" dirty="0" smtClean="0"/>
              <a:t>3 cavities, limited in 20’s by defects (mostly pits), </a:t>
            </a:r>
          </a:p>
          <a:p>
            <a:pPr lvl="1"/>
            <a:r>
              <a:rPr lang="en-US" dirty="0" smtClean="0"/>
              <a:t>AES003 repaired by local grinding of defects at KEK and EP at ANL, now 34 MV/M in VTS at </a:t>
            </a:r>
            <a:r>
              <a:rPr lang="en-US" dirty="0" err="1" smtClean="0"/>
              <a:t>Fermilab</a:t>
            </a:r>
            <a:r>
              <a:rPr lang="en-US" dirty="0" smtClean="0"/>
              <a:t>) (1</a:t>
            </a:r>
            <a:r>
              <a:rPr lang="en-US" baseline="30000" dirty="0" smtClean="0"/>
              <a:t>st</a:t>
            </a:r>
            <a:r>
              <a:rPr lang="en-US" dirty="0" smtClean="0"/>
              <a:t> example of repair by grinding)</a:t>
            </a:r>
          </a:p>
          <a:p>
            <a:r>
              <a:rPr lang="en-US" dirty="0" smtClean="0"/>
              <a:t>Batch 2 ( 6 cavities) (EBW at AES with new welder)</a:t>
            </a:r>
          </a:p>
          <a:p>
            <a:pPr lvl="1"/>
            <a:r>
              <a:rPr lang="en-US" dirty="0" smtClean="0"/>
              <a:t>Delivered, tested</a:t>
            </a:r>
          </a:p>
          <a:p>
            <a:pPr lvl="1"/>
            <a:r>
              <a:rPr lang="en-US" dirty="0" smtClean="0"/>
              <a:t>Two cavities have defects ( 20, 22 MV/M)</a:t>
            </a:r>
          </a:p>
          <a:p>
            <a:pPr lvl="1"/>
            <a:r>
              <a:rPr lang="en-US" dirty="0" smtClean="0"/>
              <a:t>Four cavities exceed 35 MV/M ! (41, 41, 36, 38 MV/M)</a:t>
            </a:r>
          </a:p>
          <a:p>
            <a:pPr lvl="1"/>
            <a:r>
              <a:rPr lang="en-US" dirty="0" smtClean="0"/>
              <a:t>Last four cavities processed with 800 C bake…does this prevent pits ?</a:t>
            </a:r>
          </a:p>
          <a:p>
            <a:r>
              <a:rPr lang="en-US" dirty="0" smtClean="0"/>
              <a:t>Batch 3 ( 6 cavities)</a:t>
            </a:r>
          </a:p>
          <a:p>
            <a:pPr lvl="1"/>
            <a:r>
              <a:rPr lang="en-US" dirty="0" smtClean="0"/>
              <a:t>Not yet delivered but expected soon</a:t>
            </a:r>
          </a:p>
          <a:p>
            <a:r>
              <a:rPr lang="en-US" dirty="0" smtClean="0"/>
              <a:t>Batch 4 ( 20 cavities)</a:t>
            </a:r>
          </a:p>
          <a:p>
            <a:pPr lvl="1"/>
            <a:r>
              <a:rPr lang="en-US" dirty="0" smtClean="0"/>
              <a:t>Recently ordered with ARRA funds</a:t>
            </a:r>
          </a:p>
          <a:p>
            <a:pPr lvl="1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May 23, 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FACD-4466-414C-8F79-FA87C0B94749}" type="slidenum">
              <a:rPr lang="en-US" smtClean="0"/>
              <a:pPr/>
              <a:t>9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AES 9-cell test results, 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two batches</a:t>
            </a:r>
            <a:endParaRPr lang="en-US" sz="24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May 23, 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FACD-4466-414C-8F79-FA87C0B94749}" type="slidenum">
              <a:rPr lang="en-US" smtClean="0"/>
              <a:pPr/>
              <a:t>10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1091" r="682" b="2041"/>
          <a:stretch>
            <a:fillRect/>
          </a:stretch>
        </p:blipFill>
        <p:spPr bwMode="auto">
          <a:xfrm>
            <a:off x="152400" y="1447800"/>
            <a:ext cx="4080164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Arrow Connector 10"/>
          <p:cNvCxnSpPr/>
          <p:nvPr/>
        </p:nvCxnSpPr>
        <p:spPr bwMode="auto">
          <a:xfrm>
            <a:off x="2514600" y="1828800"/>
            <a:ext cx="1219200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2" name="TextBox 11"/>
          <p:cNvSpPr txBox="1"/>
          <p:nvPr/>
        </p:nvSpPr>
        <p:spPr>
          <a:xfrm>
            <a:off x="2743200" y="1447800"/>
            <a:ext cx="906017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800 C bake</a:t>
            </a:r>
            <a:endParaRPr lang="en-US" sz="11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5257800"/>
            <a:ext cx="4800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Low statistics, difficult to separate fabrication </a:t>
            </a:r>
            <a:r>
              <a:rPr lang="en-US" dirty="0" err="1" smtClean="0"/>
              <a:t>vs</a:t>
            </a:r>
            <a:r>
              <a:rPr lang="en-US" dirty="0" smtClean="0"/>
              <a:t> processing issues</a:t>
            </a:r>
            <a:endParaRPr lang="en-US" dirty="0"/>
          </a:p>
        </p:txBody>
      </p:sp>
      <p:pic>
        <p:nvPicPr>
          <p:cNvPr id="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1219199"/>
            <a:ext cx="4572000" cy="388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4953000" y="5405735"/>
            <a:ext cx="3962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Q0’s look reasonable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838200" y="1295400"/>
            <a:ext cx="1393330" cy="2616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100" dirty="0" smtClean="0">
                <a:solidFill>
                  <a:srgbClr val="FF0000"/>
                </a:solidFill>
              </a:rPr>
              <a:t>Repair at KEK/ANL</a:t>
            </a:r>
            <a:endParaRPr lang="en-US" sz="1100" dirty="0">
              <a:solidFill>
                <a:srgbClr val="FF000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 bwMode="auto">
          <a:xfrm rot="5400000">
            <a:off x="1066800" y="1828800"/>
            <a:ext cx="609600" cy="15240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AES Yield </a:t>
            </a:r>
            <a:r>
              <a:rPr lang="en-US" sz="2800" dirty="0" err="1" smtClean="0"/>
              <a:t>vs</a:t>
            </a:r>
            <a:r>
              <a:rPr lang="en-US" sz="2800" dirty="0" smtClean="0"/>
              <a:t> gradient</a:t>
            </a: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May 23, 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19400" y="6553200"/>
            <a:ext cx="3657600" cy="304800"/>
          </a:xfrm>
        </p:spPr>
        <p:txBody>
          <a:bodyPr/>
          <a:lstStyle/>
          <a:p>
            <a:r>
              <a:rPr lang="en-US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FACD-4466-414C-8F79-FA87C0B94749}" type="slidenum">
              <a:rPr lang="en-US" smtClean="0"/>
              <a:pPr/>
              <a:t>11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066800"/>
            <a:ext cx="85153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5638800"/>
            <a:ext cx="7772400" cy="762000"/>
          </a:xfrm>
        </p:spPr>
        <p:txBody>
          <a:bodyPr/>
          <a:lstStyle/>
          <a:p>
            <a:r>
              <a:rPr lang="en-US" dirty="0" smtClean="0"/>
              <a:t>Based on low statistics but AES yields in batch 2 are as good as achieved anywhere. Will be interesting to see next 6 cavities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81706A-5703-414F-BB10-8DD2CB95CA8F}" type="slidenum">
              <a:rPr lang="en-US"/>
              <a:pPr/>
              <a:t>12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73670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76200"/>
            <a:ext cx="7696200" cy="685800"/>
          </a:xfrm>
        </p:spPr>
        <p:txBody>
          <a:bodyPr/>
          <a:lstStyle/>
          <a:p>
            <a:r>
              <a:rPr lang="en-US"/>
              <a:t>Niowave &amp; Roark collaborate on 1.3 GHz cavities</a:t>
            </a:r>
            <a:br>
              <a:rPr lang="en-US"/>
            </a:br>
            <a:r>
              <a:rPr lang="en-US"/>
              <a:t>Roark is working independently on low-beta structures</a:t>
            </a:r>
          </a:p>
        </p:txBody>
      </p:sp>
      <p:pic>
        <p:nvPicPr>
          <p:cNvPr id="1736709" name="Picture 5" descr="C22BE373-553B-4137-A7CF-4A0692D8C3C9@dhc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7388" y="2995613"/>
            <a:ext cx="4570412" cy="34194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36710" name="Picture 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52400" y="1100138"/>
            <a:ext cx="4570413" cy="3246437"/>
          </a:xfrm>
          <a:noFill/>
          <a:ln w="9525">
            <a:solidFill>
              <a:schemeClr val="tx1"/>
            </a:solidFill>
          </a:ln>
        </p:spPr>
      </p:pic>
      <p:sp>
        <p:nvSpPr>
          <p:cNvPr id="1736711" name="Rectangle 7"/>
          <p:cNvSpPr>
            <a:spLocks noChangeArrowheads="1"/>
          </p:cNvSpPr>
          <p:nvPr/>
        </p:nvSpPr>
        <p:spPr bwMode="auto">
          <a:xfrm>
            <a:off x="4800600" y="1100138"/>
            <a:ext cx="4038600" cy="1795462"/>
          </a:xfrm>
          <a:prstGeom prst="rect">
            <a:avLst/>
          </a:prstGeom>
          <a:noFill/>
          <a:ln w="19050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 smtClean="0"/>
              <a:t>6 Single-cell cavities deliver Jun 08</a:t>
            </a: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 smtClean="0"/>
              <a:t>Performed well</a:t>
            </a: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 smtClean="0"/>
              <a:t>6 </a:t>
            </a:r>
            <a:r>
              <a:rPr lang="en-US" sz="1800" dirty="0"/>
              <a:t>nine-cell cavities </a:t>
            </a:r>
            <a:r>
              <a:rPr lang="en-US" sz="1800" dirty="0" smtClean="0"/>
              <a:t>in fabrication</a:t>
            </a: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 smtClean="0"/>
              <a:t>2 delivered </a:t>
            </a:r>
            <a:r>
              <a:rPr lang="en-US" sz="1600" dirty="0" smtClean="0"/>
              <a:t>(EBW/HOM problems)</a:t>
            </a:r>
            <a:endParaRPr lang="en-US" sz="1800" dirty="0" smtClean="0"/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 smtClean="0"/>
              <a:t>Evaluating bid on ARRA cavities</a:t>
            </a:r>
          </a:p>
        </p:txBody>
      </p:sp>
      <p:sp>
        <p:nvSpPr>
          <p:cNvPr id="1736712" name="Rectangle 8"/>
          <p:cNvSpPr>
            <a:spLocks noChangeArrowheads="1"/>
          </p:cNvSpPr>
          <p:nvPr/>
        </p:nvSpPr>
        <p:spPr bwMode="auto">
          <a:xfrm>
            <a:off x="457200" y="4572000"/>
            <a:ext cx="3581400" cy="1905000"/>
          </a:xfrm>
          <a:prstGeom prst="rect">
            <a:avLst/>
          </a:prstGeom>
          <a:noFill/>
          <a:ln w="19050">
            <a:solidFill>
              <a:srgbClr val="0066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/>
              <a:t>Roark 325 MHz beta=0.22 single-spoke cavity</a:t>
            </a: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/>
              <a:t>Delivered Summer 2008</a:t>
            </a: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/>
              <a:t>Design = 10 MV/M @ 4K</a:t>
            </a: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/>
              <a:t>Exceeded 30 MV/M @ 2 </a:t>
            </a:r>
            <a:r>
              <a:rPr lang="en-US" sz="1800" dirty="0" smtClean="0"/>
              <a:t>K</a:t>
            </a:r>
          </a:p>
          <a:p>
            <a:pPr marL="228600" indent="-228600">
              <a:spcBef>
                <a:spcPct val="20000"/>
              </a:spcBef>
              <a:buFontTx/>
              <a:buChar char="•"/>
            </a:pPr>
            <a:r>
              <a:rPr lang="en-US" sz="1800" dirty="0" smtClean="0"/>
              <a:t>Ordered 10 more for Project X</a:t>
            </a:r>
            <a:endParaRPr lang="en-US" sz="1800" dirty="0"/>
          </a:p>
        </p:txBody>
      </p:sp>
      <p:sp>
        <p:nvSpPr>
          <p:cNvPr id="10" name="Rectangle 9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1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F916B-FDCD-4E37-861B-8AF95026A984}" type="slidenum">
              <a:rPr lang="en-US"/>
              <a:pPr/>
              <a:t>13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738754" name="Rectangle 2"/>
          <p:cNvSpPr>
            <a:spLocks noGrp="1" noChangeArrowheads="1"/>
          </p:cNvSpPr>
          <p:nvPr>
            <p:ph type="title"/>
          </p:nvPr>
        </p:nvSpPr>
        <p:spPr>
          <a:xfrm>
            <a:off x="925513" y="76200"/>
            <a:ext cx="7761287" cy="685800"/>
          </a:xfrm>
        </p:spPr>
        <p:txBody>
          <a:bodyPr/>
          <a:lstStyle/>
          <a:p>
            <a:r>
              <a:rPr lang="en-CA"/>
              <a:t>PAVAC is producing 20 coaxial resonators in collaboration with TRIUMF for the ISAC-II Phase-II extension</a:t>
            </a:r>
            <a:endParaRPr lang="en-US"/>
          </a:p>
        </p:txBody>
      </p:sp>
      <p:sp>
        <p:nvSpPr>
          <p:cNvPr id="1738755" name="Text Box 3"/>
          <p:cNvSpPr txBox="1">
            <a:spLocks noChangeArrowheads="1"/>
          </p:cNvSpPr>
          <p:nvPr/>
        </p:nvSpPr>
        <p:spPr bwMode="auto">
          <a:xfrm>
            <a:off x="228600" y="938213"/>
            <a:ext cx="8534400" cy="1434239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14300" indent="-114300" eaLnBrk="1" hangingPunct="1">
              <a:spcBef>
                <a:spcPct val="15000"/>
              </a:spcBef>
              <a:buFontTx/>
              <a:buChar char="•"/>
            </a:pPr>
            <a:r>
              <a:rPr lang="en-US" sz="1600" dirty="0">
                <a:solidFill>
                  <a:srgbClr val="800000"/>
                </a:solidFill>
                <a:cs typeface="Times New Roman" pitchFamily="18" charset="0"/>
              </a:rPr>
              <a:t>Two prototypes manufactured and tested; production under way.</a:t>
            </a:r>
          </a:p>
          <a:p>
            <a:pPr marL="114300" indent="-114300" eaLnBrk="1" hangingPunct="1">
              <a:spcBef>
                <a:spcPct val="15000"/>
              </a:spcBef>
              <a:buFontTx/>
              <a:buChar char="•"/>
            </a:pPr>
            <a:r>
              <a:rPr lang="en-US" sz="1600" dirty="0">
                <a:solidFill>
                  <a:srgbClr val="800000"/>
                </a:solidFill>
                <a:cs typeface="Times New Roman" pitchFamily="18" charset="0"/>
              </a:rPr>
              <a:t>Both prototypes perform significantly above ISAC-II specifications; average values of E</a:t>
            </a:r>
            <a:r>
              <a:rPr lang="en-US" sz="1600" baseline="-25000" dirty="0">
                <a:solidFill>
                  <a:srgbClr val="800000"/>
                </a:solidFill>
                <a:cs typeface="Times New Roman" pitchFamily="18" charset="0"/>
              </a:rPr>
              <a:t>a</a:t>
            </a:r>
            <a:r>
              <a:rPr lang="en-US" sz="1600" dirty="0">
                <a:solidFill>
                  <a:srgbClr val="800000"/>
                </a:solidFill>
                <a:cs typeface="Times New Roman" pitchFamily="18" charset="0"/>
              </a:rPr>
              <a:t>=8.2MV/m, </a:t>
            </a:r>
            <a:r>
              <a:rPr lang="en-US" sz="1600" dirty="0" err="1">
                <a:solidFill>
                  <a:srgbClr val="800000"/>
                </a:solidFill>
                <a:cs typeface="Times New Roman" pitchFamily="18" charset="0"/>
              </a:rPr>
              <a:t>Ep</a:t>
            </a:r>
            <a:r>
              <a:rPr lang="en-US" sz="1600" dirty="0">
                <a:solidFill>
                  <a:srgbClr val="800000"/>
                </a:solidFill>
                <a:cs typeface="Times New Roman" pitchFamily="18" charset="0"/>
              </a:rPr>
              <a:t>=40MV/m </a:t>
            </a:r>
            <a:r>
              <a:rPr lang="en-US" sz="1600" dirty="0" err="1">
                <a:solidFill>
                  <a:srgbClr val="800000"/>
                </a:solidFill>
                <a:cs typeface="Times New Roman" pitchFamily="18" charset="0"/>
              </a:rPr>
              <a:t>cw</a:t>
            </a:r>
            <a:r>
              <a:rPr lang="en-US" sz="1600" dirty="0">
                <a:solidFill>
                  <a:srgbClr val="800000"/>
                </a:solidFill>
                <a:cs typeface="Times New Roman" pitchFamily="18" charset="0"/>
              </a:rPr>
              <a:t> (specification 6MV/m)</a:t>
            </a:r>
          </a:p>
          <a:p>
            <a:pPr marL="114300" indent="-114300" eaLnBrk="1" hangingPunct="1">
              <a:spcBef>
                <a:spcPct val="15000"/>
              </a:spcBef>
              <a:buFontTx/>
              <a:buChar char="•"/>
            </a:pPr>
            <a:r>
              <a:rPr lang="en-US" sz="1600" dirty="0" err="1">
                <a:solidFill>
                  <a:srgbClr val="800000"/>
                </a:solidFill>
                <a:cs typeface="Times New Roman" pitchFamily="18" charset="0"/>
              </a:rPr>
              <a:t>Pavac</a:t>
            </a:r>
            <a:r>
              <a:rPr lang="en-US" sz="1600" dirty="0">
                <a:solidFill>
                  <a:srgbClr val="800000"/>
                </a:solidFill>
                <a:cs typeface="Times New Roman" pitchFamily="18" charset="0"/>
              </a:rPr>
              <a:t> </a:t>
            </a:r>
            <a:r>
              <a:rPr lang="en-US" sz="1600" dirty="0" smtClean="0">
                <a:solidFill>
                  <a:srgbClr val="800000"/>
                </a:solidFill>
                <a:cs typeface="Times New Roman" pitchFamily="18" charset="0"/>
              </a:rPr>
              <a:t>delivered 3 of 6  </a:t>
            </a:r>
            <a:r>
              <a:rPr lang="en-US" sz="1600" dirty="0">
                <a:solidFill>
                  <a:srgbClr val="800000"/>
                </a:solidFill>
                <a:cs typeface="Times New Roman" pitchFamily="18" charset="0"/>
              </a:rPr>
              <a:t>1.3 GHz </a:t>
            </a:r>
            <a:r>
              <a:rPr lang="en-US" sz="1600" dirty="0" smtClean="0">
                <a:solidFill>
                  <a:srgbClr val="800000"/>
                </a:solidFill>
                <a:cs typeface="Times New Roman" pitchFamily="18" charset="0"/>
              </a:rPr>
              <a:t>single cell cavities, Evaluating bid on ARRA 9-cell cavities</a:t>
            </a:r>
          </a:p>
          <a:p>
            <a:pPr marL="114300" indent="-114300" eaLnBrk="1" hangingPunct="1">
              <a:spcBef>
                <a:spcPct val="15000"/>
              </a:spcBef>
              <a:buFontTx/>
              <a:buChar char="•"/>
            </a:pPr>
            <a:r>
              <a:rPr lang="en-US" sz="1600" dirty="0" smtClean="0">
                <a:solidFill>
                  <a:srgbClr val="800000"/>
                </a:solidFill>
                <a:cs typeface="Times New Roman" pitchFamily="18" charset="0"/>
              </a:rPr>
              <a:t>Excellent expertise in EB welders… NEW!  Opening a branch in Batavia</a:t>
            </a:r>
            <a:endParaRPr lang="en-US" sz="1600" dirty="0">
              <a:solidFill>
                <a:srgbClr val="800000"/>
              </a:solidFill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28600" y="2393950"/>
            <a:ext cx="5392738" cy="4051300"/>
            <a:chOff x="272" y="1416"/>
            <a:chExt cx="3397" cy="2552"/>
          </a:xfrm>
        </p:grpSpPr>
        <p:sp>
          <p:nvSpPr>
            <p:cNvPr id="1738757" name="Rectangle 5"/>
            <p:cNvSpPr>
              <a:spLocks noChangeArrowheads="1"/>
            </p:cNvSpPr>
            <p:nvPr/>
          </p:nvSpPr>
          <p:spPr bwMode="auto">
            <a:xfrm>
              <a:off x="272" y="1416"/>
              <a:ext cx="3397" cy="2552"/>
            </a:xfrm>
            <a:prstGeom prst="rect">
              <a:avLst/>
            </a:prstGeom>
            <a:solidFill>
              <a:srgbClr val="FFCC66"/>
            </a:solidFill>
            <a:ln w="9525">
              <a:solidFill>
                <a:srgbClr val="8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738758" name="Picture 6" descr="Prototype performance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95" y="1475"/>
              <a:ext cx="3340" cy="2439"/>
            </a:xfrm>
            <a:prstGeom prst="rect">
              <a:avLst/>
            </a:prstGeom>
            <a:noFill/>
            <a:ln/>
            <a:effectLst/>
          </p:spPr>
        </p:pic>
        <p:sp>
          <p:nvSpPr>
            <p:cNvPr id="1738759" name="Text Box 7"/>
            <p:cNvSpPr txBox="1">
              <a:spLocks noChangeArrowheads="1"/>
            </p:cNvSpPr>
            <p:nvPr/>
          </p:nvSpPr>
          <p:spPr bwMode="auto">
            <a:xfrm>
              <a:off x="2033" y="2997"/>
              <a:ext cx="728" cy="300"/>
            </a:xfrm>
            <a:prstGeom prst="rect">
              <a:avLst/>
            </a:prstGeom>
            <a:noFill/>
            <a:ln w="19050">
              <a:solidFill>
                <a:srgbClr val="FFCC66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1200" b="1">
                  <a:cs typeface="Times New Roman" pitchFamily="18" charset="0"/>
                </a:rPr>
                <a:t>ISAC-II Specification</a:t>
              </a:r>
            </a:p>
          </p:txBody>
        </p:sp>
        <p:sp>
          <p:nvSpPr>
            <p:cNvPr id="1738760" name="Line 8"/>
            <p:cNvSpPr>
              <a:spLocks noChangeShapeType="1"/>
            </p:cNvSpPr>
            <p:nvPr/>
          </p:nvSpPr>
          <p:spPr bwMode="auto">
            <a:xfrm flipH="1" flipV="1">
              <a:off x="1864" y="2716"/>
              <a:ext cx="363" cy="267"/>
            </a:xfrm>
            <a:prstGeom prst="line">
              <a:avLst/>
            </a:prstGeom>
            <a:noFill/>
            <a:ln w="19050">
              <a:solidFill>
                <a:srgbClr val="FFCC66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38761" name="Text Box 9"/>
            <p:cNvSpPr txBox="1">
              <a:spLocks noChangeArrowheads="1"/>
            </p:cNvSpPr>
            <p:nvPr/>
          </p:nvSpPr>
          <p:spPr bwMode="auto">
            <a:xfrm rot="-5400000">
              <a:off x="337" y="2546"/>
              <a:ext cx="294" cy="192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1400" b="1">
                  <a:solidFill>
                    <a:schemeClr val="accent2"/>
                  </a:solidFill>
                  <a:cs typeface="Times New Roman" pitchFamily="18" charset="0"/>
                </a:rPr>
                <a:t>Q</a:t>
              </a:r>
              <a:r>
                <a:rPr lang="en-US" sz="1400" b="1" baseline="-25000">
                  <a:solidFill>
                    <a:schemeClr val="accent2"/>
                  </a:solidFill>
                  <a:cs typeface="Times New Roman" pitchFamily="18" charset="0"/>
                </a:rPr>
                <a:t>0</a:t>
              </a:r>
            </a:p>
          </p:txBody>
        </p:sp>
        <p:sp>
          <p:nvSpPr>
            <p:cNvPr id="1738762" name="Text Box 10"/>
            <p:cNvSpPr txBox="1">
              <a:spLocks noChangeArrowheads="1"/>
            </p:cNvSpPr>
            <p:nvPr/>
          </p:nvSpPr>
          <p:spPr bwMode="auto">
            <a:xfrm>
              <a:off x="1647" y="3744"/>
              <a:ext cx="1026" cy="173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US" sz="1200" b="1">
                  <a:solidFill>
                    <a:schemeClr val="accent2"/>
                  </a:solidFill>
                  <a:cs typeface="Times New Roman" pitchFamily="18" charset="0"/>
                </a:rPr>
                <a:t>E</a:t>
              </a:r>
              <a:r>
                <a:rPr lang="en-US" sz="1200" b="1" baseline="-25000">
                  <a:solidFill>
                    <a:schemeClr val="accent2"/>
                  </a:solidFill>
                  <a:cs typeface="Times New Roman" pitchFamily="18" charset="0"/>
                </a:rPr>
                <a:t>a</a:t>
              </a:r>
              <a:r>
                <a:rPr lang="en-US" sz="1200" b="1">
                  <a:solidFill>
                    <a:schemeClr val="accent2"/>
                  </a:solidFill>
                  <a:cs typeface="Times New Roman" pitchFamily="18" charset="0"/>
                </a:rPr>
                <a:t> (MV/m)</a:t>
              </a:r>
            </a:p>
          </p:txBody>
        </p:sp>
        <p:sp>
          <p:nvSpPr>
            <p:cNvPr id="1738763" name="Rectangle 11"/>
            <p:cNvSpPr>
              <a:spLocks noChangeArrowheads="1"/>
            </p:cNvSpPr>
            <p:nvPr/>
          </p:nvSpPr>
          <p:spPr bwMode="auto">
            <a:xfrm>
              <a:off x="2203" y="2539"/>
              <a:ext cx="48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38764" name="Rectangle 12"/>
            <p:cNvSpPr>
              <a:spLocks noChangeArrowheads="1"/>
            </p:cNvSpPr>
            <p:nvPr/>
          </p:nvSpPr>
          <p:spPr bwMode="auto">
            <a:xfrm>
              <a:off x="775" y="1797"/>
              <a:ext cx="48" cy="48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38765" name="Text Box 13"/>
            <p:cNvSpPr txBox="1">
              <a:spLocks noChangeArrowheads="1"/>
            </p:cNvSpPr>
            <p:nvPr/>
          </p:nvSpPr>
          <p:spPr bwMode="auto">
            <a:xfrm>
              <a:off x="823" y="1749"/>
              <a:ext cx="135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sz="1000" b="1">
                  <a:cs typeface="Times New Roman" pitchFamily="18" charset="0"/>
                </a:rPr>
                <a:t>Average for Zanon Cavities</a:t>
              </a:r>
            </a:p>
          </p:txBody>
        </p:sp>
      </p:grpSp>
      <p:grpSp>
        <p:nvGrpSpPr>
          <p:cNvPr id="3" name="Group 14"/>
          <p:cNvGrpSpPr>
            <a:grpSpLocks/>
          </p:cNvGrpSpPr>
          <p:nvPr/>
        </p:nvGrpSpPr>
        <p:grpSpPr bwMode="auto">
          <a:xfrm>
            <a:off x="5862638" y="2363788"/>
            <a:ext cx="3052762" cy="4081462"/>
            <a:chOff x="3693" y="1413"/>
            <a:chExt cx="1923" cy="2571"/>
          </a:xfrm>
        </p:grpSpPr>
        <p:pic>
          <p:nvPicPr>
            <p:cNvPr id="1738767" name="Picture 15" descr="cav3-complete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693" y="1413"/>
              <a:ext cx="1923" cy="2565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738768" name="Text Box 16"/>
            <p:cNvSpPr txBox="1">
              <a:spLocks noChangeArrowheads="1"/>
            </p:cNvSpPr>
            <p:nvPr/>
          </p:nvSpPr>
          <p:spPr bwMode="auto">
            <a:xfrm>
              <a:off x="4224" y="3766"/>
              <a:ext cx="1392" cy="21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/>
                <a:t>Beta = 0.11 resonator</a:t>
              </a:r>
            </a:p>
          </p:txBody>
        </p:sp>
      </p:grpSp>
      <p:sp>
        <p:nvSpPr>
          <p:cNvPr id="21" name="Rectangle 20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1" y="1142999"/>
            <a:ext cx="701040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76200"/>
            <a:ext cx="7620000" cy="685800"/>
          </a:xfrm>
        </p:spPr>
        <p:txBody>
          <a:bodyPr/>
          <a:lstStyle/>
          <a:p>
            <a:r>
              <a:rPr lang="en-US" sz="2800" dirty="0" smtClean="0"/>
              <a:t>Performance of AES  </a:t>
            </a:r>
            <a:r>
              <a:rPr lang="en-US" sz="2800" dirty="0" err="1" smtClean="0"/>
              <a:t>vs</a:t>
            </a:r>
            <a:r>
              <a:rPr lang="en-US" sz="2800" dirty="0" smtClean="0"/>
              <a:t> RI 9-cell cavities</a:t>
            </a:r>
            <a:endParaRPr lang="en-US" sz="2800" dirty="0"/>
          </a:p>
        </p:txBody>
      </p:sp>
      <p:sp>
        <p:nvSpPr>
          <p:cNvPr id="5" name="Oval 4"/>
          <p:cNvSpPr/>
          <p:nvPr/>
        </p:nvSpPr>
        <p:spPr bwMode="auto">
          <a:xfrm>
            <a:off x="6248400" y="19050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648200" y="1824335"/>
            <a:ext cx="1175322" cy="46166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kern="1200" dirty="0">
                <a:solidFill>
                  <a:srgbClr val="FF0000"/>
                </a:solidFill>
                <a:latin typeface="Arial Unicode MS" pitchFamily="34" charset="-128"/>
                <a:ea typeface="+mn-ea"/>
                <a:cs typeface="+mn-cs"/>
              </a:rPr>
              <a:t>KEK pit repair </a:t>
            </a:r>
          </a:p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kern="1200" dirty="0">
                <a:solidFill>
                  <a:srgbClr val="FF0000"/>
                </a:solidFill>
                <a:latin typeface="Arial Unicode MS" pitchFamily="34" charset="-128"/>
                <a:ea typeface="+mn-ea"/>
                <a:cs typeface="+mn-cs"/>
              </a:rPr>
              <a:t>+ ANL/FNAL!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66749" y="2286000"/>
            <a:ext cx="9509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kern="1200" dirty="0">
                <a:solidFill>
                  <a:srgbClr val="FF0000"/>
                </a:solidFill>
                <a:latin typeface="Arial Unicode MS" pitchFamily="34" charset="-128"/>
                <a:ea typeface="+mn-ea"/>
                <a:cs typeface="+mn-cs"/>
              </a:rPr>
              <a:t>ILC goal</a:t>
            </a:r>
          </a:p>
        </p:txBody>
      </p:sp>
      <p:sp>
        <p:nvSpPr>
          <p:cNvPr id="25" name="Oval 24"/>
          <p:cNvSpPr/>
          <p:nvPr/>
        </p:nvSpPr>
        <p:spPr bwMode="auto">
          <a:xfrm>
            <a:off x="6705600" y="21336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6477000" y="22860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334000" y="23622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048000" y="18288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2895600" y="18288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2667000" y="19812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2438400" y="21336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6934200" y="6096000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200" i="1" kern="1200" dirty="0">
                <a:solidFill>
                  <a:srgbClr val="000099"/>
                </a:solidFill>
                <a:latin typeface="Times New Roman" pitchFamily="18" charset="0"/>
                <a:ea typeface="+mn-ea"/>
                <a:cs typeface="+mn-cs"/>
              </a:rPr>
              <a:t>Page</a:t>
            </a:r>
            <a:r>
              <a:rPr lang="en-US" sz="2400" i="1" kern="1200" dirty="0">
                <a:solidFill>
                  <a:srgbClr val="000099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fld id="{3319A859-3877-4616-8C82-F856E8AA480D}" type="slidenum">
              <a:rPr lang="en-US" sz="1200" i="1" kern="1200">
                <a:solidFill>
                  <a:srgbClr val="000099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50000"/>
                </a:spcBef>
                <a:spcAft>
                  <a:spcPct val="0"/>
                </a:spcAft>
              </a:pPr>
              <a:t>14</a:t>
            </a:fld>
            <a:endParaRPr lang="en-US" sz="1200" i="1" kern="1200" dirty="0">
              <a:solidFill>
                <a:srgbClr val="000099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5" name="Rectangle 3"/>
          <p:cNvSpPr>
            <a:spLocks noChangeArrowheads="1"/>
          </p:cNvSpPr>
          <p:nvPr/>
        </p:nvSpPr>
        <p:spPr bwMode="auto">
          <a:xfrm>
            <a:off x="5486400" y="5791200"/>
            <a:ext cx="2514600" cy="106680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50000"/>
              </a:spcBef>
            </a:pPr>
            <a:r>
              <a:rPr lang="en-US" sz="1800" b="1" dirty="0" smtClean="0">
                <a:solidFill>
                  <a:srgbClr val="FF0000"/>
                </a:solidFill>
              </a:rPr>
              <a:t>     4 of 6 recent AES cavities exceed     35 MV/M at JLAB</a:t>
            </a:r>
            <a:endParaRPr lang="en-US" sz="1800" b="1" dirty="0">
              <a:solidFill>
                <a:srgbClr val="FF0000"/>
              </a:solidFill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endParaRPr lang="en-US" sz="1600" b="1" dirty="0">
              <a:solidFill>
                <a:srgbClr val="FF0000"/>
              </a:solidFill>
            </a:endParaRPr>
          </a:p>
          <a:p>
            <a:pPr marL="742950" lvl="1" indent="-285750">
              <a:buFontTx/>
              <a:buChar char="–"/>
            </a:pP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6096000" y="21336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sp>
        <p:nvSpPr>
          <p:cNvPr id="37" name="Right Brace 36"/>
          <p:cNvSpPr/>
          <p:nvPr/>
        </p:nvSpPr>
        <p:spPr bwMode="auto">
          <a:xfrm rot="5400000">
            <a:off x="6057900" y="4838700"/>
            <a:ext cx="838200" cy="762000"/>
          </a:xfrm>
          <a:prstGeom prst="rightBrac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39" name="Straight Connector 38"/>
          <p:cNvCxnSpPr/>
          <p:nvPr/>
        </p:nvCxnSpPr>
        <p:spPr bwMode="auto">
          <a:xfrm rot="5400000" flipH="1" flipV="1">
            <a:off x="4876800" y="3581400"/>
            <a:ext cx="2743200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>
            <a:off x="1295400" y="2438400"/>
            <a:ext cx="5867400" cy="15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Rectangle 3"/>
          <p:cNvSpPr>
            <a:spLocks noChangeArrowheads="1"/>
          </p:cNvSpPr>
          <p:nvPr/>
        </p:nvSpPr>
        <p:spPr bwMode="auto">
          <a:xfrm>
            <a:off x="76200" y="5486400"/>
            <a:ext cx="3200400" cy="1066800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50000"/>
              </a:spcBef>
            </a:pPr>
            <a:r>
              <a:rPr lang="en-US" sz="1800" b="1" dirty="0" smtClean="0">
                <a:solidFill>
                  <a:srgbClr val="FF0000"/>
                </a:solidFill>
              </a:rPr>
              <a:t>     Both RI (ACCEL) and AES have cavities limited by pits</a:t>
            </a:r>
            <a:endParaRPr lang="en-US" sz="1800" b="1" dirty="0">
              <a:solidFill>
                <a:srgbClr val="FF0000"/>
              </a:solidFill>
            </a:endParaRPr>
          </a:p>
          <a:p>
            <a:pPr marL="742950" lvl="1" indent="-285750">
              <a:spcBef>
                <a:spcPct val="20000"/>
              </a:spcBef>
              <a:buFontTx/>
              <a:buChar char="–"/>
            </a:pPr>
            <a:endParaRPr lang="en-US" sz="1600" b="1" dirty="0">
              <a:solidFill>
                <a:srgbClr val="FF0000"/>
              </a:solidFill>
            </a:endParaRPr>
          </a:p>
          <a:p>
            <a:pPr marL="742950" lvl="1" indent="-285750">
              <a:buFontTx/>
              <a:buChar char="–"/>
            </a:pPr>
            <a:endParaRPr lang="en-US" sz="1600" b="1" dirty="0">
              <a:solidFill>
                <a:srgbClr val="FF0000"/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  <p:sp>
        <p:nvSpPr>
          <p:cNvPr id="42" name="Oval 41"/>
          <p:cNvSpPr/>
          <p:nvPr/>
        </p:nvSpPr>
        <p:spPr bwMode="auto">
          <a:xfrm>
            <a:off x="3505200" y="1981200"/>
            <a:ext cx="304800" cy="22860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sz="2800" i="1" kern="1200" dirty="0">
              <a:solidFill>
                <a:srgbClr val="000099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cxnSp>
        <p:nvCxnSpPr>
          <p:cNvPr id="22" name="Straight Arrow Connector 21"/>
          <p:cNvCxnSpPr/>
          <p:nvPr/>
        </p:nvCxnSpPr>
        <p:spPr bwMode="auto">
          <a:xfrm>
            <a:off x="4953000" y="2285999"/>
            <a:ext cx="381000" cy="15240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51314-E87F-466B-8B6D-504B07843ABE}" type="slidenum">
              <a:rPr lang="en-US"/>
              <a:pPr/>
              <a:t>15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6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/>
              <a:t>U.S. Plan for </a:t>
            </a:r>
            <a:r>
              <a:rPr lang="en-US" sz="2400" dirty="0" smtClean="0"/>
              <a:t>Cavity Vendor </a:t>
            </a:r>
            <a:r>
              <a:rPr lang="en-US" sz="2400" dirty="0"/>
              <a:t>Development</a:t>
            </a:r>
          </a:p>
        </p:txBody>
      </p:sp>
      <p:sp>
        <p:nvSpPr>
          <p:cNvPr id="186573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z="2000" dirty="0"/>
              <a:t>The vendors learn through experience, so in general they will improve their manufacturing processes over time</a:t>
            </a:r>
          </a:p>
          <a:p>
            <a:r>
              <a:rPr lang="en-US" sz="2000" dirty="0"/>
              <a:t>But, feedback from the laboratories is key to obtaining performance improvements</a:t>
            </a:r>
          </a:p>
          <a:p>
            <a:pPr lvl="1"/>
            <a:r>
              <a:rPr lang="en-US" sz="1800" dirty="0" smtClean="0"/>
              <a:t>Careful QA and optical inspection of incoming cavities</a:t>
            </a:r>
          </a:p>
          <a:p>
            <a:pPr lvl="1"/>
            <a:r>
              <a:rPr lang="en-US" sz="1800" dirty="0" smtClean="0"/>
              <a:t>Process &amp; </a:t>
            </a:r>
            <a:r>
              <a:rPr lang="en-US" sz="1800" dirty="0"/>
              <a:t>test cavities </a:t>
            </a:r>
            <a:r>
              <a:rPr lang="en-US" sz="1800" dirty="0" smtClean="0"/>
              <a:t>quickly</a:t>
            </a:r>
            <a:endParaRPr lang="en-US" sz="1800" dirty="0"/>
          </a:p>
          <a:p>
            <a:r>
              <a:rPr lang="en-US" sz="2000" dirty="0"/>
              <a:t>Relatively small cavity orders allow for feedback between productions</a:t>
            </a:r>
          </a:p>
          <a:p>
            <a:pPr lvl="1"/>
            <a:r>
              <a:rPr lang="en-US" sz="1800" dirty="0"/>
              <a:t>AES made substantial improvements in tooling and installed an electron-beam welder after their first production of 4 nine-cell cavities</a:t>
            </a:r>
          </a:p>
          <a:p>
            <a:r>
              <a:rPr lang="en-US" sz="2000" dirty="0" smtClean="0"/>
              <a:t>Larger orders will allow us to better understand costs</a:t>
            </a:r>
          </a:p>
          <a:p>
            <a:r>
              <a:rPr lang="en-US" sz="2000" dirty="0" smtClean="0"/>
              <a:t>Close </a:t>
            </a:r>
            <a:r>
              <a:rPr lang="en-US" sz="2000" dirty="0"/>
              <a:t>communication and regular visits </a:t>
            </a:r>
          </a:p>
          <a:p>
            <a:r>
              <a:rPr lang="en-US" sz="2000" dirty="0"/>
              <a:t>Assistance from experts at Cornell and </a:t>
            </a:r>
            <a:r>
              <a:rPr lang="en-US" sz="2000" dirty="0" err="1"/>
              <a:t>JLab</a:t>
            </a:r>
            <a:endParaRPr lang="en-US" sz="2000" dirty="0"/>
          </a:p>
          <a:p>
            <a:r>
              <a:rPr lang="en-US" sz="2000" dirty="0"/>
              <a:t>Stimulus procurements will give cavity vendors a big boost</a:t>
            </a:r>
          </a:p>
          <a:p>
            <a:pPr lvl="1"/>
            <a:endParaRPr lang="en-US" sz="1800" dirty="0"/>
          </a:p>
        </p:txBody>
      </p:sp>
      <p:sp>
        <p:nvSpPr>
          <p:cNvPr id="7" name="Rectangle 6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51314-E87F-466B-8B6D-504B07843ABE}" type="slidenum">
              <a:rPr lang="en-US"/>
              <a:pPr/>
              <a:t>16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6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 smtClean="0"/>
              <a:t>Industrial Surface Processing </a:t>
            </a:r>
            <a:endParaRPr lang="en-US" sz="2800" dirty="0"/>
          </a:p>
        </p:txBody>
      </p:sp>
      <p:sp>
        <p:nvSpPr>
          <p:cNvPr id="186573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z="2000" dirty="0" smtClean="0"/>
              <a:t>Industrial Electro-polish</a:t>
            </a:r>
          </a:p>
          <a:p>
            <a:pPr lvl="1"/>
            <a:r>
              <a:rPr lang="en-US" sz="1800" dirty="0" smtClean="0"/>
              <a:t>ARRA funds make it possible for us to develop Electro-polish capability in U.S. industry</a:t>
            </a:r>
          </a:p>
          <a:p>
            <a:pPr lvl="2"/>
            <a:r>
              <a:rPr lang="en-US" sz="1600" dirty="0" smtClean="0"/>
              <a:t>Competition to perform design study; AES won the bid</a:t>
            </a:r>
          </a:p>
          <a:p>
            <a:pPr lvl="1"/>
            <a:r>
              <a:rPr lang="en-US" sz="1800" dirty="0" smtClean="0"/>
              <a:t>AES will construct a horizontal EP facility</a:t>
            </a:r>
          </a:p>
          <a:p>
            <a:pPr lvl="2"/>
            <a:r>
              <a:rPr lang="en-US" sz="1600" dirty="0" smtClean="0"/>
              <a:t>Capable of processing 1300 and 650 MHz elliptical cavities</a:t>
            </a:r>
          </a:p>
          <a:p>
            <a:pPr lvl="2"/>
            <a:r>
              <a:rPr lang="en-US" sz="1600" dirty="0" smtClean="0"/>
              <a:t>Benefits from existing clean room, HPR, and chemistry infrastructure funded at AES by Brookhaven National Lab</a:t>
            </a:r>
          </a:p>
          <a:p>
            <a:pPr lvl="2"/>
            <a:endParaRPr lang="en-US" sz="1600" dirty="0" smtClean="0"/>
          </a:p>
          <a:p>
            <a:r>
              <a:rPr lang="en-US" sz="2000" dirty="0" smtClean="0"/>
              <a:t>Eco-friendly Surface Processing</a:t>
            </a:r>
          </a:p>
          <a:p>
            <a:pPr lvl="1"/>
            <a:r>
              <a:rPr lang="en-US" sz="1800" dirty="0" smtClean="0"/>
              <a:t>Funded with ARRA funds</a:t>
            </a:r>
          </a:p>
          <a:p>
            <a:pPr lvl="1"/>
            <a:r>
              <a:rPr lang="en-US" sz="1800" dirty="0" smtClean="0"/>
              <a:t>Goal is to produce smooth clean cavity surfaces without using HF and other toxic chemicals </a:t>
            </a:r>
          </a:p>
          <a:p>
            <a:pPr lvl="1"/>
            <a:r>
              <a:rPr lang="en-US" sz="1800" dirty="0" smtClean="0"/>
              <a:t>3 companies bid for design study</a:t>
            </a:r>
          </a:p>
          <a:p>
            <a:pPr lvl="2"/>
            <a:r>
              <a:rPr lang="en-US" sz="1600" dirty="0" smtClean="0"/>
              <a:t>2 selected to submit design study </a:t>
            </a:r>
            <a:r>
              <a:rPr lang="en-US" dirty="0" smtClean="0"/>
              <a:t>(Faraday bipolar EP, Cabot =CMP)</a:t>
            </a:r>
            <a:endParaRPr lang="en-US" sz="1600" dirty="0" smtClean="0"/>
          </a:p>
          <a:p>
            <a:pPr lvl="1"/>
            <a:r>
              <a:rPr lang="en-US" sz="1800" dirty="0" smtClean="0"/>
              <a:t>Fund best to demonstrate performance with single cells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51314-E87F-466B-8B6D-504B07843ABE}" type="slidenum">
              <a:rPr lang="en-US"/>
              <a:pPr/>
              <a:t>17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6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 smtClean="0"/>
              <a:t>U.S. Industrialization of Cryomodules</a:t>
            </a:r>
            <a:endParaRPr lang="en-US" sz="2800" dirty="0"/>
          </a:p>
        </p:txBody>
      </p:sp>
      <p:sp>
        <p:nvSpPr>
          <p:cNvPr id="186573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z="2400" dirty="0" smtClean="0"/>
              <a:t>Strategy on  Cryomodule Industrialization</a:t>
            </a:r>
          </a:p>
          <a:p>
            <a:pPr lvl="1"/>
            <a:r>
              <a:rPr lang="en-US" sz="2200" dirty="0" smtClean="0"/>
              <a:t>The value added during CM assembly is &lt; 10% the value of the cryomodule. </a:t>
            </a:r>
          </a:p>
          <a:p>
            <a:pPr lvl="1"/>
            <a:r>
              <a:rPr lang="en-US" sz="2200" dirty="0" smtClean="0"/>
              <a:t>The number we will assemble over the next few years is very small </a:t>
            </a:r>
            <a:r>
              <a:rPr lang="en-US" sz="2200" dirty="0" smtClean="0">
                <a:sym typeface="Wingdings" pitchFamily="2" charset="2"/>
              </a:rPr>
              <a:t> have no plans to train industry to do assembly of ILC CM</a:t>
            </a:r>
          </a:p>
          <a:p>
            <a:pPr lvl="2"/>
            <a:r>
              <a:rPr lang="en-US" sz="1800" dirty="0" smtClean="0">
                <a:sym typeface="Wingdings" pitchFamily="2" charset="2"/>
              </a:rPr>
              <a:t>Any training likely to be lost… without follow on work</a:t>
            </a:r>
          </a:p>
          <a:p>
            <a:pPr lvl="2"/>
            <a:r>
              <a:rPr lang="en-US" sz="1800" dirty="0" smtClean="0">
                <a:sym typeface="Wingdings" pitchFamily="2" charset="2"/>
              </a:rPr>
              <a:t>Not even clear this would make sense for Project X volumes</a:t>
            </a:r>
          </a:p>
          <a:p>
            <a:r>
              <a:rPr lang="en-US" sz="2400" dirty="0" smtClean="0">
                <a:sym typeface="Wingdings" pitchFamily="2" charset="2"/>
              </a:rPr>
              <a:t>Strategy is to design CM at labs, order parts from industry, assemble at </a:t>
            </a:r>
            <a:r>
              <a:rPr lang="en-US" sz="2400" dirty="0" err="1" smtClean="0">
                <a:sym typeface="Wingdings" pitchFamily="2" charset="2"/>
              </a:rPr>
              <a:t>Fermilab</a:t>
            </a:r>
            <a:endParaRPr lang="en-US" sz="2400" dirty="0" smtClean="0">
              <a:sym typeface="Wingdings" pitchFamily="2" charset="2"/>
            </a:endParaRPr>
          </a:p>
          <a:p>
            <a:pPr lvl="1"/>
            <a:r>
              <a:rPr lang="en-US" sz="2200" dirty="0" smtClean="0">
                <a:sym typeface="Wingdings" pitchFamily="2" charset="2"/>
              </a:rPr>
              <a:t>ILC may require a different strategy</a:t>
            </a:r>
            <a:endParaRPr lang="en-US" sz="2200" dirty="0" smtClean="0"/>
          </a:p>
          <a:p>
            <a:pPr lvl="1"/>
            <a:endParaRPr lang="en-US" sz="1600" dirty="0" smtClean="0"/>
          </a:p>
          <a:p>
            <a:pPr lvl="1"/>
            <a:endParaRPr lang="en-US" sz="1600" dirty="0" smtClean="0"/>
          </a:p>
          <a:p>
            <a:pPr lvl="1"/>
            <a:endParaRPr lang="en-US" sz="1600" dirty="0"/>
          </a:p>
        </p:txBody>
      </p:sp>
      <p:sp>
        <p:nvSpPr>
          <p:cNvPr id="7" name="Rectangle 6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51314-E87F-466B-8B6D-504B07843ABE}" type="slidenum">
              <a:rPr lang="en-US"/>
              <a:pPr/>
              <a:t>18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6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 smtClean="0"/>
              <a:t>U.S. Industrialization of Cryomodules</a:t>
            </a:r>
            <a:endParaRPr lang="en-US" sz="2800" dirty="0"/>
          </a:p>
        </p:txBody>
      </p:sp>
      <p:sp>
        <p:nvSpPr>
          <p:cNvPr id="186573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en-US" sz="2000" dirty="0" smtClean="0"/>
              <a:t>CM1: is a TTF Type III+ and was assembled at FNAL in our CAF facility from a kit of parts provided by DESY/INFN </a:t>
            </a:r>
          </a:p>
          <a:p>
            <a:pPr lvl="1"/>
            <a:r>
              <a:rPr lang="en-US" dirty="0" smtClean="0"/>
              <a:t>Dressed cavities from DESY</a:t>
            </a:r>
          </a:p>
          <a:p>
            <a:pPr lvl="1"/>
            <a:r>
              <a:rPr lang="en-US" dirty="0" smtClean="0"/>
              <a:t>DESY style lever tuners</a:t>
            </a:r>
          </a:p>
          <a:p>
            <a:pPr lvl="1"/>
            <a:r>
              <a:rPr lang="en-US" dirty="0" smtClean="0"/>
              <a:t>Magnet package located at end of cavity string (but no magnet)</a:t>
            </a:r>
          </a:p>
          <a:p>
            <a:pPr lvl="1"/>
            <a:r>
              <a:rPr lang="en-US" dirty="0" smtClean="0"/>
              <a:t>DESY and INFN provided assistance in assembly</a:t>
            </a:r>
          </a:p>
          <a:p>
            <a:r>
              <a:rPr lang="en-US" sz="2000" dirty="0" smtClean="0"/>
              <a:t>CM2: will be built in 2010 at CAF. </a:t>
            </a:r>
          </a:p>
          <a:p>
            <a:pPr lvl="1"/>
            <a:r>
              <a:rPr lang="en-US" dirty="0" smtClean="0"/>
              <a:t>Another Type III+</a:t>
            </a:r>
          </a:p>
          <a:p>
            <a:pPr lvl="1"/>
            <a:r>
              <a:rPr lang="en-US" dirty="0" smtClean="0"/>
              <a:t>Cold mass parts were procured in Europe with help from INFN</a:t>
            </a:r>
          </a:p>
          <a:p>
            <a:pPr lvl="1"/>
            <a:r>
              <a:rPr lang="en-US" dirty="0" smtClean="0"/>
              <a:t>Populate with U.S. processed and dressed cavities (accumulating) </a:t>
            </a:r>
          </a:p>
          <a:p>
            <a:r>
              <a:rPr lang="en-US" dirty="0" smtClean="0"/>
              <a:t>CM3-CM6:</a:t>
            </a:r>
          </a:p>
          <a:p>
            <a:pPr lvl="1"/>
            <a:r>
              <a:rPr lang="en-US" dirty="0" smtClean="0"/>
              <a:t>Type IV ILC/Project X design (larger pipe sizes)</a:t>
            </a:r>
          </a:p>
          <a:p>
            <a:pPr lvl="1"/>
            <a:r>
              <a:rPr lang="en-US" sz="1600" dirty="0" smtClean="0"/>
              <a:t>Magnet package can be located in positions 2,5,8  (5 = center of CM)</a:t>
            </a:r>
          </a:p>
          <a:p>
            <a:pPr lvl="1"/>
            <a:r>
              <a:rPr lang="en-US" dirty="0" smtClean="0"/>
              <a:t>Cold mass parts ordered in U.S. industry with ILC and ARRA funds</a:t>
            </a:r>
          </a:p>
          <a:p>
            <a:pPr lvl="1"/>
            <a:r>
              <a:rPr lang="en-US" dirty="0" smtClean="0"/>
              <a:t>Populate with U.S. processed and dressed cavities </a:t>
            </a:r>
          </a:p>
          <a:p>
            <a:pPr lvl="1"/>
            <a:r>
              <a:rPr lang="en-US" dirty="0" smtClean="0"/>
              <a:t>CM6 will be a CW cryomodule for Project X</a:t>
            </a:r>
          </a:p>
          <a:p>
            <a:r>
              <a:rPr lang="en-US" dirty="0" smtClean="0"/>
              <a:t>Cryomodules will go to NML: will try to meet ILC S1 and S2 goals</a:t>
            </a:r>
            <a:endParaRPr lang="en-US" sz="1600" dirty="0" smtClean="0"/>
          </a:p>
          <a:p>
            <a:pPr lvl="1"/>
            <a:endParaRPr lang="en-US" sz="1600" dirty="0"/>
          </a:p>
        </p:txBody>
      </p:sp>
      <p:sp>
        <p:nvSpPr>
          <p:cNvPr id="7" name="Rectangle 6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51314-E87F-466B-8B6D-504B07843ABE}" type="slidenum">
              <a:rPr lang="en-US"/>
              <a:pPr/>
              <a:t>19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6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 smtClean="0"/>
              <a:t>U.S. Industrialization of Cryomodules</a:t>
            </a:r>
            <a:endParaRPr lang="en-US" sz="2800" dirty="0"/>
          </a:p>
        </p:txBody>
      </p:sp>
      <p:sp>
        <p:nvSpPr>
          <p:cNvPr id="186573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CM3-6 Parts</a:t>
            </a:r>
          </a:p>
          <a:p>
            <a:endParaRPr lang="en-US" sz="2000" dirty="0" smtClean="0"/>
          </a:p>
          <a:p>
            <a:r>
              <a:rPr lang="en-US" sz="2000" dirty="0" smtClean="0"/>
              <a:t>He Vessels: </a:t>
            </a:r>
          </a:p>
          <a:p>
            <a:pPr lvl="1"/>
            <a:r>
              <a:rPr lang="en-US" dirty="0" smtClean="0"/>
              <a:t>Fabricated of Titanium (like XFEL)</a:t>
            </a:r>
          </a:p>
          <a:p>
            <a:pPr lvl="1"/>
            <a:r>
              <a:rPr lang="en-US" dirty="0" smtClean="0"/>
              <a:t>20 already procured from Hi-Tech </a:t>
            </a:r>
            <a:r>
              <a:rPr lang="en-US" sz="1400" dirty="0" smtClean="0"/>
              <a:t>(4637 N. 25</a:t>
            </a:r>
            <a:r>
              <a:rPr lang="en-US" sz="1400" baseline="30000" dirty="0" smtClean="0"/>
              <a:t>th</a:t>
            </a:r>
            <a:r>
              <a:rPr lang="en-US" sz="1400" dirty="0" smtClean="0"/>
              <a:t> Ave., Schiller Park, Il 60176)</a:t>
            </a:r>
            <a:endParaRPr lang="en-US" dirty="0" smtClean="0"/>
          </a:p>
          <a:p>
            <a:pPr lvl="1"/>
            <a:r>
              <a:rPr lang="en-US" dirty="0" smtClean="0"/>
              <a:t>40 more being procured with ARRA funds </a:t>
            </a:r>
          </a:p>
          <a:p>
            <a:pPr lvl="2"/>
            <a:r>
              <a:rPr lang="en-US" dirty="0" smtClean="0"/>
              <a:t>Likely vendors Hi-Tech, INCODEMA (</a:t>
            </a:r>
            <a:r>
              <a:rPr lang="en-US" dirty="0" smtClean="0">
                <a:solidFill>
                  <a:srgbClr val="000099"/>
                </a:solidFill>
              </a:rPr>
              <a:t>www.INCODEMA.com</a:t>
            </a:r>
            <a:r>
              <a:rPr lang="en-US" dirty="0" smtClean="0"/>
              <a:t>),                Titanium Fabrication Corp. (110 Lehigh Drive, </a:t>
            </a:r>
            <a:r>
              <a:rPr lang="en-US" dirty="0" err="1" smtClean="0"/>
              <a:t>Farifield</a:t>
            </a:r>
            <a:r>
              <a:rPr lang="en-US" dirty="0" smtClean="0"/>
              <a:t>, N.J.  07004), and Titan Metal Fabricators Inc. (835 Flynn Rd. , Camarillo, CA.  93012)</a:t>
            </a:r>
          </a:p>
          <a:p>
            <a:r>
              <a:rPr lang="en-US" dirty="0" smtClean="0"/>
              <a:t>Tuners</a:t>
            </a:r>
          </a:p>
          <a:p>
            <a:pPr lvl="1"/>
            <a:r>
              <a:rPr lang="en-US" dirty="0" smtClean="0"/>
              <a:t>For CM2 and beyond we will use Blade tuner developed by INFN</a:t>
            </a:r>
          </a:p>
          <a:p>
            <a:pPr lvl="1"/>
            <a:r>
              <a:rPr lang="en-US" dirty="0" smtClean="0"/>
              <a:t>CM2 and S1-Global: 12 tuners provided by INFN, built in Europe</a:t>
            </a:r>
          </a:p>
          <a:p>
            <a:pPr lvl="1"/>
            <a:r>
              <a:rPr lang="en-US" dirty="0" smtClean="0"/>
              <a:t>CM3-CM6: Tuners made by U.S. industry (ARRA)</a:t>
            </a:r>
          </a:p>
          <a:p>
            <a:pPr lvl="2"/>
            <a:r>
              <a:rPr lang="en-US" dirty="0" smtClean="0"/>
              <a:t>20 Ti blade tuners from INCODEMA; 20  from Hi-Tech</a:t>
            </a:r>
          </a:p>
          <a:p>
            <a:pPr lvl="1"/>
            <a:endParaRPr lang="en-US" sz="1600" dirty="0" smtClean="0"/>
          </a:p>
          <a:p>
            <a:pPr lvl="1"/>
            <a:endParaRPr lang="en-US" sz="1600" dirty="0"/>
          </a:p>
        </p:txBody>
      </p:sp>
      <p:pic>
        <p:nvPicPr>
          <p:cNvPr id="8" name="Picture 7" descr="aes-00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0" y="1066800"/>
            <a:ext cx="42672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51314-E87F-466B-8B6D-504B07843ABE}" type="slidenum">
              <a:rPr lang="en-US"/>
              <a:pPr/>
              <a:t>20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65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 smtClean="0"/>
              <a:t>U.S. Industrialization of Cryomodules</a:t>
            </a:r>
            <a:endParaRPr lang="en-US" sz="2800" dirty="0"/>
          </a:p>
        </p:txBody>
      </p:sp>
      <p:sp>
        <p:nvSpPr>
          <p:cNvPr id="1865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143000"/>
            <a:ext cx="8458200" cy="5181600"/>
          </a:xfrm>
          <a:ln/>
        </p:spPr>
        <p:txBody>
          <a:bodyPr/>
          <a:lstStyle/>
          <a:p>
            <a:pPr>
              <a:buNone/>
            </a:pPr>
            <a:r>
              <a:rPr lang="en-US" sz="2800" dirty="0" smtClean="0"/>
              <a:t>CM3-6 Parts</a:t>
            </a:r>
            <a:endParaRPr lang="en-US" dirty="0" smtClean="0"/>
          </a:p>
          <a:p>
            <a:r>
              <a:rPr lang="en-US" sz="2000" dirty="0" smtClean="0"/>
              <a:t>Couplers (1300 MHz, TTF type)</a:t>
            </a:r>
          </a:p>
          <a:p>
            <a:pPr lvl="1"/>
            <a:r>
              <a:rPr lang="en-US" sz="1800" dirty="0" smtClean="0"/>
              <a:t>Vendor is Communications and Power Industries, CPI, (150 </a:t>
            </a:r>
            <a:r>
              <a:rPr lang="en-US" sz="1800" dirty="0" err="1" smtClean="0"/>
              <a:t>Sohier</a:t>
            </a:r>
            <a:r>
              <a:rPr lang="en-US" sz="1800" dirty="0" smtClean="0"/>
              <a:t> Road, Beverly, MA.  01915-5595)</a:t>
            </a:r>
          </a:p>
          <a:p>
            <a:pPr lvl="1"/>
            <a:r>
              <a:rPr lang="en-US" sz="1800" dirty="0" smtClean="0"/>
              <a:t>74 couplers built for DESY, </a:t>
            </a:r>
            <a:r>
              <a:rPr lang="en-US" sz="1800" dirty="0" err="1" smtClean="0"/>
              <a:t>Orsay</a:t>
            </a:r>
            <a:r>
              <a:rPr lang="en-US" sz="1800" dirty="0" smtClean="0"/>
              <a:t> and SLAC/</a:t>
            </a:r>
            <a:r>
              <a:rPr lang="en-US" sz="1800" dirty="0" err="1" smtClean="0"/>
              <a:t>Fermilab</a:t>
            </a:r>
            <a:endParaRPr lang="en-US" sz="1800" dirty="0" smtClean="0"/>
          </a:p>
          <a:p>
            <a:pPr lvl="1"/>
            <a:r>
              <a:rPr lang="en-US" sz="1800" dirty="0" smtClean="0"/>
              <a:t>SLAC inspects, tests, and conditions couplers for </a:t>
            </a:r>
            <a:r>
              <a:rPr lang="en-US" sz="1800" dirty="0" err="1" smtClean="0"/>
              <a:t>Fermilab</a:t>
            </a:r>
            <a:endParaRPr lang="en-US" sz="1800" dirty="0" smtClean="0"/>
          </a:p>
          <a:p>
            <a:pPr lvl="1"/>
            <a:r>
              <a:rPr lang="en-US" sz="1800" dirty="0" smtClean="0"/>
              <a:t>12 couplers delivered (via SLAC) for S1 global and CM2; </a:t>
            </a:r>
          </a:p>
          <a:p>
            <a:pPr lvl="1"/>
            <a:r>
              <a:rPr lang="en-US" sz="1800" dirty="0" smtClean="0"/>
              <a:t>10 more ordered via SLAC by ILC, delivery soon</a:t>
            </a:r>
          </a:p>
          <a:p>
            <a:pPr lvl="1"/>
            <a:r>
              <a:rPr lang="en-US" sz="1800" dirty="0" smtClean="0"/>
              <a:t>22 more ordered via SLAC (using ARRA funds), delivery ~7 months</a:t>
            </a:r>
          </a:p>
          <a:p>
            <a:r>
              <a:rPr lang="en-US" sz="2000" dirty="0" smtClean="0"/>
              <a:t>Cold mass parts and Vacuum Vessels</a:t>
            </a:r>
          </a:p>
          <a:p>
            <a:pPr lvl="1"/>
            <a:r>
              <a:rPr lang="en-US" sz="1800" dirty="0" smtClean="0"/>
              <a:t>4 cryomodules worth of Type IV parts on order </a:t>
            </a:r>
          </a:p>
          <a:p>
            <a:pPr lvl="1"/>
            <a:r>
              <a:rPr lang="en-US" sz="1800" dirty="0" smtClean="0"/>
              <a:t>Vendor is PHPK Technologies (2111 Builders Place, Columbus, OH  43204)</a:t>
            </a:r>
          </a:p>
          <a:p>
            <a:pPr lvl="1"/>
            <a:r>
              <a:rPr lang="en-US" sz="1800" dirty="0" smtClean="0"/>
              <a:t>1</a:t>
            </a:r>
            <a:r>
              <a:rPr lang="en-US" sz="1800" baseline="30000" dirty="0" smtClean="0"/>
              <a:t>st</a:t>
            </a:r>
            <a:r>
              <a:rPr lang="en-US" sz="1800" dirty="0" smtClean="0"/>
              <a:t> vacuum vessel (CM-3) has been delivered to </a:t>
            </a:r>
            <a:r>
              <a:rPr lang="en-US" sz="1800" dirty="0" err="1" smtClean="0"/>
              <a:t>Fermilab</a:t>
            </a:r>
            <a:endParaRPr lang="en-US" sz="1800" dirty="0" smtClean="0"/>
          </a:p>
          <a:p>
            <a:pPr lvl="1"/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"/>
            <a:ext cx="7848600" cy="685800"/>
          </a:xfrm>
        </p:spPr>
        <p:txBody>
          <a:bodyPr/>
          <a:lstStyle/>
          <a:p>
            <a:r>
              <a:rPr lang="en-US" sz="2800" dirty="0" smtClean="0"/>
              <a:t>ILC RF Power components, electronics, etc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CPI has built a two 10 MW multi-beam klystrons</a:t>
            </a:r>
          </a:p>
          <a:p>
            <a:pPr lvl="1"/>
            <a:r>
              <a:rPr lang="en-US" dirty="0" smtClean="0"/>
              <a:t>One vertical, one horizontal (for DESY)</a:t>
            </a:r>
          </a:p>
          <a:p>
            <a:pPr lvl="1"/>
            <a:r>
              <a:rPr lang="en-US" dirty="0" smtClean="0"/>
              <a:t>Vertical delivered and under test at SLAC</a:t>
            </a:r>
          </a:p>
          <a:p>
            <a:pPr lvl="1"/>
            <a:r>
              <a:rPr lang="en-US" dirty="0" smtClean="0"/>
              <a:t>CPI building another for NML at FNAL</a:t>
            </a:r>
          </a:p>
          <a:p>
            <a:endParaRPr lang="en-US" dirty="0" smtClean="0"/>
          </a:p>
          <a:p>
            <a:r>
              <a:rPr lang="en-US" dirty="0" smtClean="0"/>
              <a:t>ILC Marx modulators have been built on SBIR funds by the companies ISA Corporation (in the East Bay) and DTI. </a:t>
            </a:r>
          </a:p>
          <a:p>
            <a:endParaRPr lang="en-US" dirty="0" smtClean="0"/>
          </a:p>
          <a:p>
            <a:r>
              <a:rPr lang="en-US" dirty="0" smtClean="0"/>
              <a:t>SLAC is working with other labs (in particular DESY) to develop an ATCA electronics module standard for ILC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May, 2010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FACD-4466-414C-8F79-FA87C0B94749}" type="slidenum">
              <a:rPr lang="en-US" smtClean="0"/>
              <a:pPr/>
              <a:t>21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Project X &amp; SRF industrialization</a:t>
            </a:r>
          </a:p>
        </p:txBody>
      </p:sp>
      <p:sp>
        <p:nvSpPr>
          <p:cNvPr id="25602" name="Oval 3"/>
          <p:cNvSpPr>
            <a:spLocks noChangeArrowheads="1"/>
          </p:cNvSpPr>
          <p:nvPr/>
        </p:nvSpPr>
        <p:spPr bwMode="auto">
          <a:xfrm>
            <a:off x="3536950" y="3506788"/>
            <a:ext cx="3921125" cy="914400"/>
          </a:xfrm>
          <a:prstGeom prst="ellipse">
            <a:avLst/>
          </a:prstGeom>
          <a:noFill/>
          <a:ln w="114300">
            <a:solidFill>
              <a:schemeClr val="accent2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3" name="Oval 4"/>
          <p:cNvSpPr>
            <a:spLocks noChangeArrowheads="1"/>
          </p:cNvSpPr>
          <p:nvPr/>
        </p:nvSpPr>
        <p:spPr bwMode="auto">
          <a:xfrm>
            <a:off x="3543300" y="2827338"/>
            <a:ext cx="3921125" cy="914400"/>
          </a:xfrm>
          <a:prstGeom prst="ellipse">
            <a:avLst/>
          </a:prstGeom>
          <a:noFill/>
          <a:ln w="114300">
            <a:solidFill>
              <a:srgbClr val="66CC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4" name="Line 5"/>
          <p:cNvSpPr>
            <a:spLocks noChangeShapeType="1"/>
          </p:cNvSpPr>
          <p:nvPr/>
        </p:nvSpPr>
        <p:spPr bwMode="auto">
          <a:xfrm>
            <a:off x="660400" y="2781300"/>
            <a:ext cx="1212850" cy="11113"/>
          </a:xfrm>
          <a:prstGeom prst="line">
            <a:avLst/>
          </a:prstGeom>
          <a:noFill/>
          <a:ln w="8890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5019675" y="2705100"/>
            <a:ext cx="96838" cy="2476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06" name="Text Box 7"/>
          <p:cNvSpPr txBox="1">
            <a:spLocks noChangeArrowheads="1"/>
          </p:cNvSpPr>
          <p:nvPr/>
        </p:nvSpPr>
        <p:spPr bwMode="auto">
          <a:xfrm>
            <a:off x="4479925" y="2132013"/>
            <a:ext cx="1068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latin typeface="Arial Black" pitchFamily="34" charset="0"/>
              </a:rPr>
              <a:t>Stripping </a:t>
            </a:r>
          </a:p>
          <a:p>
            <a:pPr algn="ctr"/>
            <a:r>
              <a:rPr lang="en-US" sz="1200" b="1">
                <a:latin typeface="Arial Black" pitchFamily="34" charset="0"/>
              </a:rPr>
              <a:t>foil</a:t>
            </a:r>
          </a:p>
        </p:txBody>
      </p:sp>
      <p:sp>
        <p:nvSpPr>
          <p:cNvPr id="25607" name="Text Box 8"/>
          <p:cNvSpPr txBox="1">
            <a:spLocks noChangeArrowheads="1"/>
          </p:cNvSpPr>
          <p:nvPr/>
        </p:nvSpPr>
        <p:spPr bwMode="auto">
          <a:xfrm>
            <a:off x="-114300" y="1798638"/>
            <a:ext cx="2211388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800" b="1" dirty="0">
                <a:latin typeface="Arial Black" pitchFamily="34" charset="0"/>
              </a:rPr>
              <a:t>3</a:t>
            </a:r>
            <a:r>
              <a:rPr lang="en-US" sz="1800" b="1" dirty="0" smtClean="0">
                <a:latin typeface="Arial Black" pitchFamily="34" charset="0"/>
              </a:rPr>
              <a:t> </a:t>
            </a:r>
            <a:r>
              <a:rPr lang="en-US" sz="1800" b="1" dirty="0" err="1">
                <a:latin typeface="Arial Black" pitchFamily="34" charset="0"/>
              </a:rPr>
              <a:t>GeV</a:t>
            </a:r>
            <a:r>
              <a:rPr lang="en-US" sz="1800" b="1" dirty="0">
                <a:latin typeface="Arial Black" pitchFamily="34" charset="0"/>
              </a:rPr>
              <a:t> </a:t>
            </a:r>
          </a:p>
          <a:p>
            <a:pPr algn="ctr"/>
            <a:r>
              <a:rPr lang="en-US" sz="1800" b="1" dirty="0">
                <a:latin typeface="Arial Black" pitchFamily="34" charset="0"/>
              </a:rPr>
              <a:t>CW </a:t>
            </a:r>
            <a:r>
              <a:rPr lang="en-US" sz="1800" b="1" dirty="0" smtClean="0">
                <a:latin typeface="Arial Black" pitchFamily="34" charset="0"/>
              </a:rPr>
              <a:t>SRF Linac</a:t>
            </a:r>
            <a:endParaRPr lang="en-US" sz="1800" b="1" dirty="0">
              <a:latin typeface="Arial Black" pitchFamily="34" charset="0"/>
            </a:endParaRPr>
          </a:p>
          <a:p>
            <a:pPr algn="ctr"/>
            <a:r>
              <a:rPr lang="en-US" sz="1400" b="1" dirty="0">
                <a:latin typeface="Arial Black" pitchFamily="34" charset="0"/>
              </a:rPr>
              <a:t>1 ma H</a:t>
            </a:r>
            <a:r>
              <a:rPr lang="en-US" sz="1400" b="1" baseline="30000" dirty="0">
                <a:latin typeface="Arial Black" pitchFamily="34" charset="0"/>
              </a:rPr>
              <a:t>-</a:t>
            </a:r>
            <a:r>
              <a:rPr lang="en-US" sz="1400" b="1" dirty="0">
                <a:latin typeface="Arial Black" pitchFamily="34" charset="0"/>
              </a:rPr>
              <a:t> or Protons</a:t>
            </a:r>
            <a:endParaRPr lang="en-US" sz="1800" b="1" dirty="0">
              <a:latin typeface="Arial Black" pitchFamily="34" charset="0"/>
            </a:endParaRPr>
          </a:p>
        </p:txBody>
      </p:sp>
      <p:sp>
        <p:nvSpPr>
          <p:cNvPr id="25608" name="Text Box 9"/>
          <p:cNvSpPr txBox="1">
            <a:spLocks noChangeArrowheads="1"/>
          </p:cNvSpPr>
          <p:nvPr/>
        </p:nvSpPr>
        <p:spPr bwMode="auto">
          <a:xfrm>
            <a:off x="6167887" y="1917987"/>
            <a:ext cx="263105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Arial Black" pitchFamily="34" charset="0"/>
              </a:rPr>
              <a:t>Recycler</a:t>
            </a:r>
          </a:p>
          <a:p>
            <a:pPr algn="ctr"/>
            <a:r>
              <a:rPr lang="en-US" sz="1200" b="1" dirty="0" smtClean="0">
                <a:latin typeface="Arial Black" pitchFamily="34" charset="0"/>
              </a:rPr>
              <a:t>Linac: 1 </a:t>
            </a:r>
            <a:r>
              <a:rPr lang="en-US" sz="1200" b="1" dirty="0" err="1" smtClean="0">
                <a:latin typeface="Arial Black" pitchFamily="34" charset="0"/>
              </a:rPr>
              <a:t>mA</a:t>
            </a:r>
            <a:r>
              <a:rPr lang="en-US" sz="1200" b="1" dirty="0" smtClean="0">
                <a:latin typeface="Arial Black" pitchFamily="34" charset="0"/>
              </a:rPr>
              <a:t> x 5 ms @ 10 Hz</a:t>
            </a:r>
          </a:p>
          <a:p>
            <a:pPr algn="ctr"/>
            <a:r>
              <a:rPr lang="en-US" sz="1200" b="1" dirty="0" smtClean="0">
                <a:latin typeface="Arial Black" pitchFamily="34" charset="0"/>
              </a:rPr>
              <a:t>5 pulses per fill</a:t>
            </a:r>
            <a:endParaRPr lang="en-US" sz="1200" b="1" dirty="0">
              <a:latin typeface="Arial Black" pitchFamily="34" charset="0"/>
            </a:endParaRPr>
          </a:p>
        </p:txBody>
      </p:sp>
      <p:sp>
        <p:nvSpPr>
          <p:cNvPr id="25609" name="Text Box 10"/>
          <p:cNvSpPr txBox="1">
            <a:spLocks noChangeArrowheads="1"/>
          </p:cNvSpPr>
          <p:nvPr/>
        </p:nvSpPr>
        <p:spPr bwMode="auto">
          <a:xfrm>
            <a:off x="6605588" y="4519613"/>
            <a:ext cx="235108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latin typeface="Arial Black" pitchFamily="34" charset="0"/>
              </a:rPr>
              <a:t>Main Injector</a:t>
            </a:r>
          </a:p>
          <a:p>
            <a:pPr algn="ctr"/>
            <a:r>
              <a:rPr lang="en-US" sz="1200" b="1">
                <a:latin typeface="Arial Black" pitchFamily="34" charset="0"/>
              </a:rPr>
              <a:t>1.4 Sec cycle</a:t>
            </a:r>
          </a:p>
        </p:txBody>
      </p:sp>
      <p:sp>
        <p:nvSpPr>
          <p:cNvPr id="25610" name="Line 11"/>
          <p:cNvSpPr>
            <a:spLocks noChangeShapeType="1"/>
          </p:cNvSpPr>
          <p:nvPr/>
        </p:nvSpPr>
        <p:spPr bwMode="auto">
          <a:xfrm flipH="1">
            <a:off x="2514600" y="4419600"/>
            <a:ext cx="3078163" cy="333375"/>
          </a:xfrm>
          <a:prstGeom prst="line">
            <a:avLst/>
          </a:prstGeom>
          <a:noFill/>
          <a:ln w="114300">
            <a:solidFill>
              <a:schemeClr val="accent2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1" name="Text Box 12"/>
          <p:cNvSpPr txBox="1">
            <a:spLocks noChangeArrowheads="1"/>
          </p:cNvSpPr>
          <p:nvPr/>
        </p:nvSpPr>
        <p:spPr bwMode="auto">
          <a:xfrm>
            <a:off x="155575" y="4497388"/>
            <a:ext cx="2519363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05000"/>
              </a:lnSpc>
            </a:pPr>
            <a:r>
              <a:rPr lang="en-US" sz="2000" b="1" dirty="0">
                <a:latin typeface="Arial Black" pitchFamily="34" charset="0"/>
              </a:rPr>
              <a:t>LBNE (2 MW)</a:t>
            </a:r>
          </a:p>
          <a:p>
            <a:pPr algn="ctr">
              <a:lnSpc>
                <a:spcPct val="125000"/>
              </a:lnSpc>
            </a:pPr>
            <a:r>
              <a:rPr lang="en-US" sz="1200" b="1" dirty="0">
                <a:latin typeface="Arial Black" pitchFamily="34" charset="0"/>
              </a:rPr>
              <a:t>120 </a:t>
            </a:r>
            <a:r>
              <a:rPr lang="en-US" sz="1200" b="1" dirty="0" err="1">
                <a:latin typeface="Arial Black" pitchFamily="34" charset="0"/>
              </a:rPr>
              <a:t>GeV</a:t>
            </a:r>
            <a:r>
              <a:rPr lang="en-US" sz="1200" b="1" dirty="0">
                <a:latin typeface="Arial Black" pitchFamily="34" charset="0"/>
              </a:rPr>
              <a:t> Fast extraction</a:t>
            </a:r>
          </a:p>
          <a:p>
            <a:pPr algn="ctr">
              <a:lnSpc>
                <a:spcPct val="125000"/>
              </a:lnSpc>
            </a:pPr>
            <a:r>
              <a:rPr lang="en-US" sz="1200" b="1" dirty="0" smtClean="0">
                <a:latin typeface="Arial Black" pitchFamily="34" charset="0"/>
              </a:rPr>
              <a:t>1.6 </a:t>
            </a:r>
            <a:r>
              <a:rPr lang="en-US" sz="1200" b="1" dirty="0">
                <a:latin typeface="Arial Black" pitchFamily="34" charset="0"/>
              </a:rPr>
              <a:t>x 10 </a:t>
            </a:r>
            <a:r>
              <a:rPr lang="en-US" sz="1200" b="1" baseline="30000" dirty="0">
                <a:latin typeface="Arial Black" pitchFamily="34" charset="0"/>
              </a:rPr>
              <a:t>14</a:t>
            </a:r>
            <a:r>
              <a:rPr lang="en-US" sz="1200" b="1" dirty="0">
                <a:latin typeface="Arial Black" pitchFamily="34" charset="0"/>
              </a:rPr>
              <a:t> Protons / 1.4 sec</a:t>
            </a:r>
          </a:p>
        </p:txBody>
      </p:sp>
      <p:sp>
        <p:nvSpPr>
          <p:cNvPr id="25612" name="Text Box 13"/>
          <p:cNvSpPr txBox="1">
            <a:spLocks noChangeArrowheads="1"/>
          </p:cNvSpPr>
          <p:nvPr/>
        </p:nvSpPr>
        <p:spPr bwMode="auto">
          <a:xfrm>
            <a:off x="2844348" y="1147763"/>
            <a:ext cx="5102225" cy="38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05000"/>
              </a:lnSpc>
            </a:pPr>
            <a:r>
              <a:rPr lang="en-US" sz="1800" b="1" dirty="0">
                <a:latin typeface="Arial Black" pitchFamily="34" charset="0"/>
              </a:rPr>
              <a:t>3</a:t>
            </a:r>
            <a:r>
              <a:rPr lang="en-US" sz="1800" b="1" dirty="0" smtClean="0">
                <a:latin typeface="Arial Black" pitchFamily="34" charset="0"/>
              </a:rPr>
              <a:t> </a:t>
            </a:r>
            <a:r>
              <a:rPr lang="en-US" sz="1800" b="1" dirty="0" err="1">
                <a:latin typeface="Arial Black" pitchFamily="34" charset="0"/>
              </a:rPr>
              <a:t>GeV</a:t>
            </a:r>
            <a:r>
              <a:rPr lang="en-US" sz="1800" b="1" dirty="0">
                <a:latin typeface="Arial Black" pitchFamily="34" charset="0"/>
              </a:rPr>
              <a:t> High Intensity Program (</a:t>
            </a:r>
            <a:r>
              <a:rPr lang="en-US" sz="1800" b="1" dirty="0" smtClean="0">
                <a:latin typeface="Arial Black" pitchFamily="34" charset="0"/>
              </a:rPr>
              <a:t>2.8 </a:t>
            </a:r>
            <a:r>
              <a:rPr lang="en-US" sz="1800" b="1" dirty="0">
                <a:latin typeface="Arial Black" pitchFamily="34" charset="0"/>
              </a:rPr>
              <a:t>MW)</a:t>
            </a:r>
          </a:p>
        </p:txBody>
      </p:sp>
      <p:sp>
        <p:nvSpPr>
          <p:cNvPr id="25613" name="Line 15"/>
          <p:cNvSpPr>
            <a:spLocks noChangeShapeType="1"/>
          </p:cNvSpPr>
          <p:nvPr/>
        </p:nvSpPr>
        <p:spPr bwMode="auto">
          <a:xfrm flipH="1">
            <a:off x="6788150" y="4159250"/>
            <a:ext cx="465138" cy="14605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4" name="Line 16"/>
          <p:cNvSpPr>
            <a:spLocks noChangeShapeType="1"/>
          </p:cNvSpPr>
          <p:nvPr/>
        </p:nvSpPr>
        <p:spPr bwMode="auto">
          <a:xfrm flipH="1">
            <a:off x="6643688" y="3554413"/>
            <a:ext cx="473075" cy="103187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5" name="Line 17"/>
          <p:cNvSpPr>
            <a:spLocks noChangeShapeType="1"/>
          </p:cNvSpPr>
          <p:nvPr/>
        </p:nvSpPr>
        <p:spPr bwMode="auto">
          <a:xfrm flipV="1">
            <a:off x="3651250" y="2989263"/>
            <a:ext cx="342900" cy="134937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6" name="Line 18"/>
          <p:cNvSpPr>
            <a:spLocks noChangeShapeType="1"/>
          </p:cNvSpPr>
          <p:nvPr/>
        </p:nvSpPr>
        <p:spPr bwMode="auto">
          <a:xfrm flipH="1" flipV="1">
            <a:off x="3627438" y="4095750"/>
            <a:ext cx="325437" cy="14605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7" name="Line 19"/>
          <p:cNvSpPr>
            <a:spLocks noChangeShapeType="1"/>
          </p:cNvSpPr>
          <p:nvPr/>
        </p:nvSpPr>
        <p:spPr bwMode="auto">
          <a:xfrm flipV="1">
            <a:off x="5308600" y="3522663"/>
            <a:ext cx="352425" cy="4762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18" name="Freeform 20"/>
          <p:cNvSpPr>
            <a:spLocks/>
          </p:cNvSpPr>
          <p:nvPr/>
        </p:nvSpPr>
        <p:spPr bwMode="auto">
          <a:xfrm>
            <a:off x="5029200" y="3700463"/>
            <a:ext cx="1344613" cy="728662"/>
          </a:xfrm>
          <a:custGeom>
            <a:avLst/>
            <a:gdLst>
              <a:gd name="T0" fmla="*/ 2147483647 w 847"/>
              <a:gd name="T1" fmla="*/ 2147483647 h 420"/>
              <a:gd name="T2" fmla="*/ 2147483647 w 847"/>
              <a:gd name="T3" fmla="*/ 2147483647 h 420"/>
              <a:gd name="T4" fmla="*/ 2147483647 w 847"/>
              <a:gd name="T5" fmla="*/ 2147483647 h 420"/>
              <a:gd name="T6" fmla="*/ 2147483647 w 847"/>
              <a:gd name="T7" fmla="*/ 2147483647 h 420"/>
              <a:gd name="T8" fmla="*/ 0 w 847"/>
              <a:gd name="T9" fmla="*/ 2147483647 h 42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47"/>
              <a:gd name="T16" fmla="*/ 0 h 420"/>
              <a:gd name="T17" fmla="*/ 847 w 847"/>
              <a:gd name="T18" fmla="*/ 420 h 42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47" h="420">
                <a:moveTo>
                  <a:pt x="847" y="7"/>
                </a:moveTo>
                <a:cubicBezTo>
                  <a:pt x="779" y="3"/>
                  <a:pt x="711" y="0"/>
                  <a:pt x="654" y="24"/>
                </a:cubicBezTo>
                <a:cubicBezTo>
                  <a:pt x="597" y="48"/>
                  <a:pt x="561" y="92"/>
                  <a:pt x="504" y="151"/>
                </a:cubicBezTo>
                <a:cubicBezTo>
                  <a:pt x="447" y="210"/>
                  <a:pt x="394" y="336"/>
                  <a:pt x="310" y="378"/>
                </a:cubicBezTo>
                <a:cubicBezTo>
                  <a:pt x="226" y="420"/>
                  <a:pt x="113" y="410"/>
                  <a:pt x="0" y="401"/>
                </a:cubicBezTo>
              </a:path>
            </a:pathLst>
          </a:custGeom>
          <a:noFill/>
          <a:ln w="114300">
            <a:solidFill>
              <a:srgbClr val="66CCFF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19" name="Line 21"/>
          <p:cNvSpPr>
            <a:spLocks noChangeShapeType="1"/>
          </p:cNvSpPr>
          <p:nvPr/>
        </p:nvSpPr>
        <p:spPr bwMode="auto">
          <a:xfrm flipH="1">
            <a:off x="5635625" y="3954463"/>
            <a:ext cx="211138" cy="268287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20" name="Text Box 22"/>
          <p:cNvSpPr txBox="1">
            <a:spLocks noChangeArrowheads="1"/>
          </p:cNvSpPr>
          <p:nvPr/>
        </p:nvSpPr>
        <p:spPr bwMode="auto">
          <a:xfrm>
            <a:off x="5148263" y="4778375"/>
            <a:ext cx="133985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 b="1">
                <a:latin typeface="Arial Black" pitchFamily="34" charset="0"/>
              </a:rPr>
              <a:t>Single turn </a:t>
            </a:r>
          </a:p>
          <a:p>
            <a:pPr algn="ctr"/>
            <a:r>
              <a:rPr lang="en-US" sz="1200" b="1">
                <a:latin typeface="Arial Black" pitchFamily="34" charset="0"/>
              </a:rPr>
              <a:t>transfer</a:t>
            </a:r>
          </a:p>
          <a:p>
            <a:pPr algn="ctr"/>
            <a:r>
              <a:rPr lang="en-US" sz="1200" b="1">
                <a:latin typeface="Arial Black" pitchFamily="34" charset="0"/>
              </a:rPr>
              <a:t>At 8 GeV</a:t>
            </a:r>
          </a:p>
        </p:txBody>
      </p:sp>
      <p:sp>
        <p:nvSpPr>
          <p:cNvPr id="25621" name="Line 23"/>
          <p:cNvSpPr>
            <a:spLocks noChangeShapeType="1"/>
          </p:cNvSpPr>
          <p:nvPr/>
        </p:nvSpPr>
        <p:spPr bwMode="auto">
          <a:xfrm flipH="1" flipV="1">
            <a:off x="5759450" y="4235450"/>
            <a:ext cx="139700" cy="4841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22" name="Line 26"/>
          <p:cNvSpPr>
            <a:spLocks noChangeShapeType="1"/>
          </p:cNvSpPr>
          <p:nvPr/>
        </p:nvSpPr>
        <p:spPr bwMode="auto">
          <a:xfrm>
            <a:off x="1957388" y="2803525"/>
            <a:ext cx="2952750" cy="20638"/>
          </a:xfrm>
          <a:prstGeom prst="line">
            <a:avLst/>
          </a:prstGeom>
          <a:noFill/>
          <a:ln w="88900">
            <a:solidFill>
              <a:srgbClr val="CC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23" name="Text Box 27"/>
          <p:cNvSpPr txBox="1">
            <a:spLocks noChangeArrowheads="1"/>
          </p:cNvSpPr>
          <p:nvPr/>
        </p:nvSpPr>
        <p:spPr bwMode="auto">
          <a:xfrm>
            <a:off x="2058777" y="2066851"/>
            <a:ext cx="251142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>
                <a:latin typeface="Arial Black" pitchFamily="34" charset="0"/>
              </a:rPr>
              <a:t>3</a:t>
            </a:r>
            <a:r>
              <a:rPr lang="en-US" sz="1400" b="1" dirty="0" smtClean="0">
                <a:latin typeface="Arial Black" pitchFamily="34" charset="0"/>
              </a:rPr>
              <a:t> </a:t>
            </a:r>
            <a:r>
              <a:rPr lang="en-US" sz="1400" b="1" dirty="0">
                <a:latin typeface="Arial Black" pitchFamily="34" charset="0"/>
                <a:sym typeface="Wingdings" pitchFamily="2" charset="2"/>
              </a:rPr>
              <a:t> 8 </a:t>
            </a:r>
            <a:r>
              <a:rPr lang="en-US" sz="1400" b="1" dirty="0" err="1">
                <a:latin typeface="Arial Black" pitchFamily="34" charset="0"/>
              </a:rPr>
              <a:t>GeV</a:t>
            </a:r>
            <a:r>
              <a:rPr lang="en-US" sz="1400" b="1" dirty="0">
                <a:latin typeface="Arial Black" pitchFamily="34" charset="0"/>
              </a:rPr>
              <a:t> </a:t>
            </a:r>
          </a:p>
          <a:p>
            <a:pPr algn="ctr"/>
            <a:r>
              <a:rPr lang="en-US" sz="1400" b="1" dirty="0">
                <a:latin typeface="Arial Black" pitchFamily="34" charset="0"/>
              </a:rPr>
              <a:t>Pulsed </a:t>
            </a:r>
            <a:r>
              <a:rPr lang="en-US" sz="1400" b="1" dirty="0" smtClean="0">
                <a:latin typeface="Arial Black" pitchFamily="34" charset="0"/>
              </a:rPr>
              <a:t>Linac</a:t>
            </a:r>
          </a:p>
          <a:p>
            <a:pPr algn="ctr"/>
            <a:r>
              <a:rPr lang="en-US" sz="1400" b="1" dirty="0" smtClean="0">
                <a:latin typeface="Arial Black" pitchFamily="34" charset="0"/>
              </a:rPr>
              <a:t>(or RCS)</a:t>
            </a:r>
            <a:endParaRPr lang="en-US" sz="1400" b="1" dirty="0">
              <a:latin typeface="Arial Black" pitchFamily="34" charset="0"/>
            </a:endParaRPr>
          </a:p>
        </p:txBody>
      </p:sp>
      <p:sp>
        <p:nvSpPr>
          <p:cNvPr id="25624" name="Line 28"/>
          <p:cNvSpPr>
            <a:spLocks noChangeShapeType="1"/>
          </p:cNvSpPr>
          <p:nvPr/>
        </p:nvSpPr>
        <p:spPr bwMode="auto">
          <a:xfrm flipV="1">
            <a:off x="1903413" y="1485900"/>
            <a:ext cx="1011237" cy="1239838"/>
          </a:xfrm>
          <a:prstGeom prst="line">
            <a:avLst/>
          </a:prstGeom>
          <a:noFill/>
          <a:ln w="88900" cap="rnd">
            <a:solidFill>
              <a:srgbClr val="FF00FF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5625" name="Text Box 29"/>
          <p:cNvSpPr txBox="1">
            <a:spLocks noChangeArrowheads="1"/>
          </p:cNvSpPr>
          <p:nvPr/>
        </p:nvSpPr>
        <p:spPr bwMode="auto">
          <a:xfrm>
            <a:off x="729022" y="5557350"/>
            <a:ext cx="7513595" cy="830997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CC0000"/>
                </a:solidFill>
              </a:rPr>
              <a:t>3-8 </a:t>
            </a:r>
            <a:r>
              <a:rPr lang="en-US" dirty="0" err="1" smtClean="0">
                <a:solidFill>
                  <a:srgbClr val="CC0000"/>
                </a:solidFill>
              </a:rPr>
              <a:t>GeV</a:t>
            </a:r>
            <a:r>
              <a:rPr lang="en-US" dirty="0" smtClean="0">
                <a:solidFill>
                  <a:srgbClr val="CC0000"/>
                </a:solidFill>
              </a:rPr>
              <a:t> linac would be 1300 MHz pulsed </a:t>
            </a:r>
            <a:r>
              <a:rPr lang="en-US" dirty="0" smtClean="0">
                <a:solidFill>
                  <a:srgbClr val="CC0000"/>
                </a:solidFill>
                <a:sym typeface="Wingdings" pitchFamily="2" charset="2"/>
              </a:rPr>
              <a:t></a:t>
            </a:r>
            <a:r>
              <a:rPr lang="en-US" dirty="0" smtClean="0">
                <a:solidFill>
                  <a:srgbClr val="CC0000"/>
                </a:solidFill>
              </a:rPr>
              <a:t>retains </a:t>
            </a:r>
          </a:p>
          <a:p>
            <a:r>
              <a:rPr lang="en-US" dirty="0" smtClean="0">
                <a:solidFill>
                  <a:srgbClr val="CC0000"/>
                </a:solidFill>
              </a:rPr>
              <a:t>synergy </a:t>
            </a:r>
            <a:r>
              <a:rPr lang="en-US" dirty="0">
                <a:solidFill>
                  <a:srgbClr val="CC0000"/>
                </a:solidFill>
              </a:rPr>
              <a:t>with ILC R&amp;D but long pulse R&amp;D needed</a:t>
            </a:r>
          </a:p>
        </p:txBody>
      </p:sp>
      <p:sp>
        <p:nvSpPr>
          <p:cNvPr id="25626" name="Text Box 30"/>
          <p:cNvSpPr txBox="1">
            <a:spLocks noChangeArrowheads="1"/>
          </p:cNvSpPr>
          <p:nvPr/>
        </p:nvSpPr>
        <p:spPr bwMode="auto">
          <a:xfrm>
            <a:off x="0" y="3394075"/>
            <a:ext cx="2959100" cy="58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1400" b="1" dirty="0">
                <a:latin typeface="Arial Black" pitchFamily="34" charset="0"/>
              </a:rPr>
              <a:t>8 </a:t>
            </a:r>
            <a:r>
              <a:rPr lang="en-US" sz="1400" b="1" dirty="0" err="1">
                <a:latin typeface="Arial Black" pitchFamily="34" charset="0"/>
              </a:rPr>
              <a:t>GeV</a:t>
            </a:r>
            <a:r>
              <a:rPr lang="en-US" sz="1600" b="1" dirty="0">
                <a:latin typeface="Arial Black" pitchFamily="34" charset="0"/>
              </a:rPr>
              <a:t> </a:t>
            </a:r>
            <a:r>
              <a:rPr lang="en-US" sz="1400" b="1" dirty="0">
                <a:latin typeface="Arial Black" pitchFamily="34" charset="0"/>
              </a:rPr>
              <a:t>fast spill </a:t>
            </a:r>
            <a:r>
              <a:rPr lang="en-US" sz="1400" b="1" dirty="0" smtClean="0">
                <a:latin typeface="Arial Black" pitchFamily="34" charset="0"/>
              </a:rPr>
              <a:t>(200 </a:t>
            </a:r>
            <a:r>
              <a:rPr lang="en-US" sz="1400" b="1" dirty="0">
                <a:latin typeface="Arial Black" pitchFamily="34" charset="0"/>
              </a:rPr>
              <a:t>KW)</a:t>
            </a:r>
          </a:p>
          <a:p>
            <a:pPr algn="ctr">
              <a:lnSpc>
                <a:spcPct val="115000"/>
              </a:lnSpc>
            </a:pPr>
            <a:r>
              <a:rPr lang="en-US" sz="1200" b="1" dirty="0" smtClean="0">
                <a:latin typeface="Arial Black" pitchFamily="34" charset="0"/>
              </a:rPr>
              <a:t>2.2 </a:t>
            </a:r>
            <a:r>
              <a:rPr lang="en-US" sz="1200" b="1" dirty="0">
                <a:latin typeface="Arial Black" pitchFamily="34" charset="0"/>
              </a:rPr>
              <a:t>x 10 </a:t>
            </a:r>
            <a:r>
              <a:rPr lang="en-US" sz="1200" b="1" baseline="30000" dirty="0">
                <a:latin typeface="Arial Black" pitchFamily="34" charset="0"/>
              </a:rPr>
              <a:t>14</a:t>
            </a:r>
            <a:r>
              <a:rPr lang="en-US" sz="1200" b="1" dirty="0">
                <a:latin typeface="Arial Black" pitchFamily="34" charset="0"/>
              </a:rPr>
              <a:t> Protons / 1.4 sec</a:t>
            </a:r>
          </a:p>
        </p:txBody>
      </p:sp>
      <p:sp>
        <p:nvSpPr>
          <p:cNvPr id="25627" name="Line 31"/>
          <p:cNvSpPr>
            <a:spLocks noChangeShapeType="1"/>
          </p:cNvSpPr>
          <p:nvPr/>
        </p:nvSpPr>
        <p:spPr bwMode="auto">
          <a:xfrm flipH="1" flipV="1">
            <a:off x="2851150" y="3757613"/>
            <a:ext cx="2347913" cy="0"/>
          </a:xfrm>
          <a:prstGeom prst="line">
            <a:avLst/>
          </a:prstGeom>
          <a:noFill/>
          <a:ln w="114300">
            <a:solidFill>
              <a:srgbClr val="66CC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1143000" y="0"/>
            <a:ext cx="7010400" cy="838200"/>
          </a:xfrm>
        </p:spPr>
        <p:txBody>
          <a:bodyPr/>
          <a:lstStyle/>
          <a:p>
            <a:pPr eaLnBrk="1" hangingPunct="1"/>
            <a:r>
              <a:rPr lang="en-US" sz="4400" dirty="0" smtClean="0"/>
              <a:t>Project X </a:t>
            </a:r>
            <a:r>
              <a:rPr lang="en-US" sz="4400" dirty="0" err="1" smtClean="0"/>
              <a:t>Linac’s</a:t>
            </a:r>
            <a:endParaRPr lang="en-US" sz="4400" dirty="0" smtClean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Design based on 3 families of 325 MHz Spoke resonators, two families of 650 MHz elliptical cavities, then 1300 MHz ILC cavities</a:t>
            </a:r>
          </a:p>
        </p:txBody>
      </p:sp>
      <p:sp>
        <p:nvSpPr>
          <p:cNvPr id="21510" name="TextBox 6"/>
          <p:cNvSpPr txBox="1">
            <a:spLocks noChangeArrowheads="1"/>
          </p:cNvSpPr>
          <p:nvPr/>
        </p:nvSpPr>
        <p:spPr bwMode="auto">
          <a:xfrm>
            <a:off x="685800" y="4724400"/>
            <a:ext cx="70866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/>
              <a:t>Note: 650 MHz, </a:t>
            </a:r>
            <a:r>
              <a:rPr lang="en-US" sz="1800" dirty="0">
                <a:latin typeface="Symbol" pitchFamily="18" charset="2"/>
              </a:rPr>
              <a:t>b</a:t>
            </a:r>
            <a:r>
              <a:rPr lang="en-US" sz="1800" dirty="0"/>
              <a:t>=0.9, 5-cell cavities are same physical length as 1300 MHz, </a:t>
            </a:r>
            <a:r>
              <a:rPr lang="en-US" sz="1800" dirty="0">
                <a:latin typeface="Symbol" pitchFamily="18" charset="2"/>
              </a:rPr>
              <a:t>b</a:t>
            </a:r>
            <a:r>
              <a:rPr lang="en-US" sz="1800" dirty="0"/>
              <a:t>=1.0, 9-cell </a:t>
            </a:r>
            <a:r>
              <a:rPr lang="en-US" sz="1800" dirty="0" smtClean="0"/>
              <a:t>cavities so cryomodules are similar</a:t>
            </a:r>
            <a:endParaRPr lang="en-US" sz="1800" dirty="0"/>
          </a:p>
        </p:txBody>
      </p:sp>
      <p:sp>
        <p:nvSpPr>
          <p:cNvPr id="8" name="Rectangle 7"/>
          <p:cNvSpPr/>
          <p:nvPr/>
        </p:nvSpPr>
        <p:spPr>
          <a:xfrm>
            <a:off x="2833718" y="2983294"/>
            <a:ext cx="838200" cy="381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SSR0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671918" y="2983294"/>
            <a:ext cx="838200" cy="381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SSR1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10118" y="2983294"/>
            <a:ext cx="838200" cy="381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SSR2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48318" y="2983294"/>
            <a:ext cx="838200" cy="381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i="1" dirty="0">
                <a:solidFill>
                  <a:schemeClr val="tx1"/>
                </a:solidFill>
              </a:rPr>
              <a:t>β</a:t>
            </a:r>
            <a:r>
              <a:rPr lang="en-US" sz="1800" dirty="0">
                <a:solidFill>
                  <a:schemeClr val="tx1"/>
                </a:solidFill>
              </a:rPr>
              <a:t>=0.6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186518" y="2983294"/>
            <a:ext cx="838200" cy="381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i="1" dirty="0">
                <a:solidFill>
                  <a:schemeClr val="tx1"/>
                </a:solidFill>
              </a:rPr>
              <a:t>β</a:t>
            </a:r>
            <a:r>
              <a:rPr lang="en-US" sz="1800" dirty="0">
                <a:solidFill>
                  <a:schemeClr val="tx1"/>
                </a:solidFill>
              </a:rPr>
              <a:t>=0.9</a:t>
            </a:r>
          </a:p>
        </p:txBody>
      </p:sp>
      <p:sp>
        <p:nvSpPr>
          <p:cNvPr id="13" name="Left-Right Arrow 12"/>
          <p:cNvSpPr/>
          <p:nvPr/>
        </p:nvSpPr>
        <p:spPr>
          <a:xfrm>
            <a:off x="2833718" y="3592894"/>
            <a:ext cx="2514600" cy="228600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21517" name="TextBox 42"/>
          <p:cNvSpPr txBox="1">
            <a:spLocks noChangeArrowheads="1"/>
          </p:cNvSpPr>
          <p:nvPr/>
        </p:nvSpPr>
        <p:spPr bwMode="auto">
          <a:xfrm>
            <a:off x="2833718" y="3745294"/>
            <a:ext cx="2971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/>
              <a:t>325 MHz, 2.5-160 </a:t>
            </a:r>
            <a:r>
              <a:rPr lang="en-US" sz="1800" dirty="0" err="1"/>
              <a:t>MeV</a:t>
            </a:r>
            <a:endParaRPr lang="en-US" sz="1800" dirty="0"/>
          </a:p>
        </p:txBody>
      </p:sp>
      <p:sp>
        <p:nvSpPr>
          <p:cNvPr id="15" name="Left-Right Arrow 14"/>
          <p:cNvSpPr/>
          <p:nvPr/>
        </p:nvSpPr>
        <p:spPr>
          <a:xfrm>
            <a:off x="5348318" y="3592894"/>
            <a:ext cx="1676400" cy="228600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21519" name="TextBox 44"/>
          <p:cNvSpPr txBox="1">
            <a:spLocks noChangeArrowheads="1"/>
          </p:cNvSpPr>
          <p:nvPr/>
        </p:nvSpPr>
        <p:spPr bwMode="auto">
          <a:xfrm>
            <a:off x="5424518" y="3753920"/>
            <a:ext cx="2971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 dirty="0"/>
              <a:t>650 MHz, </a:t>
            </a:r>
          </a:p>
          <a:p>
            <a:r>
              <a:rPr lang="en-US" sz="1800" dirty="0" smtClean="0"/>
              <a:t>0.16-2 </a:t>
            </a:r>
            <a:r>
              <a:rPr lang="en-US" sz="1800" dirty="0" err="1"/>
              <a:t>GeV</a:t>
            </a:r>
            <a:endParaRPr lang="en-US" sz="1800" dirty="0"/>
          </a:p>
        </p:txBody>
      </p:sp>
      <p:sp>
        <p:nvSpPr>
          <p:cNvPr id="17" name="Rectangle 16"/>
          <p:cNvSpPr/>
          <p:nvPr/>
        </p:nvSpPr>
        <p:spPr>
          <a:xfrm>
            <a:off x="7024718" y="2983294"/>
            <a:ext cx="838200" cy="381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tx1"/>
                </a:solidFill>
              </a:rPr>
              <a:t>ILC</a:t>
            </a:r>
          </a:p>
        </p:txBody>
      </p:sp>
      <p:sp>
        <p:nvSpPr>
          <p:cNvPr id="18" name="Left-Right Arrow 17"/>
          <p:cNvSpPr/>
          <p:nvPr/>
        </p:nvSpPr>
        <p:spPr>
          <a:xfrm>
            <a:off x="7024718" y="3592894"/>
            <a:ext cx="838200" cy="228600"/>
          </a:xfrm>
          <a:prstGeom prst="left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/>
          </a:p>
        </p:txBody>
      </p:sp>
      <p:sp>
        <p:nvSpPr>
          <p:cNvPr id="21522" name="TextBox 47"/>
          <p:cNvSpPr txBox="1">
            <a:spLocks noChangeArrowheads="1"/>
          </p:cNvSpPr>
          <p:nvPr/>
        </p:nvSpPr>
        <p:spPr bwMode="auto">
          <a:xfrm>
            <a:off x="7024718" y="3745294"/>
            <a:ext cx="1066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800"/>
              <a:t>1.3 GHz</a:t>
            </a:r>
          </a:p>
          <a:p>
            <a:r>
              <a:rPr lang="en-US" sz="1800"/>
              <a:t>2-3 GeV</a:t>
            </a:r>
          </a:p>
        </p:txBody>
      </p:sp>
      <p:sp>
        <p:nvSpPr>
          <p:cNvPr id="19" name="Rectangle 18"/>
          <p:cNvSpPr/>
          <p:nvPr/>
        </p:nvSpPr>
        <p:spPr bwMode="auto">
          <a:xfrm>
            <a:off x="2501660" y="3062367"/>
            <a:ext cx="310519" cy="215660"/>
          </a:xfrm>
          <a:prstGeom prst="rect">
            <a:avLst/>
          </a:prstGeom>
          <a:solidFill>
            <a:srgbClr val="FF00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2179630" y="3059499"/>
            <a:ext cx="310519" cy="215660"/>
          </a:xfrm>
          <a:prstGeom prst="rect">
            <a:avLst/>
          </a:prstGeom>
          <a:solidFill>
            <a:srgbClr val="66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Comic Sans MS" pitchFamily="66" charset="0"/>
            </a:endParaRPr>
          </a:p>
        </p:txBody>
      </p:sp>
      <p:sp>
        <p:nvSpPr>
          <p:cNvPr id="21" name="TextBox 19"/>
          <p:cNvSpPr txBox="1">
            <a:spLocks noChangeArrowheads="1"/>
          </p:cNvSpPr>
          <p:nvPr/>
        </p:nvSpPr>
        <p:spPr bwMode="auto">
          <a:xfrm>
            <a:off x="1558506" y="3716538"/>
            <a:ext cx="8643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 dirty="0">
                <a:latin typeface="Times New Roman" pitchFamily="18" charset="0"/>
              </a:rPr>
              <a:t>MEBT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rot="5400000" flipH="1" flipV="1">
            <a:off x="2121379" y="3277311"/>
            <a:ext cx="450012" cy="43132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6"/>
          <p:cNvSpPr txBox="1">
            <a:spLocks noChangeArrowheads="1"/>
          </p:cNvSpPr>
          <p:nvPr/>
        </p:nvSpPr>
        <p:spPr bwMode="auto">
          <a:xfrm>
            <a:off x="1177506" y="2543346"/>
            <a:ext cx="18155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 dirty="0">
                <a:latin typeface="Times New Roman" pitchFamily="18" charset="0"/>
              </a:rPr>
              <a:t>Ion source, RFQ</a:t>
            </a:r>
          </a:p>
        </p:txBody>
      </p:sp>
      <p:cxnSp>
        <p:nvCxnSpPr>
          <p:cNvPr id="24" name="Straight Arrow Connector 23"/>
          <p:cNvCxnSpPr>
            <a:endCxn id="20" idx="1"/>
          </p:cNvCxnSpPr>
          <p:nvPr/>
        </p:nvCxnSpPr>
        <p:spPr>
          <a:xfrm rot="16200000" flipH="1">
            <a:off x="1943111" y="2930809"/>
            <a:ext cx="260233" cy="21280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123285" y="76200"/>
            <a:ext cx="649671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n-US" sz="3200" b="1" dirty="0" smtClean="0">
                <a:solidFill>
                  <a:srgbClr val="008000"/>
                </a:solidFill>
                <a:latin typeface="+mj-lt"/>
                <a:ea typeface="+mj-ea"/>
                <a:cs typeface="+mj-cs"/>
              </a:rPr>
              <a:t>Summary of  PX 3 </a:t>
            </a:r>
            <a:r>
              <a:rPr lang="en-US" sz="3200" b="1" dirty="0" err="1" smtClean="0">
                <a:solidFill>
                  <a:srgbClr val="008000"/>
                </a:solidFill>
                <a:latin typeface="+mj-lt"/>
                <a:ea typeface="+mj-ea"/>
                <a:cs typeface="+mj-cs"/>
              </a:rPr>
              <a:t>GeV</a:t>
            </a:r>
            <a:r>
              <a:rPr lang="en-US" sz="3200" b="1" dirty="0" smtClean="0">
                <a:solidFill>
                  <a:srgbClr val="008000"/>
                </a:solidFill>
                <a:latin typeface="+mj-lt"/>
                <a:ea typeface="+mj-ea"/>
                <a:cs typeface="+mj-cs"/>
              </a:rPr>
              <a:t> CW linac</a:t>
            </a:r>
            <a:endParaRPr lang="en-US" sz="3200" b="1" dirty="0">
              <a:solidFill>
                <a:srgbClr val="008000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479" name="Group 335"/>
          <p:cNvGraphicFramePr>
            <a:graphicFrameLocks noGrp="1"/>
          </p:cNvGraphicFramePr>
          <p:nvPr/>
        </p:nvGraphicFramePr>
        <p:xfrm>
          <a:off x="326572" y="1164770"/>
          <a:ext cx="8534401" cy="478536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2269787"/>
                <a:gridCol w="907915"/>
                <a:gridCol w="1543456"/>
                <a:gridCol w="1563264"/>
                <a:gridCol w="2249979"/>
              </a:tblGrid>
              <a:tr h="578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Section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Freq</a:t>
                      </a:r>
                      <a:endParaRPr lang="en-US" dirty="0"/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Energy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MeV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Number of </a:t>
                      </a: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cav</a:t>
                      </a: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/</a:t>
                      </a:r>
                      <a:r>
                        <a:rPr kumimoji="0" lang="en-US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magn</a:t>
                      </a: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/CM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Type of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/>
                </a:tc>
              </a:tr>
              <a:tr h="6630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SSR0 (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</a:t>
                      </a:r>
                      <a:r>
                        <a:rPr kumimoji="0" lang="en-US" sz="2000" b="0" u="none" strike="noStrike" cap="none" normalizeH="0" baseline="-3000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G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=0.11)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 smtClean="0">
                          <a:latin typeface="Rockwell" pitchFamily="18" charset="0"/>
                        </a:rPr>
                        <a:t>325</a:t>
                      </a:r>
                    </a:p>
                    <a:p>
                      <a:pPr algn="ctr"/>
                      <a:endParaRPr lang="en-US" sz="2000" b="0" dirty="0"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2.5-10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26/26/ 1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Single spoke cavity, Solenoid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</a:tr>
              <a:tr h="6630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SSR1 (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</a:t>
                      </a:r>
                      <a:r>
                        <a:rPr kumimoji="0" lang="en-US" sz="2000" b="0" u="none" strike="noStrike" cap="none" normalizeH="0" baseline="-3000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G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=0.22) 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dirty="0" smtClean="0">
                          <a:latin typeface="Rockwell" pitchFamily="18" charset="0"/>
                        </a:rPr>
                        <a:t>325</a:t>
                      </a:r>
                    </a:p>
                    <a:p>
                      <a:pPr algn="ctr"/>
                      <a:endParaRPr lang="en-US" sz="2000" b="0" dirty="0"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10-32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18 / 18/ 2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Single spoke cavity, Solenoid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</a:tr>
              <a:tr h="6630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SSR2 (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</a:t>
                      </a:r>
                      <a:r>
                        <a:rPr kumimoji="0" lang="en-US" sz="2000" b="0" u="none" strike="noStrike" cap="none" normalizeH="0" baseline="-3000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G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=0.4) 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latin typeface="Rockwell" pitchFamily="18" charset="0"/>
                        </a:rPr>
                        <a:t>325</a:t>
                      </a:r>
                      <a:endParaRPr lang="en-US" sz="2000" b="0" dirty="0"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32-160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44 / 24 / 4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Single spoke cavity, Solenoid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</a:tr>
              <a:tr h="6630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LB 650   (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</a:t>
                      </a:r>
                      <a:r>
                        <a:rPr kumimoji="0" lang="en-US" sz="2000" b="0" u="none" strike="noStrike" cap="none" normalizeH="0" baseline="-3000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G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=0.61) 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latin typeface="Rockwell" pitchFamily="18" charset="0"/>
                        </a:rPr>
                        <a:t>650</a:t>
                      </a:r>
                      <a:endParaRPr lang="en-US" sz="2000" b="0" dirty="0"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160-520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42 / 21 / 7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5cell cavity, doublet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</a:tr>
              <a:tr h="6630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HB 650   (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</a:t>
                      </a:r>
                      <a:r>
                        <a:rPr kumimoji="0" lang="en-US" sz="2000" b="0" u="none" strike="noStrike" cap="none" normalizeH="0" baseline="-3000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G</a:t>
                      </a: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  <a:sym typeface="Symbol" pitchFamily="18" charset="2"/>
                        </a:rPr>
                        <a:t>=0.9) 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  <a:cs typeface="Times New Roman" pitchFamily="18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latin typeface="Rockwell" pitchFamily="18" charset="0"/>
                        </a:rPr>
                        <a:t>650</a:t>
                      </a:r>
                      <a:endParaRPr lang="en-US" sz="2000" b="0" dirty="0"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520-2000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96 / 12  / 12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5cell cavity, doublet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</a:tr>
              <a:tr h="6630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ckwell" pitchFamily="18" charset="0"/>
                          <a:cs typeface="Times New Roman" pitchFamily="18" charset="0"/>
                          <a:sym typeface="Symbol" pitchFamily="18" charset="2"/>
                        </a:rPr>
                        <a:t>ILC  1.3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latin typeface="Rockwell" pitchFamily="18" charset="0"/>
                        </a:rPr>
                        <a:t>1300</a:t>
                      </a:r>
                      <a:endParaRPr lang="en-US" sz="2000" b="0" dirty="0"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Rockwell" pitchFamily="18" charset="0"/>
                        </a:rPr>
                        <a:t>2000-3000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64 / 8  / 8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Rockwell" pitchFamily="18" charset="0"/>
                        </a:rPr>
                        <a:t>9-cell cavity, quad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Rockwell" pitchFamily="18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347849" y="5963139"/>
            <a:ext cx="45897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CC0000"/>
                </a:solidFill>
              </a:rPr>
              <a:t>290 Cavities, 34 cryomodules</a:t>
            </a:r>
            <a:endParaRPr lang="en-US" b="1" dirty="0">
              <a:solidFill>
                <a:srgbClr val="CC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/>
              <a:t>Summary of PX   3-8 </a:t>
            </a:r>
            <a:r>
              <a:rPr lang="en-US" sz="3200" dirty="0" err="1" smtClean="0"/>
              <a:t>GeV</a:t>
            </a:r>
            <a:r>
              <a:rPr lang="en-US" sz="3200" dirty="0" smtClean="0"/>
              <a:t> Linac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772400" cy="4495800"/>
          </a:xfrm>
        </p:spPr>
        <p:txBody>
          <a:bodyPr/>
          <a:lstStyle/>
          <a:p>
            <a:r>
              <a:rPr lang="en-US" sz="2000" dirty="0" smtClean="0"/>
              <a:t>Gradient ~ 25 MV/m</a:t>
            </a:r>
          </a:p>
          <a:p>
            <a:r>
              <a:rPr lang="en-US" sz="2000" dirty="0" smtClean="0"/>
              <a:t>1 </a:t>
            </a:r>
            <a:r>
              <a:rPr lang="en-US" sz="2000" dirty="0" err="1" smtClean="0"/>
              <a:t>mA</a:t>
            </a:r>
            <a:r>
              <a:rPr lang="en-US" sz="2000" dirty="0" smtClean="0"/>
              <a:t>  5 ms beam pulse @ 20 Hz (Upgradeable to CW)</a:t>
            </a:r>
          </a:p>
          <a:p>
            <a:endParaRPr lang="en-US" sz="2000" dirty="0" smtClean="0"/>
          </a:p>
          <a:p>
            <a:r>
              <a:rPr lang="en-US" sz="2000" dirty="0" smtClean="0"/>
              <a:t>25 cryomodules ILC Type IV  (2/5/8)</a:t>
            </a:r>
          </a:p>
          <a:p>
            <a:endParaRPr lang="en-US" sz="2000" dirty="0" smtClean="0"/>
          </a:p>
          <a:p>
            <a:r>
              <a:rPr lang="en-US" sz="2000" dirty="0" smtClean="0">
                <a:solidFill>
                  <a:srgbClr val="FF0000"/>
                </a:solidFill>
              </a:rPr>
              <a:t>400  9-cell 1300 MHz TESLA/ILC type cavities</a:t>
            </a:r>
          </a:p>
          <a:p>
            <a:endParaRPr lang="en-US" sz="2000" dirty="0" smtClean="0"/>
          </a:p>
          <a:p>
            <a:r>
              <a:rPr lang="en-US" sz="2000" dirty="0" smtClean="0"/>
              <a:t>Construction of Project X would substantially contribute to U.S. industrialization of SRF for ILC</a:t>
            </a:r>
          </a:p>
          <a:p>
            <a:endParaRPr lang="en-US" sz="2000" dirty="0" smtClean="0"/>
          </a:p>
          <a:p>
            <a:endParaRPr lang="en-US" sz="2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9FACD-4466-414C-8F79-FA87C0B94749}" type="slidenum">
              <a:rPr lang="en-US" smtClean="0"/>
              <a:pPr/>
              <a:t>25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924800" cy="762000"/>
          </a:xfrm>
        </p:spPr>
        <p:txBody>
          <a:bodyPr/>
          <a:lstStyle/>
          <a:p>
            <a:r>
              <a:rPr lang="en-US" sz="2800" dirty="0" smtClean="0"/>
              <a:t>Integrated ILC/PX SRF Plan (Cryomodules)</a:t>
            </a:r>
            <a:endParaRPr 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5943600"/>
            <a:ext cx="55149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04" y="1447800"/>
            <a:ext cx="8769096" cy="4422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6934200" y="6096000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0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1200" i="1" kern="1200" dirty="0">
                <a:solidFill>
                  <a:srgbClr val="000099"/>
                </a:solidFill>
                <a:latin typeface="Times New Roman" pitchFamily="18" charset="0"/>
                <a:ea typeface="+mn-ea"/>
                <a:cs typeface="+mn-cs"/>
              </a:rPr>
              <a:t>Page</a:t>
            </a:r>
            <a:r>
              <a:rPr lang="en-US" sz="2400" i="1" kern="1200" dirty="0">
                <a:solidFill>
                  <a:srgbClr val="000099"/>
                </a:solidFill>
                <a:latin typeface="Times New Roman" pitchFamily="18" charset="0"/>
                <a:ea typeface="+mn-ea"/>
                <a:cs typeface="+mn-cs"/>
              </a:rPr>
              <a:t> </a:t>
            </a:r>
            <a:fld id="{3319A859-3877-4616-8C82-F856E8AA480D}" type="slidenum">
              <a:rPr lang="en-US" sz="1200" i="1" kern="1200">
                <a:solidFill>
                  <a:srgbClr val="000099"/>
                </a:solidFill>
                <a:latin typeface="Times New Roman" pitchFamily="18" charset="0"/>
                <a:ea typeface="+mn-ea"/>
                <a:cs typeface="+mn-cs"/>
              </a:rPr>
              <a:pPr algn="r" rtl="0" eaLnBrk="0" fontAlgn="base" hangingPunct="0">
                <a:spcBef>
                  <a:spcPct val="50000"/>
                </a:spcBef>
                <a:spcAft>
                  <a:spcPct val="0"/>
                </a:spcAft>
              </a:pPr>
              <a:t>26</a:t>
            </a:fld>
            <a:endParaRPr lang="en-US" sz="1200" i="1" kern="1200" dirty="0">
              <a:solidFill>
                <a:srgbClr val="000099"/>
              </a:solidFill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352800"/>
            <a:ext cx="325224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143000"/>
            <a:ext cx="2173288" cy="203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4600" y="1143001"/>
            <a:ext cx="2651125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57800" y="1143000"/>
            <a:ext cx="2362200" cy="185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Rectangle 8"/>
          <p:cNvSpPr>
            <a:spLocks noChangeArrowheads="1"/>
          </p:cNvSpPr>
          <p:nvPr/>
        </p:nvSpPr>
        <p:spPr bwMode="auto">
          <a:xfrm>
            <a:off x="5334000" y="2667000"/>
            <a:ext cx="1981200" cy="369332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kern="1200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Final Assembly</a:t>
            </a:r>
          </a:p>
        </p:txBody>
      </p:sp>
      <p:sp>
        <p:nvSpPr>
          <p:cNvPr id="31757" name="Rectangle 15"/>
          <p:cNvSpPr>
            <a:spLocks noChangeArrowheads="1"/>
          </p:cNvSpPr>
          <p:nvPr/>
        </p:nvSpPr>
        <p:spPr bwMode="auto">
          <a:xfrm>
            <a:off x="228600" y="2819400"/>
            <a:ext cx="2218877" cy="338554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 kern="1200" dirty="0" smtClean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CM1 String </a:t>
            </a:r>
            <a:r>
              <a:rPr lang="en-US" sz="1600" b="1" kern="1200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Assembly </a:t>
            </a:r>
            <a:endParaRPr lang="en-US" sz="1200" b="1" kern="1200" dirty="0">
              <a:solidFill>
                <a:srgbClr val="FF0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1758" name="Rectangle 16"/>
          <p:cNvSpPr>
            <a:spLocks noChangeArrowheads="1"/>
          </p:cNvSpPr>
          <p:nvPr/>
        </p:nvSpPr>
        <p:spPr bwMode="auto">
          <a:xfrm>
            <a:off x="2971800" y="2743200"/>
            <a:ext cx="2089150" cy="369888"/>
          </a:xfrm>
          <a:prstGeom prst="rect">
            <a:avLst/>
          </a:prstGeom>
          <a:solidFill>
            <a:srgbClr val="FFFFFF"/>
          </a:solidFill>
          <a:ln w="38100" algn="ctr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1800" b="1" kern="1200" dirty="0">
                <a:solidFill>
                  <a:srgbClr val="FF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MP9 Clean Room</a:t>
            </a:r>
          </a:p>
        </p:txBody>
      </p:sp>
      <p:sp>
        <p:nvSpPr>
          <p:cNvPr id="31760" name="Rectangle 20"/>
          <p:cNvSpPr>
            <a:spLocks noChangeArrowheads="1"/>
          </p:cNvSpPr>
          <p:nvPr/>
        </p:nvSpPr>
        <p:spPr bwMode="auto">
          <a:xfrm>
            <a:off x="762000" y="4648200"/>
            <a:ext cx="1981200" cy="381000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sz="1800" b="1" kern="1200" dirty="0" smtClean="0">
                <a:solidFill>
                  <a:srgbClr val="FF0000"/>
                </a:solidFill>
                <a:latin typeface="Arial Unicode MS" pitchFamily="34" charset="-128"/>
                <a:ea typeface="+mn-ea"/>
                <a:cs typeface="+mn-cs"/>
              </a:rPr>
              <a:t>CM1</a:t>
            </a:r>
            <a:endParaRPr kumimoji="1" lang="en-US" sz="1800" b="1" kern="1200" dirty="0">
              <a:solidFill>
                <a:srgbClr val="FF0000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pic>
        <p:nvPicPr>
          <p:cNvPr id="31761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0400" y="5257800"/>
            <a:ext cx="2819400" cy="1434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6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124200" y="6445250"/>
            <a:ext cx="3581400" cy="412750"/>
          </a:xfrm>
          <a:solidFill>
            <a:srgbClr val="FFFFFF"/>
          </a:solidFill>
          <a:ln w="28575">
            <a:solidFill>
              <a:srgbClr val="FF0000"/>
            </a:solidFill>
          </a:ln>
        </p:spPr>
        <p:txBody>
          <a:bodyPr/>
          <a:lstStyle/>
          <a:p>
            <a:r>
              <a:rPr lang="en-US" sz="2000" b="1" dirty="0" smtClean="0">
                <a:solidFill>
                  <a:srgbClr val="FF0000"/>
                </a:solidFill>
              </a:rPr>
              <a:t>Dressing cavities for CM2</a:t>
            </a:r>
            <a:endParaRPr lang="en-US" sz="2800" b="1" dirty="0" smtClean="0">
              <a:solidFill>
                <a:srgbClr val="FF0000"/>
              </a:solidFill>
            </a:endParaRPr>
          </a:p>
        </p:txBody>
      </p:sp>
      <p:sp>
        <p:nvSpPr>
          <p:cNvPr id="31765" name="Rectangle 13"/>
          <p:cNvSpPr>
            <a:spLocks noChangeArrowheads="1"/>
          </p:cNvSpPr>
          <p:nvPr/>
        </p:nvSpPr>
        <p:spPr bwMode="auto">
          <a:xfrm>
            <a:off x="1828800" y="101025"/>
            <a:ext cx="5715000" cy="584775"/>
          </a:xfrm>
          <a:prstGeom prst="rect">
            <a:avLst/>
          </a:prstGeom>
          <a:solidFill>
            <a:srgbClr val="FFFFFF"/>
          </a:solidFill>
          <a:ln w="38100" algn="ctr">
            <a:solidFill>
              <a:schemeClr val="bg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kern="1200" dirty="0" smtClean="0">
                <a:solidFill>
                  <a:srgbClr val="008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Cryomodule activities at FNAL</a:t>
            </a:r>
            <a:endParaRPr lang="en-US" sz="3200" b="1" kern="1200" dirty="0">
              <a:solidFill>
                <a:srgbClr val="00800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3581400" y="3167950"/>
            <a:ext cx="4572000" cy="1922443"/>
          </a:xfrm>
          <a:prstGeom prst="rect">
            <a:avLst/>
          </a:prstGeom>
        </p:spPr>
      </p:pic>
      <p:sp>
        <p:nvSpPr>
          <p:cNvPr id="23" name="Rectangle 3"/>
          <p:cNvSpPr txBox="1">
            <a:spLocks noChangeArrowheads="1"/>
          </p:cNvSpPr>
          <p:nvPr/>
        </p:nvSpPr>
        <p:spPr bwMode="auto">
          <a:xfrm>
            <a:off x="3581400" y="4800600"/>
            <a:ext cx="2133600" cy="304800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rt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dirty="0" smtClean="0">
                <a:solidFill>
                  <a:srgbClr val="FF0000"/>
                </a:solidFill>
                <a:latin typeface="Arial"/>
                <a:ea typeface="+mn-ea"/>
                <a:cs typeface="+mn-cs"/>
              </a:rPr>
              <a:t>Move to NML</a:t>
            </a:r>
            <a:endParaRPr lang="en-US" sz="2800" b="1" dirty="0">
              <a:solidFill>
                <a:srgbClr val="FF0000"/>
              </a:solidFill>
              <a:latin typeface="Arial"/>
              <a:ea typeface="+mn-ea"/>
              <a:cs typeface="+mn-cs"/>
            </a:endParaRPr>
          </a:p>
        </p:txBody>
      </p:sp>
      <p:pic>
        <p:nvPicPr>
          <p:cNvPr id="24" name="Picture 1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4800" y="5159829"/>
            <a:ext cx="2438400" cy="169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20"/>
          <p:cNvSpPr>
            <a:spLocks noChangeArrowheads="1"/>
          </p:cNvSpPr>
          <p:nvPr/>
        </p:nvSpPr>
        <p:spPr bwMode="auto">
          <a:xfrm>
            <a:off x="152400" y="6477000"/>
            <a:ext cx="1981200" cy="381000"/>
          </a:xfrm>
          <a:prstGeom prst="rect">
            <a:avLst/>
          </a:prstGeom>
          <a:solidFill>
            <a:srgbClr val="FFFFFF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sz="1800" b="1" kern="1200" dirty="0" smtClean="0">
                <a:solidFill>
                  <a:srgbClr val="FF0000"/>
                </a:solidFill>
                <a:latin typeface="Arial Unicode MS" pitchFamily="34" charset="-128"/>
                <a:ea typeface="+mn-ea"/>
                <a:cs typeface="+mn-cs"/>
              </a:rPr>
              <a:t>CM1 installed</a:t>
            </a:r>
            <a:endParaRPr kumimoji="1" lang="en-US" sz="1800" b="1" kern="1200" dirty="0">
              <a:solidFill>
                <a:srgbClr val="FF0000"/>
              </a:solidFill>
              <a:latin typeface="Arial Unicode MS" pitchFamily="34" charset="-128"/>
              <a:ea typeface="+mn-ea"/>
              <a:cs typeface="+mn-cs"/>
            </a:endParaRPr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77000" y="5155139"/>
            <a:ext cx="2209800" cy="1531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Rectangle 3"/>
          <p:cNvSpPr txBox="1">
            <a:spLocks noChangeArrowheads="1"/>
          </p:cNvSpPr>
          <p:nvPr/>
        </p:nvSpPr>
        <p:spPr bwMode="auto">
          <a:xfrm>
            <a:off x="6665912" y="6324601"/>
            <a:ext cx="2097088" cy="533400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FNAL S1 global Cavities @ KEK</a:t>
            </a:r>
            <a:endParaRPr kumimoji="0" lang="en-US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8D553C8-CD5F-41C8-BA6B-AEF6426813AC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292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5769114"/>
            <a:ext cx="1609736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0000"/>
                </a:solidFill>
              </a:rPr>
              <a:t>Slides from </a:t>
            </a:r>
          </a:p>
          <a:p>
            <a:r>
              <a:rPr lang="en-US" sz="2000" dirty="0" smtClean="0">
                <a:solidFill>
                  <a:srgbClr val="FF0000"/>
                </a:solidFill>
              </a:rPr>
              <a:t>Bob </a:t>
            </a:r>
            <a:r>
              <a:rPr lang="en-US" sz="2000" dirty="0" err="1" smtClean="0">
                <a:solidFill>
                  <a:srgbClr val="FF0000"/>
                </a:solidFill>
              </a:rPr>
              <a:t>Rimmer</a:t>
            </a:r>
            <a:endParaRPr lang="en-U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8D553C8-CD5F-41C8-BA6B-AEF6426813AC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025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8D553C8-CD5F-41C8-BA6B-AEF6426813AC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105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IPAC10/GDE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27C49-7B1A-4263-9C8F-4DEC7F81AE72}" type="slidenum">
              <a:rPr lang="en-US"/>
              <a:pPr/>
              <a:t>31</a:t>
            </a:fld>
            <a:endParaRPr lang="en-US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839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Summary</a:t>
            </a:r>
          </a:p>
        </p:txBody>
      </p:sp>
      <p:sp>
        <p:nvSpPr>
          <p:cNvPr id="1839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143000"/>
            <a:ext cx="7772400" cy="5334000"/>
          </a:xfrm>
          <a:ln/>
        </p:spPr>
        <p:txBody>
          <a:bodyPr/>
          <a:lstStyle/>
          <a:p>
            <a:r>
              <a:rPr lang="en-US" sz="2400" dirty="0" err="1" smtClean="0"/>
              <a:t>Fermilab</a:t>
            </a:r>
            <a:r>
              <a:rPr lang="en-US" sz="2400" dirty="0" smtClean="0"/>
              <a:t> </a:t>
            </a:r>
            <a:r>
              <a:rPr lang="en-US" sz="2400" dirty="0"/>
              <a:t>is engaged in vendor development with </a:t>
            </a:r>
            <a:r>
              <a:rPr lang="en-US" sz="2400" dirty="0" smtClean="0"/>
              <a:t>North </a:t>
            </a:r>
            <a:r>
              <a:rPr lang="en-US" sz="2400" dirty="0"/>
              <a:t>American cavity vendors:  </a:t>
            </a:r>
            <a:endParaRPr lang="en-US" sz="2400" dirty="0" smtClean="0"/>
          </a:p>
          <a:p>
            <a:pPr lvl="1"/>
            <a:r>
              <a:rPr lang="en-US" sz="2200" dirty="0" smtClean="0"/>
              <a:t>AES</a:t>
            </a:r>
            <a:r>
              <a:rPr lang="en-US" sz="2200" dirty="0"/>
              <a:t>, Niowave/Roark, and </a:t>
            </a:r>
            <a:r>
              <a:rPr lang="en-US" sz="2200" dirty="0" smtClean="0"/>
              <a:t>PAVAC</a:t>
            </a:r>
            <a:endParaRPr lang="en-US" sz="2200" dirty="0"/>
          </a:p>
          <a:p>
            <a:r>
              <a:rPr lang="en-US" sz="2400" dirty="0" smtClean="0"/>
              <a:t>Also engaged in industrialization of cryomodule parts, surface processing, etc.</a:t>
            </a:r>
          </a:p>
          <a:p>
            <a:r>
              <a:rPr lang="en-US" sz="2400" dirty="0" smtClean="0"/>
              <a:t>Industrialization is being funded by ARRA funds</a:t>
            </a:r>
          </a:p>
          <a:p>
            <a:pPr lvl="1"/>
            <a:r>
              <a:rPr lang="en-US" sz="2200" dirty="0" smtClean="0"/>
              <a:t>but one time infusion of funds</a:t>
            </a:r>
          </a:p>
          <a:p>
            <a:r>
              <a:rPr lang="en-US" sz="2400" dirty="0" err="1" smtClean="0"/>
              <a:t>Jlab</a:t>
            </a:r>
            <a:r>
              <a:rPr lang="en-US" sz="2400" dirty="0" smtClean="0"/>
              <a:t> has plans for integrated cavity processing</a:t>
            </a:r>
          </a:p>
          <a:p>
            <a:r>
              <a:rPr lang="en-US" sz="2400" dirty="0" smtClean="0"/>
              <a:t>SLAC has thus far focused on RF development</a:t>
            </a:r>
          </a:p>
          <a:p>
            <a:r>
              <a:rPr lang="en-US" sz="2400" dirty="0" smtClean="0"/>
              <a:t>U.S. participation in the construction of ILC would require a large scale up of these efforts</a:t>
            </a:r>
          </a:p>
          <a:p>
            <a:r>
              <a:rPr lang="en-US" sz="2400" dirty="0" smtClean="0"/>
              <a:t>Project X or similar projects are </a:t>
            </a:r>
            <a:r>
              <a:rPr lang="en-US" sz="2400" smtClean="0"/>
              <a:t>the likely </a:t>
            </a:r>
            <a:r>
              <a:rPr lang="en-US" sz="2400" dirty="0" smtClean="0"/>
              <a:t>near-term path to U.S. SRF industrialization for ILC </a:t>
            </a:r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457200" y="6550223"/>
            <a:ext cx="100380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b="1" dirty="0" smtClean="0">
                <a:solidFill>
                  <a:srgbClr val="800000"/>
                </a:solidFill>
                <a:latin typeface="+mj-lt"/>
              </a:rPr>
              <a:t>May 23,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DE TESLA 03-05">
  <a:themeElements>
    <a:clrScheme name="">
      <a:dk1>
        <a:srgbClr val="000000"/>
      </a:dk1>
      <a:lt1>
        <a:srgbClr val="FFFFF7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A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GDE TESLA 03-05">
      <a:majorFont>
        <a:latin typeface="Arial Rounded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DE TESLA 03-0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DE TESLA 03-05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DE TESLA 03-05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DE TESLA 03-05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DE TESLA 03-05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DE TESLA 03-05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DE TESLA 03-05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ILC_Accel_RD_FRA (2)">
  <a:themeElements>
    <a:clrScheme name="ILC_Accel_RD_FRA (2)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ILC_Accel_RD_FRA (2)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ILC_Accel_RD_FRA (2)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LC_Accel_RD_FRA (2)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LC_Accel_RD_FRA (2)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LC_Accel_RD_FRA (2)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LC_Accel_RD_FRA (2)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LC_Accel_RD_FRA (2)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LC_Accel_RD_FRA (2)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GDE TESLA 03-05</Template>
  <TotalTime>20852</TotalTime>
  <Words>2356</Words>
  <Application>Microsoft Office PowerPoint</Application>
  <PresentationFormat>Letter Paper (8.5x11 in)</PresentationFormat>
  <Paragraphs>415</Paragraphs>
  <Slides>31</Slides>
  <Notes>21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GDE TESLA 03-05</vt:lpstr>
      <vt:lpstr>ILC_Accel_RD_FRA (2)</vt:lpstr>
      <vt:lpstr>SRF Industrialization American Region Laboratory Plans</vt:lpstr>
      <vt:lpstr>Introduction</vt:lpstr>
      <vt:lpstr>Strategy</vt:lpstr>
      <vt:lpstr>Cavity/CM process and Testing</vt:lpstr>
      <vt:lpstr>ILC Cavity Industrialization</vt:lpstr>
      <vt:lpstr>North American Cavity Vendors</vt:lpstr>
      <vt:lpstr>U.S. Cavity inventory and planned procurements</vt:lpstr>
      <vt:lpstr>AES has complete production capability on-site 10 nine-cells delivered  &amp; tested; 6 + 20 more ordered</vt:lpstr>
      <vt:lpstr>AES cavities</vt:lpstr>
      <vt:lpstr>AES 9-cell test results, 1st two batches</vt:lpstr>
      <vt:lpstr>AES Yield vs gradient</vt:lpstr>
      <vt:lpstr>Niowave &amp; Roark collaborate on 1.3 GHz cavities Roark is working independently on low-beta structures</vt:lpstr>
      <vt:lpstr>PAVAC is producing 20 coaxial resonators in collaboration with TRIUMF for the ISAC-II Phase-II extension</vt:lpstr>
      <vt:lpstr>Performance of AES  vs RI 9-cell cavities</vt:lpstr>
      <vt:lpstr>U.S. Plan for Cavity Vendor Development</vt:lpstr>
      <vt:lpstr>Industrial Surface Processing </vt:lpstr>
      <vt:lpstr>U.S. Industrialization of Cryomodules</vt:lpstr>
      <vt:lpstr>U.S. Industrialization of Cryomodules</vt:lpstr>
      <vt:lpstr>U.S. Industrialization of Cryomodules</vt:lpstr>
      <vt:lpstr>U.S. Industrialization of Cryomodules</vt:lpstr>
      <vt:lpstr>ILC RF Power components, electronics, etc</vt:lpstr>
      <vt:lpstr>Project X &amp; SRF industrialization</vt:lpstr>
      <vt:lpstr>Project X Linac’s</vt:lpstr>
      <vt:lpstr>Slide 24</vt:lpstr>
      <vt:lpstr>Summary of PX   3-8 GeV Linac</vt:lpstr>
      <vt:lpstr>Integrated ILC/PX SRF Plan (Cryomodules)</vt:lpstr>
      <vt:lpstr>Dressing cavities for CM2</vt:lpstr>
      <vt:lpstr>Slide 28</vt:lpstr>
      <vt:lpstr>Slide 29</vt:lpstr>
      <vt:lpstr>Slide 30</vt:lpstr>
      <vt:lpstr>Summary</vt:lpstr>
    </vt:vector>
  </TitlesOfParts>
  <Company>Caltech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Gradient R&amp;D (a.k.a. S0)</dc:title>
  <dc:creator>Champion</dc:creator>
  <dc:description>compressed version of -r1</dc:description>
  <cp:lastModifiedBy>kephart</cp:lastModifiedBy>
  <cp:revision>841</cp:revision>
  <cp:lastPrinted>2001-03-27T18:51:47Z</cp:lastPrinted>
  <dcterms:created xsi:type="dcterms:W3CDTF">2005-04-13T22:51:01Z</dcterms:created>
  <dcterms:modified xsi:type="dcterms:W3CDTF">2010-05-22T18:20:05Z</dcterms:modified>
</cp:coreProperties>
</file>