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1"/>
  </p:sldMasterIdLst>
  <p:notesMasterIdLst>
    <p:notesMasterId r:id="rId28"/>
  </p:notesMasterIdLst>
  <p:sldIdLst>
    <p:sldId id="256" r:id="rId2"/>
    <p:sldId id="257" r:id="rId3"/>
    <p:sldId id="258" r:id="rId4"/>
    <p:sldId id="259" r:id="rId5"/>
    <p:sldId id="261" r:id="rId6"/>
    <p:sldId id="280" r:id="rId7"/>
    <p:sldId id="262" r:id="rId8"/>
    <p:sldId id="263" r:id="rId9"/>
    <p:sldId id="264" r:id="rId10"/>
    <p:sldId id="265" r:id="rId11"/>
    <p:sldId id="266" r:id="rId12"/>
    <p:sldId id="267" r:id="rId13"/>
    <p:sldId id="281" r:id="rId14"/>
    <p:sldId id="282" r:id="rId15"/>
    <p:sldId id="278" r:id="rId16"/>
    <p:sldId id="268" r:id="rId17"/>
    <p:sldId id="269" r:id="rId18"/>
    <p:sldId id="270" r:id="rId19"/>
    <p:sldId id="271" r:id="rId20"/>
    <p:sldId id="272" r:id="rId21"/>
    <p:sldId id="274" r:id="rId22"/>
    <p:sldId id="275" r:id="rId23"/>
    <p:sldId id="276" r:id="rId24"/>
    <p:sldId id="277" r:id="rId25"/>
    <p:sldId id="273" r:id="rId26"/>
    <p:sldId id="279"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39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14503631-D33D-4BA4-BF15-80B6C4B438ED}" type="datetimeFigureOut">
              <a:rPr lang="en-US"/>
              <a:pPr>
                <a:defRPr/>
              </a:pPr>
              <a:t>5/19/2010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513ECDD4-CF80-4F0C-B27A-FC9428FE95D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E6436C76-B390-4F4D-A35E-B5487795674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A1A9F721-CE7A-4634-A6F2-17C42BEB9C8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9B2AE7D5-E967-4A2A-9ACE-14C2211EEEE4}"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a:p>
        </p:txBody>
      </p:sp>
      <p:sp>
        <p:nvSpPr>
          <p:cNvPr id="4" name="Date Placeholder 3"/>
          <p:cNvSpPr>
            <a:spLocks noGrp="1"/>
          </p:cNvSpPr>
          <p:nvPr>
            <p:ph type="dt" sz="half" idx="10"/>
          </p:nvPr>
        </p:nvSpPr>
        <p:spPr/>
        <p:txBody>
          <a:bodyPr/>
          <a:lstStyle>
            <a:lvl1pPr>
              <a:defRPr smtClean="0"/>
            </a:lvl1pPr>
          </a:lstStyle>
          <a:p>
            <a:pPr>
              <a:defRPr/>
            </a:pPr>
            <a:endParaRPr lang="en-US"/>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smtClean="0"/>
            </a:lvl1pPr>
          </a:lstStyle>
          <a:p>
            <a:pPr>
              <a:defRPr/>
            </a:pPr>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smtClean="0"/>
            </a:lvl1pPr>
          </a:lstStyle>
          <a:p>
            <a:pPr>
              <a:defRPr/>
            </a:pPr>
            <a:fld id="{C44B708D-6F84-4B4F-BE01-3198E75268A1}" type="slidenum">
              <a:rPr lang="en-US"/>
              <a:pPr>
                <a:defRPr/>
              </a:pPr>
              <a:t>‹#›</a:t>
            </a:fld>
            <a:endParaRPr lang="en-US"/>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solidFill>
                  <a:schemeClr val="accent6"/>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p:txBody>
          <a:bodyPr/>
          <a:lstStyle>
            <a:lvl1pPr>
              <a:defRPr smtClean="0"/>
            </a:lvl1pPr>
          </a:lstStyle>
          <a:p>
            <a:pPr>
              <a:defRPr/>
            </a:pPr>
            <a:endParaRPr lang="en-US"/>
          </a:p>
        </p:txBody>
      </p:sp>
      <p:sp>
        <p:nvSpPr>
          <p:cNvPr id="5" name="Rectangle 6"/>
          <p:cNvSpPr>
            <a:spLocks noGrp="1" noChangeArrowheads="1"/>
          </p:cNvSpPr>
          <p:nvPr>
            <p:ph type="sldNum" sz="quarter" idx="11"/>
          </p:nvPr>
        </p:nvSpPr>
        <p:spPr>
          <a:xfrm>
            <a:off x="2667000" y="6248400"/>
            <a:ext cx="2133600" cy="476250"/>
          </a:xfrm>
        </p:spPr>
        <p:txBody>
          <a:bodyPr/>
          <a:lstStyle>
            <a:lvl1pPr>
              <a:defRPr smtClean="0"/>
            </a:lvl1pPr>
          </a:lstStyle>
          <a:p>
            <a:pPr>
              <a:defRPr/>
            </a:pPr>
            <a:fld id="{F8B11593-301D-4A7B-81B6-E3241873B80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D5A1825D-B79C-432D-9CAA-53E3AABA4A8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6DC6BDF9-E21E-4C0D-9080-7D86747861D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sldNum" sz="quarter" idx="11"/>
          </p:nvPr>
        </p:nvSpPr>
        <p:spPr>
          <a:ln/>
        </p:spPr>
        <p:txBody>
          <a:bodyPr/>
          <a:lstStyle>
            <a:lvl1pPr>
              <a:defRPr/>
            </a:lvl1pPr>
          </a:lstStyle>
          <a:p>
            <a:pPr>
              <a:defRPr/>
            </a:pPr>
            <a:fld id="{089BAA7A-35FD-43AD-B170-4E6A77568D3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sldNum" sz="quarter" idx="11"/>
          </p:nvPr>
        </p:nvSpPr>
        <p:spPr>
          <a:ln/>
        </p:spPr>
        <p:txBody>
          <a:bodyPr/>
          <a:lstStyle>
            <a:lvl1pPr>
              <a:defRPr/>
            </a:lvl1pPr>
          </a:lstStyle>
          <a:p>
            <a:pPr>
              <a:defRPr/>
            </a:pPr>
            <a:fld id="{F829E291-7280-4834-9E8D-83DE4459DE3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sldNum" sz="quarter" idx="11"/>
          </p:nvPr>
        </p:nvSpPr>
        <p:spPr>
          <a:ln/>
        </p:spPr>
        <p:txBody>
          <a:bodyPr/>
          <a:lstStyle>
            <a:lvl1pPr>
              <a:defRPr/>
            </a:lvl1pPr>
          </a:lstStyle>
          <a:p>
            <a:pPr>
              <a:defRPr/>
            </a:pPr>
            <a:fld id="{A8B981D7-EA1E-4E77-9946-8A878D2041F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AFABAB65-6C79-4823-8379-9300074FA72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04B5F673-410D-4CC8-9A1D-C41BCF5D876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30" name="Rectangle 6"/>
          <p:cNvSpPr>
            <a:spLocks noGrp="1" noChangeArrowheads="1"/>
          </p:cNvSpPr>
          <p:nvPr>
            <p:ph type="sldNum" sz="quarter" idx="4"/>
          </p:nvPr>
        </p:nvSpPr>
        <p:spPr bwMode="auto">
          <a:xfrm>
            <a:off x="3657600" y="6248400"/>
            <a:ext cx="990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C88BFFBC-4D95-4E8B-9FE5-6AA725462DFF}" type="slidenum">
              <a:rPr lang="en-US"/>
              <a:pPr>
                <a:defRPr/>
              </a:pPr>
              <a:t>‹#›</a:t>
            </a:fld>
            <a:endParaRPr lang="en-US"/>
          </a:p>
        </p:txBody>
      </p:sp>
      <p:pic>
        <p:nvPicPr>
          <p:cNvPr id="2" name="Picture 7"/>
          <p:cNvPicPr>
            <a:picLocks noChangeAspect="1" noChangeArrowheads="1"/>
          </p:cNvPicPr>
          <p:nvPr/>
        </p:nvPicPr>
        <p:blipFill>
          <a:blip r:embed="rId14" cstate="print"/>
          <a:srcRect l="33333" t="21213" r="37256" b="70454"/>
          <a:stretch>
            <a:fillRect/>
          </a:stretch>
        </p:blipFill>
        <p:spPr bwMode="auto">
          <a:xfrm>
            <a:off x="6858000" y="6019800"/>
            <a:ext cx="2286000" cy="838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4" r:id="rId3"/>
    <p:sldLayoutId id="2147483683" r:id="rId4"/>
    <p:sldLayoutId id="2147483682" r:id="rId5"/>
    <p:sldLayoutId id="2147483681" r:id="rId6"/>
    <p:sldLayoutId id="2147483680" r:id="rId7"/>
    <p:sldLayoutId id="2147483679" r:id="rId8"/>
    <p:sldLayoutId id="2147483678" r:id="rId9"/>
    <p:sldLayoutId id="2147483677" r:id="rId10"/>
    <p:sldLayoutId id="2147483676" r:id="rId11"/>
    <p:sldLayoutId id="2147483687" r:id="rId12"/>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acceleratorsamerica.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z="3200" b="1" smtClean="0">
                <a:solidFill>
                  <a:srgbClr val="2D2D8A"/>
                </a:solidFill>
              </a:rPr>
              <a:t>THE INTERIM US MARKET FOR SCFR TECHNOLOGIES</a:t>
            </a:r>
            <a:r>
              <a:rPr lang="en-US" sz="3200" b="1" smtClean="0"/>
              <a:t/>
            </a:r>
            <a:br>
              <a:rPr lang="en-US" sz="3200" b="1" smtClean="0"/>
            </a:br>
            <a:r>
              <a:rPr lang="en-US" sz="3200" b="1" smtClean="0"/>
              <a:t/>
            </a:r>
            <a:br>
              <a:rPr lang="en-US" sz="3200" b="1" smtClean="0"/>
            </a:br>
            <a:r>
              <a:rPr lang="en-US" b="1" smtClean="0"/>
              <a:t/>
            </a:r>
            <a:br>
              <a:rPr lang="en-US" b="1" smtClean="0"/>
            </a:br>
            <a:endParaRPr lang="en-US" sz="3200" b="1" smtClean="0"/>
          </a:p>
        </p:txBody>
      </p:sp>
      <p:sp>
        <p:nvSpPr>
          <p:cNvPr id="4099" name="Rectangle 3"/>
          <p:cNvSpPr>
            <a:spLocks noGrp="1" noChangeArrowheads="1"/>
          </p:cNvSpPr>
          <p:nvPr>
            <p:ph type="subTitle" idx="1"/>
          </p:nvPr>
        </p:nvSpPr>
        <p:spPr/>
        <p:txBody>
          <a:bodyPr/>
          <a:lstStyle/>
          <a:p>
            <a:r>
              <a:rPr lang="en-US" sz="2000" smtClean="0"/>
              <a:t>Kenneth O. Olsen</a:t>
            </a:r>
          </a:p>
          <a:p>
            <a:r>
              <a:rPr lang="en-US" sz="2000" smtClean="0"/>
              <a:t>Superconducting Particle Accelerator Forum of the Americas</a:t>
            </a:r>
          </a:p>
          <a:p>
            <a:endParaRPr lang="en-US" sz="2000" smtClean="0"/>
          </a:p>
          <a:p>
            <a:pPr algn="l"/>
            <a:r>
              <a:rPr lang="en-US" sz="1600" smtClean="0"/>
              <a:t>Superconducting RF Cavity Technology and Industrialization </a:t>
            </a:r>
          </a:p>
          <a:p>
            <a:pPr algn="l"/>
            <a:r>
              <a:rPr lang="en-US" sz="1600" smtClean="0"/>
              <a:t>A Satellite Workshop at IPAC-2010, May 23, 2010</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defRPr/>
            </a:pPr>
            <a:r>
              <a:rPr lang="en-US"/>
              <a:t>Project X </a:t>
            </a:r>
            <a:r>
              <a:rPr lang="en-US" sz="3200"/>
              <a:t>(Proposed)</a:t>
            </a:r>
          </a:p>
        </p:txBody>
      </p:sp>
      <p:sp>
        <p:nvSpPr>
          <p:cNvPr id="13315" name="Rectangle 3"/>
          <p:cNvSpPr>
            <a:spLocks noGrp="1" noChangeArrowheads="1"/>
          </p:cNvSpPr>
          <p:nvPr>
            <p:ph idx="1"/>
          </p:nvPr>
        </p:nvSpPr>
        <p:spPr/>
        <p:txBody>
          <a:bodyPr/>
          <a:lstStyle/>
          <a:p>
            <a:pPr>
              <a:lnSpc>
                <a:spcPct val="90000"/>
              </a:lnSpc>
            </a:pPr>
            <a:r>
              <a:rPr lang="en-US" sz="2400" smtClean="0"/>
              <a:t>Provides the most powerful beam of high-energy neutrinos for a long-baseline neutrino experiments.</a:t>
            </a:r>
          </a:p>
          <a:p>
            <a:pPr>
              <a:lnSpc>
                <a:spcPct val="90000"/>
              </a:lnSpc>
            </a:pPr>
            <a:endParaRPr lang="en-US" sz="2400" smtClean="0"/>
          </a:p>
          <a:p>
            <a:pPr>
              <a:lnSpc>
                <a:spcPct val="90000"/>
              </a:lnSpc>
            </a:pPr>
            <a:r>
              <a:rPr lang="en-US" sz="2400" smtClean="0"/>
              <a:t>Will be the world’s most intense beams for muon, kaon, and low-energy neutrino physics. </a:t>
            </a:r>
          </a:p>
          <a:p>
            <a:pPr>
              <a:lnSpc>
                <a:spcPct val="90000"/>
              </a:lnSpc>
            </a:pPr>
            <a:endParaRPr lang="en-US" sz="2400" smtClean="0"/>
          </a:p>
          <a:p>
            <a:pPr>
              <a:lnSpc>
                <a:spcPct val="90000"/>
              </a:lnSpc>
            </a:pPr>
            <a:r>
              <a:rPr lang="en-US" sz="2400" smtClean="0"/>
              <a:t>Develop and exercise the technologies needed for future projects at the energy frontier.</a:t>
            </a:r>
          </a:p>
        </p:txBody>
      </p:sp>
      <p:sp>
        <p:nvSpPr>
          <p:cNvPr id="13316" name="Slide Number Placeholder 5"/>
          <p:cNvSpPr>
            <a:spLocks noGrp="1"/>
          </p:cNvSpPr>
          <p:nvPr>
            <p:ph type="sldNum" sz="quarter" idx="11"/>
          </p:nvPr>
        </p:nvSpPr>
        <p:spPr>
          <a:noFill/>
        </p:spPr>
        <p:txBody>
          <a:bodyPr/>
          <a:lstStyle/>
          <a:p>
            <a:fld id="{7A76B176-E937-4462-AB84-15956CB53DDB}" type="slidenum">
              <a:rPr lang="en-US"/>
              <a:pPr/>
              <a:t>10</a:t>
            </a:fld>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28600" y="274638"/>
            <a:ext cx="8763000" cy="1143000"/>
          </a:xfrm>
        </p:spPr>
        <p:txBody>
          <a:bodyPr/>
          <a:lstStyle/>
          <a:p>
            <a:pPr>
              <a:defRPr/>
            </a:pPr>
            <a:r>
              <a:rPr lang="en-US" sz="4000" dirty="0"/>
              <a:t>Cornell Energy Recovery </a:t>
            </a:r>
            <a:r>
              <a:rPr lang="en-US" sz="4000" dirty="0" err="1"/>
              <a:t>Linac</a:t>
            </a:r>
            <a:r>
              <a:rPr lang="en-US" sz="4000" dirty="0"/>
              <a:t> (ERL) (Proposed</a:t>
            </a:r>
            <a:r>
              <a:rPr lang="en-US" sz="3200" dirty="0"/>
              <a:t>)</a:t>
            </a:r>
          </a:p>
        </p:txBody>
      </p:sp>
      <p:sp>
        <p:nvSpPr>
          <p:cNvPr id="14339" name="Rectangle 3"/>
          <p:cNvSpPr>
            <a:spLocks noGrp="1" noChangeArrowheads="1"/>
          </p:cNvSpPr>
          <p:nvPr>
            <p:ph idx="1"/>
          </p:nvPr>
        </p:nvSpPr>
        <p:spPr/>
        <p:txBody>
          <a:bodyPr/>
          <a:lstStyle/>
          <a:p>
            <a:r>
              <a:rPr lang="en-US" sz="2400" smtClean="0"/>
              <a:t>The ERL proposed to be built at Cornell will serve as an upgrade to the Cornell High Energy Synchrotron Source (CHESS) and will be the first-ever ERL diffraction limited hard x-ray source. </a:t>
            </a:r>
          </a:p>
          <a:p>
            <a:endParaRPr lang="en-US" sz="2400" smtClean="0"/>
          </a:p>
          <a:p>
            <a:r>
              <a:rPr lang="en-US" sz="2400" smtClean="0"/>
              <a:t>Cornell is about to start construction of a prototype cryomodule for the ERL. </a:t>
            </a:r>
          </a:p>
        </p:txBody>
      </p:sp>
      <p:sp>
        <p:nvSpPr>
          <p:cNvPr id="14340" name="Slide Number Placeholder 5"/>
          <p:cNvSpPr>
            <a:spLocks noGrp="1"/>
          </p:cNvSpPr>
          <p:nvPr>
            <p:ph type="sldNum" sz="quarter" idx="11"/>
          </p:nvPr>
        </p:nvSpPr>
        <p:spPr>
          <a:noFill/>
        </p:spPr>
        <p:txBody>
          <a:bodyPr/>
          <a:lstStyle/>
          <a:p>
            <a:fld id="{1D4DFED8-40DE-46A7-8719-AEE0D9A66B38}" type="slidenum">
              <a:rPr lang="en-US"/>
              <a:pPr/>
              <a:t>11</a:t>
            </a:fld>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76200"/>
            <a:ext cx="8229600" cy="1143000"/>
          </a:xfrm>
        </p:spPr>
        <p:txBody>
          <a:bodyPr/>
          <a:lstStyle/>
          <a:p>
            <a:pPr>
              <a:defRPr/>
            </a:pPr>
            <a:r>
              <a:rPr lang="en-US" dirty="0"/>
              <a:t>SNS Upgrade</a:t>
            </a:r>
          </a:p>
        </p:txBody>
      </p:sp>
      <p:sp>
        <p:nvSpPr>
          <p:cNvPr id="15363" name="Rectangle 3"/>
          <p:cNvSpPr>
            <a:spLocks noGrp="1" noChangeArrowheads="1"/>
          </p:cNvSpPr>
          <p:nvPr>
            <p:ph idx="1"/>
          </p:nvPr>
        </p:nvSpPr>
        <p:spPr>
          <a:xfrm>
            <a:off x="457200" y="990600"/>
            <a:ext cx="8229600" cy="4525963"/>
          </a:xfrm>
        </p:spPr>
        <p:txBody>
          <a:bodyPr/>
          <a:lstStyle/>
          <a:p>
            <a:r>
              <a:rPr lang="en-US" sz="2400" smtClean="0"/>
              <a:t>The SNS is a neutron science user facility at Oak Ridge National Laboratory</a:t>
            </a:r>
          </a:p>
          <a:p>
            <a:endParaRPr lang="en-US" sz="1200" smtClean="0"/>
          </a:p>
          <a:p>
            <a:r>
              <a:rPr lang="en-US" sz="2400" smtClean="0"/>
              <a:t>It is the world’s most powerful pulsed neutron source, providing the world’s most intense pulsed neutron beams</a:t>
            </a:r>
          </a:p>
          <a:p>
            <a:endParaRPr lang="en-US" sz="1200" smtClean="0"/>
          </a:p>
          <a:p>
            <a:r>
              <a:rPr lang="en-US" sz="2400" smtClean="0"/>
              <a:t>Became operational in 2006, SNS performance has ramped-up to 1 MW beam power on target, ~5000 hrs per year and ~85% availability</a:t>
            </a:r>
          </a:p>
          <a:p>
            <a:endParaRPr lang="en-US" sz="1200" smtClean="0"/>
          </a:p>
          <a:p>
            <a:r>
              <a:rPr lang="en-US" sz="2400" smtClean="0"/>
              <a:t>Upgrade will double the SNS beam power by Increasing beam energy with 9 additional cryomodules plus other hardware improvements</a:t>
            </a:r>
          </a:p>
          <a:p>
            <a:endParaRPr lang="en-US" sz="1200" smtClean="0"/>
          </a:p>
          <a:p>
            <a:r>
              <a:rPr lang="en-US" sz="2400" smtClean="0"/>
              <a:t>Est. construction start FY-12</a:t>
            </a:r>
          </a:p>
          <a:p>
            <a:endParaRPr lang="en-US" sz="2400" smtClean="0"/>
          </a:p>
          <a:p>
            <a:endParaRPr lang="en-US" sz="2400" smtClean="0"/>
          </a:p>
        </p:txBody>
      </p:sp>
      <p:sp>
        <p:nvSpPr>
          <p:cNvPr id="15364" name="Slide Number Placeholder 5"/>
          <p:cNvSpPr>
            <a:spLocks noGrp="1"/>
          </p:cNvSpPr>
          <p:nvPr>
            <p:ph type="sldNum" sz="quarter" idx="11"/>
          </p:nvPr>
        </p:nvSpPr>
        <p:spPr>
          <a:noFill/>
        </p:spPr>
        <p:txBody>
          <a:bodyPr/>
          <a:lstStyle/>
          <a:p>
            <a:fld id="{F8A03102-0E87-4E35-9707-DA5CA5608E8A}" type="slidenum">
              <a:rPr lang="en-US"/>
              <a:pPr/>
              <a:t>12</a:t>
            </a:fld>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p:txBody>
          <a:bodyPr/>
          <a:lstStyle/>
          <a:p>
            <a:r>
              <a:rPr lang="en-US" sz="4000" smtClean="0">
                <a:solidFill>
                  <a:schemeClr val="accent2"/>
                </a:solidFill>
              </a:rPr>
              <a:t>High Repetition-Rate Soft X-Ray Facility (Proposed)</a:t>
            </a:r>
          </a:p>
        </p:txBody>
      </p:sp>
      <p:sp>
        <p:nvSpPr>
          <p:cNvPr id="41987" name="Rectangle 3"/>
          <p:cNvSpPr>
            <a:spLocks noGrp="1" noChangeArrowheads="1"/>
          </p:cNvSpPr>
          <p:nvPr>
            <p:ph type="body" idx="4294967295"/>
          </p:nvPr>
        </p:nvSpPr>
        <p:spPr/>
        <p:txBody>
          <a:bodyPr/>
          <a:lstStyle/>
          <a:p>
            <a:r>
              <a:rPr lang="en-US" smtClean="0"/>
              <a:t>To Produce ultra-fast pulses of X-rays controlled by optical lasers</a:t>
            </a:r>
          </a:p>
          <a:p>
            <a:r>
              <a:rPr lang="en-US" smtClean="0"/>
              <a:t>Continuous stream at 100 kHz or greater repetition rate</a:t>
            </a:r>
          </a:p>
          <a:p>
            <a:r>
              <a:rPr lang="en-US" smtClean="0"/>
              <a:t>Concepts under study at LBNL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p:txBody>
          <a:bodyPr/>
          <a:lstStyle/>
          <a:p>
            <a:r>
              <a:rPr lang="en-US" smtClean="0">
                <a:solidFill>
                  <a:schemeClr val="accent2"/>
                </a:solidFill>
              </a:rPr>
              <a:t>ATLAS Facility</a:t>
            </a:r>
          </a:p>
        </p:txBody>
      </p:sp>
      <p:sp>
        <p:nvSpPr>
          <p:cNvPr id="43011" name="Rectangle 3"/>
          <p:cNvSpPr>
            <a:spLocks noGrp="1" noChangeArrowheads="1"/>
          </p:cNvSpPr>
          <p:nvPr>
            <p:ph type="body" idx="4294967295"/>
          </p:nvPr>
        </p:nvSpPr>
        <p:spPr/>
        <p:txBody>
          <a:bodyPr/>
          <a:lstStyle/>
          <a:p>
            <a:r>
              <a:rPr lang="en-US" smtClean="0"/>
              <a:t>Intensity upgrade of ATLAS accelerator</a:t>
            </a:r>
          </a:p>
          <a:p>
            <a:r>
              <a:rPr lang="en-US" smtClean="0"/>
              <a:t>DTRA prototypes</a:t>
            </a:r>
          </a:p>
          <a:p>
            <a:r>
              <a:rPr lang="en-US" smtClean="0"/>
              <a:t>Phase II intensity and energy upgrade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a:defRPr/>
            </a:pPr>
            <a:r>
              <a:rPr lang="en-US" sz="4000" dirty="0"/>
              <a:t>Big Light - Florida State University</a:t>
            </a:r>
          </a:p>
        </p:txBody>
      </p:sp>
      <p:sp>
        <p:nvSpPr>
          <p:cNvPr id="16387" name="Rectangle 3"/>
          <p:cNvSpPr>
            <a:spLocks noGrp="1" noChangeArrowheads="1"/>
          </p:cNvSpPr>
          <p:nvPr>
            <p:ph idx="1"/>
          </p:nvPr>
        </p:nvSpPr>
        <p:spPr/>
        <p:txBody>
          <a:bodyPr/>
          <a:lstStyle/>
          <a:p>
            <a:pPr>
              <a:lnSpc>
                <a:spcPct val="90000"/>
              </a:lnSpc>
            </a:pPr>
            <a:r>
              <a:rPr lang="en-US" sz="2400" smtClean="0"/>
              <a:t>Construction of a fourth-generation free electron laser light source alongside the lab's world-leading high magnetic field user facility at FSU</a:t>
            </a:r>
          </a:p>
          <a:p>
            <a:pPr>
              <a:lnSpc>
                <a:spcPct val="90000"/>
              </a:lnSpc>
            </a:pPr>
            <a:endParaRPr lang="en-US" sz="2400" smtClean="0"/>
          </a:p>
          <a:p>
            <a:pPr>
              <a:lnSpc>
                <a:spcPct val="90000"/>
              </a:lnSpc>
            </a:pPr>
            <a:r>
              <a:rPr lang="en-US" sz="2400" smtClean="0"/>
              <a:t>Provide transformational research opportunities in disciplines spanning condensed matter physics, materials science, chemistry, biochemistry, biology and medicine </a:t>
            </a:r>
          </a:p>
        </p:txBody>
      </p:sp>
      <p:sp>
        <p:nvSpPr>
          <p:cNvPr id="16388" name="Slide Number Placeholder 5"/>
          <p:cNvSpPr>
            <a:spLocks noGrp="1"/>
          </p:cNvSpPr>
          <p:nvPr>
            <p:ph type="sldNum" sz="quarter" idx="11"/>
          </p:nvPr>
        </p:nvSpPr>
        <p:spPr>
          <a:noFill/>
        </p:spPr>
        <p:txBody>
          <a:bodyPr/>
          <a:lstStyle/>
          <a:p>
            <a:fld id="{5DF12857-36CC-4A92-BA5E-E24BAB5850AB}" type="slidenum">
              <a:rPr lang="en-US"/>
              <a:pPr/>
              <a:t>15</a:t>
            </a:fld>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defRPr/>
            </a:pPr>
            <a:r>
              <a:rPr lang="en-US" sz="2800" dirty="0">
                <a:solidFill>
                  <a:schemeClr val="accent6"/>
                </a:solidFill>
              </a:rPr>
              <a:t>U.S. SFR Accelerator “Science” Market Estimate</a:t>
            </a:r>
            <a:br>
              <a:rPr lang="en-US" sz="2800" dirty="0">
                <a:solidFill>
                  <a:schemeClr val="accent6"/>
                </a:solidFill>
              </a:rPr>
            </a:br>
            <a:r>
              <a:rPr lang="en-US" sz="2800" dirty="0">
                <a:solidFill>
                  <a:schemeClr val="accent6"/>
                </a:solidFill>
              </a:rPr>
              <a:t>Production Orders 2010-2015</a:t>
            </a:r>
          </a:p>
        </p:txBody>
      </p:sp>
      <p:graphicFrame>
        <p:nvGraphicFramePr>
          <p:cNvPr id="17461" name="Group 53"/>
          <p:cNvGraphicFramePr>
            <a:graphicFrameLocks noGrp="1"/>
          </p:cNvGraphicFramePr>
          <p:nvPr/>
        </p:nvGraphicFramePr>
        <p:xfrm>
          <a:off x="457200" y="1600200"/>
          <a:ext cx="8229600" cy="4540250"/>
        </p:xfrm>
        <a:graphic>
          <a:graphicData uri="http://schemas.openxmlformats.org/drawingml/2006/table">
            <a:tbl>
              <a:tblPr/>
              <a:tblGrid>
                <a:gridCol w="4419600"/>
                <a:gridCol w="1295400"/>
                <a:gridCol w="1295400"/>
                <a:gridCol w="1219200"/>
              </a:tblGrid>
              <a:tr h="565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Project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SRF Cavities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Cryo-modules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Estimated Market $M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6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CEBAF JLab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86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17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5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FRIB  MSU</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336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46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6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PROJECT X FNAL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445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58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87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5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CORNELL ERL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304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58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87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5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SNS UPGRADE ORNL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36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18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6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ATLAS ANL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5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Total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1227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184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314M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7458" name="Slide Number Placeholder 51"/>
          <p:cNvSpPr>
            <a:spLocks noGrp="1"/>
          </p:cNvSpPr>
          <p:nvPr>
            <p:ph type="sldNum" sz="quarter" idx="12"/>
          </p:nvPr>
        </p:nvSpPr>
        <p:spPr>
          <a:noFill/>
        </p:spPr>
        <p:txBody>
          <a:bodyPr/>
          <a:lstStyle/>
          <a:p>
            <a:fld id="{07BF2C31-CC13-4EB5-87B2-DA74D925E382}" type="slidenum">
              <a:rPr lang="en-US"/>
              <a:pPr/>
              <a:t>16</a:t>
            </a:fld>
            <a:endParaRPr lang="en-US"/>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28600"/>
            <a:ext cx="8229600" cy="1143000"/>
          </a:xfrm>
        </p:spPr>
        <p:txBody>
          <a:bodyPr/>
          <a:lstStyle/>
          <a:p>
            <a:pPr>
              <a:defRPr/>
            </a:pPr>
            <a:r>
              <a:rPr lang="en-US" sz="4000" dirty="0"/>
              <a:t>ACCELERATOR PRODUCTION OF MOLY-99</a:t>
            </a:r>
          </a:p>
        </p:txBody>
      </p:sp>
      <p:sp>
        <p:nvSpPr>
          <p:cNvPr id="18435" name="Rectangle 3"/>
          <p:cNvSpPr>
            <a:spLocks noGrp="1" noChangeArrowheads="1"/>
          </p:cNvSpPr>
          <p:nvPr>
            <p:ph idx="1"/>
          </p:nvPr>
        </p:nvSpPr>
        <p:spPr/>
        <p:txBody>
          <a:bodyPr/>
          <a:lstStyle/>
          <a:p>
            <a:pPr>
              <a:lnSpc>
                <a:spcPct val="90000"/>
              </a:lnSpc>
            </a:pPr>
            <a:r>
              <a:rPr lang="en-US" sz="2400" smtClean="0"/>
              <a:t>NNSA issued a Funding Opportunity Announcement for the demonstration and production of Moly-99 in March 2010</a:t>
            </a:r>
          </a:p>
          <a:p>
            <a:pPr>
              <a:lnSpc>
                <a:spcPct val="90000"/>
              </a:lnSpc>
            </a:pPr>
            <a:endParaRPr lang="en-US" sz="1200" smtClean="0"/>
          </a:p>
          <a:p>
            <a:pPr>
              <a:lnSpc>
                <a:spcPct val="90000"/>
              </a:lnSpc>
            </a:pPr>
            <a:r>
              <a:rPr lang="en-US" sz="2400" smtClean="0"/>
              <a:t>Accelerator technology is one option specified for this objective</a:t>
            </a:r>
          </a:p>
          <a:p>
            <a:pPr>
              <a:lnSpc>
                <a:spcPct val="90000"/>
              </a:lnSpc>
            </a:pPr>
            <a:endParaRPr lang="en-US" sz="1200" smtClean="0"/>
          </a:p>
          <a:p>
            <a:pPr>
              <a:lnSpc>
                <a:spcPct val="90000"/>
              </a:lnSpc>
            </a:pPr>
            <a:r>
              <a:rPr lang="en-US" sz="2400" smtClean="0"/>
              <a:t>Requires cooperative cost sharing agreement with contractor (NNSA contribution capped at $25M)</a:t>
            </a:r>
          </a:p>
          <a:p>
            <a:pPr>
              <a:lnSpc>
                <a:spcPct val="90000"/>
              </a:lnSpc>
            </a:pPr>
            <a:endParaRPr lang="en-US" sz="1200" smtClean="0"/>
          </a:p>
          <a:p>
            <a:pPr>
              <a:lnSpc>
                <a:spcPct val="90000"/>
              </a:lnSpc>
            </a:pPr>
            <a:r>
              <a:rPr lang="en-US" sz="2400" smtClean="0"/>
              <a:t>Goal is to have a totally commercial venture by Dec. 2013</a:t>
            </a:r>
          </a:p>
          <a:p>
            <a:pPr>
              <a:lnSpc>
                <a:spcPct val="90000"/>
              </a:lnSpc>
            </a:pPr>
            <a:endParaRPr lang="en-US" sz="2800" smtClean="0"/>
          </a:p>
        </p:txBody>
      </p:sp>
      <p:sp>
        <p:nvSpPr>
          <p:cNvPr id="18436" name="Slide Number Placeholder 5"/>
          <p:cNvSpPr>
            <a:spLocks noGrp="1"/>
          </p:cNvSpPr>
          <p:nvPr>
            <p:ph type="sldNum" sz="quarter" idx="11"/>
          </p:nvPr>
        </p:nvSpPr>
        <p:spPr>
          <a:noFill/>
        </p:spPr>
        <p:txBody>
          <a:bodyPr/>
          <a:lstStyle/>
          <a:p>
            <a:fld id="{368D2A8F-AEC0-4529-AFDE-67D6F8078821}" type="slidenum">
              <a:rPr lang="en-US"/>
              <a:pPr/>
              <a:t>17</a:t>
            </a:fld>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76200"/>
            <a:ext cx="8229600" cy="1143000"/>
          </a:xfrm>
        </p:spPr>
        <p:txBody>
          <a:bodyPr/>
          <a:lstStyle/>
          <a:p>
            <a:pPr>
              <a:defRPr/>
            </a:pPr>
            <a:r>
              <a:rPr lang="en-US" dirty="0"/>
              <a:t>U.S. Navy FEL Program</a:t>
            </a:r>
          </a:p>
        </p:txBody>
      </p:sp>
      <p:sp>
        <p:nvSpPr>
          <p:cNvPr id="19459" name="Rectangle 3"/>
          <p:cNvSpPr>
            <a:spLocks noGrp="1" noChangeArrowheads="1"/>
          </p:cNvSpPr>
          <p:nvPr>
            <p:ph idx="1"/>
          </p:nvPr>
        </p:nvSpPr>
        <p:spPr>
          <a:xfrm>
            <a:off x="457200" y="1295400"/>
            <a:ext cx="8229600" cy="4525963"/>
          </a:xfrm>
        </p:spPr>
        <p:txBody>
          <a:bodyPr/>
          <a:lstStyle/>
          <a:p>
            <a:r>
              <a:rPr lang="en-US" sz="2400" smtClean="0"/>
              <a:t>U.S. Navy is studying the application of FEL technology to shipboard missile defense</a:t>
            </a:r>
          </a:p>
          <a:p>
            <a:endParaRPr lang="en-US" sz="1200" smtClean="0"/>
          </a:p>
          <a:p>
            <a:r>
              <a:rPr lang="en-US" sz="2400" smtClean="0"/>
              <a:t>Initial R&amp;D performed at JLab FEL user facility</a:t>
            </a:r>
          </a:p>
          <a:p>
            <a:endParaRPr lang="en-US" sz="1200" smtClean="0"/>
          </a:p>
          <a:p>
            <a:r>
              <a:rPr lang="en-US" sz="2400" smtClean="0"/>
              <a:t>Two contractors selected to perform preliminary designs (Raytheon and Boeing)</a:t>
            </a:r>
          </a:p>
          <a:p>
            <a:endParaRPr lang="en-US" sz="1200" smtClean="0"/>
          </a:p>
          <a:p>
            <a:r>
              <a:rPr lang="en-US" sz="2400" smtClean="0"/>
              <a:t>System will use SCRF accelerator technology</a:t>
            </a:r>
          </a:p>
          <a:p>
            <a:endParaRPr lang="en-US" sz="1200" smtClean="0"/>
          </a:p>
          <a:p>
            <a:r>
              <a:rPr lang="en-US" sz="2400" smtClean="0"/>
              <a:t>Decision to select one and possibly proceed with a land based prototype by summer 2010. </a:t>
            </a:r>
          </a:p>
          <a:p>
            <a:endParaRPr lang="en-US" sz="1200" smtClean="0"/>
          </a:p>
          <a:p>
            <a:r>
              <a:rPr lang="en-US" sz="2400" smtClean="0"/>
              <a:t>Details of the program are classified</a:t>
            </a:r>
          </a:p>
        </p:txBody>
      </p:sp>
      <p:sp>
        <p:nvSpPr>
          <p:cNvPr id="19460" name="Slide Number Placeholder 5"/>
          <p:cNvSpPr>
            <a:spLocks noGrp="1"/>
          </p:cNvSpPr>
          <p:nvPr>
            <p:ph type="sldNum" sz="quarter" idx="11"/>
          </p:nvPr>
        </p:nvSpPr>
        <p:spPr>
          <a:noFill/>
        </p:spPr>
        <p:txBody>
          <a:bodyPr/>
          <a:lstStyle/>
          <a:p>
            <a:fld id="{C859D6AA-F437-4790-81D2-46050F819B37}" type="slidenum">
              <a:rPr lang="en-US"/>
              <a:pPr/>
              <a:t>18</a:t>
            </a:fld>
            <a:endParaRPr 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defRPr/>
            </a:pPr>
            <a:r>
              <a:rPr lang="en-US" sz="4000" dirty="0" smtClean="0"/>
              <a:t>Emerging Opportunities for Accelerators</a:t>
            </a:r>
            <a:endParaRPr lang="en-US" sz="4000" dirty="0"/>
          </a:p>
        </p:txBody>
      </p:sp>
      <p:sp>
        <p:nvSpPr>
          <p:cNvPr id="20483" name="Rectangle 3"/>
          <p:cNvSpPr>
            <a:spLocks noGrp="1" noChangeArrowheads="1"/>
          </p:cNvSpPr>
          <p:nvPr>
            <p:ph idx="1"/>
          </p:nvPr>
        </p:nvSpPr>
        <p:spPr/>
        <p:txBody>
          <a:bodyPr/>
          <a:lstStyle/>
          <a:p>
            <a:pPr>
              <a:lnSpc>
                <a:spcPct val="90000"/>
              </a:lnSpc>
            </a:pPr>
            <a:r>
              <a:rPr lang="en-US" sz="2000" smtClean="0"/>
              <a:t>DOE Office of High Energy Physics sponsored a workshop and symposium “Accelerators for America’s Future” in Washington, DC in Oct. 2009</a:t>
            </a:r>
          </a:p>
          <a:p>
            <a:pPr>
              <a:lnSpc>
                <a:spcPct val="90000"/>
              </a:lnSpc>
            </a:pPr>
            <a:endParaRPr lang="en-US" sz="2000" smtClean="0"/>
          </a:p>
          <a:p>
            <a:pPr>
              <a:lnSpc>
                <a:spcPct val="90000"/>
              </a:lnSpc>
            </a:pPr>
            <a:r>
              <a:rPr lang="en-US" sz="2000" smtClean="0"/>
              <a:t>Working groups identified opportunities for applications of various accelerator technologies in the areas of Energy and the Environment, Medicine, Industry, Security and Defense, and Discovery Science.</a:t>
            </a:r>
          </a:p>
          <a:p>
            <a:pPr>
              <a:lnSpc>
                <a:spcPct val="90000"/>
              </a:lnSpc>
            </a:pPr>
            <a:endParaRPr lang="en-US" sz="2000" smtClean="0"/>
          </a:p>
          <a:p>
            <a:pPr>
              <a:lnSpc>
                <a:spcPct val="90000"/>
              </a:lnSpc>
            </a:pPr>
            <a:r>
              <a:rPr lang="en-US" sz="2000" smtClean="0"/>
              <a:t>Working groups were comprised of experts from outside DOE’s Office of Science.</a:t>
            </a:r>
          </a:p>
          <a:p>
            <a:pPr>
              <a:lnSpc>
                <a:spcPct val="90000"/>
              </a:lnSpc>
            </a:pPr>
            <a:endParaRPr lang="en-US" sz="2000" smtClean="0"/>
          </a:p>
          <a:p>
            <a:pPr>
              <a:lnSpc>
                <a:spcPct val="90000"/>
              </a:lnSpc>
            </a:pPr>
            <a:r>
              <a:rPr lang="en-US" sz="2000" smtClean="0"/>
              <a:t>Estimated release of report, June 15, go to </a:t>
            </a:r>
            <a:r>
              <a:rPr lang="en-US" sz="2000" smtClean="0">
                <a:hlinkClick r:id="rId2"/>
              </a:rPr>
              <a:t>www.acceleratorsamerica.org</a:t>
            </a:r>
            <a:r>
              <a:rPr lang="en-US" sz="2000" smtClean="0"/>
              <a:t> to request a copy</a:t>
            </a:r>
          </a:p>
        </p:txBody>
      </p:sp>
      <p:sp>
        <p:nvSpPr>
          <p:cNvPr id="20484" name="Slide Number Placeholder 5"/>
          <p:cNvSpPr>
            <a:spLocks noGrp="1"/>
          </p:cNvSpPr>
          <p:nvPr>
            <p:ph type="sldNum" sz="quarter" idx="11"/>
          </p:nvPr>
        </p:nvSpPr>
        <p:spPr>
          <a:noFill/>
        </p:spPr>
        <p:txBody>
          <a:bodyPr/>
          <a:lstStyle/>
          <a:p>
            <a:fld id="{E06AFB2C-EC1F-4DE9-9D6B-AB472D6D0C76}" type="slidenum">
              <a:rPr lang="en-US"/>
              <a:pPr/>
              <a:t>19</a:t>
            </a:fld>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defRPr/>
            </a:pPr>
            <a:r>
              <a:rPr lang="en-US" dirty="0"/>
              <a:t>Scope </a:t>
            </a:r>
          </a:p>
        </p:txBody>
      </p:sp>
      <p:sp>
        <p:nvSpPr>
          <p:cNvPr id="5123" name="Rectangle 3"/>
          <p:cNvSpPr>
            <a:spLocks noGrp="1" noChangeArrowheads="1"/>
          </p:cNvSpPr>
          <p:nvPr>
            <p:ph idx="1"/>
          </p:nvPr>
        </p:nvSpPr>
        <p:spPr>
          <a:xfrm>
            <a:off x="457200" y="1447800"/>
            <a:ext cx="8229600" cy="4525963"/>
          </a:xfrm>
        </p:spPr>
        <p:txBody>
          <a:bodyPr/>
          <a:lstStyle/>
          <a:p>
            <a:r>
              <a:rPr lang="en-US" smtClean="0"/>
              <a:t>Interim market defined as 2010-2015</a:t>
            </a:r>
          </a:p>
          <a:p>
            <a:endParaRPr lang="en-US" sz="1200" smtClean="0"/>
          </a:p>
          <a:p>
            <a:r>
              <a:rPr lang="en-US" smtClean="0"/>
              <a:t>Limited to SCRF Accelerators</a:t>
            </a:r>
          </a:p>
          <a:p>
            <a:endParaRPr lang="en-US" sz="1200" smtClean="0"/>
          </a:p>
          <a:p>
            <a:r>
              <a:rPr lang="en-US" smtClean="0"/>
              <a:t>Focus on potential US government programs, primarily in discovery science</a:t>
            </a:r>
          </a:p>
          <a:p>
            <a:endParaRPr lang="en-US" sz="1200" smtClean="0"/>
          </a:p>
          <a:p>
            <a:r>
              <a:rPr lang="en-US" smtClean="0"/>
              <a:t>Other possible SCFR opportunities from Accelerators America symposium in Washington, DC in Oct 2009</a:t>
            </a:r>
          </a:p>
        </p:txBody>
      </p:sp>
      <p:sp>
        <p:nvSpPr>
          <p:cNvPr id="5124" name="Slide Number Placeholder 5"/>
          <p:cNvSpPr>
            <a:spLocks noGrp="1"/>
          </p:cNvSpPr>
          <p:nvPr>
            <p:ph type="sldNum" sz="quarter" idx="11"/>
          </p:nvPr>
        </p:nvSpPr>
        <p:spPr>
          <a:noFill/>
        </p:spPr>
        <p:txBody>
          <a:bodyPr/>
          <a:lstStyle/>
          <a:p>
            <a:fld id="{D37DE23F-7343-477E-B83F-F9660BE34870}" type="slidenum">
              <a:rPr lang="en-US"/>
              <a:pPr/>
              <a:t>2</a:t>
            </a:fld>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defRPr/>
            </a:pPr>
            <a:r>
              <a:rPr lang="en-US"/>
              <a:t>Energy and the Environment</a:t>
            </a:r>
          </a:p>
        </p:txBody>
      </p:sp>
      <p:sp>
        <p:nvSpPr>
          <p:cNvPr id="21507" name="Rectangle 3"/>
          <p:cNvSpPr>
            <a:spLocks noGrp="1" noChangeArrowheads="1"/>
          </p:cNvSpPr>
          <p:nvPr>
            <p:ph idx="1"/>
          </p:nvPr>
        </p:nvSpPr>
        <p:spPr/>
        <p:txBody>
          <a:bodyPr/>
          <a:lstStyle/>
          <a:p>
            <a:r>
              <a:rPr lang="en-US" sz="2400" smtClean="0"/>
              <a:t>Accelerator-driven subcritical reactors, accelerator-driven transmutation of spent nuclear fuel, inertial confinement fusion</a:t>
            </a:r>
          </a:p>
          <a:p>
            <a:endParaRPr lang="en-US" sz="2400" smtClean="0"/>
          </a:p>
          <a:p>
            <a:r>
              <a:rPr lang="en-US" sz="2400" smtClean="0"/>
              <a:t>High-power hadron accelerators to validate materials for use in advanced nuclear systems</a:t>
            </a:r>
          </a:p>
          <a:p>
            <a:endParaRPr lang="en-US" sz="2400" smtClean="0"/>
          </a:p>
          <a:p>
            <a:r>
              <a:rPr lang="en-US" sz="2400" smtClean="0"/>
              <a:t>Low-energy, high power electron accelerators for clean air and water </a:t>
            </a:r>
          </a:p>
        </p:txBody>
      </p:sp>
      <p:sp>
        <p:nvSpPr>
          <p:cNvPr id="21508" name="Slide Number Placeholder 5"/>
          <p:cNvSpPr>
            <a:spLocks noGrp="1"/>
          </p:cNvSpPr>
          <p:nvPr>
            <p:ph type="sldNum" sz="quarter" idx="11"/>
          </p:nvPr>
        </p:nvSpPr>
        <p:spPr>
          <a:noFill/>
        </p:spPr>
        <p:txBody>
          <a:bodyPr/>
          <a:lstStyle/>
          <a:p>
            <a:fld id="{9DEB56B4-CEE8-49D0-814F-0CA93EE5FA74}" type="slidenum">
              <a:rPr lang="en-US"/>
              <a:pPr/>
              <a:t>20</a:t>
            </a:fld>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defRPr/>
            </a:pPr>
            <a:r>
              <a:rPr lang="en-US" dirty="0"/>
              <a:t>Medical</a:t>
            </a:r>
          </a:p>
        </p:txBody>
      </p:sp>
      <p:sp>
        <p:nvSpPr>
          <p:cNvPr id="22531" name="Rectangle 3"/>
          <p:cNvSpPr>
            <a:spLocks noGrp="1" noChangeArrowheads="1"/>
          </p:cNvSpPr>
          <p:nvPr>
            <p:ph idx="1"/>
          </p:nvPr>
        </p:nvSpPr>
        <p:spPr>
          <a:xfrm>
            <a:off x="457200" y="1447800"/>
            <a:ext cx="8229600" cy="4525963"/>
          </a:xfrm>
        </p:spPr>
        <p:txBody>
          <a:bodyPr/>
          <a:lstStyle/>
          <a:p>
            <a:pPr>
              <a:lnSpc>
                <a:spcPct val="90000"/>
              </a:lnSpc>
            </a:pPr>
            <a:r>
              <a:rPr lang="en-US" sz="2400" smtClean="0"/>
              <a:t>Accelerators with particle energies from 10 to several hundred MeV to produce clinical and research isotopes</a:t>
            </a:r>
          </a:p>
          <a:p>
            <a:pPr>
              <a:lnSpc>
                <a:spcPct val="90000"/>
              </a:lnSpc>
            </a:pPr>
            <a:endParaRPr lang="en-US" sz="2400" smtClean="0"/>
          </a:p>
          <a:p>
            <a:pPr>
              <a:lnSpc>
                <a:spcPct val="90000"/>
              </a:lnSpc>
            </a:pPr>
            <a:r>
              <a:rPr lang="en-US" sz="2400" smtClean="0"/>
              <a:t>Improvements in beam shaping and delivery designs to maximize the therapeutic efficiency and reducing the dose outside the treatment area.</a:t>
            </a:r>
          </a:p>
          <a:p>
            <a:pPr>
              <a:lnSpc>
                <a:spcPct val="90000"/>
              </a:lnSpc>
            </a:pPr>
            <a:endParaRPr lang="en-US" sz="2400" smtClean="0"/>
          </a:p>
          <a:p>
            <a:pPr>
              <a:lnSpc>
                <a:spcPct val="90000"/>
              </a:lnSpc>
            </a:pPr>
            <a:r>
              <a:rPr lang="en-US" sz="2400" smtClean="0"/>
              <a:t>Significant reductions in the size and costs of systems</a:t>
            </a:r>
          </a:p>
          <a:p>
            <a:pPr>
              <a:lnSpc>
                <a:spcPct val="90000"/>
              </a:lnSpc>
            </a:pPr>
            <a:endParaRPr lang="en-US" sz="2400" smtClean="0"/>
          </a:p>
        </p:txBody>
      </p:sp>
      <p:sp>
        <p:nvSpPr>
          <p:cNvPr id="22532" name="Slide Number Placeholder 5"/>
          <p:cNvSpPr>
            <a:spLocks noGrp="1"/>
          </p:cNvSpPr>
          <p:nvPr>
            <p:ph type="sldNum" sz="quarter" idx="11"/>
          </p:nvPr>
        </p:nvSpPr>
        <p:spPr>
          <a:noFill/>
        </p:spPr>
        <p:txBody>
          <a:bodyPr/>
          <a:lstStyle/>
          <a:p>
            <a:fld id="{E47EEEEB-44CC-455E-B880-1026F06967C6}" type="slidenum">
              <a:rPr lang="en-US"/>
              <a:pPr/>
              <a:t>21</a:t>
            </a:fld>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a:defRPr/>
            </a:pPr>
            <a:r>
              <a:rPr lang="en-US"/>
              <a:t>Industrial</a:t>
            </a:r>
          </a:p>
        </p:txBody>
      </p:sp>
      <p:sp>
        <p:nvSpPr>
          <p:cNvPr id="23555" name="Rectangle 3"/>
          <p:cNvSpPr>
            <a:spLocks noGrp="1" noChangeArrowheads="1"/>
          </p:cNvSpPr>
          <p:nvPr>
            <p:ph idx="1"/>
          </p:nvPr>
        </p:nvSpPr>
        <p:spPr/>
        <p:txBody>
          <a:bodyPr/>
          <a:lstStyle/>
          <a:p>
            <a:r>
              <a:rPr lang="en-US" sz="2400" smtClean="0"/>
              <a:t>Increase use of accelerator technology to save energy in industrial processes.</a:t>
            </a:r>
          </a:p>
          <a:p>
            <a:endParaRPr lang="en-US" sz="2400" smtClean="0"/>
          </a:p>
          <a:p>
            <a:r>
              <a:rPr lang="en-US" sz="2400" smtClean="0"/>
              <a:t>Establishment of a large-scale industry-friendly accelerator user facility.</a:t>
            </a:r>
          </a:p>
          <a:p>
            <a:endParaRPr lang="en-US" sz="2400" smtClean="0"/>
          </a:p>
          <a:p>
            <a:r>
              <a:rPr lang="en-US" sz="2400" smtClean="0"/>
              <a:t>Integrate a training program for future accelerator scientists and engineers with the facility.</a:t>
            </a:r>
          </a:p>
        </p:txBody>
      </p:sp>
      <p:sp>
        <p:nvSpPr>
          <p:cNvPr id="23556" name="Slide Number Placeholder 5"/>
          <p:cNvSpPr>
            <a:spLocks noGrp="1"/>
          </p:cNvSpPr>
          <p:nvPr>
            <p:ph type="sldNum" sz="quarter" idx="11"/>
          </p:nvPr>
        </p:nvSpPr>
        <p:spPr>
          <a:noFill/>
        </p:spPr>
        <p:txBody>
          <a:bodyPr/>
          <a:lstStyle/>
          <a:p>
            <a:fld id="{52186AC5-DE6E-4F34-9A08-E153CB26E385}" type="slidenum">
              <a:rPr lang="en-US"/>
              <a:pPr/>
              <a:t>22</a:t>
            </a:fld>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defRPr/>
            </a:pPr>
            <a:r>
              <a:rPr lang="en-US"/>
              <a:t>Security and Defense</a:t>
            </a:r>
          </a:p>
        </p:txBody>
      </p:sp>
      <p:sp>
        <p:nvSpPr>
          <p:cNvPr id="24579" name="Rectangle 3"/>
          <p:cNvSpPr>
            <a:spLocks noGrp="1" noChangeArrowheads="1"/>
          </p:cNvSpPr>
          <p:nvPr>
            <p:ph idx="1"/>
          </p:nvPr>
        </p:nvSpPr>
        <p:spPr/>
        <p:txBody>
          <a:bodyPr/>
          <a:lstStyle/>
          <a:p>
            <a:r>
              <a:rPr lang="en-US" sz="2400" smtClean="0"/>
              <a:t>Compact accelerator systems: low cost, small size, energy efficient, rugged, highly reliable</a:t>
            </a:r>
          </a:p>
          <a:p>
            <a:endParaRPr lang="en-US" sz="2400" smtClean="0"/>
          </a:p>
          <a:p>
            <a:r>
              <a:rPr lang="en-US" sz="2400" smtClean="0"/>
              <a:t>Ease of operation in field applications</a:t>
            </a:r>
          </a:p>
          <a:p>
            <a:endParaRPr lang="en-US" sz="2400" smtClean="0"/>
          </a:p>
          <a:p>
            <a:r>
              <a:rPr lang="en-US" sz="2400" smtClean="0"/>
              <a:t>Reduction in the use of long-life radioactive isotopes used in current systems</a:t>
            </a:r>
          </a:p>
        </p:txBody>
      </p:sp>
      <p:sp>
        <p:nvSpPr>
          <p:cNvPr id="24580" name="Slide Number Placeholder 5"/>
          <p:cNvSpPr>
            <a:spLocks noGrp="1"/>
          </p:cNvSpPr>
          <p:nvPr>
            <p:ph type="sldNum" sz="quarter" idx="11"/>
          </p:nvPr>
        </p:nvSpPr>
        <p:spPr>
          <a:noFill/>
        </p:spPr>
        <p:txBody>
          <a:bodyPr/>
          <a:lstStyle/>
          <a:p>
            <a:fld id="{E307AF8C-83BF-4155-BA12-5B665C857795}" type="slidenum">
              <a:rPr lang="en-US"/>
              <a:pPr/>
              <a:t>23</a:t>
            </a:fld>
            <a:endParaRPr lang="en-US"/>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a:defRPr/>
            </a:pPr>
            <a:r>
              <a:rPr lang="en-US"/>
              <a:t>Discovery Science</a:t>
            </a:r>
          </a:p>
        </p:txBody>
      </p:sp>
      <p:sp>
        <p:nvSpPr>
          <p:cNvPr id="25603" name="Rectangle 3"/>
          <p:cNvSpPr>
            <a:spLocks noGrp="1" noChangeArrowheads="1"/>
          </p:cNvSpPr>
          <p:nvPr>
            <p:ph idx="1"/>
          </p:nvPr>
        </p:nvSpPr>
        <p:spPr/>
        <p:txBody>
          <a:bodyPr/>
          <a:lstStyle/>
          <a:p>
            <a:r>
              <a:rPr lang="en-US" sz="2400" smtClean="0"/>
              <a:t>Nuclear Physics: High intensity low-loss ion accelerators for the efficient production of radioisotopes</a:t>
            </a:r>
          </a:p>
          <a:p>
            <a:endParaRPr lang="en-US" sz="2400" smtClean="0"/>
          </a:p>
          <a:p>
            <a:r>
              <a:rPr lang="en-US" sz="2400" smtClean="0"/>
              <a:t>Particle Physics: Larger accelerator gradients for more compact and lower cost accelerators</a:t>
            </a:r>
          </a:p>
          <a:p>
            <a:endParaRPr lang="en-US" sz="2400" smtClean="0"/>
          </a:p>
          <a:p>
            <a:r>
              <a:rPr lang="en-US" sz="2400" smtClean="0"/>
              <a:t>X-ray and Photon Science: Improved  in beam loss mechanisms</a:t>
            </a:r>
          </a:p>
        </p:txBody>
      </p:sp>
      <p:sp>
        <p:nvSpPr>
          <p:cNvPr id="25604" name="Slide Number Placeholder 5"/>
          <p:cNvSpPr>
            <a:spLocks noGrp="1"/>
          </p:cNvSpPr>
          <p:nvPr>
            <p:ph type="sldNum" sz="quarter" idx="11"/>
          </p:nvPr>
        </p:nvSpPr>
        <p:spPr>
          <a:noFill/>
        </p:spPr>
        <p:txBody>
          <a:bodyPr/>
          <a:lstStyle/>
          <a:p>
            <a:fld id="{8F7AC2E9-5A28-4CD6-88EA-50042E050442}" type="slidenum">
              <a:rPr lang="en-US"/>
              <a:pPr/>
              <a:t>24</a:t>
            </a:fld>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defRPr/>
            </a:pPr>
            <a:r>
              <a:rPr lang="en-US"/>
              <a:t>Industrial Value Added</a:t>
            </a:r>
          </a:p>
        </p:txBody>
      </p:sp>
      <p:sp>
        <p:nvSpPr>
          <p:cNvPr id="26627" name="Rectangle 3"/>
          <p:cNvSpPr>
            <a:spLocks noGrp="1" noChangeArrowheads="1"/>
          </p:cNvSpPr>
          <p:nvPr>
            <p:ph idx="1"/>
          </p:nvPr>
        </p:nvSpPr>
        <p:spPr/>
        <p:txBody>
          <a:bodyPr/>
          <a:lstStyle/>
          <a:p>
            <a:pPr>
              <a:lnSpc>
                <a:spcPct val="90000"/>
              </a:lnSpc>
            </a:pPr>
            <a:r>
              <a:rPr lang="en-US" sz="2400" smtClean="0"/>
              <a:t>Working groups identified several areas beyond increasing higher gradient and beam accuracy of accelerators where industry expertise can add value:</a:t>
            </a:r>
          </a:p>
          <a:p>
            <a:pPr>
              <a:lnSpc>
                <a:spcPct val="90000"/>
              </a:lnSpc>
            </a:pPr>
            <a:endParaRPr lang="en-US" sz="1600" smtClean="0"/>
          </a:p>
          <a:p>
            <a:pPr lvl="1">
              <a:lnSpc>
                <a:spcPct val="90000"/>
              </a:lnSpc>
            </a:pPr>
            <a:r>
              <a:rPr lang="en-US" sz="2400" smtClean="0"/>
              <a:t>Increase the reliability and maintainability of the accelerator system</a:t>
            </a:r>
          </a:p>
          <a:p>
            <a:pPr lvl="1">
              <a:lnSpc>
                <a:spcPct val="90000"/>
              </a:lnSpc>
            </a:pPr>
            <a:endParaRPr lang="en-US" sz="1200" smtClean="0"/>
          </a:p>
          <a:p>
            <a:pPr lvl="1">
              <a:lnSpc>
                <a:spcPct val="90000"/>
              </a:lnSpc>
            </a:pPr>
            <a:r>
              <a:rPr lang="en-US" sz="2400" smtClean="0"/>
              <a:t>Cost reductions through system engineering</a:t>
            </a:r>
          </a:p>
          <a:p>
            <a:pPr lvl="1">
              <a:lnSpc>
                <a:spcPct val="90000"/>
              </a:lnSpc>
            </a:pPr>
            <a:endParaRPr lang="en-US" sz="1200" smtClean="0"/>
          </a:p>
          <a:p>
            <a:pPr lvl="1">
              <a:lnSpc>
                <a:spcPct val="90000"/>
              </a:lnSpc>
            </a:pPr>
            <a:r>
              <a:rPr lang="en-US" sz="2400" smtClean="0"/>
              <a:t>More rugged, field deployable systems</a:t>
            </a:r>
          </a:p>
          <a:p>
            <a:pPr lvl="1">
              <a:lnSpc>
                <a:spcPct val="90000"/>
              </a:lnSpc>
            </a:pPr>
            <a:endParaRPr lang="en-US" sz="1200" smtClean="0"/>
          </a:p>
          <a:p>
            <a:pPr lvl="1">
              <a:lnSpc>
                <a:spcPct val="90000"/>
              </a:lnSpc>
            </a:pPr>
            <a:r>
              <a:rPr lang="en-US" sz="2400" smtClean="0"/>
              <a:t>Operator interfaces, simpler controls</a:t>
            </a:r>
          </a:p>
          <a:p>
            <a:pPr lvl="1">
              <a:lnSpc>
                <a:spcPct val="90000"/>
              </a:lnSpc>
            </a:pPr>
            <a:endParaRPr lang="en-US" sz="1200" smtClean="0"/>
          </a:p>
          <a:p>
            <a:pPr lvl="1">
              <a:lnSpc>
                <a:spcPct val="90000"/>
              </a:lnSpc>
            </a:pPr>
            <a:r>
              <a:rPr lang="en-US" sz="2400" smtClean="0"/>
              <a:t>User facility for commercial applications    </a:t>
            </a:r>
          </a:p>
        </p:txBody>
      </p:sp>
      <p:sp>
        <p:nvSpPr>
          <p:cNvPr id="26628" name="Slide Number Placeholder 5"/>
          <p:cNvSpPr>
            <a:spLocks noGrp="1"/>
          </p:cNvSpPr>
          <p:nvPr>
            <p:ph type="sldNum" sz="quarter" idx="11"/>
          </p:nvPr>
        </p:nvSpPr>
        <p:spPr>
          <a:noFill/>
        </p:spPr>
        <p:txBody>
          <a:bodyPr/>
          <a:lstStyle/>
          <a:p>
            <a:fld id="{08E72720-EC58-4798-982C-2C72B647AE44}" type="slidenum">
              <a:rPr lang="en-US"/>
              <a:pPr/>
              <a:t>25</a:t>
            </a:fld>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defRPr/>
            </a:pPr>
            <a:r>
              <a:rPr lang="en-US" dirty="0" smtClean="0"/>
              <a:t>Conclusions</a:t>
            </a:r>
            <a:endParaRPr lang="en-US" dirty="0"/>
          </a:p>
        </p:txBody>
      </p:sp>
      <p:sp>
        <p:nvSpPr>
          <p:cNvPr id="26627" name="Rectangle 3"/>
          <p:cNvSpPr>
            <a:spLocks noGrp="1" noChangeArrowheads="1"/>
          </p:cNvSpPr>
          <p:nvPr>
            <p:ph idx="1"/>
          </p:nvPr>
        </p:nvSpPr>
        <p:spPr>
          <a:xfrm>
            <a:off x="457200" y="1371600"/>
            <a:ext cx="8229600" cy="1295400"/>
          </a:xfrm>
        </p:spPr>
        <p:txBody>
          <a:bodyPr/>
          <a:lstStyle/>
          <a:p>
            <a:pPr>
              <a:lnSpc>
                <a:spcPct val="80000"/>
              </a:lnSpc>
            </a:pPr>
            <a:r>
              <a:rPr lang="en-US" sz="2000" smtClean="0"/>
              <a:t>U.S. Industry can meet the demands of the domestic SRF market through 2015, however they are reluctant to invest in manufacturing plant and equipment based on risk</a:t>
            </a:r>
          </a:p>
        </p:txBody>
      </p:sp>
      <p:sp>
        <p:nvSpPr>
          <p:cNvPr id="6" name="Rectangle 3"/>
          <p:cNvSpPr txBox="1">
            <a:spLocks noChangeArrowheads="1"/>
          </p:cNvSpPr>
          <p:nvPr/>
        </p:nvSpPr>
        <p:spPr bwMode="auto">
          <a:xfrm>
            <a:off x="457200" y="2743200"/>
            <a:ext cx="8229600" cy="990600"/>
          </a:xfrm>
          <a:prstGeom prst="rect">
            <a:avLst/>
          </a:prstGeom>
          <a:noFill/>
          <a:ln w="9525">
            <a:noFill/>
            <a:miter lim="800000"/>
            <a:headEnd/>
            <a:tailEnd/>
          </a:ln>
          <a:effectLst/>
        </p:spPr>
        <p:txBody>
          <a:bodyPr/>
          <a:lstStyle/>
          <a:p>
            <a:pPr marL="342900" indent="-342900">
              <a:lnSpc>
                <a:spcPct val="80000"/>
              </a:lnSpc>
              <a:spcBef>
                <a:spcPct val="20000"/>
              </a:spcBef>
              <a:buFontTx/>
              <a:buChar char="•"/>
            </a:pPr>
            <a:r>
              <a:rPr lang="en-US" sz="2000"/>
              <a:t>Government (DOE,DOD, and NSF) must look at the overall picture and structure a cooperative industrialization program to fund and jump start these investments</a:t>
            </a:r>
          </a:p>
          <a:p>
            <a:pPr marL="342900" indent="-342900">
              <a:lnSpc>
                <a:spcPct val="80000"/>
              </a:lnSpc>
              <a:spcBef>
                <a:spcPct val="20000"/>
              </a:spcBef>
              <a:buFontTx/>
              <a:buChar char="•"/>
            </a:pPr>
            <a:endParaRPr lang="en-US" sz="2400"/>
          </a:p>
          <a:p>
            <a:pPr marL="342900" indent="-342900">
              <a:lnSpc>
                <a:spcPct val="80000"/>
              </a:lnSpc>
              <a:spcBef>
                <a:spcPct val="20000"/>
              </a:spcBef>
              <a:buFontTx/>
              <a:buChar char="•"/>
            </a:pPr>
            <a:endParaRPr lang="en-US" sz="2400"/>
          </a:p>
        </p:txBody>
      </p:sp>
      <p:sp>
        <p:nvSpPr>
          <p:cNvPr id="7" name="Rectangle 3"/>
          <p:cNvSpPr txBox="1">
            <a:spLocks noChangeArrowheads="1"/>
          </p:cNvSpPr>
          <p:nvPr/>
        </p:nvSpPr>
        <p:spPr bwMode="auto">
          <a:xfrm>
            <a:off x="457200" y="3886200"/>
            <a:ext cx="8229600" cy="914400"/>
          </a:xfrm>
          <a:prstGeom prst="rect">
            <a:avLst/>
          </a:prstGeom>
          <a:noFill/>
          <a:ln w="9525">
            <a:noFill/>
            <a:miter lim="800000"/>
            <a:headEnd/>
            <a:tailEnd/>
          </a:ln>
          <a:effectLst/>
        </p:spPr>
        <p:txBody>
          <a:bodyPr/>
          <a:lstStyle/>
          <a:p>
            <a:pPr marL="342900" indent="-342900">
              <a:lnSpc>
                <a:spcPct val="80000"/>
              </a:lnSpc>
              <a:spcBef>
                <a:spcPct val="20000"/>
              </a:spcBef>
              <a:buFontTx/>
              <a:buChar char="•"/>
            </a:pPr>
            <a:r>
              <a:rPr lang="en-US" sz="2000"/>
              <a:t>Meeting the demands of the post 2015 ILC program, estimated at producing 6000 cavities/region, is a major paradigm shift must be treated as a project</a:t>
            </a:r>
          </a:p>
        </p:txBody>
      </p:sp>
      <p:sp>
        <p:nvSpPr>
          <p:cNvPr id="8" name="Rectangle 3"/>
          <p:cNvSpPr txBox="1">
            <a:spLocks noChangeArrowheads="1"/>
          </p:cNvSpPr>
          <p:nvPr/>
        </p:nvSpPr>
        <p:spPr bwMode="auto">
          <a:xfrm>
            <a:off x="609600" y="4953000"/>
            <a:ext cx="8229600" cy="304800"/>
          </a:xfrm>
          <a:prstGeom prst="rect">
            <a:avLst/>
          </a:prstGeom>
          <a:noFill/>
          <a:ln w="9525">
            <a:noFill/>
            <a:miter lim="800000"/>
            <a:headEnd/>
            <a:tailEnd/>
          </a:ln>
          <a:effectLst/>
        </p:spPr>
        <p:txBody>
          <a:bodyPr/>
          <a:lstStyle/>
          <a:p>
            <a:pPr marL="742950" lvl="1" indent="-285750">
              <a:lnSpc>
                <a:spcPct val="80000"/>
              </a:lnSpc>
              <a:spcBef>
                <a:spcPct val="20000"/>
              </a:spcBef>
              <a:buFontTx/>
              <a:buChar char="–"/>
            </a:pPr>
            <a:r>
              <a:rPr lang="en-US" b="1"/>
              <a:t>Major manufacturing and tooling investment</a:t>
            </a:r>
          </a:p>
        </p:txBody>
      </p:sp>
      <p:sp>
        <p:nvSpPr>
          <p:cNvPr id="9" name="Rectangle 3"/>
          <p:cNvSpPr txBox="1">
            <a:spLocks noChangeArrowheads="1"/>
          </p:cNvSpPr>
          <p:nvPr/>
        </p:nvSpPr>
        <p:spPr bwMode="auto">
          <a:xfrm>
            <a:off x="609600" y="5334000"/>
            <a:ext cx="8229600" cy="381000"/>
          </a:xfrm>
          <a:prstGeom prst="rect">
            <a:avLst/>
          </a:prstGeom>
          <a:noFill/>
          <a:ln w="9525">
            <a:noFill/>
            <a:miter lim="800000"/>
            <a:headEnd/>
            <a:tailEnd/>
          </a:ln>
          <a:effectLst/>
        </p:spPr>
        <p:txBody>
          <a:bodyPr/>
          <a:lstStyle/>
          <a:p>
            <a:pPr marL="742950" lvl="1" indent="-285750">
              <a:lnSpc>
                <a:spcPct val="80000"/>
              </a:lnSpc>
              <a:spcBef>
                <a:spcPct val="20000"/>
              </a:spcBef>
              <a:buFontTx/>
              <a:buChar char="–"/>
            </a:pPr>
            <a:r>
              <a:rPr lang="en-US" b="1"/>
              <a:t>One time volume, write off tooling expenses on the ILC alone</a:t>
            </a:r>
          </a:p>
        </p:txBody>
      </p:sp>
      <p:sp>
        <p:nvSpPr>
          <p:cNvPr id="10" name="Rectangle 3"/>
          <p:cNvSpPr txBox="1">
            <a:spLocks noChangeArrowheads="1"/>
          </p:cNvSpPr>
          <p:nvPr/>
        </p:nvSpPr>
        <p:spPr bwMode="auto">
          <a:xfrm>
            <a:off x="609600" y="5791200"/>
            <a:ext cx="8229600" cy="304800"/>
          </a:xfrm>
          <a:prstGeom prst="rect">
            <a:avLst/>
          </a:prstGeom>
          <a:noFill/>
          <a:ln w="9525">
            <a:noFill/>
            <a:miter lim="800000"/>
            <a:headEnd/>
            <a:tailEnd/>
          </a:ln>
          <a:effectLst/>
        </p:spPr>
        <p:txBody>
          <a:bodyPr/>
          <a:lstStyle/>
          <a:p>
            <a:pPr marL="742950" lvl="1" indent="-285750">
              <a:lnSpc>
                <a:spcPct val="80000"/>
              </a:lnSpc>
              <a:spcBef>
                <a:spcPct val="20000"/>
              </a:spcBef>
              <a:buFontTx/>
              <a:buChar char="–"/>
            </a:pPr>
            <a:r>
              <a:rPr lang="en-US" b="1"/>
              <a:t>Probability of technology being superseded post 2020</a:t>
            </a:r>
          </a:p>
        </p:txBody>
      </p:sp>
      <p:sp>
        <p:nvSpPr>
          <p:cNvPr id="27657" name="Slide Number Placeholder 10"/>
          <p:cNvSpPr>
            <a:spLocks noGrp="1"/>
          </p:cNvSpPr>
          <p:nvPr>
            <p:ph type="sldNum" sz="quarter" idx="11"/>
          </p:nvPr>
        </p:nvSpPr>
        <p:spPr>
          <a:noFill/>
        </p:spPr>
        <p:txBody>
          <a:bodyPr/>
          <a:lstStyle/>
          <a:p>
            <a:fld id="{F3C65380-F62A-47D2-BE82-AF6126FE79B2}" type="slidenum">
              <a:rPr lang="en-US"/>
              <a:pPr/>
              <a:t>26</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fade">
                                      <p:cBhvr>
                                        <p:cTn id="7" dur="2000"/>
                                        <p:tgtEl>
                                          <p:spTgt spid="266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allAtOnce"/>
      <p:bldP spid="6" grpId="0"/>
      <p:bldP spid="7" grpId="0"/>
      <p:bldP spid="8"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defRPr/>
            </a:pPr>
            <a:r>
              <a:rPr lang="en-US" dirty="0"/>
              <a:t>SPAFOA Overview</a:t>
            </a:r>
          </a:p>
        </p:txBody>
      </p:sp>
      <p:sp>
        <p:nvSpPr>
          <p:cNvPr id="6147" name="Rectangle 3"/>
          <p:cNvSpPr>
            <a:spLocks noGrp="1" noChangeArrowheads="1"/>
          </p:cNvSpPr>
          <p:nvPr>
            <p:ph idx="1"/>
          </p:nvPr>
        </p:nvSpPr>
        <p:spPr>
          <a:xfrm>
            <a:off x="457200" y="1295400"/>
            <a:ext cx="8229600" cy="4525963"/>
          </a:xfrm>
        </p:spPr>
        <p:txBody>
          <a:bodyPr/>
          <a:lstStyle/>
          <a:p>
            <a:pPr>
              <a:lnSpc>
                <a:spcPct val="90000"/>
              </a:lnSpc>
            </a:pPr>
            <a:r>
              <a:rPr lang="en-US" sz="2400" smtClean="0"/>
              <a:t>Provide a network for our industry members to interact with government funded SCRF technology </a:t>
            </a:r>
          </a:p>
          <a:p>
            <a:pPr>
              <a:lnSpc>
                <a:spcPct val="90000"/>
              </a:lnSpc>
            </a:pPr>
            <a:endParaRPr lang="en-US" sz="1200" smtClean="0"/>
          </a:p>
          <a:p>
            <a:pPr>
              <a:lnSpc>
                <a:spcPct val="90000"/>
              </a:lnSpc>
            </a:pPr>
            <a:r>
              <a:rPr lang="en-US" sz="2400" smtClean="0"/>
              <a:t>Provide members current information on the progress and issues related to these programs through newsletters, bulletins and meetings at the National laboratories and in DC. </a:t>
            </a:r>
          </a:p>
          <a:p>
            <a:pPr>
              <a:lnSpc>
                <a:spcPct val="90000"/>
              </a:lnSpc>
            </a:pPr>
            <a:endParaRPr lang="en-US" sz="1200" smtClean="0"/>
          </a:p>
          <a:p>
            <a:pPr>
              <a:lnSpc>
                <a:spcPct val="90000"/>
              </a:lnSpc>
            </a:pPr>
            <a:r>
              <a:rPr lang="en-US" sz="2400" smtClean="0"/>
              <a:t>Prepare and present briefings and industry position papers on behalf of the forum on specific management and technical issues where relevant industrial capability will benefit the programs. </a:t>
            </a:r>
          </a:p>
          <a:p>
            <a:pPr>
              <a:lnSpc>
                <a:spcPct val="90000"/>
              </a:lnSpc>
            </a:pPr>
            <a:endParaRPr lang="en-US" sz="1200" smtClean="0"/>
          </a:p>
          <a:p>
            <a:pPr>
              <a:lnSpc>
                <a:spcPct val="90000"/>
              </a:lnSpc>
            </a:pPr>
            <a:r>
              <a:rPr lang="en-US" sz="2400" smtClean="0"/>
              <a:t> Facilitate two-way technology transfer between industry and government funded activities.</a:t>
            </a:r>
          </a:p>
          <a:p>
            <a:pPr>
              <a:lnSpc>
                <a:spcPct val="90000"/>
              </a:lnSpc>
            </a:pPr>
            <a:endParaRPr lang="en-US" sz="2400" smtClean="0"/>
          </a:p>
          <a:p>
            <a:pPr>
              <a:lnSpc>
                <a:spcPct val="90000"/>
              </a:lnSpc>
            </a:pPr>
            <a:endParaRPr lang="en-US" sz="2400" smtClean="0"/>
          </a:p>
        </p:txBody>
      </p:sp>
      <p:sp>
        <p:nvSpPr>
          <p:cNvPr id="6148" name="Slide Number Placeholder 5"/>
          <p:cNvSpPr>
            <a:spLocks noGrp="1"/>
          </p:cNvSpPr>
          <p:nvPr>
            <p:ph type="sldNum" sz="quarter" idx="11"/>
          </p:nvPr>
        </p:nvSpPr>
        <p:spPr>
          <a:noFill/>
        </p:spPr>
        <p:txBody>
          <a:bodyPr/>
          <a:lstStyle/>
          <a:p>
            <a:fld id="{C1E394A6-F9E4-4E97-9AF8-D87F9195AF78}" type="slidenum">
              <a:rPr lang="en-US"/>
              <a:pPr/>
              <a:t>3</a:t>
            </a:fld>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defRPr/>
            </a:pPr>
            <a:r>
              <a:rPr lang="en-US" dirty="0"/>
              <a:t>SPAFOA Overview</a:t>
            </a:r>
          </a:p>
        </p:txBody>
      </p:sp>
      <p:sp>
        <p:nvSpPr>
          <p:cNvPr id="7171" name="Rectangle 3"/>
          <p:cNvSpPr>
            <a:spLocks noGrp="1" noChangeArrowheads="1"/>
          </p:cNvSpPr>
          <p:nvPr>
            <p:ph idx="1"/>
          </p:nvPr>
        </p:nvSpPr>
        <p:spPr/>
        <p:txBody>
          <a:bodyPr/>
          <a:lstStyle/>
          <a:p>
            <a:r>
              <a:rPr lang="en-US" sz="2400" smtClean="0"/>
              <a:t>Active membership of 20 U.S. and Canadian companies</a:t>
            </a:r>
          </a:p>
          <a:p>
            <a:endParaRPr lang="en-US" sz="1200" smtClean="0"/>
          </a:p>
          <a:p>
            <a:r>
              <a:rPr lang="en-US" sz="2400" smtClean="0"/>
              <a:t>Not-for profit, supported by member dues, no financial support from government</a:t>
            </a:r>
          </a:p>
          <a:p>
            <a:endParaRPr lang="en-US" sz="1200" smtClean="0"/>
          </a:p>
          <a:p>
            <a:r>
              <a:rPr lang="en-US" sz="2400" smtClean="0"/>
              <a:t>Information and membership information available at </a:t>
            </a:r>
            <a:r>
              <a:rPr lang="en-US" sz="2400" smtClean="0">
                <a:solidFill>
                  <a:schemeClr val="hlink"/>
                </a:solidFill>
              </a:rPr>
              <a:t>www.spafoa.org</a:t>
            </a:r>
            <a:r>
              <a:rPr lang="en-US" sz="2400" smtClean="0"/>
              <a:t> </a:t>
            </a:r>
          </a:p>
        </p:txBody>
      </p:sp>
      <p:sp>
        <p:nvSpPr>
          <p:cNvPr id="7172" name="Slide Number Placeholder 5"/>
          <p:cNvSpPr>
            <a:spLocks noGrp="1"/>
          </p:cNvSpPr>
          <p:nvPr>
            <p:ph type="sldNum" sz="quarter" idx="11"/>
          </p:nvPr>
        </p:nvSpPr>
        <p:spPr>
          <a:noFill/>
        </p:spPr>
        <p:txBody>
          <a:bodyPr/>
          <a:lstStyle/>
          <a:p>
            <a:fld id="{BABF7797-B1F4-4956-B227-D8C79A5A48ED}" type="slidenum">
              <a:rPr lang="en-US"/>
              <a:pPr/>
              <a:t>4</a:t>
            </a:fld>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76200"/>
            <a:ext cx="8229600" cy="1143000"/>
          </a:xfrm>
        </p:spPr>
        <p:txBody>
          <a:bodyPr/>
          <a:lstStyle/>
          <a:p>
            <a:pPr>
              <a:defRPr/>
            </a:pPr>
            <a:r>
              <a:rPr lang="en-US" dirty="0"/>
              <a:t>U.S. </a:t>
            </a:r>
            <a:r>
              <a:rPr lang="en-US" dirty="0" smtClean="0"/>
              <a:t>Science </a:t>
            </a:r>
            <a:r>
              <a:rPr lang="en-US" dirty="0"/>
              <a:t>Market</a:t>
            </a:r>
          </a:p>
        </p:txBody>
      </p:sp>
      <p:sp>
        <p:nvSpPr>
          <p:cNvPr id="8195" name="Rectangle 3"/>
          <p:cNvSpPr>
            <a:spLocks noGrp="1" noChangeArrowheads="1"/>
          </p:cNvSpPr>
          <p:nvPr>
            <p:ph idx="1"/>
          </p:nvPr>
        </p:nvSpPr>
        <p:spPr>
          <a:xfrm>
            <a:off x="457200" y="1189038"/>
            <a:ext cx="8229600" cy="4906962"/>
          </a:xfrm>
        </p:spPr>
        <p:txBody>
          <a:bodyPr/>
          <a:lstStyle/>
          <a:p>
            <a:pPr>
              <a:lnSpc>
                <a:spcPct val="80000"/>
              </a:lnSpc>
              <a:buFontTx/>
              <a:buNone/>
            </a:pPr>
            <a:r>
              <a:rPr lang="en-US" sz="2400" smtClean="0"/>
              <a:t>The following major SCRF accelerator projects are currently in the U.S. science pipeline:</a:t>
            </a:r>
          </a:p>
          <a:p>
            <a:pPr>
              <a:lnSpc>
                <a:spcPct val="80000"/>
              </a:lnSpc>
              <a:buFontTx/>
              <a:buNone/>
            </a:pPr>
            <a:endParaRPr lang="en-US" sz="1200" smtClean="0"/>
          </a:p>
          <a:p>
            <a:pPr>
              <a:lnSpc>
                <a:spcPct val="80000"/>
              </a:lnSpc>
            </a:pPr>
            <a:r>
              <a:rPr lang="en-US" sz="2000" smtClean="0"/>
              <a:t>Continuous Electron Beam Accelerator Facility (CEBAF), Thomas Jefferson Lab National Accelerator Facility, Newport, News, VA</a:t>
            </a:r>
          </a:p>
          <a:p>
            <a:pPr>
              <a:lnSpc>
                <a:spcPct val="80000"/>
              </a:lnSpc>
            </a:pPr>
            <a:endParaRPr lang="en-US" sz="1200" smtClean="0"/>
          </a:p>
          <a:p>
            <a:pPr>
              <a:lnSpc>
                <a:spcPct val="80000"/>
              </a:lnSpc>
            </a:pPr>
            <a:r>
              <a:rPr lang="en-US" sz="2000" smtClean="0"/>
              <a:t>Proposed Relativistic Heavy Ion Collider Upgrade (eRHIC), Brookhaven National Laboratory (BNL), Brookhaven, NY</a:t>
            </a:r>
          </a:p>
          <a:p>
            <a:pPr>
              <a:lnSpc>
                <a:spcPct val="80000"/>
              </a:lnSpc>
            </a:pPr>
            <a:endParaRPr lang="en-US" sz="1200" smtClean="0"/>
          </a:p>
          <a:p>
            <a:pPr>
              <a:lnSpc>
                <a:spcPct val="80000"/>
              </a:lnSpc>
            </a:pPr>
            <a:r>
              <a:rPr lang="en-US" sz="2000" smtClean="0"/>
              <a:t>Facility for Rare Isotope Beams (FRIB), Michigan State University, East Lansing, MI</a:t>
            </a:r>
          </a:p>
          <a:p>
            <a:pPr>
              <a:lnSpc>
                <a:spcPct val="80000"/>
              </a:lnSpc>
            </a:pPr>
            <a:endParaRPr lang="en-US" sz="1200" smtClean="0"/>
          </a:p>
          <a:p>
            <a:pPr>
              <a:lnSpc>
                <a:spcPct val="80000"/>
              </a:lnSpc>
            </a:pPr>
            <a:r>
              <a:rPr lang="en-US" sz="2000" smtClean="0"/>
              <a:t>Proposed Project X, Fermilab, Batavia, IL</a:t>
            </a:r>
          </a:p>
          <a:p>
            <a:pPr>
              <a:lnSpc>
                <a:spcPct val="80000"/>
              </a:lnSpc>
            </a:pPr>
            <a:endParaRPr lang="en-US" sz="1200" smtClean="0"/>
          </a:p>
          <a:p>
            <a:pPr>
              <a:lnSpc>
                <a:spcPct val="80000"/>
              </a:lnSpc>
            </a:pPr>
            <a:r>
              <a:rPr lang="en-US" sz="2000" smtClean="0"/>
              <a:t>Big Light, Florida State University</a:t>
            </a:r>
          </a:p>
          <a:p>
            <a:pPr>
              <a:lnSpc>
                <a:spcPct val="80000"/>
              </a:lnSpc>
            </a:pPr>
            <a:endParaRPr lang="en-US" sz="1200" smtClean="0"/>
          </a:p>
          <a:p>
            <a:pPr>
              <a:lnSpc>
                <a:spcPct val="80000"/>
              </a:lnSpc>
            </a:pPr>
            <a:r>
              <a:rPr lang="en-US" sz="2000" smtClean="0"/>
              <a:t>SNS Upgrade, Oak Ridge National Laboratory (ORNL), Oak Ridge, TN</a:t>
            </a:r>
          </a:p>
          <a:p>
            <a:pPr>
              <a:lnSpc>
                <a:spcPct val="80000"/>
              </a:lnSpc>
            </a:pPr>
            <a:endParaRPr lang="en-US" sz="1200" smtClean="0"/>
          </a:p>
          <a:p>
            <a:pPr>
              <a:lnSpc>
                <a:spcPct val="80000"/>
              </a:lnSpc>
            </a:pPr>
            <a:r>
              <a:rPr lang="en-US" sz="2000" smtClean="0"/>
              <a:t>LBL FEL</a:t>
            </a:r>
          </a:p>
          <a:p>
            <a:pPr>
              <a:lnSpc>
                <a:spcPct val="80000"/>
              </a:lnSpc>
              <a:buFontTx/>
              <a:buNone/>
            </a:pPr>
            <a:endParaRPr lang="en-US" sz="2000" smtClean="0"/>
          </a:p>
          <a:p>
            <a:pPr>
              <a:lnSpc>
                <a:spcPct val="80000"/>
              </a:lnSpc>
            </a:pPr>
            <a:endParaRPr lang="en-US" sz="2000" smtClean="0"/>
          </a:p>
          <a:p>
            <a:pPr>
              <a:lnSpc>
                <a:spcPct val="80000"/>
              </a:lnSpc>
              <a:buFontTx/>
              <a:buNone/>
            </a:pPr>
            <a:r>
              <a:rPr lang="en-US" sz="2000" smtClean="0"/>
              <a:t> </a:t>
            </a:r>
          </a:p>
        </p:txBody>
      </p:sp>
      <p:sp>
        <p:nvSpPr>
          <p:cNvPr id="8196" name="Slide Number Placeholder 5"/>
          <p:cNvSpPr>
            <a:spLocks noGrp="1"/>
          </p:cNvSpPr>
          <p:nvPr>
            <p:ph type="sldNum" sz="quarter" idx="11"/>
          </p:nvPr>
        </p:nvSpPr>
        <p:spPr>
          <a:noFill/>
        </p:spPr>
        <p:txBody>
          <a:bodyPr/>
          <a:lstStyle/>
          <a:p>
            <a:fld id="{3FB4457B-B085-4307-8C86-3E1540BE06C8}" type="slidenum">
              <a:rPr lang="en-US"/>
              <a:pPr/>
              <a:t>5</a:t>
            </a:fld>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defRPr/>
            </a:pPr>
            <a:r>
              <a:rPr lang="en-US" dirty="0"/>
              <a:t>U.S. Market Uncertainties</a:t>
            </a:r>
          </a:p>
        </p:txBody>
      </p:sp>
      <p:sp>
        <p:nvSpPr>
          <p:cNvPr id="27651" name="Rectangle 3"/>
          <p:cNvSpPr>
            <a:spLocks noGrp="1" noChangeArrowheads="1"/>
          </p:cNvSpPr>
          <p:nvPr>
            <p:ph idx="1"/>
          </p:nvPr>
        </p:nvSpPr>
        <p:spPr>
          <a:xfrm>
            <a:off x="457200" y="1676400"/>
            <a:ext cx="8229600" cy="609600"/>
          </a:xfrm>
        </p:spPr>
        <p:txBody>
          <a:bodyPr/>
          <a:lstStyle/>
          <a:p>
            <a:r>
              <a:rPr lang="en-US" sz="2400" smtClean="0"/>
              <a:t>Annual Congressional Appropriations</a:t>
            </a:r>
          </a:p>
          <a:p>
            <a:endParaRPr lang="en-US" smtClean="0"/>
          </a:p>
        </p:txBody>
      </p:sp>
      <p:sp>
        <p:nvSpPr>
          <p:cNvPr id="6" name="TextBox 5"/>
          <p:cNvSpPr txBox="1">
            <a:spLocks noChangeArrowheads="1"/>
          </p:cNvSpPr>
          <p:nvPr/>
        </p:nvSpPr>
        <p:spPr bwMode="auto">
          <a:xfrm>
            <a:off x="457200" y="3962400"/>
            <a:ext cx="8001000" cy="584200"/>
          </a:xfrm>
          <a:prstGeom prst="rect">
            <a:avLst/>
          </a:prstGeom>
          <a:noFill/>
          <a:ln w="9525">
            <a:noFill/>
            <a:miter lim="800000"/>
            <a:headEnd/>
            <a:tailEnd/>
          </a:ln>
        </p:spPr>
        <p:txBody>
          <a:bodyPr>
            <a:spAutoFit/>
          </a:bodyPr>
          <a:lstStyle/>
          <a:p>
            <a:pPr>
              <a:buFont typeface="Arial" charset="0"/>
              <a:buChar char="•"/>
            </a:pPr>
            <a:r>
              <a:rPr lang="en-US" sz="3200"/>
              <a:t>  </a:t>
            </a:r>
            <a:r>
              <a:rPr lang="en-US" sz="2400"/>
              <a:t>Off-shore competition</a:t>
            </a:r>
          </a:p>
        </p:txBody>
      </p:sp>
      <p:sp>
        <p:nvSpPr>
          <p:cNvPr id="7" name="Rectangle 3"/>
          <p:cNvSpPr txBox="1">
            <a:spLocks noChangeArrowheads="1"/>
          </p:cNvSpPr>
          <p:nvPr/>
        </p:nvSpPr>
        <p:spPr bwMode="auto">
          <a:xfrm>
            <a:off x="457200" y="2209800"/>
            <a:ext cx="8305800" cy="990600"/>
          </a:xfrm>
          <a:prstGeom prst="rect">
            <a:avLst/>
          </a:prstGeom>
          <a:noFill/>
          <a:ln w="9525">
            <a:noFill/>
            <a:miter lim="800000"/>
            <a:headEnd/>
            <a:tailEnd/>
          </a:ln>
          <a:effectLst/>
        </p:spPr>
        <p:txBody>
          <a:bodyPr/>
          <a:lstStyle/>
          <a:p>
            <a:pPr marL="57150" indent="-57150">
              <a:spcBef>
                <a:spcPct val="20000"/>
              </a:spcBef>
              <a:buFontTx/>
              <a:buChar char="•"/>
              <a:defRPr/>
            </a:pPr>
            <a:r>
              <a:rPr lang="en-US" sz="3200" dirty="0"/>
              <a:t>  </a:t>
            </a:r>
            <a:r>
              <a:rPr lang="en-US" sz="2400" dirty="0"/>
              <a:t>Technology and project goals and schedules (DOE Order 413.3) </a:t>
            </a:r>
            <a:endParaRPr lang="en-US" sz="2400" kern="0" dirty="0">
              <a:latin typeface="+mn-lt"/>
              <a:cs typeface="+mn-cs"/>
            </a:endParaRPr>
          </a:p>
        </p:txBody>
      </p:sp>
      <p:sp>
        <p:nvSpPr>
          <p:cNvPr id="11" name="Rectangle 3"/>
          <p:cNvSpPr txBox="1">
            <a:spLocks noChangeArrowheads="1"/>
          </p:cNvSpPr>
          <p:nvPr/>
        </p:nvSpPr>
        <p:spPr bwMode="auto">
          <a:xfrm>
            <a:off x="457200" y="3276600"/>
            <a:ext cx="8229600" cy="609600"/>
          </a:xfrm>
          <a:prstGeom prst="rect">
            <a:avLst/>
          </a:prstGeom>
          <a:noFill/>
          <a:ln w="9525">
            <a:noFill/>
            <a:miter lim="800000"/>
            <a:headEnd/>
            <a:tailEnd/>
          </a:ln>
        </p:spPr>
        <p:txBody>
          <a:bodyPr/>
          <a:lstStyle/>
          <a:p>
            <a:pPr>
              <a:buFont typeface="Arial" charset="0"/>
              <a:buChar char="•"/>
            </a:pPr>
            <a:r>
              <a:rPr lang="en-US" sz="3200"/>
              <a:t>  </a:t>
            </a:r>
            <a:r>
              <a:rPr lang="en-US" sz="2400"/>
              <a:t>Laboratory make or buy decision</a:t>
            </a:r>
          </a:p>
        </p:txBody>
      </p:sp>
      <p:sp>
        <p:nvSpPr>
          <p:cNvPr id="12" name="TextBox 11"/>
          <p:cNvSpPr txBox="1">
            <a:spLocks noChangeArrowheads="1"/>
          </p:cNvSpPr>
          <p:nvPr/>
        </p:nvSpPr>
        <p:spPr bwMode="auto">
          <a:xfrm>
            <a:off x="457200" y="4495800"/>
            <a:ext cx="8001000" cy="584200"/>
          </a:xfrm>
          <a:prstGeom prst="rect">
            <a:avLst/>
          </a:prstGeom>
          <a:noFill/>
          <a:ln w="9525">
            <a:noFill/>
            <a:miter lim="800000"/>
            <a:headEnd/>
            <a:tailEnd/>
          </a:ln>
        </p:spPr>
        <p:txBody>
          <a:bodyPr>
            <a:spAutoFit/>
          </a:bodyPr>
          <a:lstStyle/>
          <a:p>
            <a:pPr>
              <a:buFont typeface="Arial" charset="0"/>
              <a:buChar char="•"/>
            </a:pPr>
            <a:r>
              <a:rPr lang="en-US" sz="3200"/>
              <a:t>  </a:t>
            </a:r>
            <a:r>
              <a:rPr lang="en-US" sz="2400"/>
              <a:t>Technology transfer</a:t>
            </a:r>
          </a:p>
        </p:txBody>
      </p:sp>
      <p:sp>
        <p:nvSpPr>
          <p:cNvPr id="13" name="TextBox 12"/>
          <p:cNvSpPr txBox="1">
            <a:spLocks noChangeArrowheads="1"/>
          </p:cNvSpPr>
          <p:nvPr/>
        </p:nvSpPr>
        <p:spPr bwMode="auto">
          <a:xfrm>
            <a:off x="457200" y="5105400"/>
            <a:ext cx="8001000" cy="584200"/>
          </a:xfrm>
          <a:prstGeom prst="rect">
            <a:avLst/>
          </a:prstGeom>
          <a:noFill/>
          <a:ln w="9525">
            <a:noFill/>
            <a:miter lim="800000"/>
            <a:headEnd/>
            <a:tailEnd/>
          </a:ln>
        </p:spPr>
        <p:txBody>
          <a:bodyPr>
            <a:spAutoFit/>
          </a:bodyPr>
          <a:lstStyle/>
          <a:p>
            <a:pPr>
              <a:buFont typeface="Arial" charset="0"/>
              <a:buChar char="•"/>
            </a:pPr>
            <a:r>
              <a:rPr lang="en-US" sz="3200"/>
              <a:t>  </a:t>
            </a:r>
            <a:r>
              <a:rPr lang="en-US" sz="2400"/>
              <a:t>Post 2015 readiness for the ILC</a:t>
            </a:r>
          </a:p>
        </p:txBody>
      </p:sp>
      <p:sp>
        <p:nvSpPr>
          <p:cNvPr id="9225" name="Slide Number Placeholder 13"/>
          <p:cNvSpPr>
            <a:spLocks noGrp="1"/>
          </p:cNvSpPr>
          <p:nvPr>
            <p:ph type="sldNum" sz="quarter" idx="11"/>
          </p:nvPr>
        </p:nvSpPr>
        <p:spPr>
          <a:noFill/>
        </p:spPr>
        <p:txBody>
          <a:bodyPr/>
          <a:lstStyle/>
          <a:p>
            <a:fld id="{50964DDF-508B-4EA0-8314-CFED2A846403}" type="slidenum">
              <a:rPr lang="en-US"/>
              <a:pPr/>
              <a:t>6</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build="p"/>
      <p:bldP spid="6" grpId="0"/>
      <p:bldP spid="7" grpId="0"/>
      <p:bldP spid="11" grpId="0"/>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defRPr/>
            </a:pPr>
            <a:r>
              <a:rPr lang="en-US"/>
              <a:t>CEBAF Upgrade</a:t>
            </a:r>
          </a:p>
        </p:txBody>
      </p:sp>
      <p:sp>
        <p:nvSpPr>
          <p:cNvPr id="10243" name="Rectangle 3"/>
          <p:cNvSpPr>
            <a:spLocks noGrp="1" noChangeArrowheads="1"/>
          </p:cNvSpPr>
          <p:nvPr>
            <p:ph idx="1"/>
          </p:nvPr>
        </p:nvSpPr>
        <p:spPr/>
        <p:txBody>
          <a:bodyPr/>
          <a:lstStyle/>
          <a:p>
            <a:pPr>
              <a:buFontTx/>
              <a:buNone/>
            </a:pPr>
            <a:r>
              <a:rPr lang="en-US" sz="2400" smtClean="0"/>
              <a:t>Upgrade the power of the accelerator from 6 GeV to 12GeV</a:t>
            </a:r>
            <a:endParaRPr lang="en-US" sz="2000" smtClean="0"/>
          </a:p>
          <a:p>
            <a:pPr>
              <a:buFontTx/>
              <a:buNone/>
            </a:pPr>
            <a:r>
              <a:rPr lang="en-US" sz="2000" smtClean="0"/>
              <a:t> </a:t>
            </a:r>
          </a:p>
          <a:p>
            <a:r>
              <a:rPr lang="en-US" sz="2000" smtClean="0"/>
              <a:t>Ten new higher-voltage cryomodules, i.e., superconducting radio-frequency (SRF) accelerating elements (five per Linac). </a:t>
            </a:r>
          </a:p>
          <a:p>
            <a:endParaRPr lang="en-US" sz="1200" smtClean="0"/>
          </a:p>
          <a:p>
            <a:r>
              <a:rPr lang="en-US" sz="2000" smtClean="0"/>
              <a:t>Ten new RF stations to power the new cryomodules. </a:t>
            </a:r>
          </a:p>
          <a:p>
            <a:endParaRPr lang="en-US" sz="1200" smtClean="0"/>
          </a:p>
          <a:p>
            <a:r>
              <a:rPr lang="en-US" sz="2000" smtClean="0"/>
              <a:t>Approximately double the refrigeration capacity. </a:t>
            </a:r>
          </a:p>
        </p:txBody>
      </p:sp>
      <p:sp>
        <p:nvSpPr>
          <p:cNvPr id="10244" name="Slide Number Placeholder 5"/>
          <p:cNvSpPr>
            <a:spLocks noGrp="1"/>
          </p:cNvSpPr>
          <p:nvPr>
            <p:ph type="sldNum" sz="quarter" idx="11"/>
          </p:nvPr>
        </p:nvSpPr>
        <p:spPr>
          <a:noFill/>
        </p:spPr>
        <p:txBody>
          <a:bodyPr/>
          <a:lstStyle/>
          <a:p>
            <a:fld id="{EEBDEAF4-0156-4503-8F9E-28969CDF0183}" type="slidenum">
              <a:rPr lang="en-US"/>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274638"/>
            <a:ext cx="9144000" cy="1143000"/>
          </a:xfrm>
        </p:spPr>
        <p:txBody>
          <a:bodyPr/>
          <a:lstStyle/>
          <a:p>
            <a:pPr>
              <a:defRPr/>
            </a:pPr>
            <a:r>
              <a:rPr lang="en-US" sz="4000" b="1" dirty="0"/>
              <a:t>Relativistic Heavy Ion Collider Upgrade </a:t>
            </a:r>
            <a:r>
              <a:rPr lang="en-US" sz="4000" b="1" dirty="0" smtClean="0"/>
              <a:t>(</a:t>
            </a:r>
            <a:r>
              <a:rPr lang="en-US" sz="4000" b="1" dirty="0"/>
              <a:t>PROPOSED) (</a:t>
            </a:r>
            <a:r>
              <a:rPr lang="en-US" sz="4000" b="1" dirty="0" err="1"/>
              <a:t>eRHIC</a:t>
            </a:r>
            <a:r>
              <a:rPr lang="en-US" sz="4000" b="1" dirty="0"/>
              <a:t>)</a:t>
            </a:r>
          </a:p>
        </p:txBody>
      </p:sp>
      <p:sp>
        <p:nvSpPr>
          <p:cNvPr id="11267" name="Rectangle 3"/>
          <p:cNvSpPr>
            <a:spLocks noGrp="1" noChangeArrowheads="1"/>
          </p:cNvSpPr>
          <p:nvPr>
            <p:ph idx="1"/>
          </p:nvPr>
        </p:nvSpPr>
        <p:spPr/>
        <p:txBody>
          <a:bodyPr/>
          <a:lstStyle/>
          <a:p>
            <a:r>
              <a:rPr lang="en-US" sz="2400" smtClean="0"/>
              <a:t>eRHIC project adds a high intensity electron beam with an energy up to 30 GeV colliding with the 100 GeV/n gold beams and 250 GeV polarized proton beams of RHIC. </a:t>
            </a:r>
          </a:p>
          <a:p>
            <a:endParaRPr lang="en-US" sz="1200" smtClean="0"/>
          </a:p>
          <a:p>
            <a:r>
              <a:rPr lang="en-US" sz="2400" smtClean="0"/>
              <a:t>The CW electron beam will be accelerated with an Energy Recovery Linac (ERL) to maximize the achievable luminosity.</a:t>
            </a:r>
          </a:p>
          <a:p>
            <a:endParaRPr lang="en-US" sz="1200" smtClean="0"/>
          </a:p>
          <a:p>
            <a:r>
              <a:rPr lang="en-US" sz="2400" smtClean="0"/>
              <a:t>Construction start post 2015</a:t>
            </a:r>
            <a:r>
              <a:rPr lang="en-US" smtClean="0"/>
              <a:t> </a:t>
            </a:r>
          </a:p>
        </p:txBody>
      </p:sp>
      <p:sp>
        <p:nvSpPr>
          <p:cNvPr id="11268" name="Slide Number Placeholder 5"/>
          <p:cNvSpPr>
            <a:spLocks noGrp="1"/>
          </p:cNvSpPr>
          <p:nvPr>
            <p:ph type="sldNum" sz="quarter" idx="11"/>
          </p:nvPr>
        </p:nvSpPr>
        <p:spPr>
          <a:noFill/>
        </p:spPr>
        <p:txBody>
          <a:bodyPr/>
          <a:lstStyle/>
          <a:p>
            <a:fld id="{E68435EB-6B5E-4536-9561-FFAE7FB5041D}" type="slidenum">
              <a:rPr lang="en-US"/>
              <a:pPr/>
              <a:t>8</a:t>
            </a:fld>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6200" y="76200"/>
            <a:ext cx="8991600" cy="1143000"/>
          </a:xfrm>
        </p:spPr>
        <p:txBody>
          <a:bodyPr/>
          <a:lstStyle/>
          <a:p>
            <a:pPr>
              <a:defRPr/>
            </a:pPr>
            <a:r>
              <a:rPr lang="en-US" sz="4000" dirty="0"/>
              <a:t>Facility for Rare Isotope Beams (FRIB) </a:t>
            </a:r>
          </a:p>
        </p:txBody>
      </p:sp>
      <p:sp>
        <p:nvSpPr>
          <p:cNvPr id="12291" name="Rectangle 3"/>
          <p:cNvSpPr>
            <a:spLocks noGrp="1" noChangeArrowheads="1"/>
          </p:cNvSpPr>
          <p:nvPr>
            <p:ph idx="1"/>
          </p:nvPr>
        </p:nvSpPr>
        <p:spPr/>
        <p:txBody>
          <a:bodyPr/>
          <a:lstStyle/>
          <a:p>
            <a:pPr>
              <a:lnSpc>
                <a:spcPct val="90000"/>
              </a:lnSpc>
            </a:pPr>
            <a:r>
              <a:rPr lang="en-US" sz="2400" smtClean="0"/>
              <a:t>The new National user facility at Michigan State Univ. to provide intense beams of rare isotopes (short-lived nuclei not normally found on Earth). </a:t>
            </a:r>
          </a:p>
          <a:p>
            <a:pPr>
              <a:lnSpc>
                <a:spcPct val="90000"/>
              </a:lnSpc>
            </a:pPr>
            <a:endParaRPr lang="en-US" sz="1200" smtClean="0"/>
          </a:p>
          <a:p>
            <a:pPr>
              <a:lnSpc>
                <a:spcPct val="90000"/>
              </a:lnSpc>
            </a:pPr>
            <a:r>
              <a:rPr lang="en-US" sz="2400" smtClean="0"/>
              <a:t>FRIB will provide scientists critical information about the properties of rare nuclear isotopes found in the universe in order to better understand the origin of the elements and the evolution of the cosmos. </a:t>
            </a:r>
          </a:p>
          <a:p>
            <a:pPr>
              <a:lnSpc>
                <a:spcPct val="90000"/>
              </a:lnSpc>
            </a:pPr>
            <a:endParaRPr lang="en-US" sz="1200" smtClean="0"/>
          </a:p>
          <a:p>
            <a:pPr>
              <a:lnSpc>
                <a:spcPct val="90000"/>
              </a:lnSpc>
            </a:pPr>
            <a:r>
              <a:rPr lang="en-US" sz="2400" smtClean="0"/>
              <a:t>Researchers will also be able to use FRIB to conduct experiments addressing questions of the fundamental symmetries of nature</a:t>
            </a:r>
          </a:p>
        </p:txBody>
      </p:sp>
      <p:sp>
        <p:nvSpPr>
          <p:cNvPr id="12292" name="Slide Number Placeholder 5"/>
          <p:cNvSpPr>
            <a:spLocks noGrp="1"/>
          </p:cNvSpPr>
          <p:nvPr>
            <p:ph type="sldNum" sz="quarter" idx="11"/>
          </p:nvPr>
        </p:nvSpPr>
        <p:spPr>
          <a:noFill/>
        </p:spPr>
        <p:txBody>
          <a:bodyPr/>
          <a:lstStyle/>
          <a:p>
            <a:fld id="{94B5A945-6A0B-4697-B1BC-E152E1F3865F}" type="slidenum">
              <a:rPr lang="en-US"/>
              <a:pPr/>
              <a:t>9</a:t>
            </a:fld>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July 30 SPAFOA - KO">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July 30 SPAFOA - KO</Template>
  <TotalTime>681</TotalTime>
  <Words>1466</Words>
  <Application>Microsoft Office PowerPoint</Application>
  <PresentationFormat>On-screen Show (4:3)</PresentationFormat>
  <Paragraphs>239</Paragraphs>
  <Slides>26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Calibri</vt:lpstr>
      <vt:lpstr>July 30 SPAFOA - KO</vt:lpstr>
      <vt:lpstr>THE INTERIM US MARKET FOR SCFR TECHNOLOGIES   </vt:lpstr>
      <vt:lpstr>Scope </vt:lpstr>
      <vt:lpstr>SPAFOA Overview</vt:lpstr>
      <vt:lpstr>SPAFOA Overview</vt:lpstr>
      <vt:lpstr>U.S. Science Market</vt:lpstr>
      <vt:lpstr>U.S. Market Uncertainties</vt:lpstr>
      <vt:lpstr>CEBAF Upgrade</vt:lpstr>
      <vt:lpstr>Relativistic Heavy Ion Collider Upgrade (PROPOSED) (eRHIC)</vt:lpstr>
      <vt:lpstr>Facility for Rare Isotope Beams (FRIB) </vt:lpstr>
      <vt:lpstr>Project X (Proposed)</vt:lpstr>
      <vt:lpstr>Cornell Energy Recovery Linac (ERL) (Proposed)</vt:lpstr>
      <vt:lpstr>SNS Upgrade</vt:lpstr>
      <vt:lpstr>High Repetition-Rate Soft X-Ray Facility (Proposed)</vt:lpstr>
      <vt:lpstr>ATLAS Facility</vt:lpstr>
      <vt:lpstr>Big Light - Florida State University</vt:lpstr>
      <vt:lpstr>U.S. SFR Accelerator “Science” Market Estimate Production Orders 2010-2015</vt:lpstr>
      <vt:lpstr>ACCELERATOR PRODUCTION OF MOLY-99</vt:lpstr>
      <vt:lpstr>U.S. Navy FEL Program</vt:lpstr>
      <vt:lpstr>Emerging Opportunities for Accelerators</vt:lpstr>
      <vt:lpstr>Energy and the Environment</vt:lpstr>
      <vt:lpstr>Medical</vt:lpstr>
      <vt:lpstr>Industrial</vt:lpstr>
      <vt:lpstr>Security and Defense</vt:lpstr>
      <vt:lpstr>Discovery Science</vt:lpstr>
      <vt:lpstr>Industrial Value Added</vt:lpstr>
      <vt:lpstr>Conclusions</vt:lpstr>
    </vt:vector>
  </TitlesOfParts>
  <Company>SELF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INTERIM US MARKET FOR SCFR TECHNOLOGIES</dc:title>
  <dc:creator>Kenneth  Olsen</dc:creator>
  <cp:lastModifiedBy>jsk</cp:lastModifiedBy>
  <cp:revision>35</cp:revision>
  <dcterms:created xsi:type="dcterms:W3CDTF">2010-05-07T15:13:35Z</dcterms:created>
  <dcterms:modified xsi:type="dcterms:W3CDTF">2010-05-20T03:01:50Z</dcterms:modified>
</cp:coreProperties>
</file>