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57" r:id="rId3"/>
    <p:sldId id="259" r:id="rId4"/>
    <p:sldId id="258" r:id="rId5"/>
    <p:sldId id="260" r:id="rId6"/>
  </p:sldIdLst>
  <p:sldSz cx="9144000" cy="6858000" type="screen4x3"/>
  <p:notesSz cx="6997700" cy="92837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99"/>
    <a:srgbClr val="6600CC"/>
    <a:srgbClr val="333399"/>
    <a:srgbClr val="FF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497" autoAdjust="0"/>
    <p:restoredTop sz="94660"/>
  </p:normalViewPr>
  <p:slideViewPr>
    <p:cSldViewPr>
      <p:cViewPr>
        <p:scale>
          <a:sx n="70" d="100"/>
          <a:sy n="70" d="100"/>
        </p:scale>
        <p:origin x="-1362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63988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D8C6EE-7A5B-48B1-B687-46A39B8986A5}" type="datetimeFigureOut">
              <a:rPr lang="en-US" smtClean="0"/>
              <a:pPr/>
              <a:t>4/13/2010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8563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63988" y="8818563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ACDFBB-8105-4422-B6BF-E7923ED80D6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2337" cy="464185"/>
          </a:xfrm>
          <a:prstGeom prst="rect">
            <a:avLst/>
          </a:prstGeom>
        </p:spPr>
        <p:txBody>
          <a:bodyPr vert="horz" lIns="93031" tIns="46516" rIns="93031" bIns="46516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3744" y="0"/>
            <a:ext cx="3032337" cy="464185"/>
          </a:xfrm>
          <a:prstGeom prst="rect">
            <a:avLst/>
          </a:prstGeom>
        </p:spPr>
        <p:txBody>
          <a:bodyPr vert="horz" lIns="93031" tIns="46516" rIns="93031" bIns="46516" rtlCol="0"/>
          <a:lstStyle>
            <a:lvl1pPr algn="r">
              <a:defRPr sz="1200"/>
            </a:lvl1pPr>
          </a:lstStyle>
          <a:p>
            <a:fld id="{EFC0D00A-B283-4FF7-91B6-9D2C57A63393}" type="datetimeFigureOut">
              <a:rPr lang="en-US" smtClean="0"/>
              <a:pPr/>
              <a:t>4/13/2010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7925" y="696913"/>
            <a:ext cx="4641850" cy="3481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031" tIns="46516" rIns="93031" bIns="46516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9770" y="4409758"/>
            <a:ext cx="5598160" cy="4177665"/>
          </a:xfrm>
          <a:prstGeom prst="rect">
            <a:avLst/>
          </a:prstGeom>
        </p:spPr>
        <p:txBody>
          <a:bodyPr vert="horz" lIns="93031" tIns="46516" rIns="93031" bIns="46516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7904"/>
            <a:ext cx="3032337" cy="464185"/>
          </a:xfrm>
          <a:prstGeom prst="rect">
            <a:avLst/>
          </a:prstGeom>
        </p:spPr>
        <p:txBody>
          <a:bodyPr vert="horz" lIns="93031" tIns="46516" rIns="93031" bIns="46516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3744" y="8817904"/>
            <a:ext cx="3032337" cy="464185"/>
          </a:xfrm>
          <a:prstGeom prst="rect">
            <a:avLst/>
          </a:prstGeom>
        </p:spPr>
        <p:txBody>
          <a:bodyPr vert="horz" lIns="93031" tIns="46516" rIns="93031" bIns="46516" rtlCol="0" anchor="b"/>
          <a:lstStyle>
            <a:lvl1pPr algn="r">
              <a:defRPr sz="1200"/>
            </a:lvl1pPr>
          </a:lstStyle>
          <a:p>
            <a:fld id="{1FFF2F36-6C82-49F0-A1B4-44D102E0BA9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3716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 Box 18"/>
          <p:cNvSpPr txBox="1">
            <a:spLocks noChangeArrowheads="1"/>
          </p:cNvSpPr>
          <p:nvPr userDrawn="1"/>
        </p:nvSpPr>
        <p:spPr bwMode="auto">
          <a:xfrm>
            <a:off x="1295400" y="533400"/>
            <a:ext cx="282160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 i="1" dirty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Global Design Effort  - CFS</a:t>
            </a:r>
          </a:p>
        </p:txBody>
      </p:sp>
      <p:sp>
        <p:nvSpPr>
          <p:cNvPr id="9" name="Line 9"/>
          <p:cNvSpPr>
            <a:spLocks noChangeShapeType="1"/>
          </p:cNvSpPr>
          <p:nvPr userDrawn="1"/>
        </p:nvSpPr>
        <p:spPr bwMode="auto">
          <a:xfrm flipV="1">
            <a:off x="1295400" y="838199"/>
            <a:ext cx="7391400" cy="45719"/>
          </a:xfrm>
          <a:prstGeom prst="line">
            <a:avLst/>
          </a:prstGeom>
          <a:noFill/>
          <a:ln w="31750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>
              <a:solidFill>
                <a:srgbClr val="333399"/>
              </a:solidFill>
            </a:endParaRPr>
          </a:p>
        </p:txBody>
      </p:sp>
      <p:sp>
        <p:nvSpPr>
          <p:cNvPr id="13" name="Text Box 21"/>
          <p:cNvSpPr txBox="1">
            <a:spLocks noChangeArrowheads="1"/>
          </p:cNvSpPr>
          <p:nvPr userDrawn="1"/>
        </p:nvSpPr>
        <p:spPr bwMode="auto">
          <a:xfrm>
            <a:off x="457200" y="6400800"/>
            <a:ext cx="65594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04-14-10</a:t>
            </a:r>
            <a:endParaRPr lang="en-US" sz="1000" b="1" i="1" dirty="0">
              <a:solidFill>
                <a:srgbClr val="0099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04800" y="6248400"/>
            <a:ext cx="8534400" cy="1588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Slide Number Placeholder 1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000" b="1" i="1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3048000" y="6400800"/>
            <a:ext cx="24824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ILC CFS and Global Systems </a:t>
            </a:r>
            <a:r>
              <a:rPr lang="en-US" sz="1200" b="1" i="1" baseline="0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Meeting</a:t>
            </a:r>
            <a:endParaRPr lang="en-US" sz="1200" b="1" i="1" dirty="0">
              <a:solidFill>
                <a:srgbClr val="33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02E7A-9825-426C-BFF6-49DA157E8728}" type="datetime1">
              <a:rPr lang="en-US" smtClean="0"/>
              <a:pPr/>
              <a:t>4/13/2010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3F14A-0E49-4CFA-B125-B50352C3B864}" type="datetime1">
              <a:rPr lang="en-US" smtClean="0"/>
              <a:pPr/>
              <a:t>4/13/2010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A4891-2A66-4B85-B866-0471410B8301}" type="datetime1">
              <a:rPr lang="en-US" smtClean="0"/>
              <a:pPr/>
              <a:t>4/13/2010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202AC-7C3A-4DE8-BF77-A53084E0A5E5}" type="datetime1">
              <a:rPr lang="en-US" smtClean="0"/>
              <a:pPr/>
              <a:t>4/13/2010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A42E7-F7D4-4F09-A88B-BED44BBCEAC1}" type="datetime1">
              <a:rPr lang="en-US" smtClean="0"/>
              <a:pPr/>
              <a:t>4/13/2010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487EC-9205-4A18-B4EB-C5199B48BABC}" type="datetime1">
              <a:rPr lang="en-US" smtClean="0"/>
              <a:pPr/>
              <a:t>4/13/2010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FC6C4-2DFE-4CE0-9725-602FBDADCB57}" type="datetime1">
              <a:rPr lang="en-US" smtClean="0"/>
              <a:pPr/>
              <a:t>4/13/2010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354C4-F37F-4CD8-8366-E00B7E6C0101}" type="datetime1">
              <a:rPr lang="en-US" smtClean="0"/>
              <a:pPr/>
              <a:t>4/13/2010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1F657-22AF-406C-81A9-3F7A7475210C}" type="datetime1">
              <a:rPr lang="en-US" smtClean="0"/>
              <a:pPr/>
              <a:t>4/13/2010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F3E52-D0A6-485A-90C4-D2CC9DD4CC20}" type="datetime1">
              <a:rPr lang="en-US" smtClean="0"/>
              <a:pPr/>
              <a:t>4/13/2010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BC014F-89D2-4D92-8CC1-F52C35F22150}" type="datetime1">
              <a:rPr lang="en-US" smtClean="0"/>
              <a:pPr/>
              <a:t>4/13/2010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609600" y="1371600"/>
            <a:ext cx="7939087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b="1" i="1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ILC CFS AND GLOBAL</a:t>
            </a:r>
          </a:p>
          <a:p>
            <a:pPr algn="ctr"/>
            <a:r>
              <a:rPr lang="en-US" sz="3600" b="1" i="1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SYSTEMS MEETING</a:t>
            </a:r>
            <a:endParaRPr lang="en-US" sz="3600" b="1" i="1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algn="ctr"/>
            <a:endParaRPr lang="en-US" b="1" i="1" u="sng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algn="ctr"/>
            <a:r>
              <a:rPr lang="en-US" sz="3200" b="1" i="1" dirty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CONVENTIONAL FACILITIES</a:t>
            </a:r>
          </a:p>
          <a:p>
            <a:pPr algn="ctr"/>
            <a:r>
              <a:rPr lang="en-US" sz="3200" b="1" i="1" dirty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AND SITING GROUP</a:t>
            </a:r>
          </a:p>
          <a:p>
            <a:pPr algn="ctr"/>
            <a:endParaRPr lang="en-US" sz="3200" b="1" i="1" u="sng" dirty="0">
              <a:solidFill>
                <a:schemeClr val="hlin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algn="ctr"/>
            <a:r>
              <a:rPr lang="en-US" sz="32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LCWS 2010 </a:t>
            </a:r>
            <a:r>
              <a:rPr lang="en-US" sz="32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Report and </a:t>
            </a:r>
            <a:r>
              <a:rPr lang="en-US" sz="32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2010 Planning</a:t>
            </a:r>
            <a:endParaRPr lang="en-US" sz="3200" b="1" i="1" dirty="0"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algn="ctr"/>
            <a:endParaRPr lang="en-US" b="1" i="1" u="sng" dirty="0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algn="ctr"/>
            <a:r>
              <a:rPr lang="en-US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V. Kuchler, J. Osborne, A. Enomoto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457200" y="990600"/>
            <a:ext cx="8305800" cy="4985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800" b="1" i="1" u="sng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CFS Progress at Beijing</a:t>
            </a:r>
            <a:endParaRPr lang="en-US" sz="2800" b="1" i="1" u="sng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>
              <a:defRPr/>
            </a:pPr>
            <a:endParaRPr lang="en-US" sz="800" b="1" i="1" u="sng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lvl="1">
              <a:buFont typeface="Arial" pitchFamily="34" charset="0"/>
              <a:buChar char="•"/>
              <a:defRPr/>
            </a:pPr>
            <a:r>
              <a:rPr lang="en-US" sz="2400" b="1" i="1" u="none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 Main Linac and HLRF</a:t>
            </a:r>
          </a:p>
          <a:p>
            <a:pPr lvl="2">
              <a:buSzPct val="50000"/>
              <a:buFont typeface="Wingdings" pitchFamily="2" charset="2"/>
              <a:buChar char="q"/>
              <a:defRPr/>
            </a:pPr>
            <a:r>
              <a:rPr lang="en-US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 Americas Region </a:t>
            </a:r>
            <a:r>
              <a:rPr lang="en-US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Single Tunnel Klystron </a:t>
            </a:r>
            <a:r>
              <a:rPr lang="en-US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Cluster and </a:t>
            </a:r>
            <a:r>
              <a:rPr lang="en-US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DRFS 	Design Schemes </a:t>
            </a:r>
            <a:r>
              <a:rPr lang="en-US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were Presented</a:t>
            </a:r>
          </a:p>
          <a:p>
            <a:pPr lvl="2">
              <a:buSzPct val="50000"/>
              <a:buFont typeface="Wingdings" pitchFamily="2" charset="2"/>
              <a:buChar char="q"/>
              <a:defRPr/>
            </a:pPr>
            <a:r>
              <a:rPr lang="en-US" b="1" i="1" u="none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 Asian DRFS Design Scheme was Presented</a:t>
            </a:r>
          </a:p>
          <a:p>
            <a:pPr lvl="2">
              <a:buSzPct val="50000"/>
              <a:buFont typeface="Wingdings" pitchFamily="2" charset="2"/>
              <a:buChar char="q"/>
              <a:defRPr/>
            </a:pPr>
            <a:r>
              <a:rPr lang="en-US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 Several Technical Talks were Provided for Both the </a:t>
            </a:r>
            <a:r>
              <a:rPr lang="en-US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Klystron 	Cluster </a:t>
            </a:r>
            <a:r>
              <a:rPr lang="en-US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and DRFS w/Respect to Power and </a:t>
            </a:r>
            <a:r>
              <a:rPr lang="en-US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Cooling 	Requirements</a:t>
            </a:r>
            <a:endParaRPr lang="en-US" b="1" i="1" u="none" dirty="0" smtClean="0"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lvl="1">
              <a:buClr>
                <a:srgbClr val="009999"/>
              </a:buClr>
              <a:buSzPct val="100000"/>
              <a:buFont typeface="Arial" pitchFamily="34" charset="0"/>
              <a:buChar char="•"/>
              <a:defRPr/>
            </a:pPr>
            <a:r>
              <a:rPr lang="en-US" sz="2400" b="1" i="1" u="none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 Central Region Issues</a:t>
            </a:r>
          </a:p>
          <a:p>
            <a:pPr lvl="2">
              <a:buSzPct val="50000"/>
              <a:buFont typeface="Wingdings" pitchFamily="2" charset="2"/>
              <a:buChar char="q"/>
              <a:defRPr/>
            </a:pPr>
            <a:r>
              <a:rPr lang="en-US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 </a:t>
            </a:r>
            <a:r>
              <a:rPr lang="en-US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Joint Discussion with Area System Leaders to Discuss SB 2009 	Central Region Configuration</a:t>
            </a:r>
          </a:p>
          <a:p>
            <a:pPr lvl="2">
              <a:buSzPct val="50000"/>
              <a:buFont typeface="Wingdings" pitchFamily="2" charset="2"/>
              <a:buChar char="q"/>
              <a:defRPr/>
            </a:pPr>
            <a:r>
              <a:rPr lang="en-US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</a:t>
            </a:r>
            <a:r>
              <a:rPr lang="en-US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</a:t>
            </a:r>
            <a:r>
              <a:rPr lang="en-US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Americas </a:t>
            </a:r>
            <a:r>
              <a:rPr lang="en-US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Region Central Region Layout </a:t>
            </a:r>
            <a:r>
              <a:rPr lang="en-US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and Tunnel Cross 	Sections was </a:t>
            </a:r>
            <a:r>
              <a:rPr lang="en-US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Presented</a:t>
            </a:r>
          </a:p>
          <a:p>
            <a:pPr lvl="2">
              <a:buSzPct val="50000"/>
              <a:buFont typeface="Wingdings" pitchFamily="2" charset="2"/>
              <a:buChar char="q"/>
              <a:defRPr/>
            </a:pPr>
            <a:r>
              <a:rPr lang="en-US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 Current Status of Americas Region Mechanical and 	Electrical Criteria was Also Presented</a:t>
            </a:r>
          </a:p>
          <a:p>
            <a:pPr lvl="2">
              <a:buSzPct val="50000"/>
              <a:buFont typeface="Wingdings" pitchFamily="2" charset="2"/>
              <a:buChar char="q"/>
              <a:defRPr/>
            </a:pPr>
            <a:r>
              <a:rPr lang="en-US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 The Current Technical Region Layout was </a:t>
            </a:r>
            <a:r>
              <a:rPr lang="en-US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Presented </a:t>
            </a:r>
            <a:endParaRPr lang="en-US" b="1" i="1" dirty="0" smtClean="0"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838200" y="1143000"/>
            <a:ext cx="7696200" cy="4555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800" b="1" i="1" u="sng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CFS Progress at Beijing</a:t>
            </a:r>
            <a:endParaRPr lang="en-US" sz="2800" b="1" i="1" u="sng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>
              <a:defRPr/>
            </a:pPr>
            <a:endParaRPr lang="en-US" sz="800" b="1" i="1" u="sng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lvl="1">
              <a:buFont typeface="Arial" pitchFamily="34" charset="0"/>
              <a:buChar char="•"/>
              <a:defRPr/>
            </a:pPr>
            <a:r>
              <a:rPr lang="en-US" sz="2400" b="1" i="1" u="none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 Additional Parallel Session Topics</a:t>
            </a:r>
          </a:p>
          <a:p>
            <a:pPr lvl="2">
              <a:buSzPct val="50000"/>
              <a:buFont typeface="Wingdings" pitchFamily="2" charset="2"/>
              <a:buChar char="q"/>
              <a:defRPr/>
            </a:pPr>
            <a:r>
              <a:rPr lang="en-US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 Review of Current Status of Dubna Site Investigation 	Report and the Development of a Plan for 	Completion</a:t>
            </a:r>
          </a:p>
          <a:p>
            <a:pPr lvl="2">
              <a:buSzPct val="50000"/>
              <a:buFont typeface="Wingdings" pitchFamily="2" charset="2"/>
              <a:buChar char="q"/>
              <a:defRPr/>
            </a:pPr>
            <a:r>
              <a:rPr lang="en-US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 Review of 3D Drawing Effort and Progress in Each of the 	Three Regions</a:t>
            </a:r>
          </a:p>
          <a:p>
            <a:pPr lvl="2">
              <a:buSzPct val="50000"/>
              <a:buFont typeface="Wingdings" pitchFamily="2" charset="2"/>
              <a:buChar char="q"/>
              <a:defRPr/>
            </a:pPr>
            <a:r>
              <a:rPr lang="en-US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 Reports from Each Region Describing the Current and </a:t>
            </a:r>
            <a:r>
              <a:rPr lang="en-US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	Near </a:t>
            </a:r>
            <a:r>
              <a:rPr lang="en-US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Term (2010-2012) Funding and Resource 	Profile for TDP </a:t>
            </a:r>
            <a:r>
              <a:rPr lang="en-US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II</a:t>
            </a:r>
          </a:p>
          <a:p>
            <a:pPr lvl="2">
              <a:buSzPct val="50000"/>
              <a:buFont typeface="Wingdings" pitchFamily="2" charset="2"/>
              <a:buChar char="q"/>
              <a:defRPr/>
            </a:pPr>
            <a:r>
              <a:rPr lang="en-US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</a:t>
            </a:r>
            <a:r>
              <a:rPr lang="en-US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Reviewed Tunnel Life Safety and Egress Plans with 	Emphasis on Asian and Americas Region</a:t>
            </a:r>
            <a:endParaRPr lang="en-US" b="1" i="1" dirty="0" smtClean="0"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lvl="2">
              <a:buSzPct val="50000"/>
              <a:buFont typeface="Wingdings" pitchFamily="2" charset="2"/>
              <a:buChar char="q"/>
              <a:defRPr/>
            </a:pPr>
            <a:r>
              <a:rPr lang="en-US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 </a:t>
            </a:r>
            <a:r>
              <a:rPr lang="en-US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CFS Participation in both GDE Plenary Sessions</a:t>
            </a:r>
          </a:p>
          <a:p>
            <a:pPr lvl="3">
              <a:buClr>
                <a:srgbClr val="FF0000"/>
              </a:buClr>
              <a:buSzPct val="100000"/>
              <a:buFont typeface="Wingdings" pitchFamily="2" charset="2"/>
              <a:buChar char="§"/>
              <a:defRPr/>
            </a:pPr>
            <a:r>
              <a:rPr lang="en-US" sz="1600" b="1" i="1" u="none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 SB 2009</a:t>
            </a:r>
          </a:p>
          <a:p>
            <a:pPr lvl="3">
              <a:buClr>
                <a:srgbClr val="FF0000"/>
              </a:buClr>
              <a:buSzPct val="100000"/>
              <a:buFont typeface="Wingdings" pitchFamily="2" charset="2"/>
              <a:buChar char="§"/>
              <a:defRPr/>
            </a:pPr>
            <a:r>
              <a:rPr lang="en-US" sz="1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 Discussion of TDP II Planning</a:t>
            </a:r>
            <a:endParaRPr lang="en-US" sz="1600" b="1" i="1" u="none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914400" y="1219200"/>
            <a:ext cx="7467600" cy="4585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800" b="1" i="1" u="sng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Plans for 2010</a:t>
            </a:r>
            <a:endParaRPr lang="en-US" sz="2800" b="1" i="1" u="sng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>
              <a:defRPr/>
            </a:pPr>
            <a:endParaRPr lang="en-US" sz="800" b="1" i="1" u="sng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lvl="1">
              <a:buFont typeface="Arial" pitchFamily="34" charset="0"/>
              <a:buChar char="•"/>
              <a:defRPr/>
            </a:pPr>
            <a:r>
              <a:rPr lang="en-US" sz="2000" b="1" i="1" u="none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 Single Tunnel Design</a:t>
            </a:r>
          </a:p>
          <a:p>
            <a:pPr lvl="2">
              <a:buSzPct val="50000"/>
              <a:buFont typeface="Wingdings" pitchFamily="2" charset="2"/>
              <a:buChar char="q"/>
              <a:defRPr/>
            </a:pPr>
            <a:r>
              <a:rPr lang="en-US" sz="16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 Americas Region – Both Klystron Cluster and DRFS</a:t>
            </a:r>
          </a:p>
          <a:p>
            <a:pPr lvl="2">
              <a:buSzPct val="50000"/>
              <a:buFont typeface="Wingdings" pitchFamily="2" charset="2"/>
              <a:buChar char="q"/>
              <a:defRPr/>
            </a:pPr>
            <a:r>
              <a:rPr lang="en-US" sz="16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 European Region – Klystron Cluster </a:t>
            </a:r>
          </a:p>
          <a:p>
            <a:pPr lvl="2">
              <a:buSzPct val="50000"/>
              <a:buFont typeface="Wingdings" pitchFamily="2" charset="2"/>
              <a:buChar char="q"/>
              <a:defRPr/>
            </a:pPr>
            <a:r>
              <a:rPr lang="en-US" sz="16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 Asian Region – DRFS</a:t>
            </a:r>
          </a:p>
          <a:p>
            <a:pPr lvl="2">
              <a:buSzPct val="50000"/>
              <a:buFont typeface="Wingdings" pitchFamily="2" charset="2"/>
              <a:buChar char="q"/>
              <a:defRPr/>
            </a:pPr>
            <a:r>
              <a:rPr lang="en-US" sz="16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 All Three Regions will Eventually Develop a Design for 	Both RF Alternatives</a:t>
            </a:r>
          </a:p>
          <a:p>
            <a:pPr lvl="2">
              <a:buSzPct val="50000"/>
              <a:buFont typeface="Wingdings" pitchFamily="2" charset="2"/>
              <a:buChar char="q"/>
              <a:defRPr/>
            </a:pPr>
            <a:r>
              <a:rPr lang="en-US" sz="16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 Initial Focus of Efforts will be as Indicated Above</a:t>
            </a:r>
          </a:p>
          <a:p>
            <a:pPr lvl="1">
              <a:buClr>
                <a:srgbClr val="009999"/>
              </a:buClr>
              <a:buSzPct val="100000"/>
              <a:buFont typeface="Arial" pitchFamily="34" charset="0"/>
              <a:buChar char="•"/>
              <a:defRPr/>
            </a:pPr>
            <a:r>
              <a:rPr lang="en-US" sz="20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 </a:t>
            </a: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Americas Region will Review and Update the 2D 	Layout Based on Revised Technical </a:t>
            </a: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Layout</a:t>
            </a:r>
          </a:p>
          <a:p>
            <a:pPr lvl="1">
              <a:buClr>
                <a:srgbClr val="009999"/>
              </a:buClr>
              <a:buSzPct val="100000"/>
              <a:buFont typeface="Arial" pitchFamily="34" charset="0"/>
              <a:buChar char="•"/>
              <a:defRPr/>
            </a:pP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</a:t>
            </a: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Focus for the Near Term will be to Update Mechanical 	and  Electrical Criteria for all Area Systems</a:t>
            </a:r>
          </a:p>
          <a:p>
            <a:pPr lvl="1">
              <a:buClr>
                <a:srgbClr val="009999"/>
              </a:buClr>
              <a:buSzPct val="100000"/>
              <a:buFont typeface="Arial" pitchFamily="34" charset="0"/>
              <a:buChar char="•"/>
              <a:defRPr/>
            </a:pP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</a:t>
            </a: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New Focus will be Placed on the CFS/MDI/Detector 	Interface in the Coming Year</a:t>
            </a:r>
            <a:endParaRPr lang="en-US" sz="2000" b="1" i="1" dirty="0" smtClean="0"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lvl="2">
              <a:buSzPct val="50000"/>
              <a:buFont typeface="Wingdings" pitchFamily="2" charset="2"/>
              <a:buChar char="q"/>
              <a:defRPr/>
            </a:pPr>
            <a:endParaRPr lang="en-US" sz="2000" b="1" i="1" u="none" dirty="0" smtClean="0"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685800" y="1143000"/>
            <a:ext cx="7848600" cy="4739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800" b="1" i="1" u="sng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Plans for </a:t>
            </a:r>
            <a:r>
              <a:rPr lang="en-US" sz="2800" b="1" i="1" u="sng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2010 cont.</a:t>
            </a:r>
            <a:endParaRPr lang="en-US" sz="2800" b="1" i="1" u="sng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>
              <a:defRPr/>
            </a:pPr>
            <a:endParaRPr lang="en-US" sz="800" b="1" i="1" u="sng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lvl="1">
              <a:buFont typeface="Arial" pitchFamily="34" charset="0"/>
              <a:buChar char="•"/>
              <a:defRPr/>
            </a:pPr>
            <a:r>
              <a:rPr lang="en-US" sz="2000" b="1" i="1" u="none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 </a:t>
            </a: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T</a:t>
            </a: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he Beijing Meeting Reviewed and Re-established the 	Area Systems POC’s for CFS Interaction</a:t>
            </a:r>
          </a:p>
          <a:p>
            <a:pPr lvl="1">
              <a:buFont typeface="Arial" pitchFamily="34" charset="0"/>
              <a:buChar char="•"/>
            </a:pP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CFS has Scheduled CFS/Area System Workshops with 	Tentative Dates and Locations at LCWS10</a:t>
            </a:r>
          </a:p>
          <a:p>
            <a:pPr lvl="2">
              <a:buSzPct val="50000"/>
              <a:buFont typeface="Wingdings" pitchFamily="2" charset="2"/>
              <a:buChar char="q"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June 1-2, 2010 at KEK – </a:t>
            </a: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Asian Single Tunnel Review</a:t>
            </a:r>
            <a:endParaRPr lang="en-US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  <a:p>
            <a:pPr lvl="2">
              <a:buSzPct val="50000"/>
              <a:buFont typeface="Wingdings" pitchFamily="2" charset="2"/>
              <a:buChar char="q"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July 12-13, 2010 at Daresbury – Area System Review 	w/Focus on e+ Source, Damping Ring and BDS</a:t>
            </a:r>
          </a:p>
          <a:p>
            <a:pPr lvl="2">
              <a:buSzPct val="50000"/>
              <a:buFont typeface="Wingdings" pitchFamily="2" charset="2"/>
              <a:buChar char="q"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Aug 2-3, 2010 at SLAC – Area System Review w/Focus </a:t>
            </a: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on 	e- source</a:t>
            </a: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, RTML, Main Linac</a:t>
            </a:r>
          </a:p>
          <a:p>
            <a:pPr lvl="2">
              <a:buSzPct val="50000"/>
              <a:buFont typeface="Wingdings" pitchFamily="2" charset="2"/>
              <a:buChar char="q"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Oct 18-22, 2010 at CERN – LC2010 - Dedicated Joint 	Parallel Session w/ BDS, MDI and Detector </a:t>
            </a: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Groups</a:t>
            </a:r>
            <a:r>
              <a:rPr lang="en-US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</a:t>
            </a:r>
            <a:endParaRPr lang="en-US" b="1" i="1" dirty="0" smtClean="0">
              <a:solidFill>
                <a:srgbClr val="0099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  <a:p>
            <a:pPr lvl="1">
              <a:buClr>
                <a:srgbClr val="009999"/>
              </a:buClr>
              <a:buSzPct val="100000"/>
              <a:buFont typeface="Arial" pitchFamily="34" charset="0"/>
              <a:buChar char="•"/>
            </a:pP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CFS Will Also Continue to Utilize </a:t>
            </a: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Weekly Video/Webex </a:t>
            </a: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	Meetings for Focused Discussion with Specific Area 	Systems</a:t>
            </a:r>
            <a:endParaRPr lang="en-US" sz="2000" b="1" i="1" u="none" dirty="0" smtClean="0">
              <a:solidFill>
                <a:srgbClr val="0099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1154</TotalTime>
  <Words>119</Words>
  <Application>Microsoft Office PowerPoint</Application>
  <PresentationFormat>On-screen Show (4:3)</PresentationFormat>
  <Paragraphs>55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Slide 1</vt:lpstr>
      <vt:lpstr>Slide 2</vt:lpstr>
      <vt:lpstr>Slide 3</vt:lpstr>
      <vt:lpstr>Slide 4</vt:lpstr>
      <vt:lpstr>Slide 5</vt:lpstr>
    </vt:vector>
  </TitlesOfParts>
  <Company>Fermi National Accelerator Laboratory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kuchler</dc:creator>
  <cp:lastModifiedBy>kuchler</cp:lastModifiedBy>
  <cp:revision>134</cp:revision>
  <dcterms:created xsi:type="dcterms:W3CDTF">2009-08-24T14:41:00Z</dcterms:created>
  <dcterms:modified xsi:type="dcterms:W3CDTF">2010-04-14T02:23:33Z</dcterms:modified>
</cp:coreProperties>
</file>