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Default Extension="fntdata" ContentType="application/x-fontdata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6" r:id="rId4"/>
    <p:sldId id="276" r:id="rId5"/>
    <p:sldId id="275" r:id="rId6"/>
    <p:sldId id="274" r:id="rId7"/>
    <p:sldId id="268" r:id="rId8"/>
    <p:sldId id="271" r:id="rId9"/>
    <p:sldId id="261" r:id="rId10"/>
    <p:sldId id="263" r:id="rId11"/>
    <p:sldId id="258" r:id="rId12"/>
    <p:sldId id="277" r:id="rId13"/>
    <p:sldId id="264" r:id="rId14"/>
  </p:sldIdLst>
  <p:sldSz cx="9144000" cy="6858000" type="screen4x3"/>
  <p:notesSz cx="6858000" cy="9144000"/>
  <p:embeddedFontLst>
    <p:embeddedFont>
      <p:font typeface="Arial Unicode MS"/>
      <p:regular r:id="rId16"/>
    </p:embeddedFont>
    <p:embeddedFont>
      <p:font typeface="Calibri"/>
      <p:regular r:id="rId17"/>
      <p:bold r:id="rId18"/>
      <p:italic r:id="rId19"/>
      <p:boldItalic r:id="rId20"/>
    </p:embeddedFont>
    <p:embeddedFont>
      <p:font typeface="Century"/>
      <p:regular r:id="rId21"/>
    </p:embeddedFont>
    <p:embeddedFont>
      <p:font typeface="ＭＳ 明朝"/>
      <p:regular r:id="rId2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A570"/>
    <a:srgbClr val="FFEF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-728" y="-112"/>
      </p:cViewPr>
      <p:guideLst>
        <p:guide orient="horz" pos="2160"/>
        <p:guide pos="22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font" Target="fonts/font5.fntdata"/><Relationship Id="rId21" Type="http://schemas.openxmlformats.org/officeDocument/2006/relationships/font" Target="fonts/font6.fntdata"/><Relationship Id="rId22" Type="http://schemas.openxmlformats.org/officeDocument/2006/relationships/font" Target="fonts/font7.fntdata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font" Target="fonts/font1.fntdata"/><Relationship Id="rId17" Type="http://schemas.openxmlformats.org/officeDocument/2006/relationships/font" Target="fonts/font2.fntdata"/><Relationship Id="rId18" Type="http://schemas.openxmlformats.org/officeDocument/2006/relationships/font" Target="fonts/font3.fntdata"/><Relationship Id="rId1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Arial Unicode MS" charset="0"/>
                <a:cs typeface="Arial Unicode MS" charset="0"/>
              </a:defRPr>
            </a:lvl1pPr>
          </a:lstStyle>
          <a:p>
            <a:fld id="{A791D1AC-B071-7842-B1C6-414997824E80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Arial Unicode MS" charset="0"/>
                <a:cs typeface="Arial Unicode MS" charset="0"/>
              </a:defRPr>
            </a:lvl1pPr>
          </a:lstStyle>
          <a:p>
            <a:fld id="{10936EE1-20DE-1641-8352-A2B4363E961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70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2EDA96-532F-D24F-BB16-C8875BCED4E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0259" y="687027"/>
            <a:ext cx="2377483" cy="342695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2EDA96-532F-D24F-BB16-C8875BCED4E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EA47F92-4BF6-4DC7-8D33-30B326B57018}" type="slidenum">
              <a:rPr lang="en-GB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2773-EF20-49D8-96C0-B684DF1566A6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2773-EF20-49D8-96C0-B684DF1566A6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70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we explain the tilts</a:t>
            </a:r>
            <a:r>
              <a:rPr lang="en-US" baseline="0" dirty="0" smtClean="0"/>
              <a:t> by simple formulae?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2EDA96-532F-D24F-BB16-C8875BCED4E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64D1EDCD-E06F-9B4B-850D-E8EB234517C8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0A21FB03-5D04-914B-AB92-095FFEE4DA8F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1" name="Picture 10" descr="ilccolo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xfel-logo.emf"/>
          <p:cNvPicPr>
            <a:picLocks noChangeAspect="1"/>
          </p:cNvPicPr>
          <p:nvPr userDrawn="1"/>
        </p:nvPicPr>
        <p:blipFill>
          <a:blip r:embed="rId4"/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flash-logo-new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864B8-8226-A944-88C2-8997A7C8EA0C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D8E002-EF01-284E-BF43-D1C0036FC0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99CFB4-3BE0-D442-9AA5-DC15D742AF56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1A713-DD89-944E-9314-6148D54AE5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02AB5D-B3C0-9748-943F-51BF6A9312CF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E0FB5-1594-4447-90DD-E5CC157FEE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99AB3-3EEC-EE4B-B2F6-CEA11FF8C71A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3DFD16-67C5-9946-B0E7-253366D9496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D44D05-F200-3641-BBE5-E2B4A85F9493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FD5F0-B9DA-374B-8409-0EC5A5A26E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CBD3DC-C113-BF45-855C-5B8361D75BA4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70E38-0E7E-F943-853A-0B3336FBEB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6A3FCB-831F-EA49-A484-0C328BB54F93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7DCB48-7C3D-124B-AA5D-81B858478F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5D0A69-2AB9-724C-9DFC-45B22638BAC2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77839F-3BAB-B44B-BD02-C9E9094632D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41021-DBE2-2248-9D80-7BF6CE83E52D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1D387-82C6-6C4E-BCCF-2258777E1A4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1B5E39-2311-C44D-AF7C-45078CFE05CB}" type="datetime1">
              <a:rPr lang="en-US"/>
              <a:pPr/>
              <a:t>4/14/10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862AA5-2F62-8C4B-A9C8-C62C963F2A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34623B2-46BF-7D41-943E-58A8B3D39E9B}" type="datetime1">
              <a:rPr lang="en-US"/>
              <a:pPr/>
              <a:t>4/14/10</a:t>
            </a:fld>
            <a:endParaRPr lang="en-GB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E0B76A-C754-9443-A397-532380C767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5" descr="xfel-logo.emf"/>
          <p:cNvPicPr>
            <a:picLocks noChangeAspect="1"/>
          </p:cNvPicPr>
          <p:nvPr/>
        </p:nvPicPr>
        <p:blipFill>
          <a:blip r:embed="rId15"/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8" descr="flash-logo-new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>
    <p:fade/>
  </p:transition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23346C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d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d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John Carwardine</a:t>
            </a:r>
          </a:p>
          <a:p>
            <a:r>
              <a:rPr lang="en-US"/>
              <a:t>14 April 2010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smtClean="0"/>
              <a:t>Plans for upcoming reviews of FLASH 9mA program</a:t>
            </a:r>
            <a:endParaRPr lang="en-US" sz="320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038" y="1144588"/>
            <a:ext cx="7189787" cy="531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FLASH cavity gradients now</a:t>
            </a:r>
          </a:p>
        </p:txBody>
      </p:sp>
      <p:cxnSp>
        <p:nvCxnSpPr>
          <p:cNvPr id="28676" name="Straight Connector 21"/>
          <p:cNvCxnSpPr>
            <a:cxnSpLocks noChangeShapeType="1"/>
          </p:cNvCxnSpPr>
          <p:nvPr/>
        </p:nvCxnSpPr>
        <p:spPr bwMode="auto">
          <a:xfrm rot="5400000">
            <a:off x="1456532" y="2845594"/>
            <a:ext cx="2641600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8677" name="Straight Connector 22"/>
          <p:cNvCxnSpPr>
            <a:cxnSpLocks noChangeShapeType="1"/>
          </p:cNvCxnSpPr>
          <p:nvPr/>
        </p:nvCxnSpPr>
        <p:spPr bwMode="auto">
          <a:xfrm rot="5400000">
            <a:off x="2917032" y="2824956"/>
            <a:ext cx="2641600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8678" name="Straight Connector 23"/>
          <p:cNvCxnSpPr>
            <a:cxnSpLocks noChangeShapeType="1"/>
          </p:cNvCxnSpPr>
          <p:nvPr/>
        </p:nvCxnSpPr>
        <p:spPr bwMode="auto">
          <a:xfrm rot="5400000">
            <a:off x="4383882" y="2847181"/>
            <a:ext cx="2641600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28679" name="TextBox 24"/>
          <p:cNvSpPr txBox="1">
            <a:spLocks noChangeArrowheads="1"/>
          </p:cNvSpPr>
          <p:nvPr/>
        </p:nvSpPr>
        <p:spPr bwMode="auto">
          <a:xfrm>
            <a:off x="1444625" y="1463675"/>
            <a:ext cx="11779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23.0 MV/m</a:t>
            </a:r>
          </a:p>
        </p:txBody>
      </p:sp>
      <p:sp>
        <p:nvSpPr>
          <p:cNvPr id="28680" name="TextBox 25"/>
          <p:cNvSpPr txBox="1">
            <a:spLocks noChangeArrowheads="1"/>
          </p:cNvSpPr>
          <p:nvPr/>
        </p:nvSpPr>
        <p:spPr bwMode="auto">
          <a:xfrm>
            <a:off x="2909888" y="1463675"/>
            <a:ext cx="11763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26.1 MV/m</a:t>
            </a:r>
          </a:p>
        </p:txBody>
      </p:sp>
      <p:sp>
        <p:nvSpPr>
          <p:cNvPr id="28681" name="TextBox 26"/>
          <p:cNvSpPr txBox="1">
            <a:spLocks noChangeArrowheads="1"/>
          </p:cNvSpPr>
          <p:nvPr/>
        </p:nvSpPr>
        <p:spPr bwMode="auto">
          <a:xfrm>
            <a:off x="4378325" y="1481138"/>
            <a:ext cx="11779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26.9 MV/m</a:t>
            </a:r>
          </a:p>
        </p:txBody>
      </p:sp>
      <p:sp>
        <p:nvSpPr>
          <p:cNvPr id="28682" name="TextBox 27"/>
          <p:cNvSpPr txBox="1">
            <a:spLocks noChangeArrowheads="1"/>
          </p:cNvSpPr>
          <p:nvPr/>
        </p:nvSpPr>
        <p:spPr bwMode="auto">
          <a:xfrm>
            <a:off x="5797550" y="1481138"/>
            <a:ext cx="11763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29.8 MV/m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406718" y="1952249"/>
            <a:ext cx="2718191" cy="646331"/>
          </a:xfrm>
          <a:prstGeom prst="rect">
            <a:avLst/>
          </a:prstGeom>
          <a:solidFill>
            <a:schemeClr val="accent5"/>
          </a:soli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dk1"/>
                </a:solidFill>
                <a:latin typeface="+mn-lt"/>
              </a:rPr>
              <a:t>At the threshold of many cavities quenching</a:t>
            </a:r>
            <a:endParaRPr lang="en-US" dirty="0">
              <a:solidFill>
                <a:schemeClr val="dk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Cavity tilts with long bunch trains and heavy beam loading </a:t>
            </a:r>
            <a:r>
              <a:rPr lang="en-US" sz="2400" dirty="0" smtClean="0"/>
              <a:t>(3mA and 7.5mA, long bunch trains)</a:t>
            </a:r>
            <a:endParaRPr lang="en-US" sz="2800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309015" y="4145156"/>
            <a:ext cx="7772400" cy="1510644"/>
          </a:xfrm>
        </p:spPr>
        <p:txBody>
          <a:bodyPr/>
          <a:lstStyle/>
          <a:p>
            <a:r>
              <a:rPr lang="en-US"/>
              <a:t>Many open questions, eg how well can we…?</a:t>
            </a:r>
          </a:p>
          <a:p>
            <a:pPr lvl="1"/>
            <a:r>
              <a:rPr lang="en-US"/>
              <a:t>Set the cavity loaded Qs and RF forward powers</a:t>
            </a:r>
          </a:p>
          <a:p>
            <a:pPr lvl="1"/>
            <a:r>
              <a:rPr lang="en-US"/>
              <a:t>Calibrate the individual cavity field measurements</a:t>
            </a:r>
          </a:p>
          <a:p>
            <a:r>
              <a:rPr lang="en-US"/>
              <a:t>Other questions</a:t>
            </a:r>
          </a:p>
          <a:p>
            <a:pPr lvl="1"/>
            <a:r>
              <a:rPr lang="en-US"/>
              <a:t>Charge stability, energy stability</a:t>
            </a:r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CB48-7C3D-124B-AA5D-81B858478F08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5" name="Picture 4" descr="acc6_3mA_7mA.jpg"/>
          <p:cNvPicPr>
            <a:picLocks noChangeAspect="1"/>
          </p:cNvPicPr>
          <p:nvPr/>
        </p:nvPicPr>
        <p:blipFill>
          <a:blip r:embed="rId3"/>
          <a:srcRect l="7938" t="3450" r="7938" b="51757"/>
          <a:stretch>
            <a:fillRect/>
          </a:stretch>
        </p:blipFill>
        <p:spPr>
          <a:xfrm>
            <a:off x="0" y="1400614"/>
            <a:ext cx="6906937" cy="2599754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 bwMode="auto">
          <a:xfrm flipV="1">
            <a:off x="749299" y="1836465"/>
            <a:ext cx="1782408" cy="30479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757651" y="2733017"/>
            <a:ext cx="1824684" cy="9623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4415367" y="1633265"/>
            <a:ext cx="1422400" cy="66886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4423835" y="2818602"/>
            <a:ext cx="1464733" cy="12699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4000499" y="1290369"/>
            <a:ext cx="2802466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</a:rPr>
              <a:t>ACC6 gradients (7.5mA, 550 us)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6758" y="1286136"/>
            <a:ext cx="2802466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</a:rPr>
              <a:t>ACC6 gradients (3mA, 800 us)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24643" y="1692874"/>
            <a:ext cx="1986422" cy="1169551"/>
          </a:xfrm>
          <a:prstGeom prst="rect">
            <a:avLst/>
          </a:prstGeom>
          <a:solidFill>
            <a:schemeClr val="accent5">
              <a:lumMod val="90000"/>
              <a:alpha val="5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Gradient tilts are a consequence of using a single RF source to power cavities running at different gradients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84307" y="5443135"/>
            <a:ext cx="3157314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2400"/>
              <a:t>All questions could be studied at FLASH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2617" y="203070"/>
            <a:ext cx="7486087" cy="544512"/>
          </a:xfrm>
        </p:spPr>
        <p:txBody>
          <a:bodyPr/>
          <a:lstStyle/>
          <a:p>
            <a:r>
              <a:rPr lang="en-US" sz="2800" dirty="0" smtClean="0"/>
              <a:t>W</a:t>
            </a:r>
            <a:r>
              <a:rPr lang="en-US" sz="2800" dirty="0" smtClean="0"/>
              <a:t>e need practice running long bunch trains!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rgbClr val="800000"/>
                </a:solidFill>
              </a:rPr>
              <a:t>No ILC/9mA studies before Jan 2010, but there is FEL study time</a:t>
            </a:r>
          </a:p>
          <a:p>
            <a:endParaRPr lang="en-US" sz="1800" dirty="0" smtClean="0">
              <a:solidFill>
                <a:srgbClr val="800000"/>
              </a:solidFill>
            </a:endParaRPr>
          </a:p>
          <a:p>
            <a:r>
              <a:rPr lang="en-US" sz="1800" dirty="0" smtClean="0"/>
              <a:t>J</a:t>
            </a:r>
            <a:r>
              <a:rPr lang="en-US" sz="1800" dirty="0" smtClean="0">
                <a:solidFill>
                  <a:srgbClr val="800000"/>
                </a:solidFill>
              </a:rPr>
              <a:t>oint FEL studies with photon scientists has been propsed</a:t>
            </a:r>
          </a:p>
          <a:p>
            <a:pPr lvl="1"/>
            <a:r>
              <a:rPr lang="en-US" sz="1600" dirty="0" smtClean="0"/>
              <a:t>0.5-1nC/bunch 800 bunches @ 1MHz, (or as many bunches as possible)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Studies focus</a:t>
            </a:r>
          </a:p>
          <a:p>
            <a:pPr lvl="1"/>
            <a:r>
              <a:rPr lang="en-US" sz="1600" dirty="0" smtClean="0"/>
              <a:t>Build tuning and operations experience with SASE and long bunch trains</a:t>
            </a:r>
          </a:p>
          <a:p>
            <a:pPr lvl="1"/>
            <a:r>
              <a:rPr lang="en-US" sz="1600" dirty="0" smtClean="0"/>
              <a:t>Establish working points and machine save sets for long bunch trains</a:t>
            </a:r>
          </a:p>
          <a:p>
            <a:pPr lvl="1"/>
            <a:r>
              <a:rPr lang="en-US" sz="1600" dirty="0" smtClean="0"/>
              <a:t>Photon experiment set-up, data taking, and processing with 1MHz long bunch trains</a:t>
            </a:r>
          </a:p>
          <a:p>
            <a:pPr lvl="1"/>
            <a:r>
              <a:rPr lang="en-US" sz="1600" dirty="0" smtClean="0"/>
              <a:t>Test beam-based feedback systems of energy, bunch compression, bunch arrival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Technical focus</a:t>
            </a:r>
          </a:p>
          <a:p>
            <a:pPr lvl="1"/>
            <a:r>
              <a:rPr lang="en-US" sz="1600" dirty="0" smtClean="0"/>
              <a:t>Stability and reproducibility of LLRF: feedback; adaptive feed-forward</a:t>
            </a:r>
          </a:p>
          <a:p>
            <a:pPr lvl="1"/>
            <a:r>
              <a:rPr lang="en-US" sz="1600" dirty="0" smtClean="0"/>
              <a:t>Exception handling</a:t>
            </a:r>
          </a:p>
          <a:p>
            <a:pPr lvl="1"/>
            <a:r>
              <a:rPr lang="en-US" sz="1600" dirty="0" smtClean="0"/>
              <a:t>Expanded Save/Restore, beginning with LLRF, energy,…</a:t>
            </a:r>
          </a:p>
          <a:p>
            <a:pPr lvl="1"/>
            <a:r>
              <a:rPr lang="en-US" sz="1600" dirty="0" smtClean="0"/>
              <a:t>Photon experiment data-taking and processing for 1MHz bunch rates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workshop on long bunch train operation at FLASH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Tentative date: Oct 4-6th (DESY MAC is Oct 7-8)</a:t>
            </a:r>
          </a:p>
          <a:p>
            <a:pPr>
              <a:buNone/>
            </a:pPr>
            <a:endParaRPr lang="en-US"/>
          </a:p>
          <a:p>
            <a:r>
              <a:rPr lang="en-US"/>
              <a:t>Three full days (all plenary)</a:t>
            </a:r>
          </a:p>
          <a:p>
            <a:r>
              <a:rPr lang="en-US"/>
              <a:t>Follow-ups from Feb workshop</a:t>
            </a:r>
          </a:p>
          <a:p>
            <a:r>
              <a:rPr lang="en-US"/>
              <a:t>Main theme for ILC/9mA: preparing for Jan studies</a:t>
            </a:r>
          </a:p>
          <a:p>
            <a:r>
              <a:rPr lang="en-US"/>
              <a:t>FEL studies reports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CB48-7C3D-124B-AA5D-81B858478F08}" type="slidenum">
              <a:rPr lang="en-GB"/>
              <a:pPr/>
              <a:t>13</a:t>
            </a:fld>
            <a:endParaRPr lang="en-GB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Upcoming reviews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DESY Machine Advisory Committee: May 6th</a:t>
            </a:r>
          </a:p>
          <a:p>
            <a:pPr lvl="1"/>
            <a:r>
              <a:rPr lang="en-US" smtClean="0"/>
              <a:t>Largely a technical review</a:t>
            </a:r>
          </a:p>
          <a:p>
            <a:r>
              <a:rPr lang="en-US" smtClean="0"/>
              <a:t>GDE Program Advisory Committee: May 13th</a:t>
            </a:r>
          </a:p>
          <a:p>
            <a:pPr lvl="1"/>
            <a:r>
              <a:rPr lang="en-US" smtClean="0"/>
              <a:t>Programmatic review</a:t>
            </a:r>
          </a:p>
          <a:p>
            <a:endParaRPr lang="en-US" smtClean="0"/>
          </a:p>
          <a:p>
            <a:r>
              <a:rPr lang="en-US" smtClean="0"/>
              <a:t>Other upcoming talks...</a:t>
            </a:r>
          </a:p>
          <a:p>
            <a:pPr lvl="1"/>
            <a:r>
              <a:rPr lang="en-US" smtClean="0"/>
              <a:t>Report on LBT workshop at XFEL project meeting</a:t>
            </a:r>
          </a:p>
          <a:p>
            <a:pPr lvl="1"/>
            <a:r>
              <a:rPr lang="en-US" smtClean="0"/>
              <a:t>LINAC 2010 invited talk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9mA studies items…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Next opportunity for heavy beam loading studies:</a:t>
            </a:r>
          </a:p>
          <a:p>
            <a:pPr lvl="1"/>
            <a:r>
              <a:rPr lang="en-US"/>
              <a:t>One week of 9mA studies proposed for Jan 2011</a:t>
            </a:r>
          </a:p>
          <a:p>
            <a:pPr lvl="1"/>
            <a:r>
              <a:rPr lang="en-US"/>
              <a:t>One more week may become possible later in 2011</a:t>
            </a:r>
          </a:p>
          <a:p>
            <a:endParaRPr lang="en-US"/>
          </a:p>
          <a:p>
            <a:r>
              <a:rPr lang="en-US"/>
              <a:t>The biggie study items….</a:t>
            </a:r>
          </a:p>
          <a:p>
            <a:pPr lvl="1"/>
            <a:r>
              <a:rPr lang="en-US"/>
              <a:t>Gradient overhead, RF power overhead</a:t>
            </a:r>
          </a:p>
          <a:p>
            <a:pPr lvl="1"/>
            <a:r>
              <a:rPr lang="en-US"/>
              <a:t>Gradient tilts: how flat can we get the fields?</a:t>
            </a:r>
          </a:p>
          <a:p>
            <a:pPr lvl="1"/>
            <a:r>
              <a:rPr lang="en-US"/>
              <a:t>Bunch compressor RF stability</a:t>
            </a:r>
          </a:p>
          <a:p>
            <a:endParaRPr lang="en-US" sz="1800"/>
          </a:p>
          <a:p>
            <a:r>
              <a:rPr lang="en-US" sz="1800"/>
              <a:t>Before we can do anything…. Need get the machine running stably with long bunch trains and heavy beam loading</a:t>
            </a:r>
          </a:p>
          <a:p>
            <a:endParaRPr lang="en-US" sz="1800"/>
          </a:p>
          <a:p>
            <a:r>
              <a:rPr lang="en-US" sz="1800"/>
              <a:t> Long bunch train studies for FEL users are scheduled for July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/>
              <a:pPr/>
              <a:t>3</a:t>
            </a:fld>
            <a:endParaRPr lang="en-GB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1902"/>
            <a:ext cx="7883304" cy="137397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2000" dirty="0" smtClean="0"/>
              <a:t>Spent a lot of time fighting beam loss alarms, mainly in three locations</a:t>
            </a:r>
          </a:p>
          <a:p>
            <a:pPr lvl="1"/>
            <a:r>
              <a:rPr lang="en-US" sz="1800" dirty="0" smtClean="0"/>
              <a:t>Bunch compressor BC3; first dipole of bypass line; dump line</a:t>
            </a:r>
          </a:p>
          <a:p>
            <a:r>
              <a:rPr lang="en-US" sz="2000" dirty="0" smtClean="0"/>
              <a:t>Largely about trying to find good operating points…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 lvl="2"/>
            <a:endParaRPr lang="en-US" sz="1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b="16665"/>
          <a:stretch>
            <a:fillRect/>
          </a:stretch>
        </p:blipFill>
        <p:spPr bwMode="auto">
          <a:xfrm>
            <a:off x="411869" y="2747402"/>
            <a:ext cx="8331708" cy="145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>
            <a:off x="2945248" y="2997042"/>
            <a:ext cx="814916" cy="793750"/>
          </a:xfrm>
          <a:prstGeom prst="ellipse">
            <a:avLst/>
          </a:prstGeom>
          <a:noFill/>
          <a:ln w="158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734073" y="3059344"/>
            <a:ext cx="814916" cy="793750"/>
          </a:xfrm>
          <a:prstGeom prst="ellipse">
            <a:avLst/>
          </a:prstGeom>
          <a:noFill/>
          <a:ln w="158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7112064" y="3249301"/>
            <a:ext cx="814916" cy="793750"/>
          </a:xfrm>
          <a:prstGeom prst="ellipse">
            <a:avLst/>
          </a:prstGeom>
          <a:noFill/>
          <a:ln w="158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" name="Picture 9" descr="2009-09-09T01-49-30-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289" y="4526928"/>
            <a:ext cx="3283039" cy="2048875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71259" y="4929322"/>
            <a:ext cx="3897845" cy="12320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noProof="0" dirty="0" err="1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BLMs</a:t>
            </a:r>
            <a:r>
              <a:rPr lang="en-US" sz="1600" kern="0" noProof="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pick up gun dark current from gun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noProof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(1) </a:t>
            </a:r>
            <a:r>
              <a:rPr lang="en-US" sz="16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</a:t>
            </a:r>
            <a:r>
              <a:rPr lang="en-US" sz="1600" kern="0" noProof="0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eam</a:t>
            </a:r>
            <a:r>
              <a:rPr lang="en-US" sz="1600" kern="0" noProof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loss signal from bunch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(2) </a:t>
            </a:r>
            <a:r>
              <a:rPr lang="en-US" sz="16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G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dark current</a:t>
            </a:r>
            <a:r>
              <a:rPr lang="en-US" sz="16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loss signature at the end of the RF flat-top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1222925" y="5208906"/>
            <a:ext cx="552667" cy="141099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70256" y="5110552"/>
            <a:ext cx="68218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60066"/>
                </a:solidFill>
              </a:rPr>
              <a:t>(1)</a:t>
            </a:r>
            <a:endParaRPr lang="en-US" sz="2000" b="1" dirty="0">
              <a:solidFill>
                <a:srgbClr val="660066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 flipV="1">
            <a:off x="3480631" y="5150114"/>
            <a:ext cx="282213" cy="176373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597751" y="4780864"/>
            <a:ext cx="68218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60066"/>
                </a:solidFill>
              </a:rPr>
              <a:t>(2)</a:t>
            </a:r>
            <a:endParaRPr lang="en-US" sz="2000" b="1" dirty="0">
              <a:solidFill>
                <a:srgbClr val="660066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ED3F6-AABA-4740-B347-DA0BEEF4357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 of pulse-to-pulse energy jitter </a:t>
            </a:r>
            <a:endParaRPr lang="en-US" dirty="0"/>
          </a:p>
        </p:txBody>
      </p:sp>
      <p:sp>
        <p:nvSpPr>
          <p:cNvPr id="57" name="Content Placeholder 56"/>
          <p:cNvSpPr>
            <a:spLocks noGrp="1"/>
          </p:cNvSpPr>
          <p:nvPr>
            <p:ph idx="1"/>
          </p:nvPr>
        </p:nvSpPr>
        <p:spPr>
          <a:xfrm>
            <a:off x="6005608" y="1437870"/>
            <a:ext cx="2936662" cy="784737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Jitter (first bunch): 4MeV</a:t>
            </a:r>
          </a:p>
          <a:p>
            <a:pPr marL="0" indent="0">
              <a:buNone/>
            </a:pPr>
            <a:r>
              <a:rPr lang="en-US" sz="1800" dirty="0" smtClean="0"/>
              <a:t>Jitter (all bunches): 10MeV</a:t>
            </a:r>
          </a:p>
        </p:txBody>
      </p:sp>
      <p:pic>
        <p:nvPicPr>
          <p:cNvPr id="8" name="Picture 7" descr="2009-09-20T21-56-33-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395" y="1443957"/>
            <a:ext cx="5108845" cy="41819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1120" y="5040256"/>
            <a:ext cx="9412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800000"/>
                </a:solidFill>
              </a:rPr>
              <a:t>790MeV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120" y="1542846"/>
            <a:ext cx="9412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800000"/>
                </a:solidFill>
              </a:rPr>
              <a:t>802MeV</a:t>
            </a:r>
            <a:endParaRPr lang="en-US" sz="1600" dirty="0">
              <a:solidFill>
                <a:srgbClr val="8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>
            <a:off x="1164097" y="5650246"/>
            <a:ext cx="4497579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800000"/>
            </a:solidFill>
            <a:prstDash val="solid"/>
            <a:round/>
            <a:headEnd type="triangle"/>
            <a:tailEnd type="non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863037" y="5471829"/>
            <a:ext cx="10795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00"/>
                </a:solidFill>
              </a:rPr>
              <a:t>500us</a:t>
            </a:r>
            <a:endParaRPr lang="en-US" sz="1600" dirty="0">
              <a:solidFill>
                <a:srgbClr val="80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1160996" y="1842030"/>
            <a:ext cx="448745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1164666" y="4912120"/>
            <a:ext cx="4523464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547701" y="1164221"/>
            <a:ext cx="3571615" cy="59708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500 bunches @ 1MHz, 3nC/bunch</a:t>
            </a:r>
          </a:p>
          <a:p>
            <a:pPr algn="ctr"/>
            <a:r>
              <a:rPr lang="en-US" sz="1400" dirty="0" smtClean="0"/>
              <a:t>(overlay of 200 consecutive pulses)</a:t>
            </a:r>
            <a:endParaRPr lang="en-US" sz="1400" dirty="0"/>
          </a:p>
        </p:txBody>
      </p:sp>
      <p:cxnSp>
        <p:nvCxnSpPr>
          <p:cNvPr id="26" name="Straight Arrow Connector 25"/>
          <p:cNvCxnSpPr/>
          <p:nvPr/>
        </p:nvCxnSpPr>
        <p:spPr bwMode="auto">
          <a:xfrm rot="5400000">
            <a:off x="3435213" y="3393848"/>
            <a:ext cx="3028835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8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502110" y="3135177"/>
            <a:ext cx="89501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00"/>
                </a:solidFill>
              </a:rPr>
              <a:t>10MeV</a:t>
            </a:r>
            <a:endParaRPr lang="en-US" sz="1600" dirty="0">
              <a:solidFill>
                <a:srgbClr val="800000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rot="5400000">
            <a:off x="-18844" y="2977360"/>
            <a:ext cx="1204706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8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231772" y="2817656"/>
            <a:ext cx="7143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00"/>
                </a:solidFill>
              </a:rPr>
              <a:t>4MeV</a:t>
            </a:r>
            <a:endParaRPr lang="en-US" sz="1600" dirty="0">
              <a:solidFill>
                <a:srgbClr val="80000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625517" y="3674546"/>
            <a:ext cx="7747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663617" y="2360096"/>
            <a:ext cx="7747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Content Placeholder 56"/>
          <p:cNvSpPr txBox="1">
            <a:spLocks/>
          </p:cNvSpPr>
          <p:nvPr/>
        </p:nvSpPr>
        <p:spPr bwMode="auto">
          <a:xfrm>
            <a:off x="5995684" y="2344364"/>
            <a:ext cx="2946585" cy="6587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spread within bunch-train: 5MeV</a:t>
            </a:r>
          </a:p>
        </p:txBody>
      </p:sp>
      <p:sp>
        <p:nvSpPr>
          <p:cNvPr id="63" name="Content Placeholder 56"/>
          <p:cNvSpPr txBox="1">
            <a:spLocks/>
          </p:cNvSpPr>
          <p:nvPr/>
        </p:nvSpPr>
        <p:spPr bwMode="auto">
          <a:xfrm>
            <a:off x="6015803" y="3753602"/>
            <a:ext cx="2896979" cy="9959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None/>
              <a:tabLst/>
              <a:defRPr/>
            </a:pPr>
            <a:r>
              <a:rPr lang="en-US" sz="1800" b="1" kern="0" dirty="0" smtClean="0">
                <a:latin typeface="+mn-lt"/>
              </a:rPr>
              <a:t>Single-bunch: </a:t>
            </a:r>
            <a:r>
              <a:rPr lang="en-US" sz="1800" kern="0" dirty="0" smtClean="0">
                <a:latin typeface="+mn-lt"/>
              </a:rPr>
              <a:t>tune a single point in the RF flat-top (profile doesn’t matter)</a:t>
            </a:r>
          </a:p>
        </p:txBody>
      </p:sp>
      <p:sp>
        <p:nvSpPr>
          <p:cNvPr id="64" name="Content Placeholder 56"/>
          <p:cNvSpPr txBox="1">
            <a:spLocks/>
          </p:cNvSpPr>
          <p:nvPr/>
        </p:nvSpPr>
        <p:spPr bwMode="auto">
          <a:xfrm>
            <a:off x="6022693" y="4858547"/>
            <a:ext cx="2896979" cy="76412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None/>
              <a:tabLst/>
              <a:defRPr/>
            </a:pPr>
            <a:r>
              <a:rPr lang="en-US" sz="1800" b="1" kern="0" dirty="0" smtClean="0">
                <a:latin typeface="+mn-lt"/>
              </a:rPr>
              <a:t>Bunch train: </a:t>
            </a:r>
            <a:r>
              <a:rPr lang="en-US" sz="1800" kern="0" dirty="0" smtClean="0">
                <a:latin typeface="+mn-lt"/>
              </a:rPr>
              <a:t>minimize deviations over RF flat-top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loading transient example</a:t>
            </a:r>
            <a:br>
              <a:rPr lang="en-US" dirty="0" smtClean="0"/>
            </a:br>
            <a:r>
              <a:rPr lang="en-US" sz="1800" dirty="0" smtClean="0"/>
              <a:t>(7.5mA ~</a:t>
            </a:r>
            <a:r>
              <a:rPr lang="en-US" sz="1800" smtClean="0"/>
              <a:t>2100 bunches, 3MHz)</a:t>
            </a:r>
            <a:endParaRPr lang="en-US" sz="1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t="21872" r="3099"/>
          <a:stretch>
            <a:fillRect/>
          </a:stretch>
        </p:blipFill>
        <p:spPr bwMode="auto">
          <a:xfrm>
            <a:off x="5297468" y="4122401"/>
            <a:ext cx="3499430" cy="214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050640" y="4040119"/>
            <a:ext cx="1689427" cy="369332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dirty="0" smtClean="0">
                <a:solidFill>
                  <a:srgbClr val="800000"/>
                </a:solidFill>
                <a:latin typeface="+mn-lt"/>
              </a:rPr>
              <a:t>B</a:t>
            </a:r>
            <a:r>
              <a:rPr lang="en-GB" sz="18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eam </a:t>
            </a:r>
            <a:r>
              <a:rPr lang="en-GB" sz="1800" b="1" dirty="0" smtClean="0">
                <a:solidFill>
                  <a:srgbClr val="800000"/>
                </a:solidFill>
                <a:latin typeface="+mn-lt"/>
              </a:rPr>
              <a:t>e</a:t>
            </a:r>
            <a:r>
              <a:rPr lang="en-GB" sz="18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nergy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l="11256" t="11903" r="33767" b="2976"/>
          <a:stretch>
            <a:fillRect/>
          </a:stretch>
        </p:blipFill>
        <p:spPr bwMode="auto">
          <a:xfrm>
            <a:off x="3519741" y="1364245"/>
            <a:ext cx="5193835" cy="214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4308754" y="2719326"/>
            <a:ext cx="1108108" cy="36933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 smtClean="0"/>
              <a:t>Cavity fill</a:t>
            </a:r>
            <a:endParaRPr lang="en-GB" sz="1800" dirty="0"/>
          </a:p>
        </p:txBody>
      </p:sp>
      <p:cxnSp>
        <p:nvCxnSpPr>
          <p:cNvPr id="13" name="Straight Arrow Connector 11"/>
          <p:cNvCxnSpPr>
            <a:cxnSpLocks noChangeShapeType="1"/>
          </p:cNvCxnSpPr>
          <p:nvPr/>
        </p:nvCxnSpPr>
        <p:spPr bwMode="auto">
          <a:xfrm flipV="1">
            <a:off x="3961108" y="3128029"/>
            <a:ext cx="1951907" cy="140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4" name="Straight Arrow Connector 16"/>
          <p:cNvCxnSpPr>
            <a:cxnSpLocks noChangeShapeType="1"/>
          </p:cNvCxnSpPr>
          <p:nvPr/>
        </p:nvCxnSpPr>
        <p:spPr bwMode="auto">
          <a:xfrm rot="5400000" flipH="1" flipV="1">
            <a:off x="7359246" y="2345141"/>
            <a:ext cx="1423988" cy="476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5" name="Straight Connector 18"/>
          <p:cNvCxnSpPr>
            <a:cxnSpLocks noChangeShapeType="1"/>
          </p:cNvCxnSpPr>
          <p:nvPr/>
        </p:nvCxnSpPr>
        <p:spPr bwMode="auto">
          <a:xfrm flipV="1">
            <a:off x="7052858" y="3069042"/>
            <a:ext cx="1127125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16" name="Straight Connector 19"/>
          <p:cNvCxnSpPr>
            <a:cxnSpLocks noChangeShapeType="1"/>
          </p:cNvCxnSpPr>
          <p:nvPr/>
        </p:nvCxnSpPr>
        <p:spPr bwMode="auto">
          <a:xfrm>
            <a:off x="6351183" y="1630767"/>
            <a:ext cx="1862138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17" name="TextBox 16"/>
          <p:cNvSpPr txBox="1"/>
          <p:nvPr/>
        </p:nvSpPr>
        <p:spPr>
          <a:xfrm>
            <a:off x="6416217" y="2134022"/>
            <a:ext cx="161018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smtClean="0">
                <a:latin typeface="+mn-lt"/>
                <a:ea typeface="+mn-ea"/>
                <a:cs typeface="+mn-cs"/>
              </a:rPr>
              <a:t>Beam-loading</a:t>
            </a:r>
            <a:endParaRPr lang="en-GB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5476" y="1116459"/>
            <a:ext cx="261918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Cavity Forward Power</a:t>
            </a:r>
            <a:endParaRPr lang="en-GB" sz="1800" b="1" dirty="0">
              <a:solidFill>
                <a:srgbClr val="8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1052" y="3688467"/>
            <a:ext cx="149927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Beam</a:t>
            </a:r>
            <a:r>
              <a:rPr lang="en-US" sz="1600" dirty="0" smtClean="0"/>
              <a:t>-induced transient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67482" y="4007572"/>
            <a:ext cx="159491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Response of</a:t>
            </a:r>
          </a:p>
          <a:p>
            <a:r>
              <a:rPr lang="en-US" sz="1600" smtClean="0"/>
              <a:t>LLRF regulator </a:t>
            </a:r>
            <a:endParaRPr lang="en-US" sz="1600" dirty="0" smtClean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/>
          <a:srcRect l="18593" t="24997" r="49580" b="49993"/>
          <a:stretch>
            <a:fillRect/>
          </a:stretch>
        </p:blipFill>
        <p:spPr bwMode="auto">
          <a:xfrm>
            <a:off x="1077304" y="4883016"/>
            <a:ext cx="2302587" cy="13492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30" name="Straight Arrow Connector 29"/>
          <p:cNvCxnSpPr/>
          <p:nvPr/>
        </p:nvCxnSpPr>
        <p:spPr bwMode="auto">
          <a:xfrm rot="5400000">
            <a:off x="2002989" y="4757220"/>
            <a:ext cx="939312" cy="687861"/>
          </a:xfrm>
          <a:prstGeom prst="straightConnector1">
            <a:avLst/>
          </a:prstGeom>
          <a:solidFill>
            <a:srgbClr val="333399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0800000" flipV="1">
            <a:off x="3479801" y="4585442"/>
            <a:ext cx="2380299" cy="761257"/>
          </a:xfrm>
          <a:prstGeom prst="straightConnector1">
            <a:avLst/>
          </a:prstGeom>
          <a:solidFill>
            <a:srgbClr val="333399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rot="16200000" flipH="1">
            <a:off x="964595" y="4485970"/>
            <a:ext cx="529194" cy="132286"/>
          </a:xfrm>
          <a:prstGeom prst="straightConnector1">
            <a:avLst/>
          </a:prstGeom>
          <a:solidFill>
            <a:srgbClr val="333399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254000" y="1549400"/>
            <a:ext cx="2882900" cy="152041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b="1" smtClean="0"/>
              <a:t>LLRF tuning/optimization:</a:t>
            </a:r>
          </a:p>
          <a:p>
            <a:r>
              <a:rPr lang="en-US" sz="1600" smtClean="0"/>
              <a:t>RF feed-forward waveforms</a:t>
            </a:r>
          </a:p>
          <a:p>
            <a:r>
              <a:rPr lang="en-US" sz="1600" smtClean="0"/>
              <a:t>Beam loading compensation</a:t>
            </a:r>
          </a:p>
          <a:p>
            <a:r>
              <a:rPr lang="en-US" sz="1600" smtClean="0"/>
              <a:t>Cavity pre-detuning</a:t>
            </a:r>
          </a:p>
          <a:p>
            <a:r>
              <a:rPr lang="en-US" sz="1600" smtClean="0"/>
              <a:t>…</a:t>
            </a:r>
            <a:endParaRPr lang="en-US" sz="1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Energy deviation along bunch train (examples)</a:t>
            </a:r>
          </a:p>
        </p:txBody>
      </p:sp>
      <p:cxnSp>
        <p:nvCxnSpPr>
          <p:cNvPr id="20483" name="Straight Connector 16"/>
          <p:cNvCxnSpPr>
            <a:cxnSpLocks noChangeShapeType="1"/>
          </p:cNvCxnSpPr>
          <p:nvPr/>
        </p:nvCxnSpPr>
        <p:spPr bwMode="auto">
          <a:xfrm flipV="1">
            <a:off x="1973263" y="3616325"/>
            <a:ext cx="4216400" cy="15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20484" name="TextBox 21"/>
          <p:cNvSpPr txBox="1">
            <a:spLocks noChangeArrowheads="1"/>
          </p:cNvSpPr>
          <p:nvPr/>
        </p:nvSpPr>
        <p:spPr bwMode="auto">
          <a:xfrm>
            <a:off x="3632200" y="3419475"/>
            <a:ext cx="865188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>
                <a:solidFill>
                  <a:srgbClr val="800000"/>
                </a:solidFill>
              </a:rPr>
              <a:t>800us</a:t>
            </a:r>
            <a:endParaRPr lang="en-US" sz="1100" b="1">
              <a:solidFill>
                <a:srgbClr val="800000"/>
              </a:solidFill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00088" y="1225550"/>
            <a:ext cx="5594350" cy="2236788"/>
            <a:chOff x="246726" y="2514601"/>
            <a:chExt cx="5595505" cy="2557593"/>
          </a:xfrm>
        </p:grpSpPr>
        <p:pic>
          <p:nvPicPr>
            <p:cNvPr id="20501" name="Picture 4" descr="2009-09-13T13-44-31-00_energy_0p03pct.JPG"/>
            <p:cNvPicPr>
              <a:picLocks/>
            </p:cNvPicPr>
            <p:nvPr/>
          </p:nvPicPr>
          <p:blipFill>
            <a:blip r:embed="rId3"/>
            <a:srcRect l="4205" t="44746" r="45421" b="21864"/>
            <a:stretch>
              <a:fillRect/>
            </a:stretch>
          </p:blipFill>
          <p:spPr bwMode="auto">
            <a:xfrm>
              <a:off x="246726" y="2514601"/>
              <a:ext cx="5595505" cy="2557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2" name="Picture 24" descr="2009-09-13T13-44-31-00_energy_0p03pct.JPG"/>
            <p:cNvPicPr>
              <a:picLocks/>
            </p:cNvPicPr>
            <p:nvPr/>
          </p:nvPicPr>
          <p:blipFill>
            <a:blip r:embed="rId3">
              <a:lum bright="-20000" contrast="42000"/>
            </a:blip>
            <a:srcRect l="10094" t="47797" r="45421" b="24406"/>
            <a:stretch>
              <a:fillRect/>
            </a:stretch>
          </p:blipFill>
          <p:spPr bwMode="auto">
            <a:xfrm>
              <a:off x="893281" y="2749432"/>
              <a:ext cx="4941456" cy="212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" name="TextBox 28"/>
          <p:cNvSpPr txBox="1"/>
          <p:nvPr/>
        </p:nvSpPr>
        <p:spPr>
          <a:xfrm>
            <a:off x="1341438" y="1279525"/>
            <a:ext cx="4833937" cy="368300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dirty="0">
                <a:solidFill>
                  <a:srgbClr val="000090"/>
                </a:solidFill>
                <a:latin typeface="+mn-lt"/>
                <a:cs typeface="+mn-cs"/>
              </a:rPr>
              <a:t>80 bunches,100kHz, ~</a:t>
            </a:r>
            <a:r>
              <a:rPr lang="en-GB" sz="1800" b="1" dirty="0">
                <a:solidFill>
                  <a:srgbClr val="000090"/>
                </a:solidFill>
                <a:latin typeface="+mn-lt"/>
              </a:rPr>
              <a:t>3</a:t>
            </a:r>
            <a:r>
              <a:rPr lang="en-GB" sz="1800" b="1" dirty="0">
                <a:solidFill>
                  <a:srgbClr val="000090"/>
                </a:solidFill>
                <a:latin typeface="+mn-lt"/>
                <a:cs typeface="+mn-cs"/>
              </a:rPr>
              <a:t>nC/bunch (0.3mA)</a:t>
            </a:r>
          </a:p>
        </p:txBody>
      </p:sp>
      <p:cxnSp>
        <p:nvCxnSpPr>
          <p:cNvPr id="20487" name="Straight Connector 27"/>
          <p:cNvCxnSpPr>
            <a:cxnSpLocks noChangeShapeType="1"/>
          </p:cNvCxnSpPr>
          <p:nvPr/>
        </p:nvCxnSpPr>
        <p:spPr bwMode="auto">
          <a:xfrm>
            <a:off x="1892300" y="2454275"/>
            <a:ext cx="4305300" cy="1588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20488" name="TextBox 4"/>
          <p:cNvSpPr txBox="1">
            <a:spLocks noChangeArrowheads="1"/>
          </p:cNvSpPr>
          <p:nvPr/>
        </p:nvSpPr>
        <p:spPr bwMode="auto">
          <a:xfrm>
            <a:off x="6330950" y="2036763"/>
            <a:ext cx="2749550" cy="3683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241550" algn="l"/>
              </a:tabLst>
            </a:pPr>
            <a:r>
              <a:rPr lang="en-GB" sz="1800"/>
              <a:t>Along pulse: 0.035% p-p</a:t>
            </a:r>
          </a:p>
        </p:txBody>
      </p:sp>
      <p:cxnSp>
        <p:nvCxnSpPr>
          <p:cNvPr id="20489" name="Straight Connector 23"/>
          <p:cNvCxnSpPr>
            <a:cxnSpLocks noChangeShapeType="1"/>
          </p:cNvCxnSpPr>
          <p:nvPr/>
        </p:nvCxnSpPr>
        <p:spPr bwMode="auto">
          <a:xfrm>
            <a:off x="1889125" y="2146300"/>
            <a:ext cx="4303713" cy="1588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</p:spPr>
      </p:cxnSp>
      <p:pic>
        <p:nvPicPr>
          <p:cNvPr id="204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8500" y="3995738"/>
            <a:ext cx="554196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TextBox 4"/>
          <p:cNvSpPr txBox="1">
            <a:spLocks noChangeArrowheads="1"/>
          </p:cNvSpPr>
          <p:nvPr/>
        </p:nvSpPr>
        <p:spPr bwMode="auto">
          <a:xfrm>
            <a:off x="6302375" y="4797425"/>
            <a:ext cx="2747963" cy="6461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241550" algn="l"/>
              </a:tabLst>
            </a:pPr>
            <a:r>
              <a:rPr lang="en-GB" sz="1800"/>
              <a:t>Along pulse: 0.5% p-p</a:t>
            </a:r>
          </a:p>
          <a:p>
            <a:pPr>
              <a:tabLst>
                <a:tab pos="2241550" algn="l"/>
              </a:tabLst>
            </a:pPr>
            <a:r>
              <a:rPr lang="en-GB" sz="1800"/>
              <a:t>Pulse-pulse: 0.13% RMS</a:t>
            </a:r>
          </a:p>
        </p:txBody>
      </p:sp>
      <p:cxnSp>
        <p:nvCxnSpPr>
          <p:cNvPr id="20492" name="Straight Connector 23"/>
          <p:cNvCxnSpPr>
            <a:cxnSpLocks noChangeShapeType="1"/>
          </p:cNvCxnSpPr>
          <p:nvPr/>
        </p:nvCxnSpPr>
        <p:spPr bwMode="auto">
          <a:xfrm>
            <a:off x="1692275" y="4983163"/>
            <a:ext cx="4303713" cy="1587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0493" name="Straight Connector 27"/>
          <p:cNvCxnSpPr>
            <a:cxnSpLocks noChangeShapeType="1"/>
          </p:cNvCxnSpPr>
          <p:nvPr/>
        </p:nvCxnSpPr>
        <p:spPr bwMode="auto">
          <a:xfrm>
            <a:off x="1693863" y="4876800"/>
            <a:ext cx="4305300" cy="1588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40" name="TextBox 39"/>
          <p:cNvSpPr txBox="1"/>
          <p:nvPr/>
        </p:nvSpPr>
        <p:spPr>
          <a:xfrm>
            <a:off x="1247775" y="4052888"/>
            <a:ext cx="4987925" cy="369887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GB" sz="1800" b="1">
                <a:solidFill>
                  <a:srgbClr val="000090"/>
                </a:solidFill>
              </a:rPr>
              <a:t>2100 bunches, 3MHz, ~2.5nC/bunch (7.5mA)</a:t>
            </a:r>
          </a:p>
        </p:txBody>
      </p:sp>
      <p:cxnSp>
        <p:nvCxnSpPr>
          <p:cNvPr id="20495" name="Straight Connector 40"/>
          <p:cNvCxnSpPr>
            <a:cxnSpLocks noChangeShapeType="1"/>
          </p:cNvCxnSpPr>
          <p:nvPr/>
        </p:nvCxnSpPr>
        <p:spPr bwMode="auto">
          <a:xfrm>
            <a:off x="1947863" y="6310313"/>
            <a:ext cx="3668712" cy="1111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20496" name="TextBox 41"/>
          <p:cNvSpPr txBox="1">
            <a:spLocks noChangeArrowheads="1"/>
          </p:cNvSpPr>
          <p:nvPr/>
        </p:nvSpPr>
        <p:spPr bwMode="auto">
          <a:xfrm>
            <a:off x="3332163" y="6126163"/>
            <a:ext cx="865187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>
                <a:solidFill>
                  <a:srgbClr val="800000"/>
                </a:solidFill>
              </a:rPr>
              <a:t>700us</a:t>
            </a:r>
            <a:endParaRPr lang="en-US" sz="1100" b="1">
              <a:solidFill>
                <a:srgbClr val="800000"/>
              </a:solidFill>
            </a:endParaRPr>
          </a:p>
        </p:txBody>
      </p:sp>
      <p:cxnSp>
        <p:nvCxnSpPr>
          <p:cNvPr id="20497" name="Straight Connector 42"/>
          <p:cNvCxnSpPr>
            <a:cxnSpLocks noChangeShapeType="1"/>
          </p:cNvCxnSpPr>
          <p:nvPr/>
        </p:nvCxnSpPr>
        <p:spPr bwMode="auto">
          <a:xfrm rot="16200000" flipV="1">
            <a:off x="-441325" y="5108575"/>
            <a:ext cx="17272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20498" name="TextBox 43"/>
          <p:cNvSpPr txBox="1">
            <a:spLocks noChangeArrowheads="1"/>
          </p:cNvSpPr>
          <p:nvPr/>
        </p:nvSpPr>
        <p:spPr bwMode="auto">
          <a:xfrm>
            <a:off x="101600" y="4775200"/>
            <a:ext cx="614363" cy="5857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800000"/>
                </a:solidFill>
              </a:rPr>
              <a:t>30</a:t>
            </a:r>
          </a:p>
          <a:p>
            <a:pPr algn="ctr"/>
            <a:r>
              <a:rPr lang="en-US" sz="1600" b="1">
                <a:solidFill>
                  <a:srgbClr val="800000"/>
                </a:solidFill>
              </a:rPr>
              <a:t>MeV</a:t>
            </a:r>
            <a:endParaRPr lang="en-US" sz="1200" b="1">
              <a:solidFill>
                <a:srgbClr val="800000"/>
              </a:solidFill>
            </a:endParaRPr>
          </a:p>
        </p:txBody>
      </p:sp>
      <p:cxnSp>
        <p:nvCxnSpPr>
          <p:cNvPr id="20499" name="Straight Connector 47"/>
          <p:cNvCxnSpPr>
            <a:cxnSpLocks noChangeShapeType="1"/>
          </p:cNvCxnSpPr>
          <p:nvPr/>
        </p:nvCxnSpPr>
        <p:spPr bwMode="auto">
          <a:xfrm rot="5400000" flipH="1" flipV="1">
            <a:off x="-504825" y="2451100"/>
            <a:ext cx="1652588" cy="15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20500" name="TextBox 48"/>
          <p:cNvSpPr txBox="1">
            <a:spLocks noChangeArrowheads="1"/>
          </p:cNvSpPr>
          <p:nvPr/>
        </p:nvSpPr>
        <p:spPr bwMode="auto">
          <a:xfrm>
            <a:off x="14288" y="2119313"/>
            <a:ext cx="612775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800000"/>
                </a:solidFill>
              </a:rPr>
              <a:t>1.8</a:t>
            </a:r>
          </a:p>
          <a:p>
            <a:pPr algn="ctr"/>
            <a:r>
              <a:rPr lang="en-US" sz="1600" b="1">
                <a:solidFill>
                  <a:srgbClr val="800000"/>
                </a:solidFill>
              </a:rPr>
              <a:t>MeV</a:t>
            </a:r>
            <a:endParaRPr lang="en-US" sz="12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match the final energy with the RF vector sums?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CB48-7C3D-124B-AA5D-81B858478F08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4" name="Picture 3" descr="llrf_vs_vp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7696" t="19361" r="8551" b="20571"/>
              <a:stretch>
                <a:fillRect/>
              </a:stretch>
            </p:blipFill>
          </mc:Choice>
          <mc:Fallback>
            <p:blipFill>
              <a:blip r:embed="rId3"/>
              <a:srcRect l="7696" t="19361" r="8551" b="20571"/>
              <a:stretch>
                <a:fillRect/>
              </a:stretch>
            </p:blipFill>
          </mc:Fallback>
        </mc:AlternateContent>
        <p:spPr>
          <a:xfrm>
            <a:off x="85626" y="2397179"/>
            <a:ext cx="5708311" cy="3603736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6" name="Picture 5" descr="energy_vs_vp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0588" t="23636" r="9412" b="50000"/>
              <a:stretch>
                <a:fillRect/>
              </a:stretch>
            </p:blipFill>
          </mc:Choice>
          <mc:Fallback>
            <p:blipFill>
              <a:blip r:embed="rId5"/>
              <a:srcRect l="50588" t="23636" r="9412" b="50000"/>
              <a:stretch>
                <a:fillRect/>
              </a:stretch>
            </p:blipFill>
          </mc:Fallback>
        </mc:AlternateContent>
        <p:spPr>
          <a:xfrm>
            <a:off x="5893830" y="1169248"/>
            <a:ext cx="3164547" cy="2369445"/>
          </a:xfrm>
          <a:prstGeom prst="rect">
            <a:avLst/>
          </a:prstGeom>
          <a:solidFill>
            <a:schemeClr val="accent5"/>
          </a:solidFill>
          <a:ln>
            <a:solidFill>
              <a:srgbClr val="0000FF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427080" y="1726539"/>
            <a:ext cx="3223531" cy="338554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ACC1 + ACC23 + ACC456 = …?</a:t>
            </a:r>
            <a:endParaRPr lang="en-US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087062" y="3976471"/>
            <a:ext cx="2846445" cy="2062103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Three measurements of energy:</a:t>
            </a:r>
          </a:p>
          <a:p>
            <a:r>
              <a:rPr lang="en-US" sz="1600" dirty="0" smtClean="0"/>
              <a:t>1. D1 bypass dipole</a:t>
            </a:r>
          </a:p>
          <a:p>
            <a:r>
              <a:rPr lang="en-US" sz="1600" dirty="0" smtClean="0"/>
              <a:t>2. RF vector sums</a:t>
            </a:r>
          </a:p>
          <a:p>
            <a:r>
              <a:rPr lang="en-US" sz="1600" dirty="0" smtClean="0"/>
              <a:t>3. Energy server</a:t>
            </a:r>
          </a:p>
          <a:p>
            <a:endParaRPr lang="en-US" sz="1600" dirty="0" smtClean="0"/>
          </a:p>
          <a:p>
            <a:r>
              <a:rPr lang="en-US" sz="1600" dirty="0" smtClean="0"/>
              <a:t>The measurements were consistently not in agreement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FLASH layout (now)</a:t>
            </a:r>
          </a:p>
        </p:txBody>
      </p:sp>
      <p:pic>
        <p:nvPicPr>
          <p:cNvPr id="5" name="Picture 4" descr="FLASH-Seminar-Upgrade.pdf"/>
          <p:cNvPicPr>
            <a:picLocks noChangeAspect="1"/>
          </p:cNvPicPr>
          <p:nvPr/>
        </p:nvPicPr>
        <p:blipFill>
          <a:blip r:embed="rId3"/>
          <a:srcRect l="6841" t="45062" r="43498" b="11623"/>
          <a:stretch>
            <a:fillRect/>
          </a:stretch>
        </p:blipFill>
        <p:spPr bwMode="auto">
          <a:xfrm>
            <a:off x="793750" y="1452563"/>
            <a:ext cx="73660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6628" name="Oval 7"/>
          <p:cNvSpPr>
            <a:spLocks noChangeArrowheads="1"/>
          </p:cNvSpPr>
          <p:nvPr/>
        </p:nvSpPr>
        <p:spPr bwMode="auto">
          <a:xfrm>
            <a:off x="4208463" y="3971925"/>
            <a:ext cx="544512" cy="5445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ctr" hangingPunct="0"/>
            <a:r>
              <a:rPr lang="en-US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26629" name="Oval 8"/>
          <p:cNvSpPr>
            <a:spLocks noChangeArrowheads="1"/>
          </p:cNvSpPr>
          <p:nvPr/>
        </p:nvSpPr>
        <p:spPr bwMode="auto">
          <a:xfrm>
            <a:off x="5811838" y="3983038"/>
            <a:ext cx="544512" cy="5445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ctr" hangingPunct="0"/>
            <a:r>
              <a:rPr lang="en-US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26630" name="Oval 9"/>
          <p:cNvSpPr>
            <a:spLocks noChangeArrowheads="1"/>
          </p:cNvSpPr>
          <p:nvPr/>
        </p:nvSpPr>
        <p:spPr bwMode="auto">
          <a:xfrm>
            <a:off x="6650038" y="3994150"/>
            <a:ext cx="544512" cy="5445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ctr" hangingPunct="0"/>
            <a:r>
              <a:rPr lang="en-US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26631" name="Oval 10"/>
          <p:cNvSpPr>
            <a:spLocks noChangeArrowheads="1"/>
          </p:cNvSpPr>
          <p:nvPr/>
        </p:nvSpPr>
        <p:spPr bwMode="auto">
          <a:xfrm>
            <a:off x="1922463" y="3983038"/>
            <a:ext cx="544512" cy="5445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ctr" hangingPunct="0"/>
            <a:r>
              <a:rPr lang="en-US">
                <a:solidFill>
                  <a:schemeClr val="bg1"/>
                </a:solidFill>
              </a:rPr>
              <a:t>K</a:t>
            </a:r>
          </a:p>
        </p:txBody>
      </p:sp>
      <p:cxnSp>
        <p:nvCxnSpPr>
          <p:cNvPr id="26632" name="Straight Connector 12"/>
          <p:cNvCxnSpPr>
            <a:cxnSpLocks noChangeShapeType="1"/>
            <a:endCxn id="26631" idx="0"/>
          </p:cNvCxnSpPr>
          <p:nvPr/>
        </p:nvCxnSpPr>
        <p:spPr bwMode="auto">
          <a:xfrm rot="16200000" flipH="1">
            <a:off x="2009775" y="3798888"/>
            <a:ext cx="368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633" name="Straight Connector 13"/>
          <p:cNvCxnSpPr>
            <a:cxnSpLocks noChangeShapeType="1"/>
          </p:cNvCxnSpPr>
          <p:nvPr/>
        </p:nvCxnSpPr>
        <p:spPr bwMode="auto">
          <a:xfrm rot="16200000" flipH="1">
            <a:off x="4159250" y="3668713"/>
            <a:ext cx="381000" cy="234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634" name="Straight Connector 15"/>
          <p:cNvCxnSpPr>
            <a:cxnSpLocks noChangeShapeType="1"/>
          </p:cNvCxnSpPr>
          <p:nvPr/>
        </p:nvCxnSpPr>
        <p:spPr bwMode="auto">
          <a:xfrm rot="5400000">
            <a:off x="4371975" y="3681413"/>
            <a:ext cx="358775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635" name="Straight Connector 17"/>
          <p:cNvCxnSpPr>
            <a:cxnSpLocks noChangeShapeType="1"/>
          </p:cNvCxnSpPr>
          <p:nvPr/>
        </p:nvCxnSpPr>
        <p:spPr bwMode="auto">
          <a:xfrm rot="16200000" flipH="1">
            <a:off x="5778500" y="3694113"/>
            <a:ext cx="381000" cy="234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636" name="Straight Connector 18"/>
          <p:cNvCxnSpPr>
            <a:cxnSpLocks noChangeShapeType="1"/>
          </p:cNvCxnSpPr>
          <p:nvPr/>
        </p:nvCxnSpPr>
        <p:spPr bwMode="auto">
          <a:xfrm rot="5400000">
            <a:off x="5991225" y="3706813"/>
            <a:ext cx="358775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637" name="Straight Connector 19"/>
          <p:cNvCxnSpPr>
            <a:cxnSpLocks noChangeShapeType="1"/>
          </p:cNvCxnSpPr>
          <p:nvPr/>
        </p:nvCxnSpPr>
        <p:spPr bwMode="auto">
          <a:xfrm rot="16200000" flipH="1">
            <a:off x="6623050" y="3700463"/>
            <a:ext cx="381000" cy="234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638" name="Straight Connector 20"/>
          <p:cNvCxnSpPr>
            <a:cxnSpLocks noChangeShapeType="1"/>
          </p:cNvCxnSpPr>
          <p:nvPr/>
        </p:nvCxnSpPr>
        <p:spPr bwMode="auto">
          <a:xfrm rot="5400000">
            <a:off x="6835775" y="3713163"/>
            <a:ext cx="358775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TTF_FLASH_Template.potx</Template>
  <TotalTime>86</TotalTime>
  <Words>802</Words>
  <Application>Microsoft Macintosh PowerPoint</Application>
  <PresentationFormat>On-screen Show (4:3)</PresentationFormat>
  <Paragraphs>143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 Unicode MS</vt:lpstr>
      <vt:lpstr>Calibri</vt:lpstr>
      <vt:lpstr>Century</vt:lpstr>
      <vt:lpstr>ＭＳ 明朝</vt:lpstr>
      <vt:lpstr>TTF_FLASH_Template</vt:lpstr>
      <vt:lpstr>Plans for upcoming reviews of FLASH 9mA program</vt:lpstr>
      <vt:lpstr>Upcoming reviews</vt:lpstr>
      <vt:lpstr>Next 9mA studies items…</vt:lpstr>
      <vt:lpstr>Beam loss</vt:lpstr>
      <vt:lpstr>Example of pulse-to-pulse energy jitter </vt:lpstr>
      <vt:lpstr>Beam loading transient example (7.5mA ~2100 bunches, 3MHz)</vt:lpstr>
      <vt:lpstr>Energy deviation along bunch train (examples)</vt:lpstr>
      <vt:lpstr>How do we match the final energy with the RF vector sums?</vt:lpstr>
      <vt:lpstr>FLASH layout (now)</vt:lpstr>
      <vt:lpstr>FLASH cavity gradients now</vt:lpstr>
      <vt:lpstr>Cavity tilts with long bunch trains and heavy beam loading (3mA and 7.5mA, long bunch trains)</vt:lpstr>
      <vt:lpstr>We need practice running long bunch trains!</vt:lpstr>
      <vt:lpstr>Second workshop on long bunch train operation at FLASH</vt:lpstr>
    </vt:vector>
  </TitlesOfParts>
  <Company>Argonne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upcoming reviews of FLASH 9mA program</dc:title>
  <dc:creator>John Carwardine</dc:creator>
  <cp:lastModifiedBy>John Carwardine</cp:lastModifiedBy>
  <cp:revision>16</cp:revision>
  <dcterms:created xsi:type="dcterms:W3CDTF">2010-04-14T12:18:16Z</dcterms:created>
  <dcterms:modified xsi:type="dcterms:W3CDTF">2010-04-14T13:44:28Z</dcterms:modified>
</cp:coreProperties>
</file>