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77" r:id="rId2"/>
    <p:sldId id="358" r:id="rId3"/>
    <p:sldId id="359" r:id="rId4"/>
    <p:sldId id="360" r:id="rId5"/>
    <p:sldId id="361" r:id="rId6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FF00"/>
    <a:srgbClr val="FF3399"/>
    <a:srgbClr val="0000CC"/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70" d="100"/>
          <a:sy n="70" d="100"/>
        </p:scale>
        <p:origin x="-3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2010/4/14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0" tIns="45880" rIns="91760" bIns="4588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760" tIns="45880" rIns="91760" bIns="4588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4791" y="100033"/>
            <a:ext cx="1005995" cy="785794"/>
            <a:chOff x="4791" y="100033"/>
            <a:chExt cx="1005995" cy="785794"/>
          </a:xfrm>
        </p:grpSpPr>
        <p:pic>
          <p:nvPicPr>
            <p:cNvPr id="5" name="図 4" descr="ILD00-3d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791" y="100033"/>
              <a:ext cx="1005995" cy="785794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 userDrawn="1"/>
          </p:nvSpPr>
          <p:spPr>
            <a:xfrm>
              <a:off x="285720" y="571480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FF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kumimoji="1" lang="ja-JP" altLang="en-US" sz="1400" b="1" dirty="0" smtClean="0">
                <a:solidFill>
                  <a:srgbClr val="FFFF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691470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4791" y="100033"/>
            <a:ext cx="1005995" cy="785794"/>
            <a:chOff x="4791" y="100033"/>
            <a:chExt cx="1005995" cy="785794"/>
          </a:xfrm>
        </p:grpSpPr>
        <p:pic>
          <p:nvPicPr>
            <p:cNvPr id="10" name="図 9" descr="ILD00-3d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791" y="100033"/>
              <a:ext cx="1005995" cy="78579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 userDrawn="1"/>
          </p:nvSpPr>
          <p:spPr>
            <a:xfrm>
              <a:off x="285720" y="571480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FF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kumimoji="1" lang="ja-JP" altLang="en-US" sz="1400" b="1" dirty="0" smtClean="0">
                <a:solidFill>
                  <a:srgbClr val="FFFF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620032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4791" y="100033"/>
            <a:ext cx="1005995" cy="785794"/>
            <a:chOff x="4791" y="100033"/>
            <a:chExt cx="1005995" cy="785794"/>
          </a:xfrm>
        </p:grpSpPr>
        <p:pic>
          <p:nvPicPr>
            <p:cNvPr id="10" name="図 9" descr="ILD00-3d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791" y="100033"/>
              <a:ext cx="1005995" cy="78579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 userDrawn="1"/>
          </p:nvSpPr>
          <p:spPr>
            <a:xfrm>
              <a:off x="285720" y="571480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FF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kumimoji="1" lang="ja-JP" altLang="en-US" sz="1400" b="1" dirty="0" smtClean="0">
                <a:solidFill>
                  <a:srgbClr val="FFFF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conferenceTimeTable.py?confId=4175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42910" y="357166"/>
            <a:ext cx="7772400" cy="3357586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Brief summary of discussion at LCWS2010</a:t>
            </a:r>
            <a:b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</a:br>
            <a:r>
              <a:rPr lang="en-US" altLang="ja-JP" sz="4400" dirty="0" smtClean="0"/>
              <a:t>and</a:t>
            </a:r>
            <a:br>
              <a:rPr lang="en-US" altLang="ja-JP" sz="4400" dirty="0" smtClean="0"/>
            </a:br>
            <a:r>
              <a:rPr lang="en-US" altLang="ja-JP" sz="4400" dirty="0" smtClean="0"/>
              <a:t> draft short term plan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571876"/>
            <a:ext cx="6400800" cy="1071570"/>
          </a:xfrm>
        </p:spPr>
        <p:txBody>
          <a:bodyPr/>
          <a:lstStyle/>
          <a:p>
            <a:r>
              <a:rPr kumimoji="0" lang="en-US" altLang="ja-JP" sz="1800" dirty="0" smtClean="0"/>
              <a:t>Akiya Miyamoto</a:t>
            </a:r>
          </a:p>
          <a:p>
            <a:r>
              <a:rPr kumimoji="0" lang="en-US" altLang="ja-JP" sz="1800" dirty="0" smtClean="0"/>
              <a:t>14-April-2010</a:t>
            </a:r>
          </a:p>
          <a:p>
            <a:r>
              <a:rPr kumimoji="0" lang="en-US" altLang="ja-JP" sz="1800" dirty="0" smtClean="0"/>
              <a:t>ILD Software WG meeting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14546" y="4929198"/>
            <a:ext cx="47452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Improving the ILD simulation</a:t>
            </a:r>
          </a:p>
          <a:p>
            <a:pPr>
              <a:buFont typeface="Wingdings" pitchFamily="2" charset="2"/>
              <a:buChar char="ü"/>
            </a:pP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Study toward new ILC baseline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57158" y="6211669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dirty="0" smtClean="0"/>
              <a:t>Detail will be found at </a:t>
            </a:r>
            <a:r>
              <a:rPr lang="en-US" altLang="ja-JP" dirty="0" smtClean="0">
                <a:hlinkClick r:id="rId2"/>
              </a:rPr>
              <a:t>http://ilcagenda.linearcollider.org/conferenceTimeTable.py?confId=4175</a:t>
            </a:r>
            <a:endParaRPr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4480" y="4643446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Topics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0166" y="5786454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apologizes</a:t>
            </a:r>
            <a:r>
              <a:rPr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for not including core tools and reconstructions</a:t>
            </a:r>
            <a:endParaRPr kumimoji="1" lang="ja-JP" altLang="en-US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Improving the ILD simulation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Near term high priority task</a:t>
            </a:r>
          </a:p>
          <a:p>
            <a:pPr lvl="1"/>
            <a:r>
              <a:rPr lang="en-US" altLang="ja-JP" dirty="0" smtClean="0">
                <a:solidFill>
                  <a:srgbClr val="003399"/>
                </a:solidFill>
              </a:rPr>
              <a:t>I</a:t>
            </a:r>
            <a:r>
              <a:rPr kumimoji="1" lang="en-US" altLang="ja-JP" dirty="0" smtClean="0">
                <a:solidFill>
                  <a:srgbClr val="003399"/>
                </a:solidFill>
              </a:rPr>
              <a:t>ncrease</a:t>
            </a:r>
            <a:r>
              <a:rPr kumimoji="1" lang="en-US" altLang="ja-JP" dirty="0" smtClean="0">
                <a:solidFill>
                  <a:srgbClr val="00B050"/>
                </a:solidFill>
              </a:rPr>
              <a:t> </a:t>
            </a:r>
            <a:r>
              <a:rPr kumimoji="1" lang="en-US" altLang="ja-JP" dirty="0" smtClean="0">
                <a:solidFill>
                  <a:srgbClr val="C00000"/>
                </a:solidFill>
              </a:rPr>
              <a:t>realism</a:t>
            </a:r>
            <a:r>
              <a:rPr kumimoji="1" lang="en-US" altLang="ja-JP" dirty="0" smtClean="0">
                <a:solidFill>
                  <a:srgbClr val="00B050"/>
                </a:solidFill>
              </a:rPr>
              <a:t> </a:t>
            </a:r>
            <a:r>
              <a:rPr kumimoji="1" lang="en-US" altLang="ja-JP" dirty="0" smtClean="0"/>
              <a:t>of sub-detector drivers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add alternatives/options.</a:t>
            </a:r>
          </a:p>
          <a:p>
            <a:pPr lvl="1">
              <a:buNone/>
            </a:pPr>
            <a:r>
              <a:rPr lang="en-US" altLang="ja-JP" dirty="0" smtClean="0">
                <a:sym typeface="Wingdings" pitchFamily="2" charset="2"/>
              </a:rPr>
              <a:t> according to reports from sub-group contacts</a:t>
            </a:r>
            <a:r>
              <a:rPr lang="ja-JP" altLang="en-US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in mid. March,  most of them are aiming to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deliver improvements by this summer</a:t>
            </a:r>
            <a:r>
              <a:rPr lang="en-US" altLang="ja-JP" dirty="0" smtClean="0">
                <a:sym typeface="Wingdings" pitchFamily="2" charset="2"/>
              </a:rPr>
              <a:t>, except further improvements of ECAL and mask/</a:t>
            </a:r>
            <a:r>
              <a:rPr lang="en-US" altLang="ja-JP" dirty="0" err="1" smtClean="0">
                <a:sym typeface="Wingdings" pitchFamily="2" charset="2"/>
              </a:rPr>
              <a:t>beampipe</a:t>
            </a:r>
            <a:r>
              <a:rPr lang="en-US" altLang="ja-JP" dirty="0" smtClean="0">
                <a:sym typeface="Wingdings" pitchFamily="2" charset="2"/>
              </a:rPr>
              <a:t>.</a:t>
            </a:r>
          </a:p>
          <a:p>
            <a:pPr lvl="1">
              <a:buFont typeface="Wingdings"/>
              <a:buChar char="è"/>
            </a:pP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New ILD integration WG</a:t>
            </a:r>
            <a:r>
              <a:rPr lang="en-US" altLang="ja-JP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has been formed to address issues related to services/cables.</a:t>
            </a:r>
          </a:p>
          <a:p>
            <a:pPr lvl="1">
              <a:buFont typeface="Wingdings"/>
              <a:buChar char="è"/>
            </a:pPr>
            <a:r>
              <a:rPr lang="en-US" altLang="ja-JP" dirty="0" smtClean="0">
                <a:sym typeface="Wingdings" pitchFamily="2" charset="2"/>
              </a:rPr>
              <a:t>Next mile stone: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ILD Software and Integration Meeting in June or July</a:t>
            </a:r>
            <a:r>
              <a:rPr lang="en-US" altLang="ja-JP" dirty="0" smtClean="0">
                <a:sym typeface="Wingdings" pitchFamily="2" charset="2"/>
              </a:rPr>
              <a:t>: </a:t>
            </a:r>
          </a:p>
          <a:p>
            <a:pPr lvl="2">
              <a:buNone/>
            </a:pPr>
            <a:r>
              <a:rPr lang="en-US" altLang="ja-JP" dirty="0" smtClean="0">
                <a:sym typeface="Wingdings" pitchFamily="2" charset="2"/>
              </a:rPr>
              <a:t>	- to have improved drivers and options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ja-JP" dirty="0" smtClean="0">
                <a:sym typeface="Wingdings" pitchFamily="2" charset="2"/>
              </a:rPr>
              <a:t>Agreement in Paris: “Revisit plans for next large MC in Summer”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 Topics of the next ILD WS ( during ECFA ? )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 A preference to have the MC production rather late (</a:t>
            </a:r>
            <a:r>
              <a:rPr lang="en-US" altLang="ja-JP" dirty="0" smtClean="0">
                <a:sym typeface="Wingdings" pitchFamily="2" charset="2"/>
              </a:rPr>
              <a:t>2010) </a:t>
            </a:r>
            <a:r>
              <a:rPr lang="en-US" altLang="ja-JP" dirty="0" smtClean="0">
                <a:sym typeface="Wingdings" pitchFamily="2" charset="2"/>
              </a:rPr>
              <a:t>were expressed at Beijing</a:t>
            </a:r>
          </a:p>
          <a:p>
            <a:r>
              <a:rPr lang="en-US" altLang="ja-JP" dirty="0" smtClean="0">
                <a:sym typeface="Wingdings" pitchFamily="2" charset="2"/>
              </a:rPr>
              <a:t>Missing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Improve B-field map ( especially for background/performance study )</a:t>
            </a:r>
          </a:p>
          <a:p>
            <a:pPr lvl="1">
              <a:buFont typeface="Wingdings"/>
              <a:buChar char="è"/>
            </a:pPr>
            <a:r>
              <a:rPr lang="en-US" altLang="ja-JP" dirty="0" smtClean="0">
                <a:sym typeface="Wingdings" pitchFamily="2" charset="2"/>
              </a:rPr>
              <a:t>Need a help by MDI group 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PhysicsList</a:t>
            </a:r>
            <a:r>
              <a:rPr lang="en-US" altLang="ja-JP" dirty="0" smtClean="0">
                <a:sym typeface="Wingdings" pitchFamily="2" charset="2"/>
              </a:rPr>
              <a:t>: SiD is using QGSP_BERT. Need our own study.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7072330" y="4643446"/>
            <a:ext cx="571504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>
            <a:off x="7066268" y="4704354"/>
            <a:ext cx="571504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1" name="テキスト ボックス 10"/>
          <p:cNvSpPr txBox="1"/>
          <p:nvPr/>
        </p:nvSpPr>
        <p:spPr>
          <a:xfrm>
            <a:off x="7000892" y="47148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2011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Study toward new ILC baseline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At</a:t>
            </a:r>
            <a:r>
              <a:rPr kumimoji="1" lang="en-US" altLang="ja-JP" dirty="0" smtClean="0"/>
              <a:t>  LCWS2010/ILC10(Beijing),</a:t>
            </a:r>
          </a:p>
          <a:p>
            <a:pPr lvl="1"/>
            <a:r>
              <a:rPr lang="en-US" altLang="ja-JP" dirty="0" smtClean="0"/>
              <a:t>Decision of ILC parameter is </a:t>
            </a:r>
            <a:r>
              <a:rPr lang="en-US" altLang="ja-JP" dirty="0" smtClean="0">
                <a:solidFill>
                  <a:srgbClr val="003399"/>
                </a:solidFill>
              </a:rPr>
              <a:t>postponed</a:t>
            </a:r>
            <a:r>
              <a:rPr lang="en-US" altLang="ja-JP" dirty="0" smtClean="0"/>
              <a:t>,  by </a:t>
            </a:r>
            <a:r>
              <a:rPr lang="en-US" altLang="ja-JP" dirty="0" smtClean="0">
                <a:solidFill>
                  <a:srgbClr val="C00000"/>
                </a:solidFill>
              </a:rPr>
              <a:t>~middle 2011</a:t>
            </a:r>
          </a:p>
          <a:p>
            <a:pPr lvl="1"/>
            <a:r>
              <a:rPr lang="en-US" altLang="ja-JP" dirty="0" smtClean="0"/>
              <a:t>New proposal: double pulse operation to recover luminosity at low energy.</a:t>
            </a:r>
          </a:p>
          <a:p>
            <a:pPr lvl="1">
              <a:buNone/>
            </a:pPr>
            <a:r>
              <a:rPr kumimoji="1" lang="en-US" altLang="ja-JP" dirty="0" smtClean="0"/>
              <a:t>  </a:t>
            </a:r>
            <a:r>
              <a:rPr kumimoji="1" lang="en-US" altLang="ja-JP" dirty="0" smtClean="0">
                <a:sym typeface="Wingdings" pitchFamily="2" charset="2"/>
              </a:rPr>
              <a:t> GDE is studying new parameter.  Hope to be informed soon. </a:t>
            </a:r>
            <a:r>
              <a:rPr kumimoji="1" lang="en-US" altLang="ja-JP" dirty="0" smtClean="0">
                <a:solidFill>
                  <a:srgbClr val="C00000"/>
                </a:solidFill>
                <a:sym typeface="Wingdings" pitchFamily="2" charset="2"/>
              </a:rPr>
              <a:t>~ June(?)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GDE will prepare 1 </a:t>
            </a:r>
            <a:r>
              <a:rPr lang="en-US" altLang="ja-JP" dirty="0" err="1" smtClean="0">
                <a:sym typeface="Wingdings" pitchFamily="2" charset="2"/>
              </a:rPr>
              <a:t>TeV</a:t>
            </a:r>
            <a:r>
              <a:rPr lang="en-US" altLang="ja-JP" dirty="0" smtClean="0">
                <a:sym typeface="Wingdings" pitchFamily="2" charset="2"/>
              </a:rPr>
              <a:t> parameter.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BAW</a:t>
            </a:r>
            <a:r>
              <a:rPr lang="en-US" altLang="ja-JP" dirty="0" smtClean="0">
                <a:sym typeface="Wingdings" pitchFamily="2" charset="2"/>
              </a:rPr>
              <a:t>(Baseline Assessment Workshop)s will be organized: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Sep. 8-10 in KEK and Dec./Jan. in ???</a:t>
            </a:r>
            <a:r>
              <a:rPr lang="en-US" altLang="ja-JP" dirty="0" smtClean="0">
                <a:sym typeface="Wingdings" pitchFamily="2" charset="2"/>
              </a:rPr>
              <a:t>, aiming to 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improve communication between Acc. and Det.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reach common agreement on new ILC parameter.</a:t>
            </a:r>
            <a:r>
              <a:rPr kumimoji="1" lang="en-US" altLang="ja-JP" dirty="0" smtClean="0"/>
              <a:t> </a:t>
            </a:r>
            <a:endParaRPr lang="en-US" altLang="ja-JP" dirty="0" smtClean="0"/>
          </a:p>
          <a:p>
            <a:pPr lvl="1">
              <a:buNone/>
            </a:pPr>
            <a:r>
              <a:rPr kumimoji="1" lang="en-US" altLang="ja-JP" dirty="0" smtClean="0">
                <a:sym typeface="Wingdings" pitchFamily="2" charset="2"/>
              </a:rPr>
              <a:t> it will take some more time to have a concrete beam parameter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At ILD meeting</a:t>
            </a:r>
          </a:p>
          <a:p>
            <a:pPr lvl="1"/>
            <a:r>
              <a:rPr lang="en-US" altLang="ja-JP" dirty="0" smtClean="0"/>
              <a:t>Proposal: “</a:t>
            </a:r>
            <a:r>
              <a:rPr lang="en-US" altLang="ja-JP" dirty="0" smtClean="0">
                <a:solidFill>
                  <a:srgbClr val="C00000"/>
                </a:solidFill>
              </a:rPr>
              <a:t>dedicated 350 GeV </a:t>
            </a:r>
            <a:r>
              <a:rPr lang="en-US" altLang="ja-JP" dirty="0" smtClean="0"/>
              <a:t>studies for Higgs branching ratio measurement and compare with 250 GeV performance.”</a:t>
            </a:r>
          </a:p>
          <a:p>
            <a:pPr lvl="1"/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2010/4/14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of 350 GeV MC production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Dedicated for Higgs Br study at 350 GeV vs. 250GeV</a:t>
            </a:r>
          </a:p>
          <a:p>
            <a:r>
              <a:rPr lang="en-US" altLang="ja-JP" dirty="0" smtClean="0"/>
              <a:t>Generator samples</a:t>
            </a:r>
          </a:p>
          <a:p>
            <a:pPr lvl="1"/>
            <a:r>
              <a:rPr lang="en-US" altLang="ja-JP" dirty="0" smtClean="0"/>
              <a:t>Could use existing </a:t>
            </a:r>
            <a:r>
              <a:rPr lang="en-US" altLang="ja-JP" dirty="0" err="1" smtClean="0">
                <a:solidFill>
                  <a:srgbClr val="C00000"/>
                </a:solidFill>
              </a:rPr>
              <a:t>e</a:t>
            </a:r>
            <a:r>
              <a:rPr lang="en-US" altLang="ja-JP" baseline="30000" dirty="0" err="1" smtClean="0">
                <a:solidFill>
                  <a:srgbClr val="C00000"/>
                </a:solidFill>
              </a:rPr>
              <a:t>+</a:t>
            </a:r>
            <a:r>
              <a:rPr lang="en-US" altLang="ja-JP" dirty="0" err="1" smtClean="0">
                <a:solidFill>
                  <a:srgbClr val="C00000"/>
                </a:solidFill>
              </a:rPr>
              <a:t>e</a:t>
            </a:r>
            <a:r>
              <a:rPr lang="en-US" altLang="ja-JP" baseline="30000" dirty="0" smtClean="0">
                <a:solidFill>
                  <a:srgbClr val="C00000"/>
                </a:solidFill>
              </a:rPr>
              <a:t>-</a:t>
            </a:r>
            <a:r>
              <a:rPr lang="en-US" altLang="ja-JP" dirty="0" smtClean="0">
                <a:solidFill>
                  <a:srgbClr val="C00000"/>
                </a:solidFill>
              </a:rPr>
              <a:t>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altLang="ja-JP" dirty="0" err="1" smtClean="0">
                <a:solidFill>
                  <a:srgbClr val="C00000"/>
                </a:solidFill>
                <a:sym typeface="Wingdings" pitchFamily="2" charset="2"/>
              </a:rPr>
              <a:t>llH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, </a:t>
            </a:r>
            <a:r>
              <a:rPr lang="en-US" altLang="ja-JP" dirty="0" err="1" smtClean="0">
                <a:solidFill>
                  <a:srgbClr val="C00000"/>
                </a:solidFill>
                <a:sym typeface="Wingdings" pitchFamily="2" charset="2"/>
              </a:rPr>
              <a:t>llqq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C00000"/>
                </a:solidFill>
                <a:sym typeface="Wingdings" pitchFamily="2" charset="2"/>
              </a:rPr>
              <a:t>stdhep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 samples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Beam parameters: We have RDR  and SB2009 no TF.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RDR350 </a:t>
            </a:r>
            <a:r>
              <a:rPr lang="en-US" altLang="ja-JP" dirty="0" smtClean="0">
                <a:sym typeface="Wingdings" pitchFamily="2" charset="2"/>
              </a:rPr>
              <a:t>is OK as a tentative selection.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For other final states ( </a:t>
            </a:r>
            <a:r>
              <a:rPr lang="en-US" altLang="ja-JP" dirty="0" err="1" smtClean="0">
                <a:solidFill>
                  <a:srgbClr val="C00000"/>
                </a:solidFill>
                <a:sym typeface="Wingdings" pitchFamily="2" charset="2"/>
              </a:rPr>
              <a:t>nnH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 &amp; </a:t>
            </a:r>
            <a:r>
              <a:rPr lang="en-US" altLang="ja-JP" dirty="0" err="1" smtClean="0">
                <a:solidFill>
                  <a:srgbClr val="C00000"/>
                </a:solidFill>
                <a:sym typeface="Wingdings" pitchFamily="2" charset="2"/>
              </a:rPr>
              <a:t>qqH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), samples has to be prepared.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4f samples would be sufficient. </a:t>
            </a:r>
          </a:p>
          <a:p>
            <a:r>
              <a:rPr lang="en-US" altLang="ja-JP" dirty="0" err="1" smtClean="0">
                <a:sym typeface="Wingdings" pitchFamily="2" charset="2"/>
              </a:rPr>
              <a:t>Mokka</a:t>
            </a:r>
            <a:r>
              <a:rPr lang="en-US" altLang="ja-JP" dirty="0" smtClean="0">
                <a:sym typeface="Wingdings" pitchFamily="2" charset="2"/>
              </a:rPr>
              <a:t> &amp; Marlin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Use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ILD_00</a:t>
            </a:r>
            <a:r>
              <a:rPr lang="en-US" altLang="ja-JP" dirty="0" smtClean="0">
                <a:sym typeface="Wingdings" pitchFamily="2" charset="2"/>
              </a:rPr>
              <a:t> and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ilcsoft_v01-06</a:t>
            </a:r>
            <a:r>
              <a:rPr lang="en-US" altLang="ja-JP" dirty="0" smtClean="0">
                <a:sym typeface="Wingdings" pitchFamily="2" charset="2"/>
              </a:rPr>
              <a:t> with minimum fixes.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Fixes to be considered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include beam crossing angle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fix VTX geometry problem and understand </a:t>
            </a:r>
            <a:r>
              <a:rPr lang="en-US" altLang="ja-JP" dirty="0" err="1" smtClean="0">
                <a:sym typeface="Wingdings" pitchFamily="2" charset="2"/>
              </a:rPr>
              <a:t>LCFIVertex</a:t>
            </a:r>
            <a:r>
              <a:rPr lang="en-US" altLang="ja-JP" dirty="0" smtClean="0">
                <a:sym typeface="Wingdings" pitchFamily="2" charset="2"/>
              </a:rPr>
              <a:t> performance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with </a:t>
            </a:r>
            <a:r>
              <a:rPr lang="en-US" altLang="ja-JP" dirty="0" err="1" smtClean="0">
                <a:sym typeface="Wingdings" pitchFamily="2" charset="2"/>
              </a:rPr>
              <a:t>DetailedTRKHitMode</a:t>
            </a:r>
            <a:r>
              <a:rPr lang="en-US" altLang="ja-JP" dirty="0" smtClean="0">
                <a:sym typeface="Wingdings" pitchFamily="2" charset="2"/>
              </a:rPr>
              <a:t> for all trackers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any others ?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( I suppose tuned PFOID, </a:t>
            </a:r>
            <a:r>
              <a:rPr lang="en-US" altLang="ja-JP" dirty="0" err="1" smtClean="0">
                <a:sym typeface="Wingdings" pitchFamily="2" charset="2"/>
              </a:rPr>
              <a:t>Beamcal</a:t>
            </a:r>
            <a:r>
              <a:rPr lang="en-US" altLang="ja-JP" dirty="0" smtClean="0">
                <a:sym typeface="Wingdings" pitchFamily="2" charset="2"/>
              </a:rPr>
              <a:t>  Pandora with bkg., DST info., etc.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are not ready to be included.)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Hopefully, 350 GeV production will serve as a test of new GRID tool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  <a:p>
            <a:pPr lvl="1"/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2010/4/14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Common Generator Samples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G</a:t>
            </a:r>
            <a:r>
              <a:rPr kumimoji="1" lang="en-US" altLang="ja-JP" dirty="0" smtClean="0"/>
              <a:t>enerator samples for next MC production should have a quality sufficient for making ILC physics case.</a:t>
            </a:r>
          </a:p>
          <a:p>
            <a:pPr lvl="1"/>
            <a:r>
              <a:rPr lang="en-US" altLang="ja-JP" dirty="0" smtClean="0"/>
              <a:t>Fix known errors (CKM-matrix, tau-pol., </a:t>
            </a:r>
            <a:r>
              <a:rPr lang="en-US" altLang="ja-JP" dirty="0" err="1" smtClean="0"/>
              <a:t>pythia</a:t>
            </a:r>
            <a:r>
              <a:rPr lang="en-US" altLang="ja-JP" dirty="0" smtClean="0"/>
              <a:t> fragmentation.)</a:t>
            </a:r>
          </a:p>
          <a:p>
            <a:pPr lvl="1"/>
            <a:r>
              <a:rPr kumimoji="1" lang="en-US" altLang="ja-JP" dirty="0" err="1" smtClean="0">
                <a:solidFill>
                  <a:srgbClr val="C00000"/>
                </a:solidFill>
              </a:rPr>
              <a:t>Whizard</a:t>
            </a:r>
            <a:r>
              <a:rPr kumimoji="1" lang="en-US" altLang="ja-JP" dirty="0" smtClean="0"/>
              <a:t>: update 1.40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>
                <a:solidFill>
                  <a:srgbClr val="C00000"/>
                </a:solidFill>
                <a:sym typeface="Wingdings" pitchFamily="2" charset="2"/>
              </a:rPr>
              <a:t>1.95</a:t>
            </a:r>
            <a:r>
              <a:rPr kumimoji="1" lang="en-US" altLang="ja-JP" dirty="0" smtClean="0">
                <a:sym typeface="Wingdings" pitchFamily="2" charset="2"/>
              </a:rPr>
              <a:t> ( work started. )</a:t>
            </a:r>
          </a:p>
          <a:p>
            <a:pPr lvl="2"/>
            <a:r>
              <a:rPr lang="en-US" altLang="ja-JP" dirty="0" err="1" smtClean="0">
                <a:sym typeface="Wingdings" pitchFamily="2" charset="2"/>
              </a:rPr>
              <a:t>Whizard</a:t>
            </a:r>
            <a:r>
              <a:rPr lang="en-US" altLang="ja-JP" dirty="0" smtClean="0">
                <a:sym typeface="Wingdings" pitchFamily="2" charset="2"/>
              </a:rPr>
              <a:t> for the most of ee2f, 4f, 6f samples and 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US" altLang="ja-JP" dirty="0" err="1" smtClean="0">
                <a:sym typeface="Wingdings" pitchFamily="2" charset="2"/>
              </a:rPr>
              <a:t>e</a:t>
            </a:r>
            <a:r>
              <a:rPr lang="en-US" altLang="ja-JP" dirty="0" smtClean="0">
                <a:sym typeface="Wingdings" pitchFamily="2" charset="2"/>
              </a:rPr>
              <a:t>  X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Note: </a:t>
            </a:r>
            <a:r>
              <a:rPr lang="en-US" altLang="ja-JP" dirty="0" err="1" smtClean="0">
                <a:sym typeface="Wingdings" pitchFamily="2" charset="2"/>
              </a:rPr>
              <a:t>Pythia</a:t>
            </a:r>
            <a:r>
              <a:rPr lang="en-US" altLang="ja-JP" dirty="0" smtClean="0">
                <a:sym typeface="Wingdings" pitchFamily="2" charset="2"/>
              </a:rPr>
              <a:t> is easy to use, but beam pol. is missing in many cases and need special work to include </a:t>
            </a:r>
            <a:r>
              <a:rPr lang="en-US" altLang="ja-JP" dirty="0" err="1" smtClean="0">
                <a:sym typeface="Wingdings" pitchFamily="2" charset="2"/>
              </a:rPr>
              <a:t>lum</a:t>
            </a:r>
            <a:r>
              <a:rPr lang="en-US" altLang="ja-JP" dirty="0" smtClean="0">
                <a:sym typeface="Wingdings" pitchFamily="2" charset="2"/>
              </a:rPr>
              <a:t>. spectrum for 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US" altLang="ja-JP" dirty="0" err="1" smtClean="0">
                <a:sym typeface="Wingdings" pitchFamily="2" charset="2"/>
              </a:rPr>
              <a:t>e</a:t>
            </a:r>
            <a:r>
              <a:rPr lang="en-US" altLang="ja-JP" dirty="0" smtClean="0">
                <a:sym typeface="Wingdings" pitchFamily="2" charset="2"/>
              </a:rPr>
              <a:t>, etc. 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Use special generator for special process.  For example,</a:t>
            </a:r>
          </a:p>
          <a:p>
            <a:pPr lvl="2"/>
            <a:r>
              <a:rPr kumimoji="1" lang="en-US" altLang="ja-JP" dirty="0" err="1" smtClean="0">
                <a:sym typeface="Wingdings" pitchFamily="2" charset="2"/>
              </a:rPr>
              <a:t>e+e</a:t>
            </a:r>
            <a:r>
              <a:rPr kumimoji="1" lang="en-US" altLang="ja-JP" dirty="0" smtClean="0">
                <a:sym typeface="Wingdings" pitchFamily="2" charset="2"/>
              </a:rPr>
              <a:t>-  </a:t>
            </a:r>
            <a:r>
              <a:rPr kumimoji="1" lang="en-US" altLang="ja-JP" dirty="0" err="1" smtClean="0">
                <a:sym typeface="Wingdings" pitchFamily="2" charset="2"/>
              </a:rPr>
              <a:t>ttH</a:t>
            </a:r>
            <a:r>
              <a:rPr kumimoji="1" lang="en-US" altLang="ja-JP" dirty="0" smtClean="0">
                <a:sym typeface="Wingdings" pitchFamily="2" charset="2"/>
              </a:rPr>
              <a:t>, </a:t>
            </a:r>
            <a:r>
              <a:rPr kumimoji="1" lang="en-US" altLang="ja-JP" dirty="0" err="1" smtClean="0">
                <a:sym typeface="Wingdings" pitchFamily="2" charset="2"/>
              </a:rPr>
              <a:t>ttbb</a:t>
            </a:r>
            <a:r>
              <a:rPr kumimoji="1" lang="en-US" altLang="ja-JP" dirty="0" smtClean="0">
                <a:sym typeface="Wingdings" pitchFamily="2" charset="2"/>
              </a:rPr>
              <a:t>, </a:t>
            </a:r>
            <a:r>
              <a:rPr kumimoji="1" lang="en-US" altLang="ja-JP" dirty="0" err="1" smtClean="0">
                <a:sym typeface="Wingdings" pitchFamily="2" charset="2"/>
              </a:rPr>
              <a:t>ttZ</a:t>
            </a:r>
            <a:r>
              <a:rPr kumimoji="1" lang="en-US" altLang="ja-JP" dirty="0" smtClean="0">
                <a:sym typeface="Wingdings" pitchFamily="2" charset="2"/>
              </a:rPr>
              <a:t>, .. : </a:t>
            </a:r>
            <a:r>
              <a:rPr kumimoji="1" lang="en-US" altLang="ja-JP" dirty="0" err="1" smtClean="0">
                <a:sym typeface="Wingdings" pitchFamily="2" charset="2"/>
              </a:rPr>
              <a:t>physsim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altLang="ja-JP" dirty="0" err="1" smtClean="0">
                <a:sym typeface="Wingdings" pitchFamily="2" charset="2"/>
              </a:rPr>
              <a:t>bhabha</a:t>
            </a:r>
            <a:r>
              <a:rPr lang="en-US" altLang="ja-JP" dirty="0" smtClean="0">
                <a:sym typeface="Wingdings" pitchFamily="2" charset="2"/>
              </a:rPr>
              <a:t> :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SUSY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Update of data format has been requested.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Info. of color singlet </a:t>
            </a:r>
            <a:r>
              <a:rPr kumimoji="1" lang="en-US" altLang="ja-JP" dirty="0" err="1" smtClean="0">
                <a:sym typeface="Wingdings" pitchFamily="2" charset="2"/>
              </a:rPr>
              <a:t>system;incl</a:t>
            </a:r>
            <a:r>
              <a:rPr kumimoji="1" lang="en-US" altLang="ja-JP" dirty="0" smtClean="0">
                <a:sym typeface="Wingdings" pitchFamily="2" charset="2"/>
              </a:rPr>
              <a:t>. all </a:t>
            </a:r>
            <a:r>
              <a:rPr kumimoji="1" lang="en-US" altLang="ja-JP" dirty="0" err="1" smtClean="0">
                <a:sym typeface="Wingdings" pitchFamily="2" charset="2"/>
              </a:rPr>
              <a:t>Pythia</a:t>
            </a:r>
            <a:r>
              <a:rPr lang="en-US" altLang="ja-JP" dirty="0" err="1" smtClean="0">
                <a:sym typeface="Wingdings" pitchFamily="2" charset="2"/>
              </a:rPr>
              <a:t>’s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err="1" smtClean="0">
                <a:sym typeface="Wingdings" pitchFamily="2" charset="2"/>
              </a:rPr>
              <a:t>hepevt</a:t>
            </a:r>
            <a:r>
              <a:rPr lang="en-US" altLang="ja-JP" dirty="0" smtClean="0">
                <a:sym typeface="Wingdings" pitchFamily="2" charset="2"/>
              </a:rPr>
              <a:t> info.; </a:t>
            </a:r>
            <a:r>
              <a:rPr kumimoji="1" lang="en-US" altLang="ja-JP" dirty="0" smtClean="0">
                <a:sym typeface="Wingdings" pitchFamily="2" charset="2"/>
              </a:rPr>
              <a:t>incl. particle spin in </a:t>
            </a:r>
            <a:r>
              <a:rPr kumimoji="1" lang="en-US" altLang="ja-JP" dirty="0" err="1" smtClean="0">
                <a:sym typeface="Wingdings" pitchFamily="2" charset="2"/>
              </a:rPr>
              <a:t>MCParticle</a:t>
            </a:r>
            <a:r>
              <a:rPr kumimoji="1" lang="en-US" altLang="ja-JP" dirty="0" smtClean="0">
                <a:sym typeface="Wingdings" pitchFamily="2" charset="2"/>
              </a:rPr>
              <a:t>; 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Generator samples should be validated before fed to </a:t>
            </a:r>
            <a:r>
              <a:rPr lang="en-US" altLang="ja-JP" dirty="0" err="1" smtClean="0">
                <a:sym typeface="Wingdings" pitchFamily="2" charset="2"/>
              </a:rPr>
              <a:t>MCProduction</a:t>
            </a:r>
            <a:endParaRPr lang="en-US" altLang="ja-JP" dirty="0" smtClean="0">
              <a:sym typeface="Wingdings" pitchFamily="2" charset="2"/>
            </a:endParaRPr>
          </a:p>
          <a:p>
            <a:pPr lvl="1">
              <a:buNone/>
            </a:pP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/>
              <a:t>At LCWS2010, Software Common Task Group  agrees to organize 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C00000"/>
                </a:solidFill>
              </a:rPr>
              <a:t>a sub-working group</a:t>
            </a:r>
            <a:r>
              <a:rPr lang="en-US" altLang="ja-JP" dirty="0" smtClean="0"/>
              <a:t> by members from SLAC/KEK/DESY to coordinate work on common data sample production.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Preparation of new 350 GeV will be served as a test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2010/4/14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3041</TotalTime>
  <Words>447</Words>
  <Application>Microsoft Office PowerPoint</Application>
  <PresentationFormat>画面に合わせる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白紙2</vt:lpstr>
      <vt:lpstr>Brief summary of discussion at LCWS2010 and  draft short term plan</vt:lpstr>
      <vt:lpstr>Improving the ILD simulation</vt:lpstr>
      <vt:lpstr>Study toward new ILC baseline</vt:lpstr>
      <vt:lpstr>Plan of 350 GeV MC production</vt:lpstr>
      <vt:lpstr>Common Generator Samples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107</cp:revision>
  <dcterms:created xsi:type="dcterms:W3CDTF">2009-06-04T06:26:41Z</dcterms:created>
  <dcterms:modified xsi:type="dcterms:W3CDTF">2010-04-14T13:35:28Z</dcterms:modified>
</cp:coreProperties>
</file>