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64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8F713-C921-426A-A626-42CA4E6E4CCD}" type="datetimeFigureOut">
              <a:rPr lang="en-US" smtClean="0"/>
              <a:t>4/20/2010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C202D-139A-4026-93E3-BCDEED9B4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8F713-C921-426A-A626-42CA4E6E4CCD}" type="datetimeFigureOut">
              <a:rPr lang="en-US" smtClean="0"/>
              <a:t>4/20/2010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C202D-139A-4026-93E3-BCDEED9B4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8F713-C921-426A-A626-42CA4E6E4CCD}" type="datetimeFigureOut">
              <a:rPr lang="en-US" smtClean="0"/>
              <a:t>4/20/2010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C202D-139A-4026-93E3-BCDEED9B4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8F713-C921-426A-A626-42CA4E6E4CCD}" type="datetimeFigureOut">
              <a:rPr lang="en-US" smtClean="0"/>
              <a:t>4/20/2010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C202D-139A-4026-93E3-BCDEED9B4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8F713-C921-426A-A626-42CA4E6E4CCD}" type="datetimeFigureOut">
              <a:rPr lang="en-US" smtClean="0"/>
              <a:t>4/20/2010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C202D-139A-4026-93E3-BCDEED9B4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8F713-C921-426A-A626-42CA4E6E4CCD}" type="datetimeFigureOut">
              <a:rPr lang="en-US" smtClean="0"/>
              <a:t>4/20/2010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C202D-139A-4026-93E3-BCDEED9B4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8F713-C921-426A-A626-42CA4E6E4CCD}" type="datetimeFigureOut">
              <a:rPr lang="en-US" smtClean="0"/>
              <a:t>4/20/2010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C202D-139A-4026-93E3-BCDEED9B4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8F713-C921-426A-A626-42CA4E6E4CCD}" type="datetimeFigureOut">
              <a:rPr lang="en-US" smtClean="0"/>
              <a:t>4/20/2010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C202D-139A-4026-93E3-BCDEED9B4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8F713-C921-426A-A626-42CA4E6E4CCD}" type="datetimeFigureOut">
              <a:rPr lang="en-US" smtClean="0"/>
              <a:t>4/20/2010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C202D-139A-4026-93E3-BCDEED9B4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8F713-C921-426A-A626-42CA4E6E4CCD}" type="datetimeFigureOut">
              <a:rPr lang="en-US" smtClean="0"/>
              <a:t>4/20/2010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C202D-139A-4026-93E3-BCDEED9B4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8F713-C921-426A-A626-42CA4E6E4CCD}" type="datetimeFigureOut">
              <a:rPr lang="en-US" smtClean="0"/>
              <a:t>4/20/2010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C202D-139A-4026-93E3-BCDEED9B4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8F713-C921-426A-A626-42CA4E6E4CCD}" type="datetimeFigureOut">
              <a:rPr lang="en-US" smtClean="0"/>
              <a:t>4/20/2010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C202D-139A-4026-93E3-BCDEED9B4A9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3352799"/>
          </a:xfrm>
        </p:spPr>
        <p:txBody>
          <a:bodyPr>
            <a:normAutofit fontScale="90000"/>
          </a:bodyPr>
          <a:lstStyle/>
          <a:p>
            <a:r>
              <a:rPr lang="en-US" sz="5300" dirty="0" smtClean="0"/>
              <a:t>Progress in RTML</a:t>
            </a:r>
            <a:br>
              <a:rPr lang="en-US" sz="5300" dirty="0" smtClean="0"/>
            </a:br>
            <a:r>
              <a:rPr lang="en-US" sz="5300" dirty="0" smtClean="0"/>
              <a:t/>
            </a:r>
            <a:br>
              <a:rPr lang="en-US" sz="5300" dirty="0" smtClean="0"/>
            </a:br>
            <a:r>
              <a:rPr lang="en-US" sz="3600" dirty="0" err="1" smtClean="0"/>
              <a:t>Nikolay</a:t>
            </a:r>
            <a:r>
              <a:rPr lang="en-US" sz="3600" dirty="0" smtClean="0"/>
              <a:t> </a:t>
            </a:r>
            <a:r>
              <a:rPr lang="en-US" sz="3600" dirty="0" err="1" smtClean="0"/>
              <a:t>Solyak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April 2010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Progresses in the RTML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458200" cy="5562600"/>
          </a:xfrm>
        </p:spPr>
        <p:txBody>
          <a:bodyPr>
            <a:normAutofit fontScale="77500" lnSpcReduction="20000"/>
          </a:bodyPr>
          <a:lstStyle/>
          <a:p>
            <a:pPr marL="285750" lvl="1">
              <a:buFont typeface="Arial" pitchFamily="34" charset="0"/>
              <a:buChar char="•"/>
            </a:pPr>
            <a:r>
              <a:rPr lang="en-US" sz="3600" dirty="0" smtClean="0"/>
              <a:t>Preparation LCWS2010 talks in Beijing:  </a:t>
            </a:r>
          </a:p>
          <a:p>
            <a:pPr marL="688975" lvl="2" indent="-225425"/>
            <a:r>
              <a:rPr lang="en-US" sz="2600" i="1" dirty="0" smtClean="0">
                <a:solidFill>
                  <a:srgbClr val="002060"/>
                </a:solidFill>
              </a:rPr>
              <a:t>RTML status</a:t>
            </a:r>
          </a:p>
          <a:p>
            <a:pPr marL="688975" lvl="2" indent="-225425"/>
            <a:r>
              <a:rPr lang="en-US" sz="2600" i="1" dirty="0" smtClean="0">
                <a:solidFill>
                  <a:srgbClr val="002060"/>
                </a:solidFill>
              </a:rPr>
              <a:t>Single-Stage Bunch Compressor Option for ILC SB-2009</a:t>
            </a:r>
          </a:p>
          <a:p>
            <a:pPr marL="688975" lvl="2" indent="-225425"/>
            <a:r>
              <a:rPr lang="en-US" sz="2600" i="1" dirty="0">
                <a:solidFill>
                  <a:srgbClr val="002060"/>
                </a:solidFill>
              </a:rPr>
              <a:t> </a:t>
            </a:r>
            <a:r>
              <a:rPr lang="en-US" sz="2600" i="1" dirty="0" smtClean="0">
                <a:solidFill>
                  <a:srgbClr val="002060"/>
                </a:solidFill>
              </a:rPr>
              <a:t>Design of the  Spin Rotator for CLIC</a:t>
            </a:r>
          </a:p>
          <a:p>
            <a:pPr marL="688975" lvl="2" indent="-225425"/>
            <a:r>
              <a:rPr lang="en-US" sz="2600" i="1" dirty="0" smtClean="0">
                <a:solidFill>
                  <a:srgbClr val="002060"/>
                </a:solidFill>
              </a:rPr>
              <a:t>RF coupler kick simulations, update</a:t>
            </a:r>
          </a:p>
          <a:p>
            <a:pPr marL="688975" lvl="2" indent="-225425"/>
            <a:r>
              <a:rPr lang="en-US" sz="2600" i="1" dirty="0" err="1" smtClean="0">
                <a:solidFill>
                  <a:srgbClr val="002060"/>
                </a:solidFill>
              </a:rPr>
              <a:t>Splittable</a:t>
            </a:r>
            <a:r>
              <a:rPr lang="en-US" sz="2600" i="1" dirty="0" smtClean="0">
                <a:solidFill>
                  <a:srgbClr val="002060"/>
                </a:solidFill>
              </a:rPr>
              <a:t> magnet design</a:t>
            </a:r>
          </a:p>
          <a:p>
            <a:pPr marL="688975" lvl="2" indent="-225425"/>
            <a:r>
              <a:rPr lang="en-US" sz="2600" i="1" dirty="0" smtClean="0">
                <a:solidFill>
                  <a:srgbClr val="002060"/>
                </a:solidFill>
              </a:rPr>
              <a:t>L-band BPM status and Design of the CLIC X-band BPM</a:t>
            </a:r>
          </a:p>
          <a:p>
            <a:pPr marL="285750" lvl="2" indent="-227013">
              <a:buNone/>
            </a:pPr>
            <a:endParaRPr lang="en-US" sz="900" i="1" dirty="0" smtClean="0"/>
          </a:p>
          <a:p>
            <a:pPr marL="285750" lvl="2" indent="-227013"/>
            <a:r>
              <a:rPr lang="en-US" sz="3200" dirty="0" smtClean="0"/>
              <a:t>BC1S: Lattice file for the 300 µm version has been, matched, optimized and finalized. This lattice has been matched to the ILC </a:t>
            </a:r>
            <a:r>
              <a:rPr lang="en-US" sz="3200" dirty="0" err="1" smtClean="0"/>
              <a:t>linac</a:t>
            </a:r>
            <a:r>
              <a:rPr lang="en-US" sz="3200" dirty="0" smtClean="0"/>
              <a:t> input </a:t>
            </a:r>
            <a:r>
              <a:rPr lang="en-US" sz="3200" dirty="0" err="1" smtClean="0"/>
              <a:t>twiss</a:t>
            </a:r>
            <a:r>
              <a:rPr lang="en-US" sz="3200" dirty="0" smtClean="0"/>
              <a:t> parameters</a:t>
            </a:r>
          </a:p>
          <a:p>
            <a:pPr marL="285750" lvl="2" indent="-227013"/>
            <a:endParaRPr lang="en-US" sz="900" dirty="0"/>
          </a:p>
          <a:p>
            <a:pPr marL="742950" lvl="3" indent="-227013"/>
            <a:r>
              <a:rPr lang="en-US" sz="2800" i="1" dirty="0" smtClean="0">
                <a:solidFill>
                  <a:srgbClr val="002060"/>
                </a:solidFill>
              </a:rPr>
              <a:t> </a:t>
            </a:r>
            <a:r>
              <a:rPr lang="en-US" sz="2800" i="1" dirty="0" err="1" smtClean="0">
                <a:solidFill>
                  <a:srgbClr val="002060"/>
                </a:solidFill>
              </a:rPr>
              <a:t>Prelinac</a:t>
            </a:r>
            <a:r>
              <a:rPr lang="en-US" sz="2800" i="1" dirty="0" smtClean="0">
                <a:solidFill>
                  <a:srgbClr val="002060"/>
                </a:solidFill>
              </a:rPr>
              <a:t> has been added to the ILC2007b lattice, to accelerate the beam from ~ 5 </a:t>
            </a:r>
            <a:r>
              <a:rPr lang="en-US" sz="2800" i="1" dirty="0" err="1" smtClean="0">
                <a:solidFill>
                  <a:srgbClr val="002060"/>
                </a:solidFill>
              </a:rPr>
              <a:t>GeV</a:t>
            </a:r>
            <a:r>
              <a:rPr lang="en-US" sz="2800" i="1" dirty="0" smtClean="0">
                <a:solidFill>
                  <a:srgbClr val="002060"/>
                </a:solidFill>
              </a:rPr>
              <a:t>, as it is at the BC1S exit, to 15 </a:t>
            </a:r>
            <a:r>
              <a:rPr lang="en-US" sz="2800" i="1" dirty="0" err="1" smtClean="0">
                <a:solidFill>
                  <a:srgbClr val="002060"/>
                </a:solidFill>
              </a:rPr>
              <a:t>GeV</a:t>
            </a:r>
            <a:r>
              <a:rPr lang="en-US" sz="2800" i="1" dirty="0">
                <a:solidFill>
                  <a:srgbClr val="002060"/>
                </a:solidFill>
              </a:rPr>
              <a:t>.</a:t>
            </a:r>
            <a:r>
              <a:rPr lang="en-US" sz="2800" i="1" dirty="0" smtClean="0">
                <a:solidFill>
                  <a:srgbClr val="002060"/>
                </a:solidFill>
              </a:rPr>
              <a:t> </a:t>
            </a:r>
          </a:p>
          <a:p>
            <a:pPr marL="742950" lvl="3" indent="-227013"/>
            <a:endParaRPr lang="en-US" sz="500" i="1" dirty="0" smtClean="0">
              <a:solidFill>
                <a:srgbClr val="002060"/>
              </a:solidFill>
            </a:endParaRPr>
          </a:p>
          <a:p>
            <a:pPr marL="742950" lvl="3" indent="-227013"/>
            <a:r>
              <a:rPr lang="en-US" sz="2800" i="1" dirty="0" smtClean="0">
                <a:solidFill>
                  <a:srgbClr val="002060"/>
                </a:solidFill>
              </a:rPr>
              <a:t>A MADX version is available upon request.</a:t>
            </a:r>
          </a:p>
          <a:p>
            <a:pPr marL="285750" lvl="2" indent="-227013"/>
            <a:endParaRPr lang="en-US" sz="1000" dirty="0"/>
          </a:p>
          <a:p>
            <a:pPr marL="285750" lvl="2" indent="-227013"/>
            <a:r>
              <a:rPr lang="en-US" sz="3200" dirty="0" smtClean="0"/>
              <a:t>Reviewing of tolerances and </a:t>
            </a:r>
            <a:r>
              <a:rPr lang="en-US" sz="3200" dirty="0" err="1" smtClean="0"/>
              <a:t>emittance</a:t>
            </a:r>
            <a:r>
              <a:rPr lang="en-US" sz="3200" dirty="0" smtClean="0"/>
              <a:t> budget in RTML (in progress)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 (2).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fontScale="77500" lnSpcReduction="20000"/>
          </a:bodyPr>
          <a:lstStyle/>
          <a:p>
            <a:pPr marL="285750" lvl="2" indent="-227013"/>
            <a:r>
              <a:rPr lang="en-US" sz="3200" dirty="0" smtClean="0"/>
              <a:t>Studies have been made to further compress the bunches, with the aim to achieve 200 micron bunch length. This seemed to be hardly achievable. Few options have been studied:</a:t>
            </a:r>
          </a:p>
          <a:p>
            <a:pPr marL="742950" lvl="3" indent="-227013"/>
            <a:r>
              <a:rPr lang="en-US" sz="2800" i="1" dirty="0" smtClean="0">
                <a:solidFill>
                  <a:srgbClr val="002060"/>
                </a:solidFill>
              </a:rPr>
              <a:t>Optimization of the RF and Wiggler parameters to minimize bunch length:</a:t>
            </a:r>
          </a:p>
          <a:p>
            <a:pPr marL="742950" lvl="3" indent="-227013"/>
            <a:r>
              <a:rPr lang="en-US" sz="2800" i="1" dirty="0" smtClean="0">
                <a:solidFill>
                  <a:srgbClr val="002060"/>
                </a:solidFill>
              </a:rPr>
              <a:t>3rd harmonic cavities in the RF section, to cure the non-</a:t>
            </a:r>
            <a:r>
              <a:rPr lang="en-US" sz="2800" i="1" dirty="0" err="1" smtClean="0">
                <a:solidFill>
                  <a:srgbClr val="002060"/>
                </a:solidFill>
              </a:rPr>
              <a:t>linearities</a:t>
            </a:r>
            <a:r>
              <a:rPr lang="en-US" sz="2800" i="1" dirty="0" smtClean="0">
                <a:solidFill>
                  <a:srgbClr val="002060"/>
                </a:solidFill>
              </a:rPr>
              <a:t> intrinsic to the RF-stage of the bunch compressor; </a:t>
            </a:r>
          </a:p>
          <a:p>
            <a:pPr marL="742950" lvl="3" indent="-227013"/>
            <a:r>
              <a:rPr lang="en-US" sz="2800" i="1" dirty="0" smtClean="0">
                <a:solidFill>
                  <a:srgbClr val="002060"/>
                </a:solidFill>
              </a:rPr>
              <a:t>Introduction</a:t>
            </a:r>
            <a:r>
              <a:rPr lang="en-US" sz="2800" i="1" dirty="0" smtClean="0">
                <a:solidFill>
                  <a:srgbClr val="002060"/>
                </a:solidFill>
              </a:rPr>
              <a:t> of </a:t>
            </a:r>
            <a:r>
              <a:rPr lang="en-US" sz="2800" i="1" dirty="0" err="1" smtClean="0">
                <a:solidFill>
                  <a:srgbClr val="002060"/>
                </a:solidFill>
              </a:rPr>
              <a:t>sextupoles</a:t>
            </a:r>
            <a:r>
              <a:rPr lang="en-US" sz="2800" i="1" dirty="0" smtClean="0">
                <a:solidFill>
                  <a:srgbClr val="002060"/>
                </a:solidFill>
              </a:rPr>
              <a:t> in the lattice, to cure for the non-linear terms introduced by the wiggler, such as the T566, that is not negligible. 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pPr marL="285750" lvl="3" indent="-285750">
              <a:buFont typeface="Wingdings" pitchFamily="2" charset="2"/>
              <a:buChar char="§"/>
            </a:pPr>
            <a:r>
              <a:rPr lang="en-US" sz="3100" dirty="0" smtClean="0">
                <a:solidFill>
                  <a:srgbClr val="C00000"/>
                </a:solidFill>
              </a:rPr>
              <a:t>Shortest bunches that have been obtained are: </a:t>
            </a:r>
          </a:p>
          <a:p>
            <a:pPr marL="795338" lvl="5" indent="-284163">
              <a:buFont typeface="Wingdings" pitchFamily="2" charset="2"/>
              <a:buChar char="Ø"/>
            </a:pPr>
            <a:r>
              <a:rPr lang="en-US" sz="2600" i="1" dirty="0" smtClean="0">
                <a:solidFill>
                  <a:srgbClr val="002060"/>
                </a:solidFill>
              </a:rPr>
              <a:t>~250 µm with a plain BC1S;</a:t>
            </a:r>
          </a:p>
          <a:p>
            <a:pPr marL="795338" lvl="4" indent="-284163">
              <a:buFont typeface="Wingdings" pitchFamily="2" charset="2"/>
              <a:buChar char="Ø"/>
            </a:pPr>
            <a:r>
              <a:rPr lang="en-US" sz="2600" i="1" dirty="0" smtClean="0">
                <a:solidFill>
                  <a:srgbClr val="002060"/>
                </a:solidFill>
              </a:rPr>
              <a:t>~235 µm by using </a:t>
            </a:r>
            <a:r>
              <a:rPr lang="en-US" sz="2600" i="1" dirty="0" err="1" smtClean="0">
                <a:solidFill>
                  <a:srgbClr val="002060"/>
                </a:solidFill>
              </a:rPr>
              <a:t>sextupoles</a:t>
            </a:r>
            <a:r>
              <a:rPr lang="en-US" sz="2600" i="1" dirty="0" smtClean="0">
                <a:solidFill>
                  <a:srgbClr val="002060"/>
                </a:solidFill>
              </a:rPr>
              <a:t>; </a:t>
            </a:r>
          </a:p>
          <a:p>
            <a:pPr marL="795338" lvl="4" indent="-284163">
              <a:buFont typeface="Wingdings" pitchFamily="2" charset="2"/>
              <a:buChar char="Ø"/>
            </a:pPr>
            <a:r>
              <a:rPr lang="en-US" sz="2600" i="1" dirty="0" smtClean="0">
                <a:solidFill>
                  <a:srgbClr val="002060"/>
                </a:solidFill>
              </a:rPr>
              <a:t>~220 µm by using 3rd harmonic cavities and </a:t>
            </a:r>
            <a:r>
              <a:rPr lang="en-US" sz="2600" i="1" dirty="0" err="1" smtClean="0">
                <a:solidFill>
                  <a:srgbClr val="002060"/>
                </a:solidFill>
              </a:rPr>
              <a:t>sextupoles</a:t>
            </a:r>
            <a:r>
              <a:rPr lang="en-US" sz="2600" i="1" dirty="0" smtClean="0">
                <a:solidFill>
                  <a:srgbClr val="002060"/>
                </a:solidFill>
              </a:rPr>
              <a:t> together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Cont(3).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Report, summarizing proposals for XFEL/ILC studies for long-trains at FLASH facility		</a:t>
            </a:r>
            <a:r>
              <a:rPr lang="en-US" dirty="0" smtClean="0"/>
              <a:t>	</a:t>
            </a:r>
            <a:r>
              <a:rPr lang="en-US" sz="2600" dirty="0" smtClean="0"/>
              <a:t>- </a:t>
            </a:r>
            <a:r>
              <a:rPr lang="en-US" sz="2600" i="1" dirty="0" smtClean="0">
                <a:solidFill>
                  <a:srgbClr val="002060"/>
                </a:solidFill>
              </a:rPr>
              <a:t>including proposals for RTML amplitude/phase stabilit</a:t>
            </a:r>
            <a:r>
              <a:rPr lang="en-US" sz="2600" i="1" dirty="0" smtClean="0">
                <a:solidFill>
                  <a:srgbClr val="002060"/>
                </a:solidFill>
              </a:rPr>
              <a:t>y</a:t>
            </a:r>
          </a:p>
          <a:p>
            <a:r>
              <a:rPr lang="en-US" dirty="0" smtClean="0"/>
              <a:t>Dark Current studies (in progress)</a:t>
            </a:r>
          </a:p>
          <a:p>
            <a:pPr marL="742950" lvl="2" indent="-342900"/>
            <a:r>
              <a:rPr lang="en-US" sz="2600" i="1" dirty="0" smtClean="0">
                <a:solidFill>
                  <a:srgbClr val="002060"/>
                </a:solidFill>
              </a:rPr>
              <a:t>MARS modeling with beam dynamics studies (possible proposal for FLASH studies under discussion)</a:t>
            </a:r>
            <a:endParaRPr lang="en-US" sz="2600" dirty="0"/>
          </a:p>
          <a:p>
            <a:r>
              <a:rPr lang="en-US" dirty="0" smtClean="0"/>
              <a:t>Requirements for the cavity field flatness with 300 </a:t>
            </a:r>
            <a:r>
              <a:rPr lang="en-US" dirty="0" err="1" smtClean="0"/>
              <a:t>urad</a:t>
            </a:r>
            <a:r>
              <a:rPr lang="en-US" dirty="0" smtClean="0"/>
              <a:t> tilted cavities</a:t>
            </a:r>
          </a:p>
          <a:p>
            <a:pPr lvl="1"/>
            <a:r>
              <a:rPr lang="en-US" sz="2600" i="1" dirty="0">
                <a:solidFill>
                  <a:srgbClr val="002060"/>
                </a:solidFill>
              </a:rPr>
              <a:t> </a:t>
            </a:r>
            <a:r>
              <a:rPr lang="en-US" sz="2600" i="1" dirty="0" smtClean="0">
                <a:solidFill>
                  <a:srgbClr val="002060"/>
                </a:solidFill>
              </a:rPr>
              <a:t>~2% of gradient variation </a:t>
            </a:r>
            <a:r>
              <a:rPr lang="en-US" sz="2600" i="1" dirty="0" smtClean="0">
                <a:solidFill>
                  <a:srgbClr val="002060"/>
                </a:solidFill>
                <a:sym typeface="Wingdings" pitchFamily="2" charset="2"/>
              </a:rPr>
              <a:t> few nm vertical </a:t>
            </a:r>
            <a:r>
              <a:rPr lang="en-US" sz="2600" i="1" dirty="0" err="1" smtClean="0">
                <a:solidFill>
                  <a:srgbClr val="002060"/>
                </a:solidFill>
                <a:sym typeface="Wingdings" pitchFamily="2" charset="2"/>
              </a:rPr>
              <a:t>emittance</a:t>
            </a:r>
            <a:endParaRPr lang="en-US" sz="2600" i="1" dirty="0" smtClean="0">
              <a:solidFill>
                <a:srgbClr val="002060"/>
              </a:solidFill>
            </a:endParaRPr>
          </a:p>
          <a:p>
            <a:pPr lvl="1"/>
            <a:r>
              <a:rPr lang="en-US" sz="2600" i="1" dirty="0" smtClean="0">
                <a:solidFill>
                  <a:srgbClr val="002060"/>
                </a:solidFill>
              </a:rPr>
              <a:t>RTML, cured by deflecting cavity or few CM with tunable vertical tilt</a:t>
            </a:r>
          </a:p>
          <a:p>
            <a:pPr lvl="1"/>
            <a:r>
              <a:rPr lang="en-US" sz="2600" i="1" dirty="0" smtClean="0">
                <a:solidFill>
                  <a:srgbClr val="002060"/>
                </a:solidFill>
              </a:rPr>
              <a:t>In ML can be cured the same way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242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Progress in RTML  Nikolay Solyak  April 2010</vt:lpstr>
      <vt:lpstr>Progresses in the RTML</vt:lpstr>
      <vt:lpstr>Cont (2).</vt:lpstr>
      <vt:lpstr>Cont(3).</vt:lpstr>
    </vt:vector>
  </TitlesOfParts>
  <Company>Fermilab | Accelerator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in RTML  Nikolay Solyak April 2010</dc:title>
  <dc:creator>solyak</dc:creator>
  <cp:lastModifiedBy>solyak</cp:lastModifiedBy>
  <cp:revision>6</cp:revision>
  <dcterms:created xsi:type="dcterms:W3CDTF">2010-04-21T03:57:58Z</dcterms:created>
  <dcterms:modified xsi:type="dcterms:W3CDTF">2010-04-21T14:09:48Z</dcterms:modified>
</cp:coreProperties>
</file>