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4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F8BCE-3537-6E4F-9E44-5633ED6505DB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68A7D-CA32-C14D-89BD-2972C4074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the date!</a:t>
            </a:r>
          </a:p>
          <a:p>
            <a:r>
              <a:rPr lang="en-US" dirty="0" smtClean="0"/>
              <a:t>General time scale</a:t>
            </a:r>
            <a:r>
              <a:rPr lang="en-US" baseline="0" dirty="0" smtClean="0"/>
              <a:t> to converge on this is the second BAW in January 2011.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68A7D-CA32-C14D-89BD-2972C407470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the date!</a:t>
            </a:r>
          </a:p>
          <a:p>
            <a:r>
              <a:rPr lang="en-US" dirty="0" smtClean="0"/>
              <a:t>General time scale</a:t>
            </a:r>
            <a:r>
              <a:rPr lang="en-US" baseline="0" dirty="0" smtClean="0"/>
              <a:t> to converge on this is the second BAW in January 2011.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68A7D-CA32-C14D-89BD-2972C40747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Something more to say here?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68A7D-CA32-C14D-89BD-2972C407470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00DC219A-6CD2-7746-B270-3FCBAF358F41}" type="datetimeFigureOut">
              <a:rPr lang="en-US" smtClean="0"/>
              <a:pPr/>
              <a:t>4/21/10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908FC9-E465-654D-9048-68D2325261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index.py" TargetMode="External"/><Relationship Id="rId4" Type="http://schemas.openxmlformats.org/officeDocument/2006/relationships/hyperlink" Target="http://ilcagenda.linearcollider.org/categoryDisplay.py?categId=8" TargetMode="External"/><Relationship Id="rId5" Type="http://schemas.openxmlformats.org/officeDocument/2006/relationships/hyperlink" Target="http://ilcagenda.linearcollider.org/categoryDisplay.py?categId=4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conferenceDisplay.py?confId=45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640265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Nick Walker</a:t>
            </a:r>
          </a:p>
          <a:p>
            <a:pPr algn="r"/>
            <a:endParaRPr lang="en-US" sz="2000" dirty="0" smtClean="0"/>
          </a:p>
          <a:p>
            <a:pPr algn="r"/>
            <a:r>
              <a:rPr lang="en-US" sz="2000" dirty="0" smtClean="0"/>
              <a:t>Accelerator Systems TAG Leaders WebEx Meeting</a:t>
            </a:r>
          </a:p>
          <a:p>
            <a:pPr algn="r"/>
            <a:r>
              <a:rPr lang="en-US" sz="2000" dirty="0" smtClean="0"/>
              <a:t>21.04.2010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5999"/>
            <a:ext cx="7772400" cy="1124249"/>
          </a:xfrm>
        </p:spPr>
        <p:txBody>
          <a:bodyPr/>
          <a:lstStyle/>
          <a:p>
            <a:pPr algn="r"/>
            <a:r>
              <a:rPr lang="en-US" dirty="0" smtClean="0"/>
              <a:t>PM Report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10Hz low-energy running summary doc</a:t>
            </a:r>
          </a:p>
          <a:p>
            <a:endParaRPr lang="en-US" dirty="0" smtClean="0"/>
          </a:p>
          <a:p>
            <a:r>
              <a:rPr lang="en-US" dirty="0" smtClean="0"/>
              <a:t>R&amp;D Plan Release 5 (June)</a:t>
            </a:r>
          </a:p>
          <a:p>
            <a:endParaRPr lang="en-US" dirty="0" smtClean="0"/>
          </a:p>
          <a:p>
            <a:r>
              <a:rPr lang="en-US" dirty="0" smtClean="0"/>
              <a:t>Beamline Assessment Workshops</a:t>
            </a:r>
          </a:p>
          <a:p>
            <a:endParaRPr lang="en-US" dirty="0" smtClean="0"/>
          </a:p>
          <a:p>
            <a:r>
              <a:rPr lang="en-US" dirty="0" smtClean="0"/>
              <a:t>TD Phase 2: ILC-EDMS plans</a:t>
            </a:r>
          </a:p>
          <a:p>
            <a:endParaRPr lang="en-US" dirty="0" smtClean="0"/>
          </a:p>
          <a:p>
            <a:r>
              <a:rPr lang="en-US" dirty="0" smtClean="0"/>
              <a:t>Meetings &amp; other announcements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Hz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119" y="1090609"/>
            <a:ext cx="4620126" cy="5219853"/>
          </a:xfrm>
        </p:spPr>
        <p:txBody>
          <a:bodyPr/>
          <a:lstStyle/>
          <a:p>
            <a:r>
              <a:rPr lang="en-US" sz="1600" dirty="0" smtClean="0"/>
              <a:t>Part of SB2009 evolution for positron source re-location</a:t>
            </a:r>
          </a:p>
          <a:p>
            <a:pPr lvl="1"/>
            <a:r>
              <a:rPr lang="en-US" sz="1200" dirty="0" smtClean="0"/>
              <a:t>Beijing discussions (A. </a:t>
            </a:r>
            <a:r>
              <a:rPr lang="en-US" sz="1200" dirty="0" err="1" smtClean="0"/>
              <a:t>Seryi</a:t>
            </a:r>
            <a:r>
              <a:rPr lang="en-US" sz="1200" dirty="0" smtClean="0"/>
              <a:t>)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This document focused on running high-rep rate</a:t>
            </a:r>
          </a:p>
          <a:p>
            <a:pPr lvl="1"/>
            <a:r>
              <a:rPr lang="en-US" sz="1200" dirty="0" smtClean="0"/>
              <a:t>Impact analysis across all systems</a:t>
            </a:r>
          </a:p>
          <a:p>
            <a:pPr lvl="1"/>
            <a:r>
              <a:rPr lang="en-US" sz="1200" dirty="0" smtClean="0"/>
              <a:t>Hardware etc.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Not the entire picture (→ future docs.)</a:t>
            </a:r>
          </a:p>
          <a:p>
            <a:pPr lvl="1"/>
            <a:r>
              <a:rPr lang="en-US" sz="1200" dirty="0" smtClean="0"/>
              <a:t>Part of step-wise approach to develop SB2009 supporting arguments</a:t>
            </a:r>
          </a:p>
          <a:p>
            <a:pPr lvl="1"/>
            <a:r>
              <a:rPr lang="en-US" sz="1200" dirty="0" smtClean="0"/>
              <a:t>Factors into the final luminosity</a:t>
            </a:r>
          </a:p>
          <a:p>
            <a:pPr lvl="1"/>
            <a:r>
              <a:rPr lang="en-US" sz="1200" dirty="0" smtClean="0"/>
              <a:t>Being treated </a:t>
            </a:r>
            <a:r>
              <a:rPr lang="en-US" sz="1200" u="sng" dirty="0" smtClean="0"/>
              <a:t>independently</a:t>
            </a:r>
            <a:r>
              <a:rPr lang="en-US" sz="1200" dirty="0" smtClean="0"/>
              <a:t> from other (</a:t>
            </a:r>
            <a:r>
              <a:rPr lang="en-US" sz="1200" dirty="0" err="1" smtClean="0"/>
              <a:t>lumi</a:t>
            </a:r>
            <a:r>
              <a:rPr lang="en-US" sz="1200" dirty="0" smtClean="0"/>
              <a:t> related) issues</a:t>
            </a:r>
          </a:p>
          <a:p>
            <a:pPr lvl="2"/>
            <a:r>
              <a:rPr lang="en-US" sz="1050" dirty="0" smtClean="0"/>
              <a:t>Beam-beam parameters (incl. TF)</a:t>
            </a:r>
          </a:p>
          <a:p>
            <a:pPr lvl="2"/>
            <a:r>
              <a:rPr lang="en-US" sz="1050" dirty="0" smtClean="0"/>
              <a:t>Low-power </a:t>
            </a:r>
            <a:r>
              <a:rPr lang="en-US" sz="1050" dirty="0" err="1" smtClean="0"/>
              <a:t>option(s</a:t>
            </a:r>
            <a:r>
              <a:rPr lang="en-US" sz="1050" dirty="0" smtClean="0"/>
              <a:t>) in general</a:t>
            </a:r>
          </a:p>
          <a:p>
            <a:endParaRPr lang="en-US" sz="1600" dirty="0" smtClean="0"/>
          </a:p>
          <a:p>
            <a:r>
              <a:rPr lang="en-US" sz="1600" dirty="0" smtClean="0"/>
              <a:t>Email comments received (thank you!)</a:t>
            </a:r>
          </a:p>
          <a:p>
            <a:pPr lvl="1"/>
            <a:r>
              <a:rPr lang="en-US" sz="1200" dirty="0" smtClean="0"/>
              <a:t>Please keep dialogue/discussions going</a:t>
            </a:r>
            <a:endParaRPr lang="en-US" sz="1600" dirty="0" smtClean="0"/>
          </a:p>
        </p:txBody>
      </p:sp>
      <p:pic>
        <p:nvPicPr>
          <p:cNvPr id="4" name="Picture 3" descr="Screen shot 2010-04-19 at 14.58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61878"/>
            <a:ext cx="4358009" cy="35737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" y="48340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/>
              <a:t>http://ilc-edmsdirect.desy.de/ilc-edmsdirect/file.jsp?edmsid=*</a:t>
            </a:r>
            <a:r>
              <a:rPr lang="en-US" u="sng" dirty="0">
                <a:solidFill>
                  <a:srgbClr val="3366FF"/>
                </a:solidFill>
              </a:rPr>
              <a:t>907775</a:t>
            </a:r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Hz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119" y="1090609"/>
            <a:ext cx="4620126" cy="5219853"/>
          </a:xfrm>
        </p:spPr>
        <p:txBody>
          <a:bodyPr/>
          <a:lstStyle/>
          <a:p>
            <a:r>
              <a:rPr lang="en-US" sz="2000" dirty="0" smtClean="0"/>
              <a:t>AS specific actions requiring further clarification (see spreadsheet):</a:t>
            </a:r>
          </a:p>
          <a:p>
            <a:endParaRPr lang="en-US" sz="2000" dirty="0" smtClean="0"/>
          </a:p>
          <a:p>
            <a:r>
              <a:rPr lang="en-US" sz="2000" dirty="0" smtClean="0"/>
              <a:t>Positron source</a:t>
            </a:r>
          </a:p>
          <a:p>
            <a:pPr lvl="1"/>
            <a:r>
              <a:rPr lang="en-US" sz="1100" dirty="0" smtClean="0"/>
              <a:t>Power on target</a:t>
            </a:r>
          </a:p>
          <a:p>
            <a:pPr lvl="1"/>
            <a:r>
              <a:rPr lang="en-US" sz="1100" dirty="0" smtClean="0"/>
              <a:t>Photon collimator?</a:t>
            </a:r>
          </a:p>
          <a:p>
            <a:pPr lvl="1"/>
            <a:r>
              <a:rPr lang="en-US" sz="1100" dirty="0" smtClean="0"/>
              <a:t>Dumping of </a:t>
            </a:r>
            <a:r>
              <a:rPr lang="en-US" sz="1100" dirty="0" err="1" smtClean="0"/>
              <a:t>e</a:t>
            </a:r>
            <a:r>
              <a:rPr lang="en-US" sz="1100" dirty="0" smtClean="0"/>
              <a:t>+ production pulse</a:t>
            </a:r>
          </a:p>
          <a:p>
            <a:pPr lvl="1"/>
            <a:r>
              <a:rPr lang="en-US" sz="1100" dirty="0" smtClean="0"/>
              <a:t>Hi rep-rate pulsing of capture section (currently only ≤5Hz assumed) </a:t>
            </a:r>
          </a:p>
          <a:p>
            <a:pPr lvl="1"/>
            <a:r>
              <a:rPr lang="en-US" sz="1100" dirty="0" smtClean="0"/>
              <a:t>(use of undulator by-pass for </a:t>
            </a:r>
            <a:r>
              <a:rPr lang="en-US" sz="1100" dirty="0" err="1" smtClean="0"/>
              <a:t>lumi</a:t>
            </a:r>
            <a:r>
              <a:rPr lang="en-US" sz="1100" dirty="0" smtClean="0"/>
              <a:t> production pulse)</a:t>
            </a:r>
          </a:p>
          <a:p>
            <a:pPr lvl="1"/>
            <a:endParaRPr lang="en-US" sz="1100" dirty="0" smtClean="0"/>
          </a:p>
          <a:p>
            <a:r>
              <a:rPr lang="en-US" sz="1800" dirty="0" smtClean="0"/>
              <a:t>BDS</a:t>
            </a:r>
          </a:p>
          <a:p>
            <a:pPr lvl="1"/>
            <a:r>
              <a:rPr lang="en-US" sz="1100" dirty="0" smtClean="0"/>
              <a:t>Dumps and collimators</a:t>
            </a:r>
          </a:p>
          <a:p>
            <a:pPr lvl="1"/>
            <a:endParaRPr lang="en-US" sz="1100" dirty="0" smtClean="0"/>
          </a:p>
          <a:p>
            <a:r>
              <a:rPr lang="en-US" sz="1800" dirty="0" smtClean="0"/>
              <a:t>Simulations</a:t>
            </a:r>
          </a:p>
          <a:p>
            <a:pPr lvl="1"/>
            <a:r>
              <a:rPr lang="en-US" sz="1100" dirty="0" smtClean="0"/>
              <a:t>Further studies on running different energy beams in linac.</a:t>
            </a:r>
          </a:p>
        </p:txBody>
      </p:sp>
      <p:pic>
        <p:nvPicPr>
          <p:cNvPr id="4" name="Picture 3" descr="Screen shot 2010-04-19 at 14.58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061878"/>
            <a:ext cx="4358009" cy="35737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" y="48340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/>
              <a:t>http://ilc-edmsdirect.desy.de/ilc-edmsdirect/file.jsp?edmsid=*</a:t>
            </a:r>
            <a:r>
              <a:rPr lang="en-US" u="sng" dirty="0">
                <a:solidFill>
                  <a:srgbClr val="3366FF"/>
                </a:solidFill>
              </a:rPr>
              <a:t>907775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2" y="5627735"/>
            <a:ext cx="7846218" cy="584776"/>
          </a:xfrm>
          <a:prstGeom prst="rect">
            <a:avLst/>
          </a:prstGeom>
          <a:noFill/>
          <a:ln>
            <a:solidFill>
              <a:srgbClr val="222268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23346C"/>
                </a:solidFill>
              </a:rPr>
              <a:t>Focus meeting will be held in May (TBD)</a:t>
            </a:r>
          </a:p>
          <a:p>
            <a:r>
              <a:rPr lang="en-US" sz="1600" b="1" dirty="0">
                <a:solidFill>
                  <a:srgbClr val="23346C"/>
                </a:solidFill>
              </a:rPr>
              <a:t>Expect to return to these issues periodically in preparation for Change Control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Plan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65" y="1181112"/>
            <a:ext cx="8427976" cy="4800600"/>
          </a:xfrm>
        </p:spPr>
        <p:txBody>
          <a:bodyPr/>
          <a:lstStyle/>
          <a:p>
            <a:r>
              <a:rPr lang="en-US" sz="1800" dirty="0" smtClean="0"/>
              <a:t>Current Rel. 4 published July 2009</a:t>
            </a:r>
          </a:p>
          <a:p>
            <a:endParaRPr lang="en-US" sz="1800" dirty="0" smtClean="0"/>
          </a:p>
          <a:p>
            <a:r>
              <a:rPr lang="en-US" sz="1800" dirty="0" smtClean="0"/>
              <a:t>Major re-write of front-document now required (TD Phase 2 centric)</a:t>
            </a:r>
          </a:p>
          <a:p>
            <a:pPr lvl="1"/>
            <a:r>
              <a:rPr lang="en-US" sz="1600" dirty="0" smtClean="0"/>
              <a:t>Two-year plan to ‘deliver’ identified TDR documents</a:t>
            </a:r>
          </a:p>
          <a:p>
            <a:pPr lvl="1"/>
            <a:r>
              <a:rPr lang="en-US" sz="1600" dirty="0" smtClean="0"/>
              <a:t>Consolidation of R&amp;D work</a:t>
            </a:r>
          </a:p>
          <a:p>
            <a:pPr lvl="1"/>
            <a:r>
              <a:rPr lang="en-US" sz="1600" dirty="0" smtClean="0"/>
              <a:t>Design, cost and schedule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Next-level of detail planning now required</a:t>
            </a:r>
          </a:p>
          <a:p>
            <a:pPr lvl="1"/>
            <a:r>
              <a:rPr lang="en-US" sz="1600" dirty="0" smtClean="0"/>
              <a:t>Plan must converge to produce desired results</a:t>
            </a:r>
          </a:p>
          <a:p>
            <a:pPr lvl="1"/>
            <a:r>
              <a:rPr lang="en-US" sz="1600" dirty="0" smtClean="0"/>
              <a:t>Currently being discussed by </a:t>
            </a:r>
            <a:r>
              <a:rPr lang="en-US" sz="1600" dirty="0" err="1" smtClean="0"/>
              <a:t>PMs</a:t>
            </a:r>
            <a:endParaRPr lang="en-US" sz="1600" dirty="0" smtClean="0"/>
          </a:p>
          <a:p>
            <a:pPr lvl="1"/>
            <a:r>
              <a:rPr lang="en-US" sz="1600" u="sng" dirty="0" smtClean="0"/>
              <a:t>Your input and support will be required</a:t>
            </a:r>
            <a:endParaRPr lang="en-US" sz="1600" dirty="0" smtClean="0"/>
          </a:p>
          <a:p>
            <a:pPr lvl="1"/>
            <a:endParaRPr lang="en-US" sz="1600" u="sng" dirty="0" smtClean="0"/>
          </a:p>
          <a:p>
            <a:r>
              <a:rPr lang="en-US" sz="2000" u="sng" dirty="0" smtClean="0"/>
              <a:t>Appendix B (TAG leaders responsibility)</a:t>
            </a:r>
          </a:p>
          <a:p>
            <a:pPr lvl="1"/>
            <a:r>
              <a:rPr lang="en-US" sz="1600" dirty="0" smtClean="0"/>
              <a:t>These also need review (</a:t>
            </a:r>
            <a:r>
              <a:rPr lang="en-US" sz="1600" dirty="0" err="1" smtClean="0"/>
              <a:t>WPs</a:t>
            </a:r>
            <a:r>
              <a:rPr lang="en-US" sz="1600" dirty="0" smtClean="0"/>
              <a:t> etc.)</a:t>
            </a:r>
          </a:p>
          <a:p>
            <a:pPr lvl="1"/>
            <a:r>
              <a:rPr lang="en-US" sz="1600" dirty="0" smtClean="0"/>
              <a:t>Bring into alignment with top-level TD Phase 2 goals for TDR production.</a:t>
            </a:r>
          </a:p>
          <a:p>
            <a:pPr lvl="1"/>
            <a:endParaRPr lang="en-US" sz="16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321631" y="2568055"/>
            <a:ext cx="2656962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Currently being discussed at PM level. </a:t>
            </a:r>
          </a:p>
          <a:p>
            <a:endParaRPr lang="en-US" sz="1600" dirty="0" smtClean="0"/>
          </a:p>
          <a:p>
            <a:r>
              <a:rPr lang="en-US" sz="1600" dirty="0" smtClean="0"/>
              <a:t>Hopefully more directions and homework by early next week</a:t>
            </a:r>
          </a:p>
          <a:p>
            <a:endParaRPr lang="en-US" sz="1600" dirty="0" smtClean="0"/>
          </a:p>
          <a:p>
            <a:r>
              <a:rPr lang="en-US" sz="1600" dirty="0" smtClean="0"/>
              <a:t>Please begin to review your Appendix B sections.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Assessment Workshops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553460"/>
            <a:ext cx="7489826" cy="274002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Part of </a:t>
            </a:r>
            <a:r>
              <a:rPr lang="en-US" sz="2400" dirty="0" err="1" smtClean="0"/>
              <a:t>PMs</a:t>
            </a:r>
            <a:r>
              <a:rPr lang="en-US" sz="2400" dirty="0" smtClean="0"/>
              <a:t> Top-Level Change Control process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Two scheduled mini-workshops (four themes)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Detailed charge and agenda for KEK meeting in preparation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More details next week’s AD&amp;I meeting (28.04)</a:t>
            </a:r>
          </a:p>
          <a:p>
            <a:pPr>
              <a:spcAft>
                <a:spcPts val="1200"/>
              </a:spcAft>
            </a:pPr>
            <a:endParaRPr lang="en-US" sz="24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685800" y="1222375"/>
          <a:ext cx="7489826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624"/>
                <a:gridCol w="3233101"/>
                <a:gridCol w="323310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BAW-1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Accelerating</a:t>
                      </a:r>
                      <a:r>
                        <a:rPr lang="en-US" baseline="0" dirty="0" smtClean="0"/>
                        <a:t> Gradient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KEK September</a:t>
                      </a:r>
                      <a:r>
                        <a:rPr lang="en-US" baseline="0" dirty="0" smtClean="0"/>
                        <a:t> 7-10</a:t>
                      </a:r>
                      <a:endParaRPr lang="en-US" baseline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BAW-2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Single tunnel &amp; HLRF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BAW-3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Positron source location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Early 2011 (January) TBD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BAW-4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Low beam-power option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ILC-EDMS – part of the TDR!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19057" t="52841"/>
          <a:stretch>
            <a:fillRect/>
          </a:stretch>
        </p:blipFill>
        <p:spPr>
          <a:xfrm>
            <a:off x="209008" y="1286000"/>
            <a:ext cx="8736223" cy="34400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9008" y="4629602"/>
            <a:ext cx="4536164" cy="18158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DESY ILC-EDMS team (in assoc.) developing list of mandatory documents (and hopefully templates) for TDR technical documentation.</a:t>
            </a:r>
          </a:p>
          <a:p>
            <a:endParaRPr lang="en-US" sz="1600" dirty="0" smtClean="0"/>
          </a:p>
          <a:p>
            <a:r>
              <a:rPr lang="en-US" sz="1600" dirty="0" smtClean="0"/>
              <a:t>WBS also being developed</a:t>
            </a:r>
          </a:p>
          <a:p>
            <a:endParaRPr lang="en-US" sz="1600" dirty="0" smtClean="0"/>
          </a:p>
          <a:p>
            <a:r>
              <a:rPr lang="en-US" sz="1600" dirty="0" smtClean="0"/>
              <a:t>Guidelines and actions items to be distributed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ILC-EDMS Document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79" y="1162625"/>
            <a:ext cx="6029011" cy="5235228"/>
          </a:xfrm>
        </p:spPr>
        <p:txBody>
          <a:bodyPr/>
          <a:lstStyle/>
          <a:p>
            <a:r>
              <a:rPr lang="en-US" dirty="0" smtClean="0"/>
              <a:t>Public technical documents available to ‘the World’ via web interface</a:t>
            </a:r>
          </a:p>
          <a:p>
            <a:endParaRPr lang="en-US" dirty="0" smtClean="0"/>
          </a:p>
          <a:p>
            <a:r>
              <a:rPr lang="en-US" dirty="0" smtClean="0"/>
              <a:t>Non-public documents (cost etc.) will still required ILC-EDMS account</a:t>
            </a:r>
          </a:p>
          <a:p>
            <a:endParaRPr lang="en-US" dirty="0" smtClean="0"/>
          </a:p>
          <a:p>
            <a:r>
              <a:rPr lang="en-US" dirty="0" smtClean="0"/>
              <a:t>Upload, release, sign-off etc. will still require ILC-EDMS account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0993" y="1552292"/>
            <a:ext cx="243337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pple Casual"/>
                <a:cs typeface="Apple Casual"/>
              </a:rPr>
              <a:t>Open and easier public access (web)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0993" y="3255534"/>
            <a:ext cx="243337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pple Casual"/>
                <a:cs typeface="Apple Casual"/>
              </a:rPr>
              <a:t>Non-public documents internal only to ILC-EDMS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0994" y="5368272"/>
            <a:ext cx="243337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pple Casual"/>
                <a:cs typeface="Apple Casual"/>
              </a:rPr>
              <a:t>Workflow etc.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Meetings &amp; other Announcements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599"/>
            <a:ext cx="7772400" cy="5358989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AAP </a:t>
            </a:r>
          </a:p>
          <a:p>
            <a:pPr lvl="1"/>
            <a:r>
              <a:rPr lang="en-US" sz="2000" dirty="0" smtClean="0"/>
              <a:t>Report from Jan. review (SB2009) distributed last month</a:t>
            </a:r>
          </a:p>
          <a:p>
            <a:pPr lvl="1"/>
            <a:r>
              <a:rPr lang="en-US" sz="2000" dirty="0" err="1" smtClean="0"/>
              <a:t>PMs</a:t>
            </a:r>
            <a:r>
              <a:rPr lang="en-US" sz="2000" dirty="0" smtClean="0"/>
              <a:t> to work closer with AAP in dealing with recommendations</a:t>
            </a:r>
          </a:p>
          <a:p>
            <a:pPr lvl="2"/>
            <a:r>
              <a:rPr lang="en-US" sz="1600" dirty="0" smtClean="0"/>
              <a:t>At AAP WebEx meetings over next 6-months</a:t>
            </a:r>
          </a:p>
          <a:p>
            <a:pPr lvl="1"/>
            <a:r>
              <a:rPr lang="en-US" sz="2000" dirty="0" smtClean="0"/>
              <a:t>Next AAP review: ML SCRF Tech –late 2010 (</a:t>
            </a:r>
            <a:r>
              <a:rPr lang="en-US" sz="2000" dirty="0" err="1" smtClean="0"/>
              <a:t>tbd</a:t>
            </a:r>
            <a:r>
              <a:rPr lang="en-US" sz="2000" dirty="0" smtClean="0"/>
              <a:t>)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ILCSC PAC review</a:t>
            </a:r>
          </a:p>
          <a:p>
            <a:pPr lvl="1"/>
            <a:r>
              <a:rPr lang="en-US" sz="2000" dirty="0" smtClean="0"/>
              <a:t>May 13-14 Valencia</a:t>
            </a:r>
          </a:p>
          <a:p>
            <a:pPr lvl="1"/>
            <a:r>
              <a:rPr lang="en-US" sz="2000" dirty="0" smtClean="0"/>
              <a:t>“Management” level review of GDE (and Detectors)</a:t>
            </a:r>
          </a:p>
          <a:p>
            <a:pPr lvl="1"/>
            <a:r>
              <a:rPr lang="en-US" sz="2000" dirty="0" smtClean="0"/>
              <a:t>Agenda available on ILCAgenda:</a:t>
            </a:r>
          </a:p>
          <a:p>
            <a:pPr lvl="2"/>
            <a:r>
              <a:rPr lang="en-US" sz="1600" dirty="0" smtClean="0">
                <a:hlinkClick r:id="rId2"/>
              </a:rPr>
              <a:t>http://ilcagenda.linearcollider.org/conferenceDisplay.py?confId=4509</a:t>
            </a:r>
            <a:endParaRPr lang="en-US" sz="1600" dirty="0" smtClean="0"/>
          </a:p>
          <a:p>
            <a:pPr lvl="2"/>
            <a:r>
              <a:rPr lang="en-US" sz="1600" u="sng" dirty="0" smtClean="0">
                <a:hlinkClick r:id="rId3"/>
              </a:rPr>
              <a:t>Home &gt; </a:t>
            </a:r>
            <a:r>
              <a:rPr lang="en-US" sz="1600" u="sng" dirty="0" smtClean="0">
                <a:hlinkClick r:id="rId4"/>
              </a:rPr>
              <a:t>Machine Design &gt; </a:t>
            </a:r>
            <a:r>
              <a:rPr lang="en-US" sz="1600" u="sng" dirty="0" smtClean="0">
                <a:hlinkClick r:id="rId5"/>
              </a:rPr>
              <a:t>Management &gt; PAC</a:t>
            </a:r>
            <a:endParaRPr lang="en-US" sz="1600" u="sng" dirty="0" smtClean="0">
              <a:hlinkClick r:id="rId2"/>
            </a:endParaRPr>
          </a:p>
          <a:p>
            <a:pPr lvl="1"/>
            <a:r>
              <a:rPr lang="en-US" sz="2000" dirty="0" smtClean="0"/>
              <a:t>(Special thanks to John C. and Mark P. for attending)</a:t>
            </a:r>
          </a:p>
          <a:p>
            <a:pPr lvl="1"/>
            <a:endParaRPr lang="en-US" sz="2000" dirty="0" smtClean="0"/>
          </a:p>
          <a:p>
            <a:r>
              <a:rPr lang="en-US" dirty="0" smtClean="0"/>
              <a:t>CFS </a:t>
            </a:r>
          </a:p>
          <a:p>
            <a:pPr lvl="1"/>
            <a:r>
              <a:rPr lang="en-US" dirty="0" smtClean="0"/>
              <a:t>Review at KEK of Japanese site (June 1-2).</a:t>
            </a:r>
          </a:p>
          <a:p>
            <a:pPr lvl="1"/>
            <a:r>
              <a:rPr lang="en-US" dirty="0" smtClean="0"/>
              <a:t>Further CFS requirements meetings:</a:t>
            </a:r>
          </a:p>
          <a:p>
            <a:pPr lvl="2"/>
            <a:r>
              <a:rPr lang="en-US" dirty="0" err="1" smtClean="0"/>
              <a:t>Daresbury</a:t>
            </a:r>
            <a:r>
              <a:rPr lang="en-US" dirty="0" smtClean="0"/>
              <a:t> Lab. July 12-13</a:t>
            </a:r>
          </a:p>
          <a:p>
            <a:pPr lvl="2"/>
            <a:r>
              <a:rPr lang="en-US" dirty="0" smtClean="0"/>
              <a:t>SLAC August 2-3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Interim report</a:t>
            </a:r>
          </a:p>
          <a:p>
            <a:pPr lvl="1"/>
            <a:r>
              <a:rPr lang="en-US" sz="2080" dirty="0" smtClean="0"/>
              <a:t>TD Phase 1 review of R&amp;D status and progress</a:t>
            </a:r>
          </a:p>
          <a:p>
            <a:pPr lvl="1"/>
            <a:r>
              <a:rPr lang="en-US" sz="2080" dirty="0" smtClean="0"/>
              <a:t>Now end 2010 (exact date TBD)</a:t>
            </a:r>
          </a:p>
          <a:p>
            <a:pPr lvl="1"/>
            <a:r>
              <a:rPr lang="en-US" sz="2080" dirty="0" smtClean="0"/>
              <a:t>Outreach document (communicator’s to help)</a:t>
            </a:r>
          </a:p>
          <a:p>
            <a:pPr lvl="1"/>
            <a:r>
              <a:rPr lang="en-US" sz="2080" dirty="0" smtClean="0"/>
              <a:t>“glossy” and “up-beat”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229</TotalTime>
  <Words>830</Words>
  <Application>Microsoft Macintosh PowerPoint</Application>
  <PresentationFormat>On-screen Show (4:3)</PresentationFormat>
  <Paragraphs>137</Paragraphs>
  <Slides>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ilc-standard</vt:lpstr>
      <vt:lpstr>PM Report</vt:lpstr>
      <vt:lpstr>PM Report</vt:lpstr>
      <vt:lpstr>10 Hz Running</vt:lpstr>
      <vt:lpstr>10 Hz Running</vt:lpstr>
      <vt:lpstr>R&amp;D Plan Release</vt:lpstr>
      <vt:lpstr>Baseline Assessment Workshops</vt:lpstr>
      <vt:lpstr>ILC-EDMS – part of the TDR!</vt:lpstr>
      <vt:lpstr>ILC-EDMS Document Access</vt:lpstr>
      <vt:lpstr>Meetings &amp; other Announcements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Report</dc:title>
  <dc:creator>Nicholas Walker</dc:creator>
  <cp:lastModifiedBy>Nicholas Walker</cp:lastModifiedBy>
  <cp:revision>8</cp:revision>
  <dcterms:created xsi:type="dcterms:W3CDTF">2010-04-21T10:24:34Z</dcterms:created>
  <dcterms:modified xsi:type="dcterms:W3CDTF">2010-04-21T10:26:06Z</dcterms:modified>
</cp:coreProperties>
</file>