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2"/>
  </p:notes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73" r:id="rId12"/>
    <p:sldId id="263" r:id="rId13"/>
    <p:sldId id="269" r:id="rId14"/>
    <p:sldId id="258" r:id="rId15"/>
    <p:sldId id="267" r:id="rId16"/>
    <p:sldId id="264" r:id="rId17"/>
    <p:sldId id="261" r:id="rId18"/>
    <p:sldId id="275" r:id="rId19"/>
    <p:sldId id="272" r:id="rId20"/>
    <p:sldId id="27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C9"/>
    <a:srgbClr val="23346C"/>
    <a:srgbClr val="800000"/>
    <a:srgbClr val="FF0066"/>
    <a:srgbClr val="663300"/>
    <a:srgbClr val="FFFFCC"/>
    <a:srgbClr val="FFFF99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6" autoAdjust="0"/>
    <p:restoredTop sz="94684" autoAdjust="0"/>
  </p:normalViewPr>
  <p:slideViewPr>
    <p:cSldViewPr snapToGrid="0">
      <p:cViewPr>
        <p:scale>
          <a:sx n="100" d="100"/>
          <a:sy n="100" d="100"/>
        </p:scale>
        <p:origin x="-26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/>
            </a:lvl1pPr>
          </a:lstStyle>
          <a:p>
            <a:pPr>
              <a:defRPr/>
            </a:pPr>
            <a:fld id="{D52CCB3C-E8C3-4472-9AAE-EF24B79521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68D4A2-2409-4CA3-9DAC-F8C919C23F0F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BD3C76-CA31-4C7D-AFF3-BE0667250D65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DCDBB6-D7F0-449F-8B4B-E7B7F1F30B69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D69CB1-E191-4D48-B10B-5E0F5F86E42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9A1799-62D8-4D67-BB58-AB3A9DE094D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172200"/>
            <a:ext cx="20574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731625" y="6172200"/>
            <a:ext cx="4201609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28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D8E6A-D7CA-4485-9CE1-698CFFE68A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AB954-2675-478C-9C11-F5C7C09140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BAFC4-F14D-448B-BCB7-52BD2E1144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24600"/>
            <a:ext cx="2057400" cy="457200"/>
          </a:xfrm>
        </p:spPr>
        <p:txBody>
          <a:bodyPr/>
          <a:lstStyle>
            <a:lvl1pPr algn="just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7924" y="6324600"/>
            <a:ext cx="4232476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00A1E-0443-40EA-AF4B-6DD7DF7C89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E67E7-B95D-4970-BC84-9E7C91C832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A5535-4FE8-4895-997B-EE848396A4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931D-F0EC-4F79-A312-03ECC07B7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FD7E-A889-4CBA-BFD8-B9FAE232EF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1DF7-0EB8-4D34-AC9D-E9430D637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C7D2-9182-4DDD-953E-E7F3D30D89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25CC-5730-4E18-AAE0-8498596CD9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4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3281" y="6324600"/>
            <a:ext cx="418231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“ATF2 SC Magnet Upgrade Update,” Brett Parker, BNL-SMD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35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conferenceDisplay.py?confId=454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6225" y="1400175"/>
            <a:ext cx="85915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ATF2 SC Magnet Upgrade Update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Brett Parker, BNL-SMD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2400" dirty="0" smtClean="0"/>
              <a:t>One hour ATF2 SC FD </a:t>
            </a:r>
            <a:r>
              <a:rPr lang="en-US" sz="2400" dirty="0" err="1" smtClean="0"/>
              <a:t>Webex</a:t>
            </a:r>
            <a:r>
              <a:rPr lang="en-US" sz="2400" dirty="0" smtClean="0"/>
              <a:t> meeting on 20 April, 2010,  </a:t>
            </a:r>
          </a:p>
          <a:p>
            <a:pPr algn="ctr"/>
            <a:r>
              <a:rPr lang="en-US" sz="2400" dirty="0" smtClean="0"/>
              <a:t>10pm (KEK), 9am (BNL), 6am(SLAC), 3pm(CERN)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000" dirty="0" smtClean="0"/>
              <a:t>URL : </a:t>
            </a:r>
            <a:r>
              <a:rPr lang="en-US" sz="2000" u="sng" dirty="0" smtClean="0">
                <a:hlinkClick r:id="rId3"/>
              </a:rPr>
              <a:t>http://ilcagenda.linearcollider.org/conferenceDisplay.py?confId=4544</a:t>
            </a:r>
            <a:endParaRPr lang="en-US" sz="2000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5hz_field_lin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5" y="2093594"/>
            <a:ext cx="3614738" cy="33737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7362" y="5486400"/>
            <a:ext cx="1023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 (mm)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11463" y="3524251"/>
            <a:ext cx="1023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 (mm)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3887" y="1143000"/>
            <a:ext cx="3305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QD0 Dipole Corrector Field Lines @ 5 Hz</a:t>
            </a:r>
            <a:endParaRPr lang="en-US" sz="2400" b="1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Final Observations &amp; Questions</a:t>
            </a:r>
            <a:endParaRPr lang="en-US" sz="3200" dirty="0" smtClean="0">
              <a:latin typeface="+mn-lt"/>
            </a:endParaRPr>
          </a:p>
        </p:txBody>
      </p:sp>
      <p:pic>
        <p:nvPicPr>
          <p:cNvPr id="12" name="Picture 11" descr="5hz_db_over_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3505" y="819804"/>
            <a:ext cx="4703795" cy="29425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72025" y="971549"/>
            <a:ext cx="2200275" cy="1095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66"/>
                </a:solidFill>
              </a:rPr>
              <a:t>Delta B / B</a:t>
            </a:r>
            <a:r>
              <a:rPr lang="en-US" sz="1600" b="1" baseline="-25000" dirty="0" smtClean="0">
                <a:solidFill>
                  <a:srgbClr val="003366"/>
                </a:solidFill>
              </a:rPr>
              <a:t>o</a:t>
            </a:r>
            <a:r>
              <a:rPr lang="en-US" sz="1600" b="1" dirty="0" smtClean="0">
                <a:solidFill>
                  <a:srgbClr val="003366"/>
                </a:solidFill>
              </a:rPr>
              <a:t> @ 5 mm</a:t>
            </a:r>
          </a:p>
          <a:p>
            <a:r>
              <a:rPr lang="en-US" sz="1600" b="1" dirty="0" smtClean="0">
                <a:solidFill>
                  <a:srgbClr val="003366"/>
                </a:solidFill>
              </a:rPr>
              <a:t>B</a:t>
            </a:r>
            <a:r>
              <a:rPr lang="en-US" sz="1600" b="1" baseline="-25000" dirty="0" smtClean="0">
                <a:solidFill>
                  <a:srgbClr val="003366"/>
                </a:solidFill>
              </a:rPr>
              <a:t>o</a:t>
            </a:r>
            <a:r>
              <a:rPr lang="en-US" sz="1600" b="1" dirty="0" smtClean="0">
                <a:solidFill>
                  <a:srgbClr val="003366"/>
                </a:solidFill>
              </a:rPr>
              <a:t> = 14.4 Gauss for</a:t>
            </a:r>
          </a:p>
          <a:p>
            <a:r>
              <a:rPr lang="en-US" sz="1600" b="1" dirty="0" smtClean="0">
                <a:solidFill>
                  <a:srgbClr val="003366"/>
                </a:solidFill>
              </a:rPr>
              <a:t>10. micron center offset at G = 144 T/m</a:t>
            </a:r>
            <a:endParaRPr lang="en-US" sz="1600" b="1" dirty="0">
              <a:solidFill>
                <a:srgbClr val="0033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05600" y="2781299"/>
            <a:ext cx="1895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66"/>
                </a:solidFill>
              </a:rPr>
              <a:t>4.% Attenuation</a:t>
            </a:r>
            <a:endParaRPr lang="en-US" sz="1600" b="1" dirty="0">
              <a:solidFill>
                <a:srgbClr val="003366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V="1">
            <a:off x="6315075" y="3048002"/>
            <a:ext cx="533402" cy="495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143375" y="3857625"/>
            <a:ext cx="485775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 Plot shows distortion relative to the small, 14.4 gauss, dipole field. Is this level ok?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Impact of superconductor?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What if we wound correctors directly on the support tube (i.e. inside </a:t>
            </a:r>
            <a:r>
              <a:rPr lang="en-US" sz="1800" dirty="0" err="1" smtClean="0"/>
              <a:t>quadrupole</a:t>
            </a:r>
            <a:r>
              <a:rPr lang="en-US" sz="1800" dirty="0" smtClean="0"/>
              <a:t> coil)?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Is it worth winding dipole on existing short prototype and making AC measurements?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492475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Backup </a:t>
            </a:r>
            <a:r>
              <a:rPr lang="en-US" dirty="0" err="1" smtClean="0"/>
              <a:t>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/>
              <a:t>ILC R&amp;D Prototype and ATF2 Comparison</a:t>
            </a: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C56FFB-8068-4A36-A1A3-6937179F0539}" type="slidenum">
              <a:rPr lang="en-US" smtClean="0"/>
              <a:pPr/>
              <a:t>12</a:t>
            </a:fld>
            <a:endParaRPr lang="en-US" dirty="0" smtClean="0"/>
          </a:p>
        </p:txBody>
      </p:sp>
      <p:pic>
        <p:nvPicPr>
          <p:cNvPr id="21510" name="Picture 7" descr="qd0_cryostat_view2_mo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000">
            <a:off x="391113" y="3808430"/>
            <a:ext cx="835025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atf2_cryostat_view_mod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0000">
            <a:off x="125070" y="1037784"/>
            <a:ext cx="27432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Box 12"/>
          <p:cNvSpPr txBox="1">
            <a:spLocks noChangeArrowheads="1"/>
          </p:cNvSpPr>
          <p:nvPr/>
        </p:nvSpPr>
        <p:spPr bwMode="auto">
          <a:xfrm>
            <a:off x="0" y="2920585"/>
            <a:ext cx="29738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ATF2 Upgrade </a:t>
            </a:r>
            <a:r>
              <a:rPr lang="en-US" sz="2000" dirty="0" smtClean="0"/>
              <a:t>Magnet</a:t>
            </a:r>
          </a:p>
          <a:p>
            <a:r>
              <a:rPr lang="en-US" sz="2000" dirty="0" smtClean="0"/>
              <a:t>(concept test with beam)</a:t>
            </a:r>
            <a:endParaRPr lang="en-US" sz="2000" dirty="0"/>
          </a:p>
        </p:txBody>
      </p:sp>
      <p:sp>
        <p:nvSpPr>
          <p:cNvPr id="21513" name="TextBox 13"/>
          <p:cNvSpPr txBox="1">
            <a:spLocks noChangeArrowheads="1"/>
          </p:cNvSpPr>
          <p:nvPr/>
        </p:nvSpPr>
        <p:spPr bwMode="auto">
          <a:xfrm>
            <a:off x="1420793" y="5295658"/>
            <a:ext cx="62953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ILC QD0 Full-Length R&amp;D Prototype </a:t>
            </a:r>
            <a:r>
              <a:rPr lang="en-US" sz="2000" dirty="0" smtClean="0"/>
              <a:t>Magnet Program</a:t>
            </a:r>
          </a:p>
          <a:p>
            <a:r>
              <a:rPr lang="en-US" sz="2000" dirty="0" smtClean="0"/>
              <a:t>(a full-scale, instrumented, 1.9K ILC SC, systems test)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77928" y="960700"/>
            <a:ext cx="6435522" cy="2882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spc="50" dirty="0">
                <a:solidFill>
                  <a:srgbClr val="23346C"/>
                </a:solidFill>
              </a:rPr>
              <a:t>Both </a:t>
            </a:r>
            <a:r>
              <a:rPr lang="en-US" sz="2400" spc="50" dirty="0" smtClean="0">
                <a:solidFill>
                  <a:srgbClr val="23346C"/>
                </a:solidFill>
              </a:rPr>
              <a:t>are compatible with 1.9K testing via</a:t>
            </a:r>
          </a:p>
          <a:p>
            <a:pPr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 an </a:t>
            </a:r>
            <a:r>
              <a:rPr lang="en-US" sz="2400" dirty="0">
                <a:solidFill>
                  <a:srgbClr val="23346C"/>
                </a:solidFill>
              </a:rPr>
              <a:t>ILC-style Service Cryostat (</a:t>
            </a:r>
            <a:r>
              <a:rPr lang="en-US" sz="2400" dirty="0" smtClean="0">
                <a:solidFill>
                  <a:srgbClr val="23346C"/>
                </a:solidFill>
              </a:rPr>
              <a:t>SC) at BNL.</a:t>
            </a:r>
            <a:endParaRPr lang="en-US" sz="2400" dirty="0">
              <a:solidFill>
                <a:srgbClr val="23346C"/>
              </a:solidFill>
            </a:endParaRPr>
          </a:p>
          <a:p>
            <a:pPr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ATF2 </a:t>
            </a:r>
            <a:r>
              <a:rPr lang="en-US" sz="2400" dirty="0">
                <a:solidFill>
                  <a:srgbClr val="23346C"/>
                </a:solidFill>
              </a:rPr>
              <a:t>magnet </a:t>
            </a:r>
            <a:r>
              <a:rPr lang="en-US" sz="2400" dirty="0" smtClean="0">
                <a:solidFill>
                  <a:srgbClr val="23346C"/>
                </a:solidFill>
              </a:rPr>
              <a:t>should be </a:t>
            </a:r>
            <a:r>
              <a:rPr lang="en-US" sz="2400" dirty="0">
                <a:solidFill>
                  <a:srgbClr val="23346C"/>
                </a:solidFill>
              </a:rPr>
              <a:t>4.2K </a:t>
            </a:r>
            <a:r>
              <a:rPr lang="en-US" sz="2400" dirty="0" smtClean="0">
                <a:solidFill>
                  <a:srgbClr val="23346C"/>
                </a:solidFill>
              </a:rPr>
              <a:t>tested at BNL</a:t>
            </a:r>
            <a:endParaRPr lang="en-US" sz="2400" dirty="0">
              <a:solidFill>
                <a:srgbClr val="23346C"/>
              </a:solidFill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 with </a:t>
            </a:r>
            <a:r>
              <a:rPr lang="en-US" sz="2400" dirty="0">
                <a:solidFill>
                  <a:srgbClr val="23346C"/>
                </a:solidFill>
              </a:rPr>
              <a:t>SC and </a:t>
            </a:r>
            <a:r>
              <a:rPr lang="en-US" sz="2400" dirty="0" smtClean="0">
                <a:solidFill>
                  <a:srgbClr val="23346C"/>
                </a:solidFill>
              </a:rPr>
              <a:t>the ATF2 Cryogenic Box before</a:t>
            </a:r>
          </a:p>
          <a:p>
            <a:pPr>
              <a:defRPr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 </a:t>
            </a:r>
            <a:r>
              <a:rPr lang="en-US" sz="2400" dirty="0">
                <a:solidFill>
                  <a:srgbClr val="23346C"/>
                </a:solidFill>
              </a:rPr>
              <a:t>being shipped to KEK.</a:t>
            </a:r>
          </a:p>
          <a:p>
            <a:pPr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23346C"/>
                </a:solidFill>
              </a:rPr>
              <a:t> The ATF2 magnet can be tested with beam;</a:t>
            </a:r>
          </a:p>
          <a:p>
            <a:pPr>
              <a:defRPr/>
            </a:pPr>
            <a:r>
              <a:rPr lang="en-US" sz="2400" dirty="0">
                <a:solidFill>
                  <a:srgbClr val="23346C"/>
                </a:solidFill>
              </a:rPr>
              <a:t>  </a:t>
            </a:r>
            <a:r>
              <a:rPr lang="en-US" sz="2400" dirty="0" smtClean="0">
                <a:solidFill>
                  <a:srgbClr val="23346C"/>
                </a:solidFill>
              </a:rPr>
              <a:t>there is no way </a:t>
            </a:r>
            <a:r>
              <a:rPr lang="en-US" sz="2400" dirty="0">
                <a:solidFill>
                  <a:srgbClr val="23346C"/>
                </a:solidFill>
              </a:rPr>
              <a:t>to </a:t>
            </a:r>
            <a:r>
              <a:rPr lang="en-US" sz="2400" dirty="0" smtClean="0">
                <a:solidFill>
                  <a:srgbClr val="23346C"/>
                </a:solidFill>
              </a:rPr>
              <a:t>beam test </a:t>
            </a:r>
            <a:r>
              <a:rPr lang="en-US" sz="2400" dirty="0">
                <a:solidFill>
                  <a:srgbClr val="23346C"/>
                </a:solidFill>
              </a:rPr>
              <a:t>R&amp;D </a:t>
            </a:r>
            <a:r>
              <a:rPr lang="en-US" sz="2400" dirty="0" smtClean="0">
                <a:solidFill>
                  <a:srgbClr val="23346C"/>
                </a:solidFill>
              </a:rPr>
              <a:t>prototype.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491" y="0"/>
            <a:ext cx="7905509" cy="914400"/>
          </a:xfrm>
        </p:spPr>
        <p:txBody>
          <a:bodyPr/>
          <a:lstStyle/>
          <a:p>
            <a:r>
              <a:rPr lang="en-US" sz="3300" dirty="0" smtClean="0"/>
              <a:t>ATF2 Upgrade Production/Design Status</a:t>
            </a:r>
            <a:endParaRPr lang="en-US" sz="3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 descr="atf2 mechanic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747" y="3588157"/>
            <a:ext cx="4242278" cy="24688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magnetic shielding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277" y="981279"/>
            <a:ext cx="4256747" cy="24688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375230" y="983847"/>
            <a:ext cx="476876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Main coil winding now complete.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Measured harmonics are small.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A first pass cryogenic interface made at ‘09 face-to-face meeting.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Magnetic shielding calculations (homework) done; results indicate we can make both Hor./Vert. laser penetrations (through the quad’s magnetic shield) at the center of each magnet coil without spoiling their good harmonics and still ensuring sufficiently low B-field at the external geophone locations.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ATF2 Coil Winding Overview</a:t>
            </a:r>
          </a:p>
        </p:txBody>
      </p:sp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220F26-A3B7-46FF-B7B7-0DC696338ECB}" type="slidenum">
              <a:rPr lang="en-US" smtClean="0"/>
              <a:pPr/>
              <a:t>14</a:t>
            </a:fld>
            <a:endParaRPr lang="en-US" dirty="0" smtClean="0"/>
          </a:p>
        </p:txBody>
      </p:sp>
      <p:pic>
        <p:nvPicPr>
          <p:cNvPr id="16390" name="Picture 8" descr="sextupole_winding_mo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514" y="840130"/>
            <a:ext cx="3081760" cy="192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949386" y="2839153"/>
            <a:ext cx="2974691" cy="3498320"/>
            <a:chOff x="4495800" y="1295401"/>
            <a:chExt cx="4419600" cy="5236401"/>
          </a:xfrm>
          <a:effectLst/>
        </p:grpSpPr>
        <p:pic>
          <p:nvPicPr>
            <p:cNvPr id="16392" name="Picture 12" descr="quadrupole_layers_mod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5800" y="1295401"/>
              <a:ext cx="4419600" cy="495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/>
          </p:spPr>
        </p:pic>
        <p:sp>
          <p:nvSpPr>
            <p:cNvPr id="16394" name="TextBox 14"/>
            <p:cNvSpPr txBox="1">
              <a:spLocks noChangeArrowheads="1"/>
            </p:cNvSpPr>
            <p:nvPr/>
          </p:nvSpPr>
          <p:spPr bwMode="auto">
            <a:xfrm>
              <a:off x="7223759" y="5287938"/>
              <a:ext cx="1676400" cy="1243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 eaLnBrk="0" fontAlgn="ctr" hangingPunct="0"/>
              <a:r>
                <a:rPr lang="en-US" sz="1600" b="1" dirty="0" smtClean="0">
                  <a:solidFill>
                    <a:srgbClr val="006600"/>
                  </a:solidFill>
                </a:rPr>
                <a:t>All 3 coil sets now complete</a:t>
              </a:r>
              <a:endParaRPr lang="en-US" sz="1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0471" y="833374"/>
            <a:ext cx="562529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Winding of the main quadrupole (six layers) and sextupole (four layers) coils now complete.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Production measurement results for field harmonics are consistent with our understanding of the requirements for future ATF2 “pushed </a:t>
            </a:r>
            <a:r>
              <a:rPr lang="el-GR" sz="2400" dirty="0" smtClean="0">
                <a:solidFill>
                  <a:srgbClr val="23346C"/>
                </a:solidFill>
              </a:rPr>
              <a:t>β</a:t>
            </a:r>
            <a:r>
              <a:rPr lang="en-US" sz="2400" dirty="0" smtClean="0">
                <a:solidFill>
                  <a:srgbClr val="23346C"/>
                </a:solidFill>
              </a:rPr>
              <a:t>* optics” studies.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In order to keep to a “2012 delivery schedule,” we do need to start winding corrector layers soon (have resource conflict with QD0 long-coil winding).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Under the most aggressive delivery schedule, we would want to vertically cold test later this year (also resources).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254000" y="857250"/>
            <a:ext cx="7212013" cy="5346700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/>
          <a:lstStyle/>
          <a:p>
            <a:pPr eaLnBrk="0" fontAlgn="ctr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063" y="0"/>
            <a:ext cx="7847012" cy="914400"/>
          </a:xfrm>
        </p:spPr>
        <p:txBody>
          <a:bodyPr/>
          <a:lstStyle/>
          <a:p>
            <a:pPr>
              <a:defRPr/>
            </a:pPr>
            <a:r>
              <a:rPr lang="en-US" sz="2800" spc="-50" dirty="0" smtClean="0"/>
              <a:t>Summary of Integral Field Quality in ATF2 Magnet</a:t>
            </a:r>
            <a:endParaRPr lang="en-US" sz="2800" spc="-50" dirty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0C3A9F-A2F1-40FD-8B08-58F3EFFBBEC0}" type="slidenum">
              <a:rPr lang="en-US" smtClean="0"/>
              <a:pPr/>
              <a:t>15</a:t>
            </a:fld>
            <a:endParaRPr lang="en-US" dirty="0" smtClean="0"/>
          </a:p>
        </p:txBody>
      </p:sp>
      <p:pic>
        <p:nvPicPr>
          <p:cNvPr id="14343" name="Content Placeholder 19" descr="harmonic_summar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2588" y="960438"/>
            <a:ext cx="6943725" cy="3716337"/>
          </a:xfrm>
        </p:spPr>
      </p:pic>
      <p:sp>
        <p:nvSpPr>
          <p:cNvPr id="14344" name="TextBox 22"/>
          <p:cNvSpPr txBox="1">
            <a:spLocks noChangeArrowheads="1"/>
          </p:cNvSpPr>
          <p:nvPr/>
        </p:nvSpPr>
        <p:spPr bwMode="auto">
          <a:xfrm>
            <a:off x="288925" y="4699000"/>
            <a:ext cx="71532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800" b="1" dirty="0">
                <a:solidFill>
                  <a:srgbClr val="003366"/>
                </a:solidFill>
              </a:rPr>
              <a:t>Harmonics are in "Units" of 10</a:t>
            </a:r>
            <a:r>
              <a:rPr lang="en-US" sz="1800" b="1" baseline="30000" dirty="0">
                <a:solidFill>
                  <a:srgbClr val="003366"/>
                </a:solidFill>
              </a:rPr>
              <a:t>-4</a:t>
            </a:r>
            <a:r>
              <a:rPr lang="en-US" sz="1800" b="1" dirty="0">
                <a:solidFill>
                  <a:srgbClr val="003366"/>
                </a:solidFill>
              </a:rPr>
              <a:t> of the main field at 25 mm as seen from the lead ends of respective magnets (yielding opposite sign of field angle in the two magnets). I.T.F for Quadrupole is in T/kA; ITF for Sextupole is in T/m/kA  (Integral of B" in sextupole is two times the value reported for the I.T.F).</a:t>
            </a:r>
          </a:p>
        </p:txBody>
      </p:sp>
      <p:pic>
        <p:nvPicPr>
          <p:cNvPr id="28" name="Picture 27" descr="magnet_layou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9614" y="1666772"/>
            <a:ext cx="1323975" cy="41894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743463" y="972275"/>
            <a:ext cx="1064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ATF2 Coils</a:t>
            </a:r>
            <a:endParaRPr lang="en-US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295399" y="0"/>
            <a:ext cx="7686555" cy="914400"/>
          </a:xfrm>
        </p:spPr>
        <p:txBody>
          <a:bodyPr/>
          <a:lstStyle/>
          <a:p>
            <a:r>
              <a:rPr lang="en-US" dirty="0" smtClean="0"/>
              <a:t>Laser View Port &amp; Geophone Status</a:t>
            </a:r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ECBBC4-71CE-453C-B32A-272E11F223D8}" type="slidenum">
              <a:rPr lang="en-US" smtClean="0"/>
              <a:pPr/>
              <a:t>16</a:t>
            </a:fld>
            <a:endParaRPr lang="en-US" dirty="0" smtClean="0"/>
          </a:p>
        </p:txBody>
      </p:sp>
      <p:pic>
        <p:nvPicPr>
          <p:cNvPr id="11" name="Picture 10" descr="shielding_model_gr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8408" y="1030146"/>
            <a:ext cx="4240872" cy="3588161"/>
          </a:xfrm>
          <a:prstGeom prst="rect">
            <a:avLst/>
          </a:prstGeom>
        </p:spPr>
      </p:pic>
      <p:pic>
        <p:nvPicPr>
          <p:cNvPr id="15" name="Picture 14" descr="geophon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08070" y="914404"/>
            <a:ext cx="1938224" cy="1646107"/>
          </a:xfrm>
          <a:prstGeom prst="rect">
            <a:avLst/>
          </a:prstGeom>
        </p:spPr>
      </p:pic>
      <p:pic>
        <p:nvPicPr>
          <p:cNvPr id="17" name="Picture 16" descr="shielding_model_fu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1130040"/>
            <a:ext cx="4013992" cy="348826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7241" y="4861367"/>
            <a:ext cx="8512908" cy="1302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At </a:t>
            </a:r>
            <a:r>
              <a:rPr lang="en-US" sz="2400" dirty="0" err="1" smtClean="0">
                <a:solidFill>
                  <a:srgbClr val="23346C"/>
                </a:solidFill>
              </a:rPr>
              <a:t>R</a:t>
            </a:r>
            <a:r>
              <a:rPr lang="en-US" sz="2400" baseline="-25000" dirty="0" err="1" smtClean="0">
                <a:solidFill>
                  <a:srgbClr val="23346C"/>
                </a:solidFill>
              </a:rPr>
              <a:t>ref</a:t>
            </a:r>
            <a:r>
              <a:rPr lang="en-US" sz="2400" dirty="0" smtClean="0">
                <a:solidFill>
                  <a:srgbClr val="23346C"/>
                </a:solidFill>
              </a:rPr>
              <a:t> = 25mm, the harmonics change by less than 0.1 unit.</a:t>
            </a:r>
          </a:p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External field is low enough, even for our largest geophone.</a:t>
            </a:r>
          </a:p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Passive shielding still works even with 25 mm ID holes!</a:t>
            </a:r>
            <a:endParaRPr lang="en-US" sz="2400" dirty="0">
              <a:solidFill>
                <a:srgbClr val="23346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41856" y="2777914"/>
            <a:ext cx="2233914" cy="1477328"/>
          </a:xfrm>
          <a:prstGeom prst="rect">
            <a:avLst/>
          </a:prstGeom>
          <a:solidFill>
            <a:srgbClr val="FFFFC9">
              <a:alpha val="73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 smtClean="0">
                <a:latin typeface="Calibri" pitchFamily="34" charset="0"/>
              </a:rPr>
              <a:t>Only two holes are needed for the laser access but we make four holes to keep quad’ symmetry.</a:t>
            </a:r>
            <a:endParaRPr lang="en-US" sz="1800" b="1" dirty="0"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706325" y="3588151"/>
            <a:ext cx="462981" cy="1273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683175" y="3576576"/>
            <a:ext cx="1400537" cy="8218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292053" y="1032075"/>
            <a:ext cx="1840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Calibri" pitchFamily="34" charset="0"/>
              </a:rPr>
              <a:t>Our largest  and</a:t>
            </a:r>
          </a:p>
          <a:p>
            <a:pPr algn="ctr"/>
            <a:r>
              <a:rPr lang="en-US" sz="1800" b="1" dirty="0" smtClean="0">
                <a:latin typeface="Calibri" pitchFamily="34" charset="0"/>
              </a:rPr>
              <a:t>most sensitive geophones</a:t>
            </a:r>
            <a:endParaRPr lang="en-US" sz="1800" b="1" dirty="0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 flipV="1">
            <a:off x="7025836" y="1817224"/>
            <a:ext cx="590308" cy="347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4" idx="2"/>
          </p:cNvCxnSpPr>
          <p:nvPr/>
        </p:nvCxnSpPr>
        <p:spPr bwMode="auto">
          <a:xfrm rot="16200000" flipH="1">
            <a:off x="7641830" y="2525815"/>
            <a:ext cx="1308655" cy="167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2" descr="face2face.png"/>
          <p:cNvPicPr>
            <a:picLocks noChangeAspect="1"/>
          </p:cNvPicPr>
          <p:nvPr/>
        </p:nvPicPr>
        <p:blipFill>
          <a:blip r:embed="rId3" cstate="print"/>
          <a:srcRect l="1877"/>
          <a:stretch>
            <a:fillRect/>
          </a:stretch>
        </p:blipFill>
        <p:spPr bwMode="auto">
          <a:xfrm>
            <a:off x="4786124" y="921150"/>
            <a:ext cx="3950208" cy="415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Cryogenics Interface Update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111F14-A930-49A3-9552-42A7C16AEBB3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787745" y="5150731"/>
            <a:ext cx="394696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800" b="1" dirty="0" smtClean="0">
                <a:solidFill>
                  <a:srgbClr val="23346C"/>
                </a:solidFill>
              </a:rPr>
              <a:t>Face-to-face meeting at BNL was very productive; do we need to schedule a new meeting? At KEK?</a:t>
            </a:r>
            <a:endParaRPr lang="en-US" sz="1800" b="1" dirty="0">
              <a:solidFill>
                <a:srgbClr val="23346C"/>
              </a:solidFill>
            </a:endParaRPr>
          </a:p>
        </p:txBody>
      </p:sp>
      <p:sp>
        <p:nvSpPr>
          <p:cNvPr id="18446" name="TextBox 15"/>
          <p:cNvSpPr txBox="1">
            <a:spLocks noChangeArrowheads="1"/>
          </p:cNvSpPr>
          <p:nvPr/>
        </p:nvSpPr>
        <p:spPr bwMode="auto">
          <a:xfrm>
            <a:off x="5567417" y="1585732"/>
            <a:ext cx="2917756" cy="3691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23346C"/>
                </a:solidFill>
              </a:rPr>
              <a:t>Our last meeting </a:t>
            </a:r>
            <a:r>
              <a:rPr lang="en-US" sz="1800" b="1" dirty="0">
                <a:solidFill>
                  <a:srgbClr val="23346C"/>
                </a:solidFill>
              </a:rPr>
              <a:t>at BNL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2095" y="953950"/>
            <a:ext cx="3733800" cy="5212080"/>
            <a:chOff x="5257800" y="838200"/>
            <a:chExt cx="3733800" cy="5410200"/>
          </a:xfrm>
        </p:grpSpPr>
        <p:pic>
          <p:nvPicPr>
            <p:cNvPr id="18" name="Picture 14" descr="c_option1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59413" y="838200"/>
              <a:ext cx="2719387" cy="272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5" descr="c_option2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59413" y="3557588"/>
              <a:ext cx="3151187" cy="258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7162800" y="1001713"/>
              <a:ext cx="1752600" cy="3698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006600"/>
                  </a:solidFill>
                </a:rPr>
                <a:t>ATF2 Option 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96200" y="4572000"/>
              <a:ext cx="1143000" cy="83026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b="1" spc="100" dirty="0">
                  <a:solidFill>
                    <a:srgbClr val="006600"/>
                  </a:solidFill>
                </a:rPr>
                <a:t>(now the </a:t>
              </a:r>
              <a:r>
                <a:rPr lang="en-US" sz="1600" b="1" dirty="0">
                  <a:solidFill>
                    <a:srgbClr val="006600"/>
                  </a:solidFill>
                </a:rPr>
                <a:t>preferred</a:t>
              </a:r>
            </a:p>
            <a:p>
              <a:pPr>
                <a:defRPr/>
              </a:pPr>
              <a:r>
                <a:rPr lang="en-US" sz="1600" b="1" spc="300" dirty="0">
                  <a:solidFill>
                    <a:srgbClr val="006600"/>
                  </a:solidFill>
                </a:rPr>
                <a:t>option)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2800" y="3821113"/>
              <a:ext cx="1752600" cy="3698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006600"/>
                  </a:solidFill>
                </a:rPr>
                <a:t>ATF2 Option 2</a:t>
              </a: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5257800" y="838200"/>
              <a:ext cx="3733800" cy="5410200"/>
            </a:xfrm>
            <a:prstGeom prst="roundRect">
              <a:avLst>
                <a:gd name="adj" fmla="val 7057"/>
              </a:avLst>
            </a:prstGeom>
            <a:noFill/>
            <a:ln w="2857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6600">
                  <a:alpha val="40000"/>
                </a:srgbClr>
              </a:outerShdw>
            </a:effectLst>
          </p:spPr>
          <p:txBody>
            <a:bodyPr/>
            <a:lstStyle/>
            <a:p>
              <a:pPr eaLnBrk="0" fontAlgn="ctr" hangingPunct="0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90" y="203600"/>
            <a:ext cx="5405376" cy="11620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/>
              <a:t>	</a:t>
            </a:r>
            <a:r>
              <a:rPr lang="en-US" sz="2800" spc="50" dirty="0" smtClean="0"/>
              <a:t>ILC QD0 R&amp;D Prototype </a:t>
            </a:r>
            <a:r>
              <a:rPr lang="en-US" sz="2800" dirty="0" smtClean="0"/>
              <a:t>Long Coil Winding Challenges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875" y="1307940"/>
            <a:ext cx="5845215" cy="2303361"/>
          </a:xfrm>
        </p:spPr>
        <p:txBody>
          <a:bodyPr/>
          <a:lstStyle/>
          <a:p>
            <a:pPr algn="just">
              <a:lnSpc>
                <a:spcPts val="2400"/>
              </a:lnSpc>
              <a:buFont typeface="Arial" pitchFamily="34" charset="0"/>
              <a:buChar char="•"/>
            </a:pPr>
            <a:r>
              <a:rPr lang="en-US" sz="2200" dirty="0" smtClean="0"/>
              <a:t> We did not adequately control the coil support tube position (even with orthogonal machine-controlled rolling supports). Our first R&amp;D coils had substantial harmonic errors. </a:t>
            </a:r>
          </a:p>
          <a:p>
            <a:pPr algn="just">
              <a:lnSpc>
                <a:spcPts val="2400"/>
              </a:lnSpc>
              <a:buFont typeface="Arial" pitchFamily="34" charset="0"/>
              <a:buChar char="•"/>
            </a:pPr>
            <a:r>
              <a:rPr lang="en-US" sz="2200" dirty="0" smtClean="0"/>
              <a:t> We have therefore decided to go back to using a few fixed, rigid supports and have made modifications (shown here) to the ATF2</a:t>
            </a:r>
            <a:endParaRPr lang="en-US" sz="2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EC7D2-9182-4DDD-953E-E7F3D30D891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0" name="Picture 9" descr="las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285" y="3680749"/>
            <a:ext cx="2081738" cy="24454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2" name="Content Placeholder 11" descr="machine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970587" y="273050"/>
            <a:ext cx="3075454" cy="5853113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Text Placeholder 3"/>
          <p:cNvSpPr txBox="1">
            <a:spLocks/>
          </p:cNvSpPr>
          <p:nvPr/>
        </p:nvSpPr>
        <p:spPr bwMode="auto">
          <a:xfrm>
            <a:off x="2222338" y="3601657"/>
            <a:ext cx="3703899" cy="253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2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short coil winding machine. 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just" eaLnBrk="0" hangingPunct="0">
              <a:lnSpc>
                <a:spcPts val="24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extended the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</a:t>
            </a:r>
            <a:r>
              <a:rPr lang="en-US" sz="2200" kern="0" dirty="0" smtClean="0">
                <a:solidFill>
                  <a:srgbClr val="23346C"/>
                </a:solidFill>
              </a:rPr>
              <a:t>carefully positioned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fixed supports between the coils.</a:t>
            </a:r>
          </a:p>
          <a:p>
            <a:pPr lvl="0" algn="just" eaLnBrk="0" hangingPunct="0">
              <a:lnSpc>
                <a:spcPts val="24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2.2 m long QD0 R&amp;D coil will be wound in two sections on a common tube.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2600" y="914396"/>
            <a:ext cx="5058135" cy="5234129"/>
            <a:chOff x="69450" y="1053296"/>
            <a:chExt cx="5058135" cy="5234129"/>
          </a:xfrm>
        </p:grpSpPr>
        <p:sp>
          <p:nvSpPr>
            <p:cNvPr id="20" name="Rectangle 19"/>
            <p:cNvSpPr/>
            <p:nvPr/>
          </p:nvSpPr>
          <p:spPr bwMode="auto">
            <a:xfrm>
              <a:off x="69450" y="1053296"/>
              <a:ext cx="5058135" cy="52201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14" name="Picture 20" descr="s_cryostat view1_mod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4626" y="2419109"/>
              <a:ext cx="1826138" cy="38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3" descr="s_cryostat view2_mod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0725" y="1643605"/>
              <a:ext cx="2211162" cy="2769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4" descr="s_cryostat view3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30603" y="1643605"/>
              <a:ext cx="1978025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06099" y="1157471"/>
              <a:ext cx="4952036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800" b="1" spc="-20" dirty="0">
                  <a:solidFill>
                    <a:srgbClr val="23346C"/>
                  </a:solidFill>
                </a:rPr>
                <a:t>Service Cryostat Under Construction at BNL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1275" y="4402138"/>
              <a:ext cx="2438400" cy="17541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Develop option that allows for ILC-like 1.9K tests at BNL and 4.2K operation 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at </a:t>
              </a:r>
              <a:r>
                <a:rPr lang="en-US" sz="1800" b="1" spc="20" dirty="0">
                  <a:solidFill>
                    <a:srgbClr val="800000"/>
                  </a:solidFill>
                  <a:latin typeface="Comic Sans MS" pitchFamily="66" charset="0"/>
                </a:rPr>
                <a:t>ATF2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 </a:t>
              </a:r>
              <a:r>
                <a:rPr lang="en-US" sz="1800" b="1" spc="200" dirty="0">
                  <a:solidFill>
                    <a:srgbClr val="800000"/>
                  </a:solidFill>
                  <a:latin typeface="Comic Sans MS" pitchFamily="66" charset="0"/>
                </a:rPr>
                <a:t>(KEK) 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with</a:t>
              </a: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  </a:t>
              </a:r>
              <a:r>
                <a:rPr lang="en-US" sz="1800" b="1" dirty="0" err="1">
                  <a:solidFill>
                    <a:srgbClr val="800000"/>
                  </a:solidFill>
                  <a:latin typeface="Comic Sans MS" pitchFamily="66" charset="0"/>
                </a:rPr>
                <a:t>cryo</a:t>
              </a: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-coolers.</a:t>
              </a:r>
              <a:endParaRPr lang="en-US" sz="1800" b="1" spc="200" dirty="0">
                <a:solidFill>
                  <a:srgbClr val="8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043" y="0"/>
            <a:ext cx="7974957" cy="914400"/>
          </a:xfrm>
        </p:spPr>
        <p:txBody>
          <a:bodyPr/>
          <a:lstStyle/>
          <a:p>
            <a:r>
              <a:rPr lang="en-US" sz="3000" dirty="0" smtClean="0"/>
              <a:t>Service Cryostat &amp; Other ILC Activities at BNL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08608" y="844946"/>
            <a:ext cx="3923817" cy="539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SC design features for ATF2 mode nearly finished.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D</a:t>
            </a:r>
            <a:r>
              <a:rPr lang="en-US" sz="2400" dirty="0" smtClean="0">
                <a:solidFill>
                  <a:srgbClr val="23346C"/>
                </a:solidFill>
              </a:rPr>
              <a:t>etailed drawings for SC and QD0 now underway. 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SC and QD0 long lead time items are identified (initiate critical orders).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For MDI, look to restart work on QF1 cryostat and the cryogenic transfer lines.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Demonstrate ILC-like FF magnet system production and operation.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Common ILC/CLIC work. 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0926" y="2540000"/>
            <a:ext cx="39549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Dipole and </a:t>
            </a:r>
          </a:p>
          <a:p>
            <a:pPr algn="ctr"/>
            <a:r>
              <a:rPr lang="en-US" sz="2400" dirty="0" smtClean="0"/>
              <a:t>Skew-Dipole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</a:t>
            </a:r>
            <a:r>
              <a:rPr lang="en-US" b="1" dirty="0" err="1" smtClean="0">
                <a:solidFill>
                  <a:srgbClr val="23346C"/>
                </a:solidFill>
              </a:rPr>
              <a:t>Quadrupole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0605" y="2409371"/>
            <a:ext cx="35702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Skew-</a:t>
            </a:r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smtClean="0"/>
              <a:t>Skew-Sextupole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Sextupole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8000" y="2191657"/>
            <a:ext cx="4528457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239658" y="2191657"/>
            <a:ext cx="3454400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ATF2 SC Upgrade Baseline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9149" y="923925"/>
            <a:ext cx="7781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Status: Main coils are now wound and their harmonic content looks to be very good.</a:t>
            </a:r>
            <a:endParaRPr lang="en-US" sz="2800" b="1" dirty="0">
              <a:solidFill>
                <a:srgbClr val="0033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6225" y="4391025"/>
            <a:ext cx="87153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/>
              <a:t>Will start winding the Dipole and Skew-Dipole corrector layers soon; now we need to decide on the rest of the corrector package (skew-</a:t>
            </a:r>
            <a:r>
              <a:rPr lang="en-US" sz="2800" b="1" dirty="0" err="1" smtClean="0"/>
              <a:t>octupole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dodecapole</a:t>
            </a:r>
            <a:r>
              <a:rPr lang="en-US" sz="2800" b="1" dirty="0" smtClean="0"/>
              <a:t> etc.).</a:t>
            </a:r>
            <a:endParaRPr lang="en-US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555590" y="4236334"/>
            <a:ext cx="5359077" cy="1840371"/>
          </a:xfrm>
          <a:prstGeom prst="rect">
            <a:avLst/>
          </a:prstGeom>
          <a:gradFill flip="none" rotWithShape="1">
            <a:gsLst>
              <a:gs pos="83000">
                <a:schemeClr val="accent1">
                  <a:lumMod val="50000"/>
                  <a:alpha val="50000"/>
                </a:schemeClr>
              </a:gs>
              <a:gs pos="99000">
                <a:srgbClr val="FFFFFF">
                  <a:alpha val="50000"/>
                </a:srgbClr>
              </a:gs>
              <a:gs pos="31000">
                <a:srgbClr val="E6E6E6">
                  <a:alpha val="51000"/>
                </a:srgbClr>
              </a:gs>
              <a:gs pos="5000">
                <a:srgbClr val="7D8496">
                  <a:alpha val="51000"/>
                </a:srgbClr>
              </a:gs>
              <a:gs pos="7000">
                <a:srgbClr val="E6E6E6">
                  <a:alpha val="49000"/>
                </a:srgbClr>
              </a:gs>
              <a:gs pos="94000">
                <a:srgbClr val="7D8496">
                  <a:alpha val="51000"/>
                </a:srgb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</a:t>
            </a:r>
          </a:p>
          <a:p>
            <a:pPr>
              <a:defRPr/>
            </a:pPr>
            <a:r>
              <a:rPr lang="en-US" dirty="0" smtClean="0"/>
              <a:t>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4" name="Content Placeholder 13" descr="QH0LC5Wm_10mm_mo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31402" y="898000"/>
            <a:ext cx="2369500" cy="5334000"/>
          </a:xfrm>
          <a:effectLst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5" name="Picture 14" descr="10mm_box_cap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4207" y="4375227"/>
            <a:ext cx="5087122" cy="1533321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1250688" y="0"/>
            <a:ext cx="7847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-5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 of Integral Field Quality in ATF2 Magnet</a:t>
            </a:r>
            <a:endParaRPr kumimoji="0" lang="en-US" sz="2800" b="0" i="0" u="none" strike="noStrike" kern="0" cap="none" spc="-5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0945" y="949120"/>
            <a:ext cx="60072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Because field harmonics change rapidly with reference radius, we recalculated the measurements for 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ref</a:t>
            </a:r>
            <a:r>
              <a:rPr lang="en-US" sz="2400" baseline="-25000" dirty="0" smtClean="0"/>
              <a:t>  </a:t>
            </a:r>
            <a:r>
              <a:rPr lang="en-US" sz="2400" dirty="0" smtClean="0"/>
              <a:t>= 10 mm (for easy comparison to the present ATF2 magnets).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poorest quad harmonics (b3,a3), are now only </a:t>
            </a:r>
            <a:r>
              <a:rPr lang="en-US" sz="2400" b="1" dirty="0" smtClean="0"/>
              <a:t>49. parts per million</a:t>
            </a:r>
            <a:r>
              <a:rPr lang="en-US" sz="2400" dirty="0" smtClean="0"/>
              <a:t>. 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areas highlighted in blue are all </a:t>
            </a:r>
            <a:r>
              <a:rPr lang="en-US" sz="2400" b="1" dirty="0" smtClean="0"/>
              <a:t>smaller than 200 parts per billion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0926" y="2540000"/>
            <a:ext cx="39549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Dipole and </a:t>
            </a:r>
          </a:p>
          <a:p>
            <a:pPr algn="ctr"/>
            <a:r>
              <a:rPr lang="en-US" sz="2400" dirty="0" smtClean="0"/>
              <a:t>Skew-Dipole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</a:t>
            </a:r>
            <a:r>
              <a:rPr lang="en-US" b="1" dirty="0" err="1" smtClean="0">
                <a:solidFill>
                  <a:srgbClr val="23346C"/>
                </a:solidFill>
              </a:rPr>
              <a:t>Quadrupole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9633" y="2409371"/>
            <a:ext cx="35702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Skew-</a:t>
            </a:r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smtClean="0"/>
              <a:t>Skew-Sextupole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Sextupole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8000" y="2191657"/>
            <a:ext cx="4528457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239658" y="2191657"/>
            <a:ext cx="3454400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4174" y="1741714"/>
            <a:ext cx="8853714" cy="2844800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6066967" y="3004457"/>
            <a:ext cx="1973943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57175" y="1019175"/>
            <a:ext cx="8629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Consider all the coils inside the cryostat... </a:t>
            </a:r>
            <a:endParaRPr lang="en-US" sz="2800" b="1" dirty="0">
              <a:solidFill>
                <a:srgbClr val="0033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8125" y="51435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... the </a:t>
            </a:r>
            <a:r>
              <a:rPr lang="en-US" sz="2800" b="1" dirty="0" err="1" smtClean="0">
                <a:solidFill>
                  <a:srgbClr val="003366"/>
                </a:solidFill>
              </a:rPr>
              <a:t>quadrupole</a:t>
            </a:r>
            <a:r>
              <a:rPr lang="en-US" sz="2800" b="1" dirty="0" smtClean="0">
                <a:solidFill>
                  <a:srgbClr val="003366"/>
                </a:solidFill>
              </a:rPr>
              <a:t> corrector looks to be redundant.</a:t>
            </a:r>
            <a:endParaRPr lang="en-US" sz="2800" b="1" dirty="0">
              <a:solidFill>
                <a:srgbClr val="003366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ATF2 SC Upgrade Baseline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0926" y="2540000"/>
            <a:ext cx="39549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Dipole and </a:t>
            </a:r>
          </a:p>
          <a:p>
            <a:pPr algn="ctr"/>
            <a:r>
              <a:rPr lang="en-US" sz="2400" dirty="0" smtClean="0"/>
              <a:t>Skew-Dipole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</a:t>
            </a:r>
            <a:r>
              <a:rPr lang="en-US" b="1" dirty="0" err="1" smtClean="0">
                <a:solidFill>
                  <a:srgbClr val="23346C"/>
                </a:solidFill>
              </a:rPr>
              <a:t>Quadrupole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5119" y="2409371"/>
            <a:ext cx="35702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Skew-</a:t>
            </a:r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smtClean="0"/>
              <a:t>Skew-Sextupole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Skew-</a:t>
            </a:r>
            <a:r>
              <a:rPr lang="en-US" sz="2400" dirty="0" err="1" smtClean="0">
                <a:solidFill>
                  <a:srgbClr val="C00000"/>
                </a:solidFill>
              </a:rPr>
              <a:t>Octupole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Sextupole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8000" y="2191657"/>
            <a:ext cx="4528457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239658" y="2191657"/>
            <a:ext cx="3454400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4174" y="1741714"/>
            <a:ext cx="8853714" cy="2844800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ATF2 SC Upgrade Option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075" y="923925"/>
            <a:ext cx="871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Substitute a skew-</a:t>
            </a:r>
            <a:r>
              <a:rPr lang="en-US" sz="2800" b="1" dirty="0" err="1" smtClean="0">
                <a:solidFill>
                  <a:srgbClr val="003366"/>
                </a:solidFill>
              </a:rPr>
              <a:t>octupole</a:t>
            </a:r>
            <a:r>
              <a:rPr lang="en-US" sz="2800" b="1" dirty="0" smtClean="0">
                <a:solidFill>
                  <a:srgbClr val="003366"/>
                </a:solidFill>
              </a:rPr>
              <a:t> for the quad corrector.</a:t>
            </a:r>
            <a:endParaRPr lang="en-US" sz="2800" b="1" dirty="0">
              <a:solidFill>
                <a:srgbClr val="0033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075" y="5010150"/>
            <a:ext cx="87153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It is best to wind the skew-</a:t>
            </a:r>
            <a:r>
              <a:rPr lang="en-US" sz="2800" b="1" dirty="0" err="1" smtClean="0">
                <a:solidFill>
                  <a:srgbClr val="003366"/>
                </a:solidFill>
              </a:rPr>
              <a:t>octupole</a:t>
            </a:r>
            <a:r>
              <a:rPr lang="en-US" sz="2800" b="1" dirty="0" smtClean="0">
                <a:solidFill>
                  <a:srgbClr val="003366"/>
                </a:solidFill>
              </a:rPr>
              <a:t> before the other skew-layers to maximize its strength.</a:t>
            </a:r>
            <a:endParaRPr lang="en-US" sz="28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0926" y="2540000"/>
            <a:ext cx="39549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Dipole and </a:t>
            </a:r>
          </a:p>
          <a:p>
            <a:pPr algn="ctr"/>
            <a:r>
              <a:rPr lang="en-US" sz="2400" dirty="0" smtClean="0"/>
              <a:t>Skew-Dipole</a:t>
            </a: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</a:t>
            </a:r>
            <a:r>
              <a:rPr lang="en-US" b="1" dirty="0" err="1" smtClean="0">
                <a:solidFill>
                  <a:srgbClr val="23346C"/>
                </a:solidFill>
              </a:rPr>
              <a:t>Quadrupole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9633" y="2409371"/>
            <a:ext cx="35702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Skew-</a:t>
            </a:r>
            <a:r>
              <a:rPr lang="en-US" sz="2400" dirty="0" err="1" smtClean="0"/>
              <a:t>Quadrupole</a:t>
            </a:r>
            <a:endParaRPr lang="en-US" sz="2400" dirty="0" smtClean="0"/>
          </a:p>
          <a:p>
            <a:pPr algn="ctr"/>
            <a:r>
              <a:rPr lang="en-US" sz="2400" dirty="0" smtClean="0"/>
              <a:t>Skew-Sextupole</a:t>
            </a: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</a:rPr>
              <a:t>Dodcapole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b="1" dirty="0" smtClean="0">
                <a:solidFill>
                  <a:srgbClr val="23346C"/>
                </a:solidFill>
              </a:rPr>
              <a:t>Main Sextupole</a:t>
            </a:r>
            <a:endParaRPr lang="en-US" b="1" dirty="0">
              <a:solidFill>
                <a:srgbClr val="23346C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8000" y="2191657"/>
            <a:ext cx="4528457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239658" y="2191657"/>
            <a:ext cx="3454400" cy="206102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4174" y="1741714"/>
            <a:ext cx="8853714" cy="2844800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ATF2 SC Upgrade Option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075" y="923925"/>
            <a:ext cx="871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Substitute a </a:t>
            </a:r>
            <a:r>
              <a:rPr lang="en-US" sz="2800" b="1" dirty="0" err="1" smtClean="0">
                <a:solidFill>
                  <a:srgbClr val="003366"/>
                </a:solidFill>
              </a:rPr>
              <a:t>dodecapole</a:t>
            </a:r>
            <a:r>
              <a:rPr lang="en-US" sz="2800" b="1" dirty="0" smtClean="0">
                <a:solidFill>
                  <a:srgbClr val="003366"/>
                </a:solidFill>
              </a:rPr>
              <a:t> for the quad corrector.</a:t>
            </a:r>
            <a:endParaRPr lang="en-US" sz="2800" b="1" dirty="0">
              <a:solidFill>
                <a:srgbClr val="0033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075" y="5010150"/>
            <a:ext cx="87153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3366"/>
                </a:solidFill>
              </a:rPr>
              <a:t>It is best to wind the </a:t>
            </a:r>
            <a:r>
              <a:rPr lang="en-US" sz="2800" b="1" dirty="0" err="1" smtClean="0">
                <a:solidFill>
                  <a:srgbClr val="003366"/>
                </a:solidFill>
              </a:rPr>
              <a:t>dodecapole</a:t>
            </a:r>
            <a:r>
              <a:rPr lang="en-US" sz="2800" b="1" dirty="0" smtClean="0">
                <a:solidFill>
                  <a:srgbClr val="003366"/>
                </a:solidFill>
              </a:rPr>
              <a:t> before the other skew-layers to maximize its strength.</a:t>
            </a:r>
            <a:endParaRPr lang="en-US" sz="28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skew_oct_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0275" y="784679"/>
            <a:ext cx="2512128" cy="2587171"/>
          </a:xfrm>
          <a:prstGeom prst="rect">
            <a:avLst/>
          </a:prstGeom>
        </p:spPr>
      </p:pic>
      <p:pic>
        <p:nvPicPr>
          <p:cNvPr id="8" name="Picture 7" descr="skew_oct_3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5025" y="3333750"/>
            <a:ext cx="3105150" cy="290894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Skew-</a:t>
            </a:r>
            <a:r>
              <a:rPr lang="en-US" sz="3200" dirty="0" err="1" smtClean="0">
                <a:latin typeface="+mn-lt"/>
              </a:rPr>
              <a:t>Octupole</a:t>
            </a:r>
            <a:r>
              <a:rPr lang="en-US" sz="3200" dirty="0" smtClean="0">
                <a:latin typeface="+mn-lt"/>
              </a:rPr>
              <a:t> Details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3875" y="1476375"/>
            <a:ext cx="507690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Coil Radius = 54. mm</a:t>
            </a:r>
          </a:p>
          <a:p>
            <a:r>
              <a:rPr lang="en-US" sz="2800" dirty="0" smtClean="0"/>
              <a:t> Integral TF = 3.620 T/m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/Amp</a:t>
            </a:r>
          </a:p>
          <a:p>
            <a:r>
              <a:rPr lang="en-US" sz="2800" dirty="0" smtClean="0"/>
              <a:t>    Body TF = 14.84 T/m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/Amp</a:t>
            </a:r>
          </a:p>
          <a:p>
            <a:r>
              <a:rPr lang="en-US" sz="2800" dirty="0" smtClean="0"/>
              <a:t>Magnetic L = 0.244 m </a:t>
            </a:r>
          </a:p>
          <a:p>
            <a:r>
              <a:rPr lang="en-US" sz="2800" dirty="0" smtClean="0"/>
              <a:t>   Pattern L = 0.280 m</a:t>
            </a:r>
          </a:p>
          <a:p>
            <a:r>
              <a:rPr lang="en-US" sz="2800" dirty="0" smtClean="0"/>
              <a:t>At R=25 mm and I = 20 Amp</a:t>
            </a:r>
          </a:p>
          <a:p>
            <a:r>
              <a:rPr lang="en-US" sz="2800" dirty="0" smtClean="0"/>
              <a:t>	B = 46. Gauss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4914900"/>
            <a:ext cx="5476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66"/>
                </a:solidFill>
              </a:rPr>
              <a:t>Is this strength useful?</a:t>
            </a:r>
            <a:endParaRPr lang="en-US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 descr="do_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29301" y="838200"/>
            <a:ext cx="2514599" cy="2570635"/>
          </a:xfrm>
          <a:prstGeom prst="rect">
            <a:avLst/>
          </a:prstGeom>
        </p:spPr>
      </p:pic>
      <p:pic>
        <p:nvPicPr>
          <p:cNvPr id="8" name="Picture 7" descr="do_3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00725" y="3404107"/>
            <a:ext cx="3057028" cy="290144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err="1" smtClean="0">
                <a:latin typeface="+mn-lt"/>
              </a:rPr>
              <a:t>Dodecapole</a:t>
            </a:r>
            <a:r>
              <a:rPr lang="en-US" sz="3200" dirty="0" smtClean="0">
                <a:latin typeface="+mn-lt"/>
              </a:rPr>
              <a:t> Details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875" y="1476375"/>
            <a:ext cx="492622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Coil Radius = 54. mm</a:t>
            </a:r>
          </a:p>
          <a:p>
            <a:r>
              <a:rPr lang="en-US" sz="2800" dirty="0" smtClean="0"/>
              <a:t> Integral TF = 1260 T/m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/Amp</a:t>
            </a:r>
          </a:p>
          <a:p>
            <a:r>
              <a:rPr lang="en-US" sz="2800" dirty="0" smtClean="0"/>
              <a:t>    Body TF = 4919. T/m</a:t>
            </a:r>
            <a:r>
              <a:rPr lang="en-US" sz="2800" baseline="30000" dirty="0" smtClean="0"/>
              <a:t>5</a:t>
            </a:r>
            <a:r>
              <a:rPr lang="en-US" sz="2800" dirty="0" smtClean="0"/>
              <a:t>/Amp</a:t>
            </a:r>
          </a:p>
          <a:p>
            <a:r>
              <a:rPr lang="en-US" sz="2800" dirty="0" smtClean="0"/>
              <a:t>Magnetic L = 0.256 m </a:t>
            </a:r>
          </a:p>
          <a:p>
            <a:r>
              <a:rPr lang="en-US" sz="2800" dirty="0" smtClean="0"/>
              <a:t>   Pattern L = 0.280 m</a:t>
            </a:r>
          </a:p>
          <a:p>
            <a:r>
              <a:rPr lang="en-US" sz="2800" dirty="0" smtClean="0"/>
              <a:t>At R=25 mm and I = 20 Amp</a:t>
            </a:r>
          </a:p>
          <a:p>
            <a:r>
              <a:rPr lang="en-US" sz="2800" dirty="0" smtClean="0"/>
              <a:t>	B = 10. Gauss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4914900"/>
            <a:ext cx="5476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66"/>
                </a:solidFill>
              </a:rPr>
              <a:t>Is this strength useful?</a:t>
            </a:r>
            <a:endParaRPr lang="en-US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525" y="1666875"/>
            <a:ext cx="83823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If dynamic heat leak scales as I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then we trade off...</a:t>
            </a:r>
          </a:p>
          <a:p>
            <a:r>
              <a:rPr lang="en-US" sz="2800" dirty="0" smtClean="0"/>
              <a:t>  5 Pairs of leads at 20 Amps: 5*20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= 2,000 Amp</a:t>
            </a:r>
            <a:r>
              <a:rPr lang="en-US" sz="2800" baseline="30000" dirty="0" smtClean="0"/>
              <a:t>2</a:t>
            </a:r>
            <a:endParaRPr lang="en-US" sz="2800" dirty="0" smtClean="0"/>
          </a:p>
          <a:p>
            <a:r>
              <a:rPr lang="en-US" sz="2800" dirty="0" smtClean="0"/>
              <a:t>  6 Pairs of leads at 18 Amps: 6*18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= 1,944 Amp</a:t>
            </a:r>
            <a:r>
              <a:rPr lang="en-US" sz="2800" baseline="30000" dirty="0" smtClean="0"/>
              <a:t>2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09575" y="828675"/>
            <a:ext cx="4160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</a:rPr>
              <a:t>Can we have both?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err="1" smtClean="0">
                <a:latin typeface="+mn-lt"/>
              </a:rPr>
              <a:t>Dodecapole</a:t>
            </a:r>
            <a:r>
              <a:rPr lang="en-US" sz="3200" dirty="0" smtClean="0">
                <a:latin typeface="+mn-lt"/>
              </a:rPr>
              <a:t> or Skew-</a:t>
            </a:r>
            <a:r>
              <a:rPr lang="en-US" sz="3200" dirty="0" err="1" smtClean="0">
                <a:latin typeface="+mn-lt"/>
              </a:rPr>
              <a:t>Octupole</a:t>
            </a:r>
            <a:endParaRPr lang="en-US" sz="320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50" y="3276600"/>
            <a:ext cx="88201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003366"/>
                </a:solidFill>
              </a:rPr>
              <a:t> For operation come up with heat budget.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003366"/>
                </a:solidFill>
              </a:rPr>
              <a:t> If we decrease I</a:t>
            </a:r>
            <a:r>
              <a:rPr lang="en-US" baseline="30000" dirty="0" smtClean="0">
                <a:solidFill>
                  <a:srgbClr val="003366"/>
                </a:solidFill>
              </a:rPr>
              <a:t>2</a:t>
            </a:r>
            <a:r>
              <a:rPr lang="en-US" dirty="0" smtClean="0">
                <a:solidFill>
                  <a:srgbClr val="003366"/>
                </a:solidFill>
              </a:rPr>
              <a:t> for some correctors, then we can increase I</a:t>
            </a:r>
            <a:r>
              <a:rPr lang="en-US" baseline="30000" dirty="0" smtClean="0">
                <a:solidFill>
                  <a:srgbClr val="003366"/>
                </a:solidFill>
              </a:rPr>
              <a:t>2</a:t>
            </a:r>
            <a:r>
              <a:rPr lang="en-US" dirty="0" smtClean="0">
                <a:solidFill>
                  <a:srgbClr val="003366"/>
                </a:solidFill>
              </a:rPr>
              <a:t> for some others.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003366"/>
                </a:solidFill>
              </a:rPr>
              <a:t> Remember to include static (I=0) load.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003366"/>
                </a:solidFill>
              </a:rPr>
              <a:t> Best to prioritize &amp; pick just one (soon!). 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52425" y="1600200"/>
            <a:ext cx="8305800" cy="1504950"/>
          </a:xfrm>
          <a:prstGeom prst="rect">
            <a:avLst/>
          </a:prstGeom>
          <a:noFill/>
          <a:ln w="28575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90550" y="6086475"/>
            <a:ext cx="79533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“ATF2 SC Magnet Upgrade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Correctors Run at a Few Hertz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4325" y="895349"/>
            <a:ext cx="85153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Recently evaluated prospect for exciting the corrector dipoles with frequencies of the order a few Hertz (for low frequency feedback) by using both analytic formula, from Animesh Jain, and via Opera2d simulations.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For ATF2, found that inner copper heat shield is enough to block excitation frequencies of a few Hertz from reaching the beam (predict eddy field larger than drive, excessive heating).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For the ILC QD0, if we neglect the copper in the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coil, can expect 10 Hz to get through tube with only minor attenuation &amp; phase shift; also fraction of a </a:t>
            </a:r>
            <a:r>
              <a:rPr lang="en-US" sz="2400" dirty="0" err="1" smtClean="0"/>
              <a:t>milliwatt</a:t>
            </a:r>
            <a:r>
              <a:rPr lang="en-US" sz="2400" dirty="0" smtClean="0"/>
              <a:t> heating.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However with a simple model for the copper distribution in the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coil, found that there is significant attenuation for frequencies above 2 Hz and an increased sextupole component (heat load is still ok though).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2445</TotalTime>
  <Words>1714</Words>
  <Application>Microsoft Office PowerPoint</Application>
  <PresentationFormat>On-screen Show (4:3)</PresentationFormat>
  <Paragraphs>241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 Presentation</vt:lpstr>
      <vt:lpstr>Slide 1</vt:lpstr>
      <vt:lpstr>ATF2 SC Upgrade Baseline</vt:lpstr>
      <vt:lpstr>ATF2 SC Upgrade Baseline</vt:lpstr>
      <vt:lpstr>ATF2 SC Upgrade Option 1</vt:lpstr>
      <vt:lpstr>ATF2 SC Upgrade Option 2</vt:lpstr>
      <vt:lpstr>Skew-Octupole Details</vt:lpstr>
      <vt:lpstr>Dodecapole Details</vt:lpstr>
      <vt:lpstr>Dodecapole or Skew-Octupole</vt:lpstr>
      <vt:lpstr>Correctors Run at a Few Hertz</vt:lpstr>
      <vt:lpstr>Final Observations &amp; Questions</vt:lpstr>
      <vt:lpstr>Backup slideS</vt:lpstr>
      <vt:lpstr>ILC R&amp;D Prototype and ATF2 Comparison</vt:lpstr>
      <vt:lpstr>ATF2 Upgrade Production/Design Status</vt:lpstr>
      <vt:lpstr>ATF2 Coil Winding Overview</vt:lpstr>
      <vt:lpstr>Summary of Integral Field Quality in ATF2 Magnet</vt:lpstr>
      <vt:lpstr>Laser View Port &amp; Geophone Status</vt:lpstr>
      <vt:lpstr>Cryogenics Interface Update</vt:lpstr>
      <vt:lpstr> ILC QD0 R&amp;D Prototype Long Coil Winding Challenges</vt:lpstr>
      <vt:lpstr>Service Cryostat &amp; Other ILC Activities at BNL</vt:lpstr>
      <vt:lpstr>Slide 20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Brett Parker</cp:lastModifiedBy>
  <cp:revision>263</cp:revision>
  <dcterms:created xsi:type="dcterms:W3CDTF">2005-11-21T04:08:26Z</dcterms:created>
  <dcterms:modified xsi:type="dcterms:W3CDTF">2010-04-20T12:41:17Z</dcterms:modified>
</cp:coreProperties>
</file>