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55" r:id="rId1"/>
  </p:sldMasterIdLst>
  <p:notesMasterIdLst>
    <p:notesMasterId r:id="rId15"/>
  </p:notesMasterIdLst>
  <p:sldIdLst>
    <p:sldId id="331" r:id="rId2"/>
    <p:sldId id="333" r:id="rId3"/>
    <p:sldId id="334" r:id="rId4"/>
    <p:sldId id="335" r:id="rId5"/>
    <p:sldId id="336" r:id="rId6"/>
    <p:sldId id="337" r:id="rId7"/>
    <p:sldId id="338" r:id="rId8"/>
    <p:sldId id="339" r:id="rId9"/>
    <p:sldId id="340" r:id="rId10"/>
    <p:sldId id="341" r:id="rId11"/>
    <p:sldId id="342" r:id="rId12"/>
    <p:sldId id="344" r:id="rId13"/>
    <p:sldId id="343"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6600"/>
    <a:srgbClr val="FFFF99"/>
    <a:srgbClr val="FFFF00"/>
    <a:srgbClr val="99FF33"/>
    <a:srgbClr val="00FFFF"/>
    <a:srgbClr val="16822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17" autoAdjust="0"/>
    <p:restoredTop sz="99381" autoAdjust="0"/>
  </p:normalViewPr>
  <p:slideViewPr>
    <p:cSldViewPr>
      <p:cViewPr>
        <p:scale>
          <a:sx n="110" d="100"/>
          <a:sy n="110" d="100"/>
        </p:scale>
        <p:origin x="-78" y="-4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notesViewPr>
    <p:cSldViewPr>
      <p:cViewPr varScale="1">
        <p:scale>
          <a:sx n="59" d="100"/>
          <a:sy n="59" d="100"/>
        </p:scale>
        <p:origin x="-1980"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A3D1D52-B428-4F0F-A84E-6F3EC592799B}" type="datetimeFigureOut">
              <a:rPr lang="en-US"/>
              <a:pPr>
                <a:defRPr/>
              </a:pPr>
              <a:t>4/19/2010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23700C8-75C4-4B5F-950E-BACE20AB821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ectangle 5"/>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5" name="Date Placeholder 27"/>
          <p:cNvSpPr>
            <a:spLocks noGrp="1"/>
          </p:cNvSpPr>
          <p:nvPr>
            <p:ph type="dt" sz="half" idx="10"/>
          </p:nvPr>
        </p:nvSpPr>
        <p:spPr/>
        <p:txBody>
          <a:bodyPr/>
          <a:lstStyle>
            <a:lvl1pPr>
              <a:defRPr/>
            </a:lvl1pPr>
            <a:extLst/>
          </a:lstStyle>
          <a:p>
            <a:pPr>
              <a:defRPr/>
            </a:pPr>
            <a:endParaRPr lang="en-US"/>
          </a:p>
        </p:txBody>
      </p:sp>
      <p:sp>
        <p:nvSpPr>
          <p:cNvPr id="16" name="Footer Placeholder 16"/>
          <p:cNvSpPr>
            <a:spLocks noGrp="1"/>
          </p:cNvSpPr>
          <p:nvPr>
            <p:ph type="ftr" sz="quarter" idx="11"/>
          </p:nvPr>
        </p:nvSpPr>
        <p:spPr/>
        <p:txBody>
          <a:bodyPr/>
          <a:lstStyle>
            <a:lvl1pPr>
              <a:defRPr/>
            </a:lvl1pPr>
            <a:extLst/>
          </a:lstStyle>
          <a:p>
            <a:pPr>
              <a:defRPr/>
            </a:pPr>
            <a:endParaRPr lang="en-US"/>
          </a:p>
        </p:txBody>
      </p:sp>
      <p:sp>
        <p:nvSpPr>
          <p:cNvPr id="17" name="Slide Number Placeholder 28"/>
          <p:cNvSpPr>
            <a:spLocks noGrp="1"/>
          </p:cNvSpPr>
          <p:nvPr>
            <p:ph type="sldNum" sz="quarter" idx="12"/>
          </p:nvPr>
        </p:nvSpPr>
        <p:spPr/>
        <p:txBody>
          <a:bodyPr/>
          <a:lstStyle>
            <a:lvl1pPr>
              <a:defRPr/>
            </a:lvl1pPr>
            <a:extLst/>
          </a:lstStyle>
          <a:p>
            <a:pPr>
              <a:defRPr/>
            </a:pPr>
            <a:fld id="{D7C05B12-4E90-45F0-80CA-717929979A4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E1EAF81-1470-4156-B6FA-1EDBCC2F624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05B812C-E907-4016-9F59-DA7FE996A67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400"/>
            </a:lvl1pPr>
            <a:lvl2pPr>
              <a:defRPr sz="2400"/>
            </a:lvl2pPr>
            <a:lvl3pPr>
              <a:defRPr sz="2400"/>
            </a:lvl3pPr>
            <a:lvl4pPr>
              <a:defRPr sz="2400"/>
            </a:lvl4pPr>
            <a:lvl5pPr>
              <a:defRPr sz="2400"/>
            </a:lvl5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68DE965-4175-4A5F-9DED-45B4737E8FA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Freeform 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Freeform 8"/>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Freeform 9"/>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Freeform 10"/>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Freeform 12"/>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Freeform 13"/>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Freeform 14"/>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Freeform 15"/>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Freeform 16"/>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Freeform 17"/>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Rectangle 18"/>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Rectangle 19"/>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Rectangle 20"/>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Rectangle 21"/>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Rectangle 22"/>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Rectangle 23"/>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extLst/>
          </a:lstStyle>
          <a:p>
            <a:pPr>
              <a:defRPr/>
            </a:pPr>
            <a:endParaRPr lang="en-US"/>
          </a:p>
        </p:txBody>
      </p:sp>
      <p:sp>
        <p:nvSpPr>
          <p:cNvPr id="26" name="Footer Placeholder 4"/>
          <p:cNvSpPr>
            <a:spLocks noGrp="1"/>
          </p:cNvSpPr>
          <p:nvPr>
            <p:ph type="ftr" sz="quarter" idx="11"/>
          </p:nvPr>
        </p:nvSpPr>
        <p:spPr/>
        <p:txBody>
          <a:bodyPr/>
          <a:lstStyle>
            <a:lvl1pPr>
              <a:defRPr/>
            </a:lvl1pPr>
            <a:extLst/>
          </a:lstStyle>
          <a:p>
            <a:pPr>
              <a:defRPr/>
            </a:pPr>
            <a:endParaRPr lang="en-US"/>
          </a:p>
        </p:txBody>
      </p:sp>
      <p:sp>
        <p:nvSpPr>
          <p:cNvPr id="27" name="Slide Number Placeholder 5"/>
          <p:cNvSpPr>
            <a:spLocks noGrp="1"/>
          </p:cNvSpPr>
          <p:nvPr>
            <p:ph type="sldNum" sz="quarter" idx="12"/>
          </p:nvPr>
        </p:nvSpPr>
        <p:spPr/>
        <p:txBody>
          <a:bodyPr/>
          <a:lstStyle>
            <a:lvl1pPr>
              <a:defRPr/>
            </a:lvl1pPr>
            <a:extLst/>
          </a:lstStyle>
          <a:p>
            <a:pPr>
              <a:defRPr/>
            </a:pPr>
            <a:fld id="{F722B650-11ED-4571-9BDA-F2D96DD4285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A6CD6C8-D6AA-4460-8767-57D34E1C163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6"/>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ectangle 8"/>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Rectangle 12"/>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Rectangle 13"/>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Rectangle 14"/>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extLst/>
          </a:lstStyle>
          <a:p>
            <a:pPr>
              <a:defRPr/>
            </a:pPr>
            <a:endParaRPr lang="en-US"/>
          </a:p>
        </p:txBody>
      </p:sp>
      <p:sp>
        <p:nvSpPr>
          <p:cNvPr id="18" name="Footer Placeholder 7"/>
          <p:cNvSpPr>
            <a:spLocks noGrp="1"/>
          </p:cNvSpPr>
          <p:nvPr>
            <p:ph type="ftr" sz="quarter" idx="11"/>
          </p:nvPr>
        </p:nvSpPr>
        <p:spPr/>
        <p:txBody>
          <a:bodyPr/>
          <a:lstStyle>
            <a:lvl1pPr>
              <a:defRPr/>
            </a:lvl1pPr>
            <a:extLst/>
          </a:lstStyle>
          <a:p>
            <a:pPr>
              <a:defRPr/>
            </a:pPr>
            <a:endParaRPr lang="en-US"/>
          </a:p>
        </p:txBody>
      </p:sp>
      <p:sp>
        <p:nvSpPr>
          <p:cNvPr id="19" name="Slide Number Placeholder 8"/>
          <p:cNvSpPr>
            <a:spLocks noGrp="1"/>
          </p:cNvSpPr>
          <p:nvPr>
            <p:ph type="sldNum" sz="quarter" idx="12"/>
          </p:nvPr>
        </p:nvSpPr>
        <p:spPr/>
        <p:txBody>
          <a:bodyPr/>
          <a:lstStyle>
            <a:lvl1pPr>
              <a:defRPr/>
            </a:lvl1pPr>
            <a:extLst/>
          </a:lstStyle>
          <a:p>
            <a:pPr>
              <a:defRPr/>
            </a:pPr>
            <a:fld id="{44CBD427-C314-43C7-A2C6-FDF38B5602B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24D00964-FB14-4B6D-9401-FB1C4DD2C80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endParaRPr lang="en-US"/>
          </a:p>
        </p:txBody>
      </p:sp>
      <p:sp>
        <p:nvSpPr>
          <p:cNvPr id="3" name="Footer Placeholder 2"/>
          <p:cNvSpPr>
            <a:spLocks noGrp="1"/>
          </p:cNvSpPr>
          <p:nvPr>
            <p:ph type="ftr" sz="quarter" idx="11"/>
          </p:nvPr>
        </p:nvSpPr>
        <p:spPr/>
        <p:txBody>
          <a:bodyPr/>
          <a:lstStyle>
            <a:lvl1pPr>
              <a:defRPr/>
            </a:lvl1pPr>
            <a:extLst/>
          </a:lstStyle>
          <a:p>
            <a:pPr>
              <a:defRPr/>
            </a:pPr>
            <a:endParaRPr lang="en-US"/>
          </a:p>
        </p:txBody>
      </p:sp>
      <p:sp>
        <p:nvSpPr>
          <p:cNvPr id="4" name="Slide Number Placeholder 3"/>
          <p:cNvSpPr>
            <a:spLocks noGrp="1"/>
          </p:cNvSpPr>
          <p:nvPr>
            <p:ph type="sldNum" sz="quarter" idx="12"/>
          </p:nvPr>
        </p:nvSpPr>
        <p:spPr/>
        <p:txBody>
          <a:bodyPr/>
          <a:lstStyle>
            <a:lvl1pPr>
              <a:defRPr/>
            </a:lvl1pPr>
            <a:extLst/>
          </a:lstStyle>
          <a:p>
            <a:pPr>
              <a:defRPr/>
            </a:pPr>
            <a:fld id="{8357C06C-2373-400C-A903-D66F6B88865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8DA550F-6804-4618-A8A0-BC5578E5E0A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Straight Connector 5"/>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19"/>
          <p:cNvGrpSpPr>
            <a:grpSpLocks/>
          </p:cNvGrpSpPr>
          <p:nvPr/>
        </p:nvGrpSpPr>
        <p:grpSpPr bwMode="auto">
          <a:xfrm rot="5400000">
            <a:off x="8515351" y="1219200"/>
            <a:ext cx="131762" cy="128587"/>
            <a:chOff x="6668087" y="1297746"/>
            <a:chExt cx="161840" cy="156602"/>
          </a:xfrm>
        </p:grpSpPr>
        <p:cxnSp>
          <p:nvCxnSpPr>
            <p:cNvPr id="8" name="Straight Connector 7"/>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25"/>
          <p:cNvGrpSpPr>
            <a:grpSpLocks/>
          </p:cNvGrpSpPr>
          <p:nvPr/>
        </p:nvGrpSpPr>
        <p:grpSpPr bwMode="auto">
          <a:xfrm rot="5400000">
            <a:off x="8667751" y="1371600"/>
            <a:ext cx="131762" cy="128587"/>
            <a:chOff x="6668087" y="1297746"/>
            <a:chExt cx="161840" cy="156602"/>
          </a:xfrm>
        </p:grpSpPr>
        <p:cxnSp>
          <p:nvCxnSpPr>
            <p:cNvPr id="12" name="Straight Connector 11"/>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29"/>
          <p:cNvGrpSpPr>
            <a:grpSpLocks/>
          </p:cNvGrpSpPr>
          <p:nvPr/>
        </p:nvGrpSpPr>
        <p:grpSpPr bwMode="auto">
          <a:xfrm rot="5400000">
            <a:off x="8320087" y="1474788"/>
            <a:ext cx="131763" cy="128588"/>
            <a:chOff x="6668087" y="1297746"/>
            <a:chExt cx="161840" cy="156602"/>
          </a:xfrm>
        </p:grpSpPr>
        <p:cxnSp>
          <p:nvCxnSpPr>
            <p:cNvPr id="16" name="Straight Connector 15"/>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9" name="Date Placeholder 4"/>
          <p:cNvSpPr>
            <a:spLocks noGrp="1"/>
          </p:cNvSpPr>
          <p:nvPr>
            <p:ph type="dt" sz="half" idx="10"/>
          </p:nvPr>
        </p:nvSpPr>
        <p:spPr>
          <a:xfrm>
            <a:off x="6477000" y="55563"/>
            <a:ext cx="2133600" cy="365125"/>
          </a:xfrm>
        </p:spPr>
        <p:txBody>
          <a:bodyPr/>
          <a:lstStyle>
            <a:lvl1pPr>
              <a:defRPr/>
            </a:lvl1pPr>
            <a:extLst/>
          </a:lstStyle>
          <a:p>
            <a:pPr>
              <a:defRPr/>
            </a:pPr>
            <a:endParaRPr lang="en-US"/>
          </a:p>
        </p:txBody>
      </p:sp>
      <p:sp>
        <p:nvSpPr>
          <p:cNvPr id="20" name="Footer Placeholder 5"/>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Slide Number Placeholder 6"/>
          <p:cNvSpPr>
            <a:spLocks noGrp="1"/>
          </p:cNvSpPr>
          <p:nvPr>
            <p:ph type="sldNum" sz="quarter" idx="12"/>
          </p:nvPr>
        </p:nvSpPr>
        <p:spPr>
          <a:xfrm>
            <a:off x="8610600" y="55563"/>
            <a:ext cx="457200" cy="365125"/>
          </a:xfrm>
        </p:spPr>
        <p:txBody>
          <a:bodyPr/>
          <a:lstStyle>
            <a:lvl1pPr>
              <a:defRPr/>
            </a:lvl1pPr>
            <a:extLst/>
          </a:lstStyle>
          <a:p>
            <a:pPr>
              <a:defRPr/>
            </a:pPr>
            <a:fld id="{EF4B60B0-817C-4AC4-85E5-E0F1880BD64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1036"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BB60F8C1-A8B3-4E2D-A417-D8C5C46EB8A5}"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895" r:id="rId1"/>
    <p:sldLayoutId id="2147483890" r:id="rId2"/>
    <p:sldLayoutId id="2147483896" r:id="rId3"/>
    <p:sldLayoutId id="2147483897" r:id="rId4"/>
    <p:sldLayoutId id="2147483898" r:id="rId5"/>
    <p:sldLayoutId id="2147483891" r:id="rId6"/>
    <p:sldLayoutId id="2147483899" r:id="rId7"/>
    <p:sldLayoutId id="2147483892" r:id="rId8"/>
    <p:sldLayoutId id="2147483900" r:id="rId9"/>
    <p:sldLayoutId id="2147483893" r:id="rId10"/>
    <p:sldLayoutId id="2147483894" r:id="rId11"/>
  </p:sldLayoutIdLst>
  <p:hf hdr="0" dt="0"/>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mic Sans MS" pitchFamily="66" charset="0"/>
        </a:defRPr>
      </a:lvl2pPr>
      <a:lvl3pPr algn="l" rtl="0" eaLnBrk="0" fontAlgn="base" hangingPunct="0">
        <a:spcBef>
          <a:spcPct val="0"/>
        </a:spcBef>
        <a:spcAft>
          <a:spcPct val="0"/>
        </a:spcAft>
        <a:defRPr sz="4000">
          <a:solidFill>
            <a:srgbClr val="C1EEFF"/>
          </a:solidFill>
          <a:latin typeface="Comic Sans MS" pitchFamily="66" charset="0"/>
        </a:defRPr>
      </a:lvl3pPr>
      <a:lvl4pPr algn="l" rtl="0" eaLnBrk="0" fontAlgn="base" hangingPunct="0">
        <a:spcBef>
          <a:spcPct val="0"/>
        </a:spcBef>
        <a:spcAft>
          <a:spcPct val="0"/>
        </a:spcAft>
        <a:defRPr sz="4000">
          <a:solidFill>
            <a:srgbClr val="C1EEFF"/>
          </a:solidFill>
          <a:latin typeface="Comic Sans MS" pitchFamily="66" charset="0"/>
        </a:defRPr>
      </a:lvl4pPr>
      <a:lvl5pPr algn="l" rtl="0" eaLnBrk="0" fontAlgn="base" hangingPunct="0">
        <a:spcBef>
          <a:spcPct val="0"/>
        </a:spcBef>
        <a:spcAft>
          <a:spcPct val="0"/>
        </a:spcAft>
        <a:defRPr sz="4000">
          <a:solidFill>
            <a:srgbClr val="C1EEFF"/>
          </a:solidFill>
          <a:latin typeface="Comic Sans MS" pitchFamily="66" charset="0"/>
        </a:defRPr>
      </a:lvl5pPr>
      <a:lvl6pPr marL="457200" algn="l" rtl="0" fontAlgn="base">
        <a:spcBef>
          <a:spcPct val="0"/>
        </a:spcBef>
        <a:spcAft>
          <a:spcPct val="0"/>
        </a:spcAft>
        <a:defRPr sz="4000">
          <a:solidFill>
            <a:srgbClr val="C1EEFF"/>
          </a:solidFill>
          <a:latin typeface="Comic Sans MS" pitchFamily="66" charset="0"/>
        </a:defRPr>
      </a:lvl6pPr>
      <a:lvl7pPr marL="914400" algn="l" rtl="0" fontAlgn="base">
        <a:spcBef>
          <a:spcPct val="0"/>
        </a:spcBef>
        <a:spcAft>
          <a:spcPct val="0"/>
        </a:spcAft>
        <a:defRPr sz="4000">
          <a:solidFill>
            <a:srgbClr val="C1EEFF"/>
          </a:solidFill>
          <a:latin typeface="Comic Sans MS" pitchFamily="66" charset="0"/>
        </a:defRPr>
      </a:lvl7pPr>
      <a:lvl8pPr marL="1371600" algn="l" rtl="0" fontAlgn="base">
        <a:spcBef>
          <a:spcPct val="0"/>
        </a:spcBef>
        <a:spcAft>
          <a:spcPct val="0"/>
        </a:spcAft>
        <a:defRPr sz="4000">
          <a:solidFill>
            <a:srgbClr val="C1EEFF"/>
          </a:solidFill>
          <a:latin typeface="Comic Sans MS" pitchFamily="66" charset="0"/>
        </a:defRPr>
      </a:lvl8pPr>
      <a:lvl9pPr marL="1828800" algn="l" rtl="0" fontAlgn="base">
        <a:spcBef>
          <a:spcPct val="0"/>
        </a:spcBef>
        <a:spcAft>
          <a:spcPct val="0"/>
        </a:spcAft>
        <a:defRPr sz="4000">
          <a:solidFill>
            <a:srgbClr val="C1EEFF"/>
          </a:solidFill>
          <a:latin typeface="Comic Sans MS" pitchFamily="66"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09600" y="1981200"/>
            <a:ext cx="7772400" cy="1975104"/>
          </a:xfrm>
        </p:spPr>
        <p:txBody>
          <a:bodyPr/>
          <a:lstStyle/>
          <a:p>
            <a:r>
              <a:rPr lang="en-US" dirty="0" smtClean="0"/>
              <a:t>T-1004</a:t>
            </a:r>
            <a:br>
              <a:rPr lang="en-US" dirty="0" smtClean="0"/>
            </a:br>
            <a:r>
              <a:rPr lang="en-US" dirty="0" smtClean="0"/>
              <a:t>initial results</a:t>
            </a:r>
            <a:endParaRPr lang="en-US" dirty="0"/>
          </a:p>
        </p:txBody>
      </p:sp>
      <p:sp>
        <p:nvSpPr>
          <p:cNvPr id="7" name="Subtitle 6"/>
          <p:cNvSpPr>
            <a:spLocks noGrp="1"/>
          </p:cNvSpPr>
          <p:nvPr>
            <p:ph type="subTitle" idx="1"/>
          </p:nvPr>
        </p:nvSpPr>
        <p:spPr>
          <a:xfrm>
            <a:off x="609600" y="152400"/>
            <a:ext cx="7772400" cy="1508760"/>
          </a:xfrm>
        </p:spPr>
        <p:txBody>
          <a:bodyPr/>
          <a:lstStyle/>
          <a:p>
            <a:r>
              <a:rPr lang="en-US" dirty="0" smtClean="0"/>
              <a:t>Adam Para, </a:t>
            </a:r>
          </a:p>
          <a:p>
            <a:r>
              <a:rPr lang="en-US" dirty="0" smtClean="0"/>
              <a:t>Fermilab,  </a:t>
            </a:r>
            <a:r>
              <a:rPr lang="en-US" dirty="0" smtClean="0"/>
              <a:t>April 20</a:t>
            </a:r>
            <a:r>
              <a:rPr lang="en-US" dirty="0" smtClean="0"/>
              <a:t>, </a:t>
            </a:r>
            <a:r>
              <a:rPr lang="en-US" dirty="0" smtClean="0"/>
              <a:t>2010</a:t>
            </a:r>
          </a:p>
        </p:txBody>
      </p:sp>
      <p:sp>
        <p:nvSpPr>
          <p:cNvPr id="4" name="Footer Placeholder 3"/>
          <p:cNvSpPr>
            <a:spLocks noGrp="1"/>
          </p:cNvSpPr>
          <p:nvPr>
            <p:ph type="ftr" sz="quarter" idx="11"/>
          </p:nvPr>
        </p:nvSpPr>
        <p:spPr/>
        <p:txBody>
          <a:bodyPr/>
          <a:lstStyle/>
          <a:p>
            <a:pPr>
              <a:defRPr/>
            </a:pPr>
            <a:endParaRPr lang="en-US" dirty="0" smtClean="0"/>
          </a:p>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Relative Calibration</a:t>
            </a:r>
            <a:endParaRPr lang="en-US" dirty="0"/>
          </a:p>
        </p:txBody>
      </p:sp>
      <p:sp>
        <p:nvSpPr>
          <p:cNvPr id="3" name="Content Placeholder 2"/>
          <p:cNvSpPr>
            <a:spLocks noGrp="1"/>
          </p:cNvSpPr>
          <p:nvPr>
            <p:ph idx="1"/>
          </p:nvPr>
        </p:nvSpPr>
        <p:spPr/>
        <p:txBody>
          <a:bodyPr/>
          <a:lstStyle/>
          <a:p>
            <a:r>
              <a:rPr lang="en-US" sz="2000" dirty="0" smtClean="0"/>
              <a:t>It is clear that to attain the ultimate energy resolution it is necessary to equalize the response of all crystals. Finding a robust procedure for the cross-calibration is a primary goal of the studies.</a:t>
            </a:r>
          </a:p>
          <a:p>
            <a:r>
              <a:rPr lang="en-US" sz="2000" dirty="0" smtClean="0"/>
              <a:t>Method 1: use muons (analysis underway)</a:t>
            </a:r>
          </a:p>
          <a:p>
            <a:r>
              <a:rPr lang="en-US" sz="2000" dirty="0" smtClean="0"/>
              <a:t>Method 2: throw all electron runs together, fit 48 constants of relative calibration to minimize the resulting width (very time consuming and unstable fitting)</a:t>
            </a:r>
          </a:p>
          <a:p>
            <a:r>
              <a:rPr lang="en-US" sz="2000" dirty="0" smtClean="0"/>
              <a:t>Method 3: select one beam position, use 5x5 array, fit 24 relative calibration constants. Repeat for different beam positions</a:t>
            </a:r>
          </a:p>
          <a:p>
            <a:r>
              <a:rPr lang="en-US" sz="2000" dirty="0" smtClean="0"/>
              <a:t>Method 4: select one beam position, fit. Add the second beam position, fit </a:t>
            </a:r>
            <a:r>
              <a:rPr lang="en-US" sz="2000" dirty="0" err="1" smtClean="0"/>
              <a:t>togeter</a:t>
            </a:r>
            <a:r>
              <a:rPr lang="en-US" sz="2000" dirty="0" smtClean="0"/>
              <a:t>, add third beam position, fit.. Etc..etc..</a:t>
            </a:r>
            <a:endParaRPr lang="en-US" sz="2000"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calibration (example)</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1"/>
          </p:nvPr>
        </p:nvSpPr>
        <p:spPr>
          <a:xfrm>
            <a:off x="914400" y="4876800"/>
            <a:ext cx="5562600" cy="365125"/>
          </a:xfrm>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11</a:t>
            </a:fld>
            <a:endParaRPr lang="en-US" dirty="0"/>
          </a:p>
        </p:txBody>
      </p:sp>
      <p:pic>
        <p:nvPicPr>
          <p:cNvPr id="6" name="Picture 5" descr="tower_25_calibrated.eps"/>
          <p:cNvPicPr>
            <a:picLocks noChangeAspect="1"/>
          </p:cNvPicPr>
          <p:nvPr/>
        </p:nvPicPr>
        <p:blipFill>
          <a:blip r:embed="rId2" cstate="print"/>
          <a:stretch>
            <a:fillRect/>
          </a:stretch>
        </p:blipFill>
        <p:spPr>
          <a:xfrm>
            <a:off x="152400" y="1905000"/>
            <a:ext cx="2725200" cy="2725200"/>
          </a:xfrm>
          <a:prstGeom prst="rect">
            <a:avLst/>
          </a:prstGeom>
          <a:solidFill>
            <a:srgbClr val="FFFFCC"/>
          </a:solidFill>
        </p:spPr>
      </p:pic>
      <p:sp>
        <p:nvSpPr>
          <p:cNvPr id="7" name="TextBox 6"/>
          <p:cNvSpPr txBox="1"/>
          <p:nvPr/>
        </p:nvSpPr>
        <p:spPr>
          <a:xfrm>
            <a:off x="533400" y="4876800"/>
            <a:ext cx="2743200" cy="1200329"/>
          </a:xfrm>
          <a:prstGeom prst="rect">
            <a:avLst/>
          </a:prstGeom>
          <a:noFill/>
        </p:spPr>
        <p:txBody>
          <a:bodyPr wrap="square" rtlCol="0">
            <a:spAutoFit/>
          </a:bodyPr>
          <a:lstStyle/>
          <a:p>
            <a:r>
              <a:rPr lang="en-US" dirty="0" smtClean="0"/>
              <a:t>Tower 25 </a:t>
            </a:r>
            <a:endParaRPr lang="en-US" dirty="0" smtClean="0"/>
          </a:p>
          <a:p>
            <a:r>
              <a:rPr lang="en-US" dirty="0" smtClean="0"/>
              <a:t>Mean = 1021.2</a:t>
            </a:r>
          </a:p>
          <a:p>
            <a:r>
              <a:rPr lang="en-US" dirty="0" smtClean="0">
                <a:latin typeface="Symbol" pitchFamily="18" charset="2"/>
              </a:rPr>
              <a:t> s </a:t>
            </a:r>
            <a:r>
              <a:rPr lang="en-US" dirty="0" smtClean="0"/>
              <a:t>= 43.25</a:t>
            </a:r>
            <a:endParaRPr lang="en-US" dirty="0" smtClean="0"/>
          </a:p>
          <a:p>
            <a:endParaRPr lang="en-US" dirty="0"/>
          </a:p>
        </p:txBody>
      </p:sp>
      <p:pic>
        <p:nvPicPr>
          <p:cNvPr id="8" name="Picture 7" descr="tower_32_calibrated.eps"/>
          <p:cNvPicPr>
            <a:picLocks noChangeAspect="1"/>
          </p:cNvPicPr>
          <p:nvPr/>
        </p:nvPicPr>
        <p:blipFill>
          <a:blip r:embed="rId3" cstate="print"/>
          <a:stretch>
            <a:fillRect/>
          </a:stretch>
        </p:blipFill>
        <p:spPr>
          <a:xfrm>
            <a:off x="3048000" y="1905000"/>
            <a:ext cx="2725200" cy="2725200"/>
          </a:xfrm>
          <a:prstGeom prst="rect">
            <a:avLst/>
          </a:prstGeom>
          <a:solidFill>
            <a:srgbClr val="FFFFCC"/>
          </a:solidFill>
        </p:spPr>
      </p:pic>
      <p:sp>
        <p:nvSpPr>
          <p:cNvPr id="9" name="TextBox 8"/>
          <p:cNvSpPr txBox="1"/>
          <p:nvPr/>
        </p:nvSpPr>
        <p:spPr>
          <a:xfrm>
            <a:off x="3505200" y="4876800"/>
            <a:ext cx="2514600" cy="923330"/>
          </a:xfrm>
          <a:prstGeom prst="rect">
            <a:avLst/>
          </a:prstGeom>
          <a:noFill/>
        </p:spPr>
        <p:txBody>
          <a:bodyPr wrap="square" rtlCol="0">
            <a:spAutoFit/>
          </a:bodyPr>
          <a:lstStyle/>
          <a:p>
            <a:r>
              <a:rPr lang="en-US" dirty="0" smtClean="0"/>
              <a:t>Tower 32 </a:t>
            </a:r>
            <a:endParaRPr lang="en-US" dirty="0" smtClean="0"/>
          </a:p>
          <a:p>
            <a:r>
              <a:rPr lang="en-US" dirty="0" smtClean="0"/>
              <a:t>Mean = </a:t>
            </a:r>
            <a:r>
              <a:rPr lang="en-US" dirty="0" smtClean="0"/>
              <a:t>999.40</a:t>
            </a:r>
          </a:p>
          <a:p>
            <a:r>
              <a:rPr lang="en-US" dirty="0" smtClean="0"/>
              <a:t> </a:t>
            </a:r>
            <a:r>
              <a:rPr lang="en-US" dirty="0" smtClean="0">
                <a:latin typeface="Symbol" pitchFamily="18" charset="2"/>
              </a:rPr>
              <a:t> s </a:t>
            </a:r>
            <a:r>
              <a:rPr lang="en-US" dirty="0" smtClean="0"/>
              <a:t>= </a:t>
            </a:r>
            <a:r>
              <a:rPr lang="en-US" dirty="0" smtClean="0"/>
              <a:t>41.81</a:t>
            </a:r>
            <a:endParaRPr lang="en-US" dirty="0" smtClean="0"/>
          </a:p>
        </p:txBody>
      </p:sp>
      <p:pic>
        <p:nvPicPr>
          <p:cNvPr id="10" name="Picture 9" descr="tower_18_calibrated.eps"/>
          <p:cNvPicPr>
            <a:picLocks noChangeAspect="1"/>
          </p:cNvPicPr>
          <p:nvPr/>
        </p:nvPicPr>
        <p:blipFill>
          <a:blip r:embed="rId4" cstate="print"/>
          <a:stretch>
            <a:fillRect/>
          </a:stretch>
        </p:blipFill>
        <p:spPr>
          <a:xfrm>
            <a:off x="5943600" y="1905000"/>
            <a:ext cx="2725200" cy="2725200"/>
          </a:xfrm>
          <a:prstGeom prst="rect">
            <a:avLst/>
          </a:prstGeom>
          <a:solidFill>
            <a:srgbClr val="FFFFCC"/>
          </a:solidFill>
        </p:spPr>
      </p:pic>
      <p:sp>
        <p:nvSpPr>
          <p:cNvPr id="11" name="TextBox 10"/>
          <p:cNvSpPr txBox="1"/>
          <p:nvPr/>
        </p:nvSpPr>
        <p:spPr>
          <a:xfrm>
            <a:off x="6096000" y="4876800"/>
            <a:ext cx="2514600" cy="923330"/>
          </a:xfrm>
          <a:prstGeom prst="rect">
            <a:avLst/>
          </a:prstGeom>
          <a:noFill/>
        </p:spPr>
        <p:txBody>
          <a:bodyPr wrap="square" rtlCol="0">
            <a:spAutoFit/>
          </a:bodyPr>
          <a:lstStyle/>
          <a:p>
            <a:r>
              <a:rPr lang="en-US" dirty="0" smtClean="0"/>
              <a:t>Tower </a:t>
            </a:r>
            <a:r>
              <a:rPr lang="en-US" dirty="0" smtClean="0"/>
              <a:t>18</a:t>
            </a:r>
          </a:p>
          <a:p>
            <a:r>
              <a:rPr lang="en-US" dirty="0" smtClean="0"/>
              <a:t> </a:t>
            </a:r>
            <a:r>
              <a:rPr lang="en-US" dirty="0" smtClean="0"/>
              <a:t>Mean = </a:t>
            </a:r>
            <a:r>
              <a:rPr lang="en-US" dirty="0" smtClean="0"/>
              <a:t>1002.6 </a:t>
            </a:r>
          </a:p>
          <a:p>
            <a:r>
              <a:rPr lang="en-US" dirty="0" smtClean="0">
                <a:latin typeface="Symbol" pitchFamily="18" charset="2"/>
              </a:rPr>
              <a:t> s </a:t>
            </a:r>
            <a:r>
              <a:rPr lang="en-US" dirty="0" smtClean="0"/>
              <a:t>= </a:t>
            </a:r>
            <a:r>
              <a:rPr lang="en-US" dirty="0" smtClean="0"/>
              <a:t>43.02</a:t>
            </a:r>
            <a:endParaRPr lang="en-US" dirty="0"/>
          </a:p>
        </p:txBody>
      </p:sp>
      <p:sp>
        <p:nvSpPr>
          <p:cNvPr id="12" name="TextBox 11"/>
          <p:cNvSpPr txBox="1"/>
          <p:nvPr/>
        </p:nvSpPr>
        <p:spPr>
          <a:xfrm>
            <a:off x="762000" y="6019800"/>
            <a:ext cx="6858000" cy="646331"/>
          </a:xfrm>
          <a:prstGeom prst="rect">
            <a:avLst/>
          </a:prstGeom>
          <a:noFill/>
        </p:spPr>
        <p:txBody>
          <a:bodyPr wrap="square" rtlCol="0">
            <a:spAutoFit/>
          </a:bodyPr>
          <a:lstStyle/>
          <a:p>
            <a:r>
              <a:rPr lang="en-US" dirty="0" smtClean="0">
                <a:latin typeface="+mn-lt"/>
              </a:rPr>
              <a:t>Relative cross-calibration good to ~ 1%. Energy resolution at 4 GeV is ~ 4.3% (probably </a:t>
            </a:r>
            <a:r>
              <a:rPr lang="en-US" smtClean="0">
                <a:latin typeface="+mn-lt"/>
              </a:rPr>
              <a:t>dominated by </a:t>
            </a:r>
            <a:r>
              <a:rPr lang="en-US" dirty="0" smtClean="0">
                <a:latin typeface="+mn-lt"/>
              </a:rPr>
              <a:t>the </a:t>
            </a:r>
            <a:r>
              <a:rPr lang="en-US" smtClean="0">
                <a:latin typeface="+mn-lt"/>
              </a:rPr>
              <a:t>beam spread.</a:t>
            </a:r>
            <a:r>
              <a:rPr lang="en-US" smtClean="0"/>
              <a:t>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772400" cy="914400"/>
          </a:xfrm>
        </p:spPr>
        <p:txBody>
          <a:bodyPr/>
          <a:lstStyle/>
          <a:p>
            <a:r>
              <a:rPr lang="en-US" dirty="0" smtClean="0"/>
              <a:t>Spatial Development of EM Showers</a:t>
            </a:r>
            <a:endParaRPr lang="en-US" dirty="0"/>
          </a:p>
        </p:txBody>
      </p:sp>
      <p:pic>
        <p:nvPicPr>
          <p:cNvPr id="6" name="Content Placeholder 5" descr="tot-5x5.eps"/>
          <p:cNvPicPr>
            <a:picLocks noGrp="1" noChangeAspect="1"/>
          </p:cNvPicPr>
          <p:nvPr>
            <p:ph idx="1"/>
          </p:nvPr>
        </p:nvPicPr>
        <p:blipFill>
          <a:blip r:embed="rId2" cstate="print"/>
          <a:stretch>
            <a:fillRect/>
          </a:stretch>
        </p:blipFill>
        <p:spPr>
          <a:xfrm>
            <a:off x="990600" y="1600200"/>
            <a:ext cx="2997720" cy="2997720"/>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12</a:t>
            </a:fld>
            <a:endParaRPr lang="en-US" dirty="0"/>
          </a:p>
        </p:txBody>
      </p:sp>
      <p:pic>
        <p:nvPicPr>
          <p:cNvPr id="7" name="Picture 6" descr="tot_vs_5x5-3x3.eps"/>
          <p:cNvPicPr>
            <a:picLocks noChangeAspect="1"/>
          </p:cNvPicPr>
          <p:nvPr/>
        </p:nvPicPr>
        <p:blipFill>
          <a:blip r:embed="rId3" cstate="print"/>
          <a:stretch>
            <a:fillRect/>
          </a:stretch>
        </p:blipFill>
        <p:spPr>
          <a:xfrm>
            <a:off x="5105400" y="1600200"/>
            <a:ext cx="2997720" cy="2997720"/>
          </a:xfrm>
          <a:prstGeom prst="rect">
            <a:avLst/>
          </a:prstGeom>
          <a:solidFill>
            <a:srgbClr val="FFFFCC"/>
          </a:solidFill>
        </p:spPr>
      </p:pic>
      <p:sp>
        <p:nvSpPr>
          <p:cNvPr id="8" name="TextBox 7"/>
          <p:cNvSpPr txBox="1"/>
          <p:nvPr/>
        </p:nvSpPr>
        <p:spPr>
          <a:xfrm>
            <a:off x="685800" y="4800600"/>
            <a:ext cx="3657600" cy="1477328"/>
          </a:xfrm>
          <a:prstGeom prst="rect">
            <a:avLst/>
          </a:prstGeom>
          <a:noFill/>
        </p:spPr>
        <p:txBody>
          <a:bodyPr wrap="square" rtlCol="0">
            <a:spAutoFit/>
          </a:bodyPr>
          <a:lstStyle/>
          <a:p>
            <a:r>
              <a:rPr lang="en-US" dirty="0" smtClean="0">
                <a:latin typeface="+mn-lt"/>
              </a:rPr>
              <a:t>Difference between the signal in the entire detector and the 5x5 array. For electrons, some 1-2% of energy is deposited outside the 5x5 array</a:t>
            </a:r>
            <a:endParaRPr lang="en-US" dirty="0">
              <a:latin typeface="+mn-lt"/>
            </a:endParaRPr>
          </a:p>
        </p:txBody>
      </p:sp>
      <p:sp>
        <p:nvSpPr>
          <p:cNvPr id="9" name="TextBox 8"/>
          <p:cNvSpPr txBox="1"/>
          <p:nvPr/>
        </p:nvSpPr>
        <p:spPr>
          <a:xfrm>
            <a:off x="4800600" y="4724400"/>
            <a:ext cx="4114800" cy="1754326"/>
          </a:xfrm>
          <a:prstGeom prst="rect">
            <a:avLst/>
          </a:prstGeom>
          <a:noFill/>
        </p:spPr>
        <p:txBody>
          <a:bodyPr wrap="square" rtlCol="0">
            <a:spAutoFit/>
          </a:bodyPr>
          <a:lstStyle/>
          <a:p>
            <a:r>
              <a:rPr lang="en-US" dirty="0" smtClean="0">
                <a:latin typeface="+mn-lt"/>
              </a:rPr>
              <a:t>Total signal vs difference between 5x5 and 3x3 </a:t>
            </a:r>
            <a:r>
              <a:rPr lang="en-US" dirty="0" err="1" smtClean="0">
                <a:latin typeface="+mn-lt"/>
              </a:rPr>
              <a:t>arrrays</a:t>
            </a:r>
            <a:r>
              <a:rPr lang="en-US" dirty="0" smtClean="0">
                <a:latin typeface="+mn-lt"/>
              </a:rPr>
              <a:t> (both centered on the crystal with maximal energy). For showers centered on a crystal some 5-10% of energy is deposited outside 3x3 array</a:t>
            </a:r>
            <a:endParaRPr lang="en-US" dirty="0">
              <a:latin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Even with very crude initial cross-calibration it is possible to reduce the spread of responses of different crystals fro more than a factor of two to 1-2%</a:t>
            </a:r>
          </a:p>
          <a:p>
            <a:r>
              <a:rPr lang="en-US" dirty="0" smtClean="0"/>
              <a:t>The resolution of the order of ~4% at 4 GeV can be attained</a:t>
            </a:r>
          </a:p>
          <a:p>
            <a:r>
              <a:rPr lang="en-US" dirty="0" smtClean="0"/>
              <a:t>The energy resolution is likely to be dominated by the beam energy spread</a:t>
            </a:r>
          </a:p>
          <a:p>
            <a:pPr>
              <a:buNone/>
            </a:pPr>
            <a:r>
              <a:rPr lang="en-US" dirty="0" smtClean="0"/>
              <a:t>   </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13</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Components of the Test Beam Program</a:t>
            </a:r>
            <a:endParaRPr lang="en-US" dirty="0"/>
          </a:p>
        </p:txBody>
      </p:sp>
      <p:sp>
        <p:nvSpPr>
          <p:cNvPr id="3" name="Content Placeholder 2"/>
          <p:cNvSpPr>
            <a:spLocks noGrp="1"/>
          </p:cNvSpPr>
          <p:nvPr>
            <p:ph idx="1"/>
          </p:nvPr>
        </p:nvSpPr>
        <p:spPr/>
        <p:txBody>
          <a:bodyPr/>
          <a:lstStyle/>
          <a:p>
            <a:r>
              <a:rPr lang="en-US" dirty="0" smtClean="0"/>
              <a:t>EM calorimeter with different crystals, different photodetectors, different geometries. Calibration of a segmented calorimeter. Position and angle measurement.</a:t>
            </a:r>
          </a:p>
          <a:p>
            <a:r>
              <a:rPr lang="en-US" dirty="0" smtClean="0"/>
              <a:t>Single crystal exposure. Different crystals, different photodetectors, different geometries, different surface treatment, different filters. Separation of Cherenkov and scintillation. Light collection, uniformity. Cherenkov light yield, Angular dependence of the Cherenkov signal. </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 Calorimeter, version 1.0</a:t>
            </a:r>
            <a:endParaRPr lang="en-US" dirty="0"/>
          </a:p>
        </p:txBody>
      </p:sp>
      <p:sp>
        <p:nvSpPr>
          <p:cNvPr id="3" name="Content Placeholder 2"/>
          <p:cNvSpPr>
            <a:spLocks noGrp="1"/>
          </p:cNvSpPr>
          <p:nvPr>
            <p:ph idx="1"/>
          </p:nvPr>
        </p:nvSpPr>
        <p:spPr/>
        <p:txBody>
          <a:bodyPr/>
          <a:lstStyle/>
          <a:p>
            <a:r>
              <a:rPr lang="en-US" sz="2000" dirty="0" smtClean="0"/>
              <a:t>PbWO4 crystals (Iowa), former CMS test beam calorimeter</a:t>
            </a:r>
          </a:p>
          <a:p>
            <a:r>
              <a:rPr lang="en-US" sz="2000" dirty="0" smtClean="0"/>
              <a:t>7 x 7 crystals array, read out via light guides and PMT’s. Beam along the crystal axis</a:t>
            </a:r>
          </a:p>
          <a:p>
            <a:r>
              <a:rPr lang="en-US" sz="2000" dirty="0" smtClean="0"/>
              <a:t>Crystals of varied quality (yellowness), check the energy resolution as a function of the crystal quality</a:t>
            </a:r>
          </a:p>
          <a:p>
            <a:r>
              <a:rPr lang="en-US" sz="2000" dirty="0" smtClean="0"/>
              <a:t>Future developments: </a:t>
            </a:r>
          </a:p>
          <a:p>
            <a:pPr lvl="1"/>
            <a:r>
              <a:rPr lang="en-US" sz="2000" dirty="0" smtClean="0"/>
              <a:t>equip with SiPM’s, check the energy resolution SiPM vs PMT</a:t>
            </a:r>
          </a:p>
          <a:p>
            <a:pPr lvl="1"/>
            <a:r>
              <a:rPr lang="en-US" sz="2000" dirty="0" smtClean="0"/>
              <a:t>Couple PMT’s directly , rotate by 90 degrees, 6 x 9 matrix, study the position and angle measurement</a:t>
            </a:r>
          </a:p>
          <a:p>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front_of_lightguides.JPG"/>
          <p:cNvPicPr>
            <a:picLocks noGrp="1" noChangeAspect="1"/>
          </p:cNvPicPr>
          <p:nvPr>
            <p:ph idx="1"/>
          </p:nvPr>
        </p:nvPicPr>
        <p:blipFill>
          <a:blip r:embed="rId2" cstate="print"/>
          <a:stretch>
            <a:fillRect/>
          </a:stretch>
        </p:blipFill>
        <p:spPr>
          <a:xfrm>
            <a:off x="762000" y="381000"/>
            <a:ext cx="3310467" cy="2482850"/>
          </a:xfrm>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4</a:t>
            </a:fld>
            <a:endParaRPr lang="en-US" dirty="0"/>
          </a:p>
        </p:txBody>
      </p:sp>
      <p:pic>
        <p:nvPicPr>
          <p:cNvPr id="7" name="Picture 6" descr="box_exterior_front.JPG"/>
          <p:cNvPicPr>
            <a:picLocks noChangeAspect="1"/>
          </p:cNvPicPr>
          <p:nvPr/>
        </p:nvPicPr>
        <p:blipFill>
          <a:blip r:embed="rId3" cstate="print"/>
          <a:stretch>
            <a:fillRect/>
          </a:stretch>
        </p:blipFill>
        <p:spPr>
          <a:xfrm rot="5400000">
            <a:off x="5420360" y="523240"/>
            <a:ext cx="3576320" cy="2682240"/>
          </a:xfrm>
          <a:prstGeom prst="rect">
            <a:avLst/>
          </a:prstGeom>
        </p:spPr>
      </p:pic>
      <p:pic>
        <p:nvPicPr>
          <p:cNvPr id="8" name="Picture 7" descr="box_interior_bases_and_cables.JPG"/>
          <p:cNvPicPr>
            <a:picLocks noChangeAspect="1"/>
          </p:cNvPicPr>
          <p:nvPr/>
        </p:nvPicPr>
        <p:blipFill>
          <a:blip r:embed="rId4" cstate="print"/>
          <a:stretch>
            <a:fillRect/>
          </a:stretch>
        </p:blipFill>
        <p:spPr>
          <a:xfrm>
            <a:off x="381000" y="3505200"/>
            <a:ext cx="3576320" cy="2682240"/>
          </a:xfrm>
          <a:prstGeom prst="rect">
            <a:avLst/>
          </a:prstGeom>
        </p:spPr>
      </p:pic>
      <p:pic>
        <p:nvPicPr>
          <p:cNvPr id="10" name="Picture 9" descr="crystal_13_16.JPG"/>
          <p:cNvPicPr>
            <a:picLocks noChangeAspect="1"/>
          </p:cNvPicPr>
          <p:nvPr/>
        </p:nvPicPr>
        <p:blipFill>
          <a:blip r:embed="rId5" cstate="print"/>
          <a:stretch>
            <a:fillRect/>
          </a:stretch>
        </p:blipFill>
        <p:spPr>
          <a:xfrm>
            <a:off x="4267200" y="3886200"/>
            <a:ext cx="1788160" cy="1341120"/>
          </a:xfrm>
          <a:prstGeom prst="rect">
            <a:avLst/>
          </a:prstGeom>
        </p:spPr>
      </p:pic>
      <p:pic>
        <p:nvPicPr>
          <p:cNvPr id="11" name="Picture 10" descr="crystal_21_24_1.JPG"/>
          <p:cNvPicPr>
            <a:picLocks noChangeAspect="1"/>
          </p:cNvPicPr>
          <p:nvPr/>
        </p:nvPicPr>
        <p:blipFill>
          <a:blip r:embed="rId6" cstate="print"/>
          <a:stretch>
            <a:fillRect/>
          </a:stretch>
        </p:blipFill>
        <p:spPr>
          <a:xfrm>
            <a:off x="6400800" y="3886200"/>
            <a:ext cx="1788160" cy="1341120"/>
          </a:xfrm>
          <a:prstGeom prst="rect">
            <a:avLst/>
          </a:prstGeom>
        </p:spPr>
      </p:pic>
      <p:pic>
        <p:nvPicPr>
          <p:cNvPr id="13" name="Picture 12" descr="crystal_29_32_1.JPG"/>
          <p:cNvPicPr>
            <a:picLocks noChangeAspect="1"/>
          </p:cNvPicPr>
          <p:nvPr/>
        </p:nvPicPr>
        <p:blipFill>
          <a:blip r:embed="rId7" cstate="print"/>
          <a:stretch>
            <a:fillRect/>
          </a:stretch>
        </p:blipFill>
        <p:spPr>
          <a:xfrm>
            <a:off x="4267200" y="5334000"/>
            <a:ext cx="1788160" cy="1341120"/>
          </a:xfrm>
          <a:prstGeom prst="rect">
            <a:avLst/>
          </a:prstGeom>
        </p:spPr>
      </p:pic>
      <p:pic>
        <p:nvPicPr>
          <p:cNvPr id="14" name="Picture 13" descr="crystal_46_49_1.JPG"/>
          <p:cNvPicPr>
            <a:picLocks noChangeAspect="1"/>
          </p:cNvPicPr>
          <p:nvPr/>
        </p:nvPicPr>
        <p:blipFill>
          <a:blip r:embed="rId8" cstate="print"/>
          <a:stretch>
            <a:fillRect/>
          </a:stretch>
        </p:blipFill>
        <p:spPr>
          <a:xfrm>
            <a:off x="6400800" y="5334000"/>
            <a:ext cx="1788160" cy="13411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Data Taken</a:t>
            </a:r>
            <a:endParaRPr lang="en-US" dirty="0"/>
          </a:p>
        </p:txBody>
      </p:sp>
      <p:sp>
        <p:nvSpPr>
          <p:cNvPr id="3" name="Content Placeholder 2"/>
          <p:cNvSpPr>
            <a:spLocks noGrp="1"/>
          </p:cNvSpPr>
          <p:nvPr>
            <p:ph idx="1"/>
          </p:nvPr>
        </p:nvSpPr>
        <p:spPr/>
        <p:txBody>
          <a:bodyPr/>
          <a:lstStyle/>
          <a:p>
            <a:r>
              <a:rPr lang="en-US" dirty="0" smtClean="0"/>
              <a:t>Front face of the calorimeter illuminated with muons. Runs 10149, 10151, 10152, 10153, 10156, 10190, 10191, 10192.</a:t>
            </a:r>
          </a:p>
          <a:p>
            <a:r>
              <a:rPr lang="en-US" dirty="0" smtClean="0"/>
              <a:t>(Mostly electron) beam, 4 and 2 GeV directed to the center of the inner 3 x 3 array (tower 17, 18, 19, 24, 25, 26, 31, 32, 33).  4 GeV runs: 10270, 10271, 10272, 10273, 10274, 10275, 10314, 10315, 10316, 10317, 10318, 10319, 10320, 10321, 10322, 10323, 10324, 10325.</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Known Problems and Issues</a:t>
            </a:r>
            <a:endParaRPr lang="en-US" dirty="0"/>
          </a:p>
        </p:txBody>
      </p:sp>
      <p:sp>
        <p:nvSpPr>
          <p:cNvPr id="3" name="Content Placeholder 2"/>
          <p:cNvSpPr>
            <a:spLocks noGrp="1"/>
          </p:cNvSpPr>
          <p:nvPr>
            <p:ph idx="1"/>
          </p:nvPr>
        </p:nvSpPr>
        <p:spPr/>
        <p:txBody>
          <a:bodyPr/>
          <a:lstStyle/>
          <a:p>
            <a:r>
              <a:rPr lang="en-US" sz="2000" dirty="0" smtClean="0"/>
              <a:t>ADC (</a:t>
            </a:r>
            <a:r>
              <a:rPr lang="en-US" sz="2000" dirty="0" err="1" smtClean="0"/>
              <a:t>Lecroy</a:t>
            </a:r>
            <a:r>
              <a:rPr lang="en-US" sz="2000" dirty="0" smtClean="0"/>
              <a:t> 2249W) have ‘beam on’ pedestal dependent on the history of the input pulses. Quite serious effect in a central tower (i.e. the one beam is directed towards)</a:t>
            </a:r>
          </a:p>
          <a:p>
            <a:r>
              <a:rPr lang="en-US" sz="2000" dirty="0" smtClean="0"/>
              <a:t>HV on the crystal #18 raised by over 100V (!!) in the early days</a:t>
            </a:r>
          </a:p>
          <a:p>
            <a:r>
              <a:rPr lang="en-US" sz="2000" dirty="0" smtClean="0"/>
              <a:t>One Cherenkov dead, the other has only one PMT. This PMT is very noisy (until the last day of running). The ADC reading out the Cherenkov particularly vulnerable to the floating pedestal problem</a:t>
            </a:r>
          </a:p>
          <a:p>
            <a:r>
              <a:rPr lang="en-US" sz="2000" dirty="0" smtClean="0"/>
              <a:t>Beam spread not well known, probably bigger that the resolution of the calorimeter</a:t>
            </a:r>
          </a:p>
          <a:p>
            <a:r>
              <a:rPr lang="en-US" sz="2000" dirty="0" smtClean="0"/>
              <a:t>CAPTAN system not working</a:t>
            </a:r>
          </a:p>
          <a:p>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Showers</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7</a:t>
            </a:fld>
            <a:endParaRPr lang="en-US" dirty="0"/>
          </a:p>
        </p:txBody>
      </p:sp>
      <p:pic>
        <p:nvPicPr>
          <p:cNvPr id="8" name="Content Placeholder 7" descr="signal_vs_NCrystals.eps"/>
          <p:cNvPicPr>
            <a:picLocks noGrp="1" noChangeAspect="1"/>
          </p:cNvPicPr>
          <p:nvPr>
            <p:ph idx="1"/>
          </p:nvPr>
        </p:nvPicPr>
        <p:blipFill>
          <a:blip r:embed="rId2" cstate="print"/>
          <a:stretch>
            <a:fillRect/>
          </a:stretch>
        </p:blipFill>
        <p:spPr>
          <a:xfrm>
            <a:off x="381000" y="1676400"/>
            <a:ext cx="4572000" cy="4572000"/>
          </a:xfrm>
          <a:solidFill>
            <a:srgbClr val="FFFFCC"/>
          </a:solidFill>
        </p:spPr>
      </p:pic>
      <p:sp>
        <p:nvSpPr>
          <p:cNvPr id="9" name="TextBox 8"/>
          <p:cNvSpPr txBox="1"/>
          <p:nvPr/>
        </p:nvSpPr>
        <p:spPr>
          <a:xfrm>
            <a:off x="5410200" y="1828800"/>
            <a:ext cx="3505200" cy="2308324"/>
          </a:xfrm>
          <a:prstGeom prst="rect">
            <a:avLst/>
          </a:prstGeom>
          <a:noFill/>
        </p:spPr>
        <p:txBody>
          <a:bodyPr wrap="square" rtlCol="0">
            <a:spAutoFit/>
          </a:bodyPr>
          <a:lstStyle/>
          <a:p>
            <a:pPr>
              <a:buFont typeface="Arial" pitchFamily="34" charset="0"/>
              <a:buChar char="•"/>
            </a:pPr>
            <a:r>
              <a:rPr lang="en-US" dirty="0" smtClean="0">
                <a:latin typeface="+mn-lt"/>
              </a:rPr>
              <a:t> Signal size (total energy deposited in a calorimeter) as a function of a number of crystals with signal more than 3 counts above the pedestal</a:t>
            </a:r>
          </a:p>
          <a:p>
            <a:pPr>
              <a:buFont typeface="Arial" pitchFamily="34" charset="0"/>
              <a:buChar char="•"/>
            </a:pPr>
            <a:r>
              <a:rPr lang="en-US" dirty="0" smtClean="0">
                <a:latin typeface="+mn-lt"/>
              </a:rPr>
              <a:t> </a:t>
            </a:r>
            <a:r>
              <a:rPr lang="en-US" dirty="0" smtClean="0">
                <a:latin typeface="+mn-lt"/>
              </a:rPr>
              <a:t>Electron showers involve 15-25 crystals: relative calibration will be important</a:t>
            </a:r>
            <a:endParaRPr lang="en-US" dirty="0">
              <a:latin typeface="+mn-lt"/>
            </a:endParaRPr>
          </a:p>
        </p:txBody>
      </p:sp>
      <p:sp>
        <p:nvSpPr>
          <p:cNvPr id="10" name="TextBox 9"/>
          <p:cNvSpPr txBox="1"/>
          <p:nvPr/>
        </p:nvSpPr>
        <p:spPr>
          <a:xfrm>
            <a:off x="5562600" y="4419600"/>
            <a:ext cx="1890261" cy="2031325"/>
          </a:xfrm>
          <a:prstGeom prst="rect">
            <a:avLst/>
          </a:prstGeom>
          <a:noFill/>
        </p:spPr>
        <p:txBody>
          <a:bodyPr wrap="none" rtlCol="0">
            <a:spAutoFit/>
          </a:bodyPr>
          <a:lstStyle/>
          <a:p>
            <a:r>
              <a:rPr lang="en-US" dirty="0" smtClean="0">
                <a:solidFill>
                  <a:srgbClr val="FF0000"/>
                </a:solidFill>
              </a:rPr>
              <a:t>Electrons</a:t>
            </a:r>
          </a:p>
          <a:p>
            <a:endParaRPr lang="en-US" dirty="0" smtClean="0">
              <a:solidFill>
                <a:srgbClr val="FF0000"/>
              </a:solidFill>
            </a:endParaRPr>
          </a:p>
          <a:p>
            <a:r>
              <a:rPr lang="en-US" dirty="0" smtClean="0">
                <a:solidFill>
                  <a:srgbClr val="FF0000"/>
                </a:solidFill>
              </a:rPr>
              <a:t>Pedestal events</a:t>
            </a:r>
          </a:p>
          <a:p>
            <a:endParaRPr lang="en-US" dirty="0" smtClean="0">
              <a:solidFill>
                <a:srgbClr val="FF0000"/>
              </a:solidFill>
            </a:endParaRPr>
          </a:p>
          <a:p>
            <a:r>
              <a:rPr lang="en-US" dirty="0" smtClean="0">
                <a:solidFill>
                  <a:srgbClr val="FF0000"/>
                </a:solidFill>
              </a:rPr>
              <a:t>Pion interactions</a:t>
            </a:r>
          </a:p>
          <a:p>
            <a:endParaRPr lang="en-US" dirty="0" smtClean="0">
              <a:solidFill>
                <a:srgbClr val="FF0000"/>
              </a:solidFill>
            </a:endParaRPr>
          </a:p>
          <a:p>
            <a:r>
              <a:rPr lang="en-US" dirty="0" smtClean="0">
                <a:solidFill>
                  <a:srgbClr val="FF0000"/>
                </a:solidFill>
              </a:rPr>
              <a:t>Multiple particles</a:t>
            </a:r>
            <a:endParaRPr lang="en-US" dirty="0">
              <a:solidFill>
                <a:srgbClr val="FF0000"/>
              </a:solidFill>
            </a:endParaRPr>
          </a:p>
        </p:txBody>
      </p:sp>
      <p:cxnSp>
        <p:nvCxnSpPr>
          <p:cNvPr id="12" name="Straight Arrow Connector 11"/>
          <p:cNvCxnSpPr/>
          <p:nvPr/>
        </p:nvCxnSpPr>
        <p:spPr>
          <a:xfrm rot="10800000">
            <a:off x="2667000" y="4419600"/>
            <a:ext cx="2895600" cy="2286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2057400" y="5181600"/>
            <a:ext cx="3276600" cy="457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990600" y="5105400"/>
            <a:ext cx="4572000" cy="685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6200000" flipV="1">
            <a:off x="2552700" y="3238500"/>
            <a:ext cx="3429000" cy="2590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Calibration Effects</a:t>
            </a:r>
            <a:endParaRPr lang="en-US" dirty="0"/>
          </a:p>
        </p:txBody>
      </p:sp>
      <p:pic>
        <p:nvPicPr>
          <p:cNvPr id="6" name="Content Placeholder 5" descr="total_energy.eps"/>
          <p:cNvPicPr>
            <a:picLocks noGrp="1" noChangeAspect="1"/>
          </p:cNvPicPr>
          <p:nvPr>
            <p:ph idx="1"/>
          </p:nvPr>
        </p:nvPicPr>
        <p:blipFill>
          <a:blip r:embed="rId2" cstate="print"/>
          <a:stretch>
            <a:fillRect/>
          </a:stretch>
        </p:blipFill>
        <p:spPr>
          <a:xfrm>
            <a:off x="381000" y="1828800"/>
            <a:ext cx="3815280" cy="3815280"/>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8</a:t>
            </a:fld>
            <a:endParaRPr lang="en-US" dirty="0"/>
          </a:p>
        </p:txBody>
      </p:sp>
      <p:pic>
        <p:nvPicPr>
          <p:cNvPr id="7" name="Picture 6" descr="total_energy_vs_x.eps"/>
          <p:cNvPicPr>
            <a:picLocks noChangeAspect="1"/>
          </p:cNvPicPr>
          <p:nvPr/>
        </p:nvPicPr>
        <p:blipFill>
          <a:blip r:embed="rId3" cstate="print"/>
          <a:stretch>
            <a:fillRect/>
          </a:stretch>
        </p:blipFill>
        <p:spPr>
          <a:xfrm>
            <a:off x="4495800" y="1828800"/>
            <a:ext cx="3815280" cy="3815280"/>
          </a:xfrm>
          <a:prstGeom prst="rect">
            <a:avLst/>
          </a:prstGeom>
          <a:solidFill>
            <a:srgbClr val="FFFFCC"/>
          </a:solid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Observed signals, different crystals (central)</a:t>
            </a:r>
            <a:endParaRPr lang="en-US" dirty="0"/>
          </a:p>
        </p:txBody>
      </p:sp>
      <p:pic>
        <p:nvPicPr>
          <p:cNvPr id="6" name="Content Placeholder 5" descr="total_energy.eps"/>
          <p:cNvPicPr>
            <a:picLocks noGrp="1" noChangeAspect="1"/>
          </p:cNvPicPr>
          <p:nvPr>
            <p:ph idx="1"/>
          </p:nvPr>
        </p:nvPicPr>
        <p:blipFill>
          <a:blip r:embed="rId2" cstate="print"/>
          <a:stretch>
            <a:fillRect/>
          </a:stretch>
        </p:blipFill>
        <p:spPr>
          <a:xfrm>
            <a:off x="152400" y="1905000"/>
            <a:ext cx="2725200" cy="2725200"/>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8610600" y="6248400"/>
            <a:ext cx="457200" cy="365125"/>
          </a:xfrm>
        </p:spPr>
        <p:txBody>
          <a:bodyPr/>
          <a:lstStyle/>
          <a:p>
            <a:pPr>
              <a:defRPr/>
            </a:pPr>
            <a:fld id="{A68DE965-4175-4A5F-9DED-45B4737E8FA5}" type="slidenum">
              <a:rPr lang="en-US" smtClean="0"/>
              <a:pPr>
                <a:defRPr/>
              </a:pPr>
              <a:t>9</a:t>
            </a:fld>
            <a:endParaRPr lang="en-US" dirty="0"/>
          </a:p>
        </p:txBody>
      </p:sp>
      <p:pic>
        <p:nvPicPr>
          <p:cNvPr id="7" name="Picture 6" descr="total_energy_tower32.eps"/>
          <p:cNvPicPr>
            <a:picLocks noChangeAspect="1"/>
          </p:cNvPicPr>
          <p:nvPr/>
        </p:nvPicPr>
        <p:blipFill>
          <a:blip r:embed="rId3" cstate="print"/>
          <a:stretch>
            <a:fillRect/>
          </a:stretch>
        </p:blipFill>
        <p:spPr>
          <a:xfrm>
            <a:off x="3200400" y="1905000"/>
            <a:ext cx="2725200" cy="2725200"/>
          </a:xfrm>
          <a:prstGeom prst="rect">
            <a:avLst/>
          </a:prstGeom>
          <a:solidFill>
            <a:srgbClr val="FFFFCC"/>
          </a:solidFill>
        </p:spPr>
      </p:pic>
      <p:pic>
        <p:nvPicPr>
          <p:cNvPr id="8" name="Picture 7" descr="total_energy_tower18.eps"/>
          <p:cNvPicPr>
            <a:picLocks noChangeAspect="1"/>
          </p:cNvPicPr>
          <p:nvPr/>
        </p:nvPicPr>
        <p:blipFill>
          <a:blip r:embed="rId4" cstate="print"/>
          <a:stretch>
            <a:fillRect/>
          </a:stretch>
        </p:blipFill>
        <p:spPr>
          <a:xfrm>
            <a:off x="6172200" y="1905000"/>
            <a:ext cx="2725200" cy="2725200"/>
          </a:xfrm>
          <a:prstGeom prst="rect">
            <a:avLst/>
          </a:prstGeom>
          <a:solidFill>
            <a:srgbClr val="FFFFCC"/>
          </a:solidFill>
        </p:spPr>
      </p:pic>
      <p:sp>
        <p:nvSpPr>
          <p:cNvPr id="9" name="TextBox 8"/>
          <p:cNvSpPr txBox="1"/>
          <p:nvPr/>
        </p:nvSpPr>
        <p:spPr>
          <a:xfrm>
            <a:off x="838200" y="5257800"/>
            <a:ext cx="1371600" cy="369332"/>
          </a:xfrm>
          <a:prstGeom prst="rect">
            <a:avLst/>
          </a:prstGeom>
          <a:noFill/>
        </p:spPr>
        <p:txBody>
          <a:bodyPr wrap="square" rtlCol="0">
            <a:spAutoFit/>
          </a:bodyPr>
          <a:lstStyle/>
          <a:p>
            <a:r>
              <a:rPr lang="en-US" dirty="0" smtClean="0"/>
              <a:t>Tower 25</a:t>
            </a:r>
            <a:endParaRPr lang="en-US" dirty="0"/>
          </a:p>
        </p:txBody>
      </p:sp>
      <p:sp>
        <p:nvSpPr>
          <p:cNvPr id="10" name="TextBox 9"/>
          <p:cNvSpPr txBox="1"/>
          <p:nvPr/>
        </p:nvSpPr>
        <p:spPr>
          <a:xfrm>
            <a:off x="3962400" y="5257800"/>
            <a:ext cx="1371600" cy="369332"/>
          </a:xfrm>
          <a:prstGeom prst="rect">
            <a:avLst/>
          </a:prstGeom>
          <a:noFill/>
        </p:spPr>
        <p:txBody>
          <a:bodyPr wrap="square" rtlCol="0">
            <a:spAutoFit/>
          </a:bodyPr>
          <a:lstStyle/>
          <a:p>
            <a:r>
              <a:rPr lang="en-US" dirty="0" smtClean="0"/>
              <a:t>Tower 32</a:t>
            </a:r>
            <a:endParaRPr lang="en-US" dirty="0"/>
          </a:p>
        </p:txBody>
      </p:sp>
      <p:sp>
        <p:nvSpPr>
          <p:cNvPr id="11" name="TextBox 10"/>
          <p:cNvSpPr txBox="1"/>
          <p:nvPr/>
        </p:nvSpPr>
        <p:spPr>
          <a:xfrm>
            <a:off x="6858000" y="5257800"/>
            <a:ext cx="1371600" cy="369332"/>
          </a:xfrm>
          <a:prstGeom prst="rect">
            <a:avLst/>
          </a:prstGeom>
          <a:noFill/>
        </p:spPr>
        <p:txBody>
          <a:bodyPr wrap="square" rtlCol="0">
            <a:spAutoFit/>
          </a:bodyPr>
          <a:lstStyle/>
          <a:p>
            <a:r>
              <a:rPr lang="en-US" dirty="0" smtClean="0"/>
              <a:t>Tower 18</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ustom 1">
      <a:majorFont>
        <a:latin typeface="Comic Sans MS"/>
        <a:ea typeface=""/>
        <a:cs typeface=""/>
      </a:majorFont>
      <a:minorFont>
        <a:latin typeface="Comic Sans MS"/>
        <a:ea typeface=""/>
        <a:cs typeface=""/>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13250</TotalTime>
  <Words>779</Words>
  <Application>Microsoft Office PowerPoint</Application>
  <PresentationFormat>On-screen Show (4:3)</PresentationFormat>
  <Paragraphs>75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Metro</vt:lpstr>
      <vt:lpstr>T-1004 initial results</vt:lpstr>
      <vt:lpstr>Two Components of the Test Beam Program</vt:lpstr>
      <vt:lpstr>EM Calorimeter, version 1.0</vt:lpstr>
      <vt:lpstr>Slide 4</vt:lpstr>
      <vt:lpstr>Useful Data Taken</vt:lpstr>
      <vt:lpstr>Known Problems and Issues</vt:lpstr>
      <vt:lpstr>Electron Showers</vt:lpstr>
      <vt:lpstr>Calibration Effects</vt:lpstr>
      <vt:lpstr>Observed signals, different crystals (central)</vt:lpstr>
      <vt:lpstr>Relative Calibration</vt:lpstr>
      <vt:lpstr>‘Some’ calibration (example)</vt:lpstr>
      <vt:lpstr>Spatial Development of EM Showers</vt:lpstr>
      <vt:lpstr>Conclusion</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para</dc:creator>
  <cp:lastModifiedBy>para</cp:lastModifiedBy>
  <cp:revision>277</cp:revision>
  <dcterms:created xsi:type="dcterms:W3CDTF">2008-06-23T01:30:04Z</dcterms:created>
  <dcterms:modified xsi:type="dcterms:W3CDTF">2010-04-20T12:52:32Z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TC300011671033</vt:lpwstr>
  </property>
</Properties>
</file>