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334" r:id="rId2"/>
    <p:sldId id="407" r:id="rId3"/>
    <p:sldId id="426" r:id="rId4"/>
    <p:sldId id="408" r:id="rId5"/>
    <p:sldId id="412" r:id="rId6"/>
    <p:sldId id="414" r:id="rId7"/>
    <p:sldId id="413" r:id="rId8"/>
    <p:sldId id="415" r:id="rId9"/>
    <p:sldId id="417" r:id="rId10"/>
    <p:sldId id="418" r:id="rId11"/>
    <p:sldId id="419" r:id="rId12"/>
    <p:sldId id="427" r:id="rId13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660066"/>
    <a:srgbClr val="FFFFCC"/>
    <a:srgbClr val="CCFFFF"/>
    <a:srgbClr val="009900"/>
    <a:srgbClr val="33CC33"/>
    <a:srgbClr val="FF00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2" autoAdjust="0"/>
    <p:restoredTop sz="79198" autoAdjust="0"/>
  </p:normalViewPr>
  <p:slideViewPr>
    <p:cSldViewPr>
      <p:cViewPr varScale="1">
        <p:scale>
          <a:sx n="75" d="100"/>
          <a:sy n="75" d="100"/>
        </p:scale>
        <p:origin x="-11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defTabSz="879475">
              <a:defRPr sz="1200"/>
            </a:lvl1pPr>
          </a:lstStyle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defTabSz="879475">
              <a:defRPr sz="1200"/>
            </a:lvl1pPr>
          </a:lstStyle>
          <a:p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9675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fld id="{9E87BA18-DEE8-401C-9926-B2CAD9070B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8077200" y="6575425"/>
            <a:ext cx="407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fld id="{498BEDE9-03B7-468C-AEF8-625BAE87B5E4}" type="slidenum">
              <a:rPr lang="en-US" sz="1200">
                <a:solidFill>
                  <a:schemeClr val="bg2"/>
                </a:solidFill>
                <a:latin typeface="Textile" charset="0"/>
              </a:rPr>
              <a:pPr eaLnBrk="0" hangingPunct="0"/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90600"/>
            <a:ext cx="8001000" cy="1908175"/>
          </a:xfrm>
        </p:spPr>
        <p:txBody>
          <a:bodyPr/>
          <a:lstStyle/>
          <a:p>
            <a:r>
              <a:rPr lang="en-US" smtClean="0"/>
              <a:t>SLAC Production of WHIZARD Data Sets</a:t>
            </a:r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Tim Barklow</a:t>
            </a:r>
          </a:p>
          <a:p>
            <a:r>
              <a:rPr lang="en-US"/>
              <a:t>SLAC</a:t>
            </a:r>
          </a:p>
          <a:p>
            <a:r>
              <a:rPr lang="en-US" smtClean="0"/>
              <a:t>Apr 20,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762000"/>
          </a:xfrm>
        </p:spPr>
        <p:txBody>
          <a:bodyPr/>
          <a:lstStyle/>
          <a:p>
            <a:r>
              <a:rPr lang="en-US" sz="4000"/>
              <a:t>4.  Submit MC Event Generation Jobs</a:t>
            </a:r>
          </a:p>
        </p:txBody>
      </p:sp>
      <p:sp>
        <p:nvSpPr>
          <p:cNvPr id="227332" name="Rectangle 4"/>
          <p:cNvSpPr>
            <a:spLocks noChangeArrowheads="1"/>
          </p:cNvSpPr>
          <p:nvPr/>
        </p:nvSpPr>
        <p:spPr bwMode="auto">
          <a:xfrm>
            <a:off x="0" y="762000"/>
            <a:ext cx="89916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000" b="1" i="1">
                <a:solidFill>
                  <a:schemeClr val="tx2"/>
                </a:solidFill>
              </a:rPr>
              <a:t>multiple_whiz_run</a:t>
            </a:r>
            <a:r>
              <a:rPr lang="en-US" sz="2000">
                <a:solidFill>
                  <a:schemeClr val="tx2"/>
                </a:solidFill>
              </a:rPr>
              <a:t>  loops through the MC integration job output directories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/afs/slac/g/nld/fa/mmmm/whizttttt </a:t>
            </a:r>
            <a:r>
              <a:rPr lang="en-US" sz="2000">
                <a:solidFill>
                  <a:schemeClr val="tx2"/>
                </a:solidFill>
              </a:rPr>
              <a:t>through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/afs/slac/g/nld/fa/mmmm/whizyyyyy </a:t>
            </a:r>
            <a:r>
              <a:rPr lang="en-US" sz="2000">
                <a:solidFill>
                  <a:schemeClr val="tx2"/>
                </a:solidFill>
              </a:rPr>
              <a:t>and submits a run job for every MC integration job which had a cross-section above some minimum value.  </a:t>
            </a:r>
            <a:br>
              <a:rPr lang="en-US" sz="2000">
                <a:solidFill>
                  <a:schemeClr val="tx2"/>
                </a:solidFill>
              </a:rPr>
            </a:br>
            <a:r>
              <a:rPr lang="en-US" sz="2000">
                <a:solidFill>
                  <a:schemeClr val="tx2"/>
                </a:solidFill>
              </a:rPr>
              <a:t/>
            </a:r>
            <a:br>
              <a:rPr lang="en-US" sz="2000">
                <a:solidFill>
                  <a:schemeClr val="tx2"/>
                </a:solidFill>
              </a:rPr>
            </a:br>
            <a:r>
              <a:rPr lang="en-US" sz="2000">
                <a:solidFill>
                  <a:schemeClr val="tx2"/>
                </a:solidFill>
              </a:rPr>
              <a:t>For each run job a directory 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/afs/slac/g/nld/fa/mmmm/run_output/wkkkkk/run_01 </a:t>
            </a:r>
            <a:r>
              <a:rPr lang="en-US" sz="2000">
                <a:solidFill>
                  <a:schemeClr val="tx2"/>
                </a:solidFill>
              </a:rPr>
              <a:t>is created where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mmmm</a:t>
            </a:r>
            <a:r>
              <a:rPr lang="en-US" sz="2000">
                <a:solidFill>
                  <a:schemeClr val="tx2"/>
                </a:solidFill>
              </a:rPr>
              <a:t> is the center-of-mass energy in GeV and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kkkkk</a:t>
            </a:r>
            <a:r>
              <a:rPr lang="en-US" sz="2000">
                <a:solidFill>
                  <a:schemeClr val="tx2"/>
                </a:solidFill>
              </a:rPr>
              <a:t> is the 5-digit MC integration job number. </a:t>
            </a:r>
            <a:br>
              <a:rPr lang="en-US" sz="2000">
                <a:solidFill>
                  <a:schemeClr val="tx2"/>
                </a:solidFill>
              </a:rPr>
            </a:br>
            <a:r>
              <a:rPr lang="en-US" sz="2000">
                <a:solidFill>
                  <a:schemeClr val="tx2"/>
                </a:solidFill>
              </a:rPr>
              <a:t/>
            </a:r>
            <a:br>
              <a:rPr lang="en-US" sz="2000">
                <a:solidFill>
                  <a:schemeClr val="tx2"/>
                </a:solidFill>
              </a:rPr>
            </a:br>
            <a:r>
              <a:rPr lang="en-US" sz="2000" b="1" i="1">
                <a:solidFill>
                  <a:schemeClr val="tx2"/>
                </a:solidFill>
              </a:rPr>
              <a:t>multiple_whiz_run </a:t>
            </a:r>
            <a:r>
              <a:rPr lang="en-US" sz="2000">
                <a:solidFill>
                  <a:schemeClr val="tx2"/>
                </a:solidFill>
              </a:rPr>
              <a:t>copies most of the files in the directory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/afs/slac/g/nld/fa/mmmm/whizkkkkk </a:t>
            </a:r>
            <a:r>
              <a:rPr lang="en-US" sz="2000">
                <a:solidFill>
                  <a:schemeClr val="tx2"/>
                </a:solidFill>
              </a:rPr>
              <a:t>into the directory 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/afs/slac/g/nld/fa/mmmm/run_output/wkkkkk/run_01</a:t>
            </a:r>
            <a:r>
              <a:rPr lang="en-US" sz="2000">
                <a:solidFill>
                  <a:schemeClr val="tx2"/>
                </a:solidFill>
              </a:rPr>
              <a:t> .</a:t>
            </a:r>
            <a:br>
              <a:rPr lang="en-US" sz="2000">
                <a:solidFill>
                  <a:schemeClr val="tx2"/>
                </a:solidFill>
              </a:rPr>
            </a:br>
            <a:r>
              <a:rPr lang="en-US" sz="2000">
                <a:solidFill>
                  <a:schemeClr val="tx2"/>
                </a:solidFill>
              </a:rPr>
              <a:t>Parameters specific to event generation are added to the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whizard.in </a:t>
            </a:r>
            <a:r>
              <a:rPr lang="en-US" sz="2000">
                <a:solidFill>
                  <a:schemeClr val="tx2"/>
                </a:solidFill>
              </a:rPr>
              <a:t>file before it is copied to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/afs/slac/g/nld/fa/mmmm/run_output/wkkkkk/run_01.</a:t>
            </a:r>
            <a:r>
              <a:rPr lang="en-US" sz="2000">
                <a:solidFill>
                  <a:schemeClr val="tx2"/>
                </a:solidFill>
              </a:rPr>
              <a:t> </a:t>
            </a:r>
            <a:r>
              <a:rPr lang="en-US" sz="2000" b="1" i="1">
                <a:solidFill>
                  <a:schemeClr val="tx2"/>
                </a:solidFill>
              </a:rPr>
              <a:t/>
            </a:r>
            <a:br>
              <a:rPr lang="en-US" sz="2000" b="1" i="1">
                <a:solidFill>
                  <a:schemeClr val="tx2"/>
                </a:solidFill>
              </a:rPr>
            </a:br>
            <a:r>
              <a:rPr lang="en-US" sz="2000" b="1" i="1">
                <a:solidFill>
                  <a:schemeClr val="tx2"/>
                </a:solidFill>
              </a:rPr>
              <a:t/>
            </a:r>
            <a:br>
              <a:rPr lang="en-US" sz="2000" b="1" i="1">
                <a:solidFill>
                  <a:schemeClr val="tx2"/>
                </a:solidFill>
              </a:rPr>
            </a:br>
            <a:r>
              <a:rPr lang="en-US" sz="2000" b="1" i="1">
                <a:solidFill>
                  <a:schemeClr val="tx2"/>
                </a:solidFill>
              </a:rPr>
              <a:t>multiple_whiz_run </a:t>
            </a:r>
            <a:r>
              <a:rPr lang="en-US" sz="2000">
                <a:solidFill>
                  <a:schemeClr val="tx2"/>
                </a:solidFill>
              </a:rPr>
              <a:t>uses the file </a:t>
            </a:r>
            <a:br>
              <a:rPr lang="en-US" sz="2000">
                <a:solidFill>
                  <a:schemeClr val="tx2"/>
                </a:solidFill>
              </a:rPr>
            </a:b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/afs/slac/g/nld/whizard/ILC/runwhiz</a:t>
            </a:r>
            <a:br>
              <a:rPr lang="en-US" sz="2000" b="1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2000">
                <a:solidFill>
                  <a:schemeClr val="tx2"/>
                </a:solidFill>
              </a:rPr>
              <a:t>to build the batch job’s executable script.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990600"/>
          </a:xfrm>
        </p:spPr>
        <p:txBody>
          <a:bodyPr/>
          <a:lstStyle/>
          <a:p>
            <a:r>
              <a:rPr lang="en-US" sz="3600"/>
              <a:t>5.  Repair Event Generation Jobs</a:t>
            </a:r>
          </a:p>
        </p:txBody>
      </p:sp>
      <p:sp>
        <p:nvSpPr>
          <p:cNvPr id="229380" name="Rectangle 4"/>
          <p:cNvSpPr>
            <a:spLocks noChangeArrowheads="1"/>
          </p:cNvSpPr>
          <p:nvPr/>
        </p:nvSpPr>
        <p:spPr bwMode="auto">
          <a:xfrm>
            <a:off x="0" y="1143000"/>
            <a:ext cx="8991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000" b="1" i="1">
                <a:solidFill>
                  <a:schemeClr val="tx2"/>
                </a:solidFill>
              </a:rPr>
              <a:t>multiple_whiz_run_repair</a:t>
            </a:r>
            <a:r>
              <a:rPr lang="en-US" sz="2000">
                <a:solidFill>
                  <a:schemeClr val="tx2"/>
                </a:solidFill>
              </a:rPr>
              <a:t>  loops through the MC run job output directories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/afs/slac/g/nld/fa/mmmm/run_output/wttttt/run_01 </a:t>
            </a:r>
            <a:r>
              <a:rPr lang="en-US" sz="2000">
                <a:solidFill>
                  <a:schemeClr val="tx2"/>
                </a:solidFill>
              </a:rPr>
              <a:t>through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/afs/slac/g/nld/fa/mmmm/run_output/wyyyyy/run_01 </a:t>
            </a:r>
            <a:r>
              <a:rPr lang="en-US" sz="2000">
                <a:solidFill>
                  <a:schemeClr val="tx2"/>
                </a:solidFill>
              </a:rPr>
              <a:t>and verifies that the jobs completed successfully.  If  the job failed </a:t>
            </a:r>
            <a:r>
              <a:rPr lang="en-US" sz="2000" b="1" i="1">
                <a:solidFill>
                  <a:schemeClr val="tx2"/>
                </a:solidFill>
              </a:rPr>
              <a:t>multiple_whiz_run_repair </a:t>
            </a:r>
            <a:r>
              <a:rPr lang="en-US" sz="2000">
                <a:solidFill>
                  <a:schemeClr val="tx2"/>
                </a:solidFill>
              </a:rPr>
              <a:t> resubmits the job.  If the job completed successfully but additional runs are required it will submit new run jobs after creating  directories of the form</a:t>
            </a:r>
            <a:br>
              <a:rPr lang="en-US" sz="2000">
                <a:solidFill>
                  <a:schemeClr val="tx2"/>
                </a:solidFill>
              </a:rPr>
            </a:br>
            <a:r>
              <a:rPr lang="en-US" sz="2000">
                <a:solidFill>
                  <a:schemeClr val="tx2"/>
                </a:solidFill>
              </a:rPr>
              <a:t>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nfs/slac/g/lcd/mc/mmmm/run_output/wkkkkk/run_02</a:t>
            </a:r>
            <a:r>
              <a:rPr lang="en-US" sz="2000">
                <a:solidFill>
                  <a:schemeClr val="tx2"/>
                </a:solidFill>
              </a:rPr>
              <a:t/>
            </a:r>
            <a:br>
              <a:rPr lang="en-US" sz="2000">
                <a:solidFill>
                  <a:schemeClr val="tx2"/>
                </a:solidFill>
              </a:rPr>
            </a:br>
            <a:r>
              <a:rPr lang="en-US" sz="2000">
                <a:solidFill>
                  <a:schemeClr val="tx2"/>
                </a:solidFill>
              </a:rPr>
              <a:t>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nfs/slac/g/lcd/mc/mmmm/run_output/wkkkkk/run_03</a:t>
            </a:r>
            <a:r>
              <a:rPr lang="en-US" sz="2000">
                <a:solidFill>
                  <a:schemeClr val="tx2"/>
                </a:solidFill>
              </a:rPr>
              <a:t/>
            </a:r>
            <a:br>
              <a:rPr lang="en-US" sz="2000">
                <a:solidFill>
                  <a:schemeClr val="tx2"/>
                </a:solidFill>
              </a:rPr>
            </a:br>
            <a:r>
              <a:rPr lang="en-US" sz="2800" b="1">
                <a:solidFill>
                  <a:schemeClr val="tx2"/>
                </a:solidFill>
              </a:rPr>
              <a:t>.</a:t>
            </a:r>
            <a:r>
              <a:rPr lang="en-US" sz="2000">
                <a:solidFill>
                  <a:schemeClr val="tx2"/>
                </a:solidFill>
              </a:rPr>
              <a:t/>
            </a:r>
            <a:br>
              <a:rPr lang="en-US" sz="2000">
                <a:solidFill>
                  <a:schemeClr val="tx2"/>
                </a:solidFill>
              </a:rPr>
            </a:br>
            <a:r>
              <a:rPr lang="en-US" sz="2800" b="1">
                <a:solidFill>
                  <a:schemeClr val="tx2"/>
                </a:solidFill>
              </a:rPr>
              <a:t>.</a:t>
            </a:r>
            <a:r>
              <a:rPr lang="en-US" sz="2000">
                <a:solidFill>
                  <a:schemeClr val="tx2"/>
                </a:solidFill>
              </a:rPr>
              <a:t/>
            </a:r>
            <a:br>
              <a:rPr lang="en-US" sz="2000">
                <a:solidFill>
                  <a:schemeClr val="tx2"/>
                </a:solidFill>
              </a:rPr>
            </a:br>
            <a:r>
              <a:rPr lang="en-US" sz="2800" b="1">
                <a:solidFill>
                  <a:schemeClr val="tx2"/>
                </a:solidFill>
              </a:rPr>
              <a:t>.</a:t>
            </a:r>
            <a:r>
              <a:rPr lang="en-US" sz="2000">
                <a:solidFill>
                  <a:schemeClr val="tx2"/>
                </a:solidFill>
              </a:rPr>
              <a:t/>
            </a:r>
            <a:br>
              <a:rPr lang="en-US" sz="2000">
                <a:solidFill>
                  <a:schemeClr val="tx2"/>
                </a:solidFill>
              </a:rPr>
            </a:b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nfs/slac/g/lcd/mc/mmmm/run_output/wkkkkk/run_nn</a:t>
            </a:r>
            <a:r>
              <a:rPr lang="en-US" sz="2000">
                <a:solidFill>
                  <a:schemeClr val="tx2"/>
                </a:solidFill>
              </a:rPr>
              <a:t/>
            </a:r>
            <a:br>
              <a:rPr lang="en-US" sz="2000">
                <a:solidFill>
                  <a:schemeClr val="tx2"/>
                </a:solidFill>
              </a:rPr>
            </a:br>
            <a:endParaRPr lang="en-US" sz="20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524000"/>
          </a:xfrm>
        </p:spPr>
        <p:txBody>
          <a:bodyPr/>
          <a:lstStyle/>
          <a:p>
            <a:r>
              <a:rPr lang="en-US" sz="3200" smtClean="0"/>
              <a:t>Within SiD  </a:t>
            </a:r>
            <a:r>
              <a:rPr lang="en-US" sz="3200" smtClean="0"/>
              <a:t>2</a:t>
            </a:r>
            <a:r>
              <a:rPr lang="en-US" sz="3200" smtClean="0"/>
              <a:t> Additional Steps are Needed </a:t>
            </a:r>
            <a:r>
              <a:rPr lang="en-US" sz="3200"/>
              <a:t>to </a:t>
            </a:r>
            <a:r>
              <a:rPr lang="en-US" sz="3200" smtClean="0"/>
              <a:t>Produce Derived Stdhep Files with Randomized Final States</a:t>
            </a:r>
            <a:endParaRPr lang="en-US" sz="320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752600"/>
            <a:ext cx="8991600" cy="3962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endParaRPr lang="en-US" sz="1800" b="1" i="1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1800" smtClean="0"/>
              <a:t>Calculate start and end readout positions for each raw stdhep file given a desired beam polarization, final state composition, and luminosity</a:t>
            </a:r>
            <a:endParaRPr lang="en-US" sz="1800"/>
          </a:p>
          <a:p>
            <a:pPr marL="990600" lvl="1" indent="-533400">
              <a:lnSpc>
                <a:spcPct val="90000"/>
              </a:lnSpc>
              <a:buFontTx/>
              <a:buNone/>
            </a:pPr>
            <a:r>
              <a:rPr lang="en-US" sz="1800" b="1" i="1"/>
              <a:t>/</a:t>
            </a:r>
            <a:r>
              <a:rPr lang="en-US" sz="1800" b="1" i="1" smtClean="0"/>
              <a:t>afs/slac/g/nld/whizard/ILC/ </a:t>
            </a:r>
            <a:r>
              <a:rPr lang="en-US" sz="1800" b="1" i="1" smtClean="0"/>
              <a:t>inv_ab_stdhep_ascii_ini</a:t>
            </a:r>
            <a:endParaRPr lang="en-US" sz="1800" b="1" i="1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1800" smtClean="0"/>
              <a:t>Copy raw stdhep files on mstore to /nfs / disk, create necessary directories, and produce derived stdhep files with randomized final states</a:t>
            </a:r>
            <a:endParaRPr lang="en-US" sz="1800"/>
          </a:p>
          <a:p>
            <a:pPr marL="990600" lvl="1" indent="-533400">
              <a:lnSpc>
                <a:spcPct val="90000"/>
              </a:lnSpc>
              <a:buFontTx/>
              <a:buNone/>
            </a:pPr>
            <a:r>
              <a:rPr lang="en-US" sz="1800" b="1" i="1"/>
              <a:t>/</a:t>
            </a:r>
            <a:r>
              <a:rPr lang="en-US" sz="1800" b="1" i="1" smtClean="0"/>
              <a:t>afs/slac/g/nld/whizard/ILC/create_derived_files_ini</a:t>
            </a:r>
            <a:endParaRPr lang="en-US" sz="1800" b="1"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>
                <a:solidFill>
                  <a:srgbClr val="6666FF"/>
                </a:solidFill>
              </a:rPr>
              <a:t>Monte Carlo Production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WHIZARD Monte Carlo is used to generate all 0,2,4,6-fermion and t quark dominated 8-fermion processes</a:t>
            </a:r>
            <a:r>
              <a:rPr lang="en-US" sz="2800" smtClean="0"/>
              <a:t>.</a:t>
            </a:r>
            <a:endParaRPr lang="en-US" sz="2800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>
                <a:solidFill>
                  <a:srgbClr val="993300"/>
                </a:solidFill>
              </a:rPr>
              <a:t>100% electron and positron polarization is assumed in all event generation.  Arbitrary electron, positron polarization is simulated by properly combining data sets.</a:t>
            </a:r>
          </a:p>
          <a:p>
            <a:pPr>
              <a:lnSpc>
                <a:spcPct val="80000"/>
              </a:lnSpc>
            </a:pPr>
            <a:r>
              <a:rPr lang="en-US" sz="2800">
                <a:solidFill>
                  <a:srgbClr val="808000"/>
                </a:solidFill>
              </a:rPr>
              <a:t>Fully fragmented MC data sets are produced. PYTHIA is used for final state QED &amp; QCD parton showering, fragmentation, particle decay</a:t>
            </a:r>
            <a:r>
              <a:rPr lang="en-US" sz="2800"/>
              <a:t>.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828800"/>
          </a:xfrm>
        </p:spPr>
        <p:txBody>
          <a:bodyPr/>
          <a:lstStyle/>
          <a:p>
            <a:r>
              <a:rPr lang="en-US" sz="2800"/>
              <a:t>For </a:t>
            </a:r>
            <a:r>
              <a:rPr lang="en-US" sz="2800" smtClean="0"/>
              <a:t>Each New Machine Parameter Set</a:t>
            </a:r>
            <a:r>
              <a:rPr lang="en-US" sz="2800" smtClean="0"/>
              <a:t> </a:t>
            </a:r>
            <a:r>
              <a:rPr lang="en-US" sz="2800"/>
              <a:t>There are </a:t>
            </a:r>
            <a:r>
              <a:rPr lang="en-US" sz="2800" smtClean="0"/>
              <a:t>4 </a:t>
            </a:r>
            <a:r>
              <a:rPr lang="en-US" sz="2800"/>
              <a:t>Steps Needed to </a:t>
            </a:r>
            <a:r>
              <a:rPr lang="en-US" sz="2800" smtClean="0"/>
              <a:t>Create the Files Needed by our  Beamstrahlung Simulation Code</a:t>
            </a:r>
            <a:endParaRPr lang="en-US" sz="280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2057400"/>
            <a:ext cx="8991600" cy="4648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1800" smtClean="0"/>
              <a:t>Run Guinea-Pig on a new set of Machine Parameters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1800" smtClean="0"/>
              <a:t>Determine how much  Guinea-Pig output  is needed for Guinea-Pig Integration jobs and copy data to files such as  </a:t>
            </a:r>
            <a:r>
              <a:rPr lang="en-US" sz="1800" b="1" i="1" smtClean="0"/>
              <a:t>/nfs/slac/g/lcd/ilc_data/whizdata/ILC500/guinea-pig/SB2009_500_TF_extbunches/lumi/ilc500n_lumi_0x.dat</a:t>
            </a:r>
            <a:endParaRPr lang="en-US" sz="1800" b="1" i="1" smtClean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1800" smtClean="0"/>
              <a:t>Submit Guinea-Pig MC Integration Jobs</a:t>
            </a:r>
            <a:endParaRPr lang="en-US" sz="1800" smtClean="0"/>
          </a:p>
          <a:p>
            <a:pPr marL="990600" lvl="1" indent="-533400">
              <a:lnSpc>
                <a:spcPct val="90000"/>
              </a:lnSpc>
              <a:buFontTx/>
              <a:buNone/>
            </a:pPr>
            <a:r>
              <a:rPr lang="en-US" sz="1800" b="1" i="1" smtClean="0"/>
              <a:t>/</a:t>
            </a:r>
            <a:r>
              <a:rPr lang="en-US" sz="1800" b="1" i="1" smtClean="0"/>
              <a:t>afs/slac/g/nld/whizard/ILC/guinea-pig_ini</a:t>
            </a:r>
            <a:endParaRPr lang="en-US" sz="1800" b="1" i="1" smtClean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1800" smtClean="0"/>
              <a:t>Copy .grd files produced by Guinea-Pig MC </a:t>
            </a:r>
            <a:r>
              <a:rPr lang="en-US" sz="1800" smtClean="0"/>
              <a:t>Integration </a:t>
            </a:r>
            <a:r>
              <a:rPr lang="en-US" sz="1800" smtClean="0"/>
              <a:t>Jobs to the directory </a:t>
            </a:r>
            <a:r>
              <a:rPr lang="en-US" sz="1800" b="1" i="1" smtClean="0"/>
              <a:t>/</a:t>
            </a:r>
            <a:r>
              <a:rPr lang="en-US" sz="1800" b="1" i="1" smtClean="0"/>
              <a:t>nfs/slac/g/lcd/ilc_data3/whizdata</a:t>
            </a:r>
            <a:r>
              <a:rPr lang="en-US" sz="1800" b="1" i="1" smtClean="0"/>
              <a:t>/ </a:t>
            </a:r>
            <a:r>
              <a:rPr lang="en-US" sz="1800" b="1" i="1" smtClean="0"/>
              <a:t>whizard/guinea-pig/energy_spread </a:t>
            </a:r>
            <a:r>
              <a:rPr lang="en-US" sz="1800" smtClean="0"/>
              <a:t>and give them names </a:t>
            </a:r>
            <a:r>
              <a:rPr lang="en-US" sz="1800" b="1" i="1" smtClean="0"/>
              <a:t>lumi_linker_nnn,  photons_beam1_linker_nnn</a:t>
            </a:r>
            <a:r>
              <a:rPr lang="en-US" sz="1800" smtClean="0"/>
              <a:t>, etc. where nnn is (our) 3 digit machine identifier.</a:t>
            </a:r>
            <a:endParaRPr lang="en-US" sz="1800" b="1" i="1" smtClean="0"/>
          </a:p>
          <a:p>
            <a:pPr marL="609600" indent="-609600">
              <a:lnSpc>
                <a:spcPct val="90000"/>
              </a:lnSpc>
              <a:buNone/>
            </a:pPr>
            <a:endParaRPr lang="en-US" sz="18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18" name="Picture 2"/>
          <p:cNvPicPr>
            <a:picLocks noChangeAspect="1" noChangeArrowheads="1"/>
          </p:cNvPicPr>
          <p:nvPr/>
        </p:nvPicPr>
        <p:blipFill>
          <a:blip r:embed="rId2" cstate="print"/>
          <a:srcRect l="5830" t="19907" r="52682" b="9848"/>
          <a:stretch>
            <a:fillRect/>
          </a:stretch>
        </p:blipFill>
        <p:spPr bwMode="auto">
          <a:xfrm>
            <a:off x="304800" y="228600"/>
            <a:ext cx="2895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4019" name="Picture 3"/>
          <p:cNvPicPr>
            <a:picLocks noChangeAspect="1" noChangeArrowheads="1"/>
          </p:cNvPicPr>
          <p:nvPr/>
        </p:nvPicPr>
        <p:blipFill>
          <a:blip r:embed="rId3" cstate="print"/>
          <a:srcRect l="6316" t="25650" r="50526" b="22305"/>
          <a:stretch>
            <a:fillRect/>
          </a:stretch>
        </p:blipFill>
        <p:spPr bwMode="auto">
          <a:xfrm>
            <a:off x="4241800" y="152400"/>
            <a:ext cx="276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4020" name="Picture 4"/>
          <p:cNvPicPr>
            <a:picLocks noChangeAspect="1" noChangeArrowheads="1"/>
          </p:cNvPicPr>
          <p:nvPr/>
        </p:nvPicPr>
        <p:blipFill>
          <a:blip r:embed="rId4" cstate="print"/>
          <a:srcRect l="6842" t="26022" r="72105" b="53903"/>
          <a:stretch>
            <a:fillRect/>
          </a:stretch>
        </p:blipFill>
        <p:spPr bwMode="auto">
          <a:xfrm>
            <a:off x="4513263" y="4953000"/>
            <a:ext cx="135413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en-US" sz="3600"/>
              <a:t>There are currently 14 MC production groups: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4343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0-2-4-fermion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6-fermion/ddi-udj-duk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6-fermion/eminus-gamma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6-fermion/gamma-eplus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6-fermion/gamma-gamma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6-fermion/uui-udj-duk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6-fermion/zzz_1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6-fermion/zzz_2</a:t>
            </a:r>
          </a:p>
          <a:p>
            <a:pPr>
              <a:lnSpc>
                <a:spcPct val="80000"/>
              </a:lnSpc>
            </a:pPr>
            <a:r>
              <a:rPr lang="en-US" sz="2000"/>
              <a:t>8-fermion/</a:t>
            </a:r>
          </a:p>
          <a:p>
            <a:pPr>
              <a:lnSpc>
                <a:spcPct val="80000"/>
              </a:lnSpc>
            </a:pPr>
            <a:r>
              <a:rPr lang="en-US" sz="2000"/>
              <a:t>bench-point-5</a:t>
            </a:r>
          </a:p>
          <a:p>
            <a:pPr>
              <a:lnSpc>
                <a:spcPct val="80000"/>
              </a:lnSpc>
            </a:pPr>
            <a:r>
              <a:rPr lang="en-US" sz="2000"/>
              <a:t>ffh</a:t>
            </a:r>
          </a:p>
          <a:p>
            <a:pPr>
              <a:lnSpc>
                <a:spcPct val="80000"/>
              </a:lnSpc>
            </a:pPr>
            <a:r>
              <a:rPr lang="en-US" sz="2000"/>
              <a:t>ffhh</a:t>
            </a:r>
          </a:p>
          <a:p>
            <a:pPr>
              <a:lnSpc>
                <a:spcPct val="80000"/>
              </a:lnSpc>
            </a:pPr>
            <a:r>
              <a:rPr lang="en-US" sz="2000"/>
              <a:t>tesla_bosons</a:t>
            </a:r>
          </a:p>
          <a:p>
            <a:pPr>
              <a:lnSpc>
                <a:spcPct val="80000"/>
              </a:lnSpc>
            </a:pPr>
            <a:r>
              <a:rPr lang="en-US" sz="2000"/>
              <a:t>tth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381000" y="5105400"/>
            <a:ext cx="8001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>
                <a:solidFill>
                  <a:schemeClr val="tx2"/>
                </a:solidFill>
              </a:rPr>
              <a:t>The production group directories are located in</a:t>
            </a:r>
            <a:br>
              <a:rPr lang="en-US" sz="3200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>/afs/slac/g/nld/whizard/xxxx </a:t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>where xxxx=0-2-4-fermion   e.g.</a:t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>(xxxx will stand for a production group from here on)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524000"/>
          </a:xfrm>
        </p:spPr>
        <p:txBody>
          <a:bodyPr/>
          <a:lstStyle/>
          <a:p>
            <a:r>
              <a:rPr lang="en-US" sz="3200"/>
              <a:t>For each Production Group There are 5 Steps Needed to Produce </a:t>
            </a:r>
            <a:r>
              <a:rPr lang="en-US" sz="3200" smtClean="0"/>
              <a:t>(Raw) MC Stdhep Data </a:t>
            </a:r>
            <a:r>
              <a:rPr lang="en-US" sz="3200"/>
              <a:t>Sets: (corresponding shell script is shown in italics)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6200" y="1981200"/>
            <a:ext cx="8991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marR="0" lvl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Generate Executable</a:t>
            </a:r>
          </a:p>
          <a:p>
            <a:pPr marL="99060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/nfs/slac/g/lcd/mc/prj/sw/dist/whizard/v1r4p0/whizard-v1r4p0/remake_process_class</a:t>
            </a:r>
          </a:p>
          <a:p>
            <a:pPr marL="609600" marR="0" lvl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Submit MC Integration Jobs</a:t>
            </a:r>
          </a:p>
          <a:p>
            <a:pPr marL="99060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/afs/slac/g/nld/whizard/ILC/multiple_whiz_ini</a:t>
            </a:r>
          </a:p>
          <a:p>
            <a:pPr marL="609600" marR="0" lvl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Repair MC Integration Jobs</a:t>
            </a:r>
          </a:p>
          <a:p>
            <a:pPr marL="99060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/afs/slac/g/nld/whizard/ILC/multiple_whiz_ini_cleanup</a:t>
            </a:r>
          </a:p>
          <a:p>
            <a:pPr marL="609600" marR="0" lvl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Submit MC Event Generation Jobs</a:t>
            </a:r>
          </a:p>
          <a:p>
            <a:pPr marL="99060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/afs/slac/g/nld/whizard/ILC/multiple_whiz_run</a:t>
            </a:r>
          </a:p>
          <a:p>
            <a:pPr marL="609600" marR="0" lvl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Repair MC Event Generation Jobs</a:t>
            </a:r>
          </a:p>
          <a:p>
            <a:pPr marL="99060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/afs/slac/g/nld/whizard/ILC/multiple_whiz_run_repair</a:t>
            </a:r>
            <a:endParaRPr kumimoji="0" lang="en-US" sz="1800" b="1" i="1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133600"/>
            <a:ext cx="7772400" cy="1752600"/>
          </a:xfrm>
        </p:spPr>
        <p:txBody>
          <a:bodyPr/>
          <a:lstStyle/>
          <a:p>
            <a:r>
              <a:rPr lang="en-US" sz="2800" b="1" i="1"/>
              <a:t>remake_process_class</a:t>
            </a:r>
            <a:r>
              <a:rPr lang="en-US" sz="2800"/>
              <a:t> copies the file  </a:t>
            </a:r>
            <a:r>
              <a:rPr lang="en-US" sz="2800" b="1">
                <a:latin typeface="Courier New" pitchFamily="49" charset="0"/>
              </a:rPr>
              <a:t>xxxx/whizard.prc</a:t>
            </a:r>
            <a:r>
              <a:rPr lang="en-US" sz="2800"/>
              <a:t> to WHIZARD’s conf directory, does ‘make prg’,  and then copies the results of the make to </a:t>
            </a:r>
            <a:r>
              <a:rPr lang="en-US" sz="2800" b="1">
                <a:latin typeface="Courier New" pitchFamily="49" charset="0"/>
              </a:rPr>
              <a:t>xxxx/results.</a:t>
            </a:r>
          </a:p>
        </p:txBody>
      </p:sp>
      <p:sp>
        <p:nvSpPr>
          <p:cNvPr id="221190" name="Rectangle 6"/>
          <p:cNvSpPr>
            <a:spLocks noChangeArrowheads="1"/>
          </p:cNvSpPr>
          <p:nvPr/>
        </p:nvSpPr>
        <p:spPr bwMode="auto">
          <a:xfrm>
            <a:off x="838200" y="457200"/>
            <a:ext cx="777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1.  Generate Executable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533400"/>
          </a:xfrm>
        </p:spPr>
        <p:txBody>
          <a:bodyPr/>
          <a:lstStyle/>
          <a:p>
            <a:r>
              <a:rPr lang="en-US" sz="3600"/>
              <a:t>2. Submit MC Integration Jobs</a:t>
            </a:r>
          </a:p>
        </p:txBody>
      </p:sp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152400" y="762000"/>
            <a:ext cx="86106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b="1" i="1">
                <a:solidFill>
                  <a:schemeClr val="tx2"/>
                </a:solidFill>
              </a:rPr>
              <a:t>multiple_whiz_ini</a:t>
            </a:r>
            <a:r>
              <a:rPr lang="en-US">
                <a:solidFill>
                  <a:schemeClr val="tx2"/>
                </a:solidFill>
              </a:rPr>
              <a:t>  loops through the processes in  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xxxx/results/whizard.prc</a:t>
            </a:r>
            <a:r>
              <a:rPr lang="en-US">
                <a:solidFill>
                  <a:schemeClr val="tx2"/>
                </a:solidFill>
              </a:rPr>
              <a:t>  and submits 4 batch jobs for each process (1 job for each  initial state e</a:t>
            </a:r>
            <a:r>
              <a:rPr lang="en-US" baseline="30000">
                <a:solidFill>
                  <a:schemeClr val="tx2"/>
                </a:solidFill>
                <a:latin typeface="Symbol" pitchFamily="18" charset="2"/>
              </a:rPr>
              <a:t>+</a:t>
            </a:r>
            <a:r>
              <a:rPr lang="en-US">
                <a:solidFill>
                  <a:schemeClr val="tx2"/>
                </a:solidFill>
              </a:rPr>
              <a:t>e</a:t>
            </a:r>
            <a:r>
              <a:rPr lang="en-US" baseline="30000">
                <a:solidFill>
                  <a:schemeClr val="tx2"/>
                </a:solidFill>
                <a:latin typeface="Symbol" pitchFamily="18" charset="2"/>
              </a:rPr>
              <a:t>-</a:t>
            </a:r>
            <a:r>
              <a:rPr lang="en-US">
                <a:solidFill>
                  <a:schemeClr val="tx2"/>
                </a:solidFill>
              </a:rPr>
              <a:t> helicity combination).  </a:t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/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>For each job a  directory 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/afs/slac/g/nld/fa/mmmm/whizyyyyy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>
                <a:solidFill>
                  <a:schemeClr val="tx2"/>
                </a:solidFill>
              </a:rPr>
              <a:t>is created where 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mmmm</a:t>
            </a:r>
            <a:r>
              <a:rPr lang="en-US">
                <a:solidFill>
                  <a:schemeClr val="tx2"/>
                </a:solidFill>
              </a:rPr>
              <a:t> is the center-of-mass energy in GeV and 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yyyyy</a:t>
            </a:r>
            <a:r>
              <a:rPr lang="en-US">
                <a:solidFill>
                  <a:schemeClr val="tx2"/>
                </a:solidFill>
              </a:rPr>
              <a:t> is a unique 5-digit job number. </a:t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/>
            </a:r>
            <a:br>
              <a:rPr lang="en-US">
                <a:solidFill>
                  <a:schemeClr val="tx2"/>
                </a:solidFill>
              </a:rPr>
            </a:br>
            <a:r>
              <a:rPr lang="en-US" b="1" i="1">
                <a:solidFill>
                  <a:schemeClr val="tx2"/>
                </a:solidFill>
              </a:rPr>
              <a:t>multiple_whiz_ini </a:t>
            </a:r>
            <a:r>
              <a:rPr lang="en-US">
                <a:solidFill>
                  <a:schemeClr val="tx2"/>
                </a:solidFill>
              </a:rPr>
              <a:t>uses the file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xxxx/results/multiple_cardswhiz_in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/>
            </a:r>
            <a:br>
              <a:rPr lang="en-US" b="1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>
                <a:solidFill>
                  <a:schemeClr val="tx2"/>
                </a:solidFill>
              </a:rPr>
              <a:t>to build the batch job’s 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whizard.in </a:t>
            </a:r>
            <a:r>
              <a:rPr lang="en-US">
                <a:solidFill>
                  <a:schemeClr val="tx2"/>
                </a:solidFill>
              </a:rPr>
              <a:t>file</a:t>
            </a:r>
            <a:br>
              <a:rPr lang="en-US">
                <a:solidFill>
                  <a:schemeClr val="tx2"/>
                </a:solidFill>
              </a:rPr>
            </a:br>
            <a:r>
              <a:rPr lang="en-US" b="1" i="1">
                <a:solidFill>
                  <a:schemeClr val="tx2"/>
                </a:solidFill>
              </a:rPr>
              <a:t/>
            </a:r>
            <a:br>
              <a:rPr lang="en-US" b="1" i="1">
                <a:solidFill>
                  <a:schemeClr val="tx2"/>
                </a:solidFill>
              </a:rPr>
            </a:br>
            <a:r>
              <a:rPr lang="en-US" b="1" i="1">
                <a:solidFill>
                  <a:schemeClr val="tx2"/>
                </a:solidFill>
              </a:rPr>
              <a:t>multiple_whiz_ini </a:t>
            </a:r>
            <a:r>
              <a:rPr lang="en-US">
                <a:solidFill>
                  <a:schemeClr val="tx2"/>
                </a:solidFill>
              </a:rPr>
              <a:t>uses the file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/afs/slac/g/nld/whizard/ILC/iniwhiz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/>
            </a:r>
            <a:br>
              <a:rPr lang="en-US" b="1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>
                <a:solidFill>
                  <a:schemeClr val="tx2"/>
                </a:solidFill>
              </a:rPr>
              <a:t>to build the batch job’s executable script.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15400" cy="990600"/>
          </a:xfrm>
        </p:spPr>
        <p:txBody>
          <a:bodyPr/>
          <a:lstStyle/>
          <a:p>
            <a:r>
              <a:rPr lang="en-US" sz="3600"/>
              <a:t>3. Repair MC Integration Jobs</a:t>
            </a:r>
          </a:p>
        </p:txBody>
      </p:sp>
      <p:sp>
        <p:nvSpPr>
          <p:cNvPr id="226308" name="Rectangle 4"/>
          <p:cNvSpPr>
            <a:spLocks noChangeArrowheads="1"/>
          </p:cNvSpPr>
          <p:nvPr/>
        </p:nvSpPr>
        <p:spPr bwMode="auto">
          <a:xfrm>
            <a:off x="152400" y="1219200"/>
            <a:ext cx="8610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b="1" i="1">
                <a:solidFill>
                  <a:schemeClr val="tx2"/>
                </a:solidFill>
              </a:rPr>
              <a:t>multiple_whiz_ini_cleanup</a:t>
            </a:r>
            <a:r>
              <a:rPr lang="en-US">
                <a:solidFill>
                  <a:schemeClr val="tx2"/>
                </a:solidFill>
              </a:rPr>
              <a:t>  loops through the job output in the directories 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/afs/slac/g/nld/fa/mmmm/whizttttt </a:t>
            </a:r>
            <a:r>
              <a:rPr lang="en-US">
                <a:solidFill>
                  <a:schemeClr val="tx2"/>
                </a:solidFill>
              </a:rPr>
              <a:t>through 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/afs/slac/g/nld/fa/mmmm/whizyyyyy </a:t>
            </a:r>
            <a:r>
              <a:rPr lang="en-US">
                <a:solidFill>
                  <a:schemeClr val="tx2"/>
                </a:solidFill>
              </a:rPr>
              <a:t>and verifies that the integration was completed successfully.  Here</a:t>
            </a:r>
            <a:br>
              <a:rPr lang="en-US">
                <a:solidFill>
                  <a:schemeClr val="tx2"/>
                </a:solidFill>
              </a:rPr>
            </a:b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mmmm, ttttt, yyyyy</a:t>
            </a:r>
            <a:r>
              <a:rPr lang="en-US">
                <a:solidFill>
                  <a:schemeClr val="tx2"/>
                </a:solidFill>
              </a:rPr>
              <a:t>  are input arguments to the script.</a:t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/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>If the integration failed then </a:t>
            </a:r>
            <a:r>
              <a:rPr lang="en-US" b="1" i="1">
                <a:solidFill>
                  <a:schemeClr val="tx2"/>
                </a:solidFill>
              </a:rPr>
              <a:t>multiple_whiz_ini_cleanup</a:t>
            </a:r>
            <a:r>
              <a:rPr lang="en-US">
                <a:solidFill>
                  <a:schemeClr val="tx2"/>
                </a:solidFill>
              </a:rPr>
              <a:t> resubmits the job. WHIZARD saves intermediate integration results, so the</a:t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>new job essentially picks up where the old one left off.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7690</TotalTime>
  <Words>527</Words>
  <Application>Microsoft Office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SLAC Production of WHIZARD Data Sets</vt:lpstr>
      <vt:lpstr>Monte Carlo Production</vt:lpstr>
      <vt:lpstr>For Each New Machine Parameter Set There are 4 Steps Needed to Create the Files Needed by our  Beamstrahlung Simulation Code</vt:lpstr>
      <vt:lpstr>Slide 4</vt:lpstr>
      <vt:lpstr>There are currently 14 MC production groups:</vt:lpstr>
      <vt:lpstr>For each Production Group There are 5 Steps Needed to Produce (Raw) MC Stdhep Data Sets: (corresponding shell script is shown in italics)</vt:lpstr>
      <vt:lpstr>remake_process_class copies the file  xxxx/whizard.prc to WHIZARD’s conf directory, does ‘make prg’,  and then copies the results of the make to xxxx/results.</vt:lpstr>
      <vt:lpstr>2. Submit MC Integration Jobs</vt:lpstr>
      <vt:lpstr>3. Repair MC Integration Jobs</vt:lpstr>
      <vt:lpstr>4.  Submit MC Event Generation Jobs</vt:lpstr>
      <vt:lpstr>5.  Repair Event Generation Jobs</vt:lpstr>
      <vt:lpstr>Within SiD  2 Additional Steps are Needed to Produce Derived Stdhep Files with Randomized Final States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Timothy Barklow</cp:lastModifiedBy>
  <cp:revision>284</cp:revision>
  <dcterms:created xsi:type="dcterms:W3CDTF">2003-02-05T00:06:42Z</dcterms:created>
  <dcterms:modified xsi:type="dcterms:W3CDTF">2010-04-20T21:16:04Z</dcterms:modified>
</cp:coreProperties>
</file>