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55" r:id="rId1"/>
  </p:sldMasterIdLst>
  <p:notesMasterIdLst>
    <p:notesMasterId r:id="rId20"/>
  </p:notesMasterIdLst>
  <p:sldIdLst>
    <p:sldId id="331" r:id="rId2"/>
    <p:sldId id="349" r:id="rId3"/>
    <p:sldId id="345" r:id="rId4"/>
    <p:sldId id="333" r:id="rId5"/>
    <p:sldId id="334" r:id="rId6"/>
    <p:sldId id="335" r:id="rId7"/>
    <p:sldId id="336" r:id="rId8"/>
    <p:sldId id="337" r:id="rId9"/>
    <p:sldId id="338" r:id="rId10"/>
    <p:sldId id="340" r:id="rId11"/>
    <p:sldId id="341" r:id="rId12"/>
    <p:sldId id="342" r:id="rId13"/>
    <p:sldId id="344" r:id="rId14"/>
    <p:sldId id="346" r:id="rId15"/>
    <p:sldId id="347" r:id="rId16"/>
    <p:sldId id="348" r:id="rId17"/>
    <p:sldId id="350" r:id="rId18"/>
    <p:sldId id="343"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6600"/>
    <a:srgbClr val="FFFF99"/>
    <a:srgbClr val="FFFF00"/>
    <a:srgbClr val="99FF33"/>
    <a:srgbClr val="00FFFF"/>
    <a:srgbClr val="16822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17" autoAdjust="0"/>
    <p:restoredTop sz="99381" autoAdjust="0"/>
  </p:normalViewPr>
  <p:slideViewPr>
    <p:cSldViewPr>
      <p:cViewPr>
        <p:scale>
          <a:sx n="110" d="100"/>
          <a:sy n="110" d="100"/>
        </p:scale>
        <p:origin x="-372"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notesViewPr>
    <p:cSldViewPr>
      <p:cViewPr varScale="1">
        <p:scale>
          <a:sx n="59" d="100"/>
          <a:sy n="59" d="100"/>
        </p:scale>
        <p:origin x="-1980"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A3D1D52-B428-4F0F-A84E-6F3EC592799B}" type="datetimeFigureOut">
              <a:rPr lang="en-US"/>
              <a:pPr>
                <a:defRPr/>
              </a:pPr>
              <a:t>4/26/2010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23700C8-75C4-4B5F-950E-BACE20AB8218}"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93472A3-0CE3-4D72-AA45-BC6B44581414}" type="slidenum">
              <a:rPr lang="en-US" smtClean="0"/>
              <a:pPr>
                <a:defRPr/>
              </a:pPr>
              <a:t>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Rectangle 5"/>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n-US" smtClean="0"/>
              <a:t>Click to edit Master title style</a:t>
            </a:r>
            <a:endParaRPr lang="en-US"/>
          </a:p>
        </p:txBody>
      </p:sp>
      <p:sp>
        <p:nvSpPr>
          <p:cNvPr id="9" name="Subtitle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5" name="Date Placeholder 27"/>
          <p:cNvSpPr>
            <a:spLocks noGrp="1"/>
          </p:cNvSpPr>
          <p:nvPr>
            <p:ph type="dt" sz="half" idx="10"/>
          </p:nvPr>
        </p:nvSpPr>
        <p:spPr/>
        <p:txBody>
          <a:bodyPr/>
          <a:lstStyle>
            <a:lvl1pPr>
              <a:defRPr/>
            </a:lvl1pPr>
            <a:extLst/>
          </a:lstStyle>
          <a:p>
            <a:pPr>
              <a:defRPr/>
            </a:pPr>
            <a:endParaRPr lang="en-US"/>
          </a:p>
        </p:txBody>
      </p:sp>
      <p:sp>
        <p:nvSpPr>
          <p:cNvPr id="16" name="Footer Placeholder 16"/>
          <p:cNvSpPr>
            <a:spLocks noGrp="1"/>
          </p:cNvSpPr>
          <p:nvPr>
            <p:ph type="ftr" sz="quarter" idx="11"/>
          </p:nvPr>
        </p:nvSpPr>
        <p:spPr/>
        <p:txBody>
          <a:bodyPr/>
          <a:lstStyle>
            <a:lvl1pPr>
              <a:defRPr/>
            </a:lvl1pPr>
            <a:extLst/>
          </a:lstStyle>
          <a:p>
            <a:pPr>
              <a:defRPr/>
            </a:pPr>
            <a:endParaRPr lang="en-US"/>
          </a:p>
        </p:txBody>
      </p:sp>
      <p:sp>
        <p:nvSpPr>
          <p:cNvPr id="17" name="Slide Number Placeholder 28"/>
          <p:cNvSpPr>
            <a:spLocks noGrp="1"/>
          </p:cNvSpPr>
          <p:nvPr>
            <p:ph type="sldNum" sz="quarter" idx="12"/>
          </p:nvPr>
        </p:nvSpPr>
        <p:spPr/>
        <p:txBody>
          <a:bodyPr/>
          <a:lstStyle>
            <a:lvl1pPr>
              <a:defRPr/>
            </a:lvl1pPr>
            <a:extLst/>
          </a:lstStyle>
          <a:p>
            <a:pPr>
              <a:defRPr/>
            </a:pPr>
            <a:fld id="{D7C05B12-4E90-45F0-80CA-717929979A4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E1EAF81-1470-4156-B6FA-1EDBCC2F624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05B812C-E907-4016-9F59-DA7FE996A67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400"/>
            </a:lvl1pPr>
            <a:lvl2pPr>
              <a:defRPr sz="2400"/>
            </a:lvl2pPr>
            <a:lvl3pPr>
              <a:defRPr sz="2400"/>
            </a:lvl3pPr>
            <a:lvl4pPr>
              <a:defRPr sz="2400"/>
            </a:lvl4pPr>
            <a:lvl5pPr>
              <a:defRPr sz="2400"/>
            </a:lvl5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68DE965-4175-4A5F-9DED-45B4737E8FA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Freeform 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Freeform 8"/>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Freeform 9"/>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Freeform 10"/>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Freeform 12"/>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Freeform 13"/>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Freeform 14"/>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Freeform 15"/>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Freeform 16"/>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Freeform 17"/>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Rectangle 18"/>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Rectangle 19"/>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Rectangle 20"/>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Rectangle 21"/>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Rectangle 22"/>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Rectangle 23"/>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Text Placeholder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n-US" smtClean="0"/>
              <a:t>Click to edit Master title style</a:t>
            </a:r>
            <a:endParaRPr lang="en-US"/>
          </a:p>
        </p:txBody>
      </p:sp>
      <p:sp>
        <p:nvSpPr>
          <p:cNvPr id="25" name="Date Placeholder 3"/>
          <p:cNvSpPr>
            <a:spLocks noGrp="1"/>
          </p:cNvSpPr>
          <p:nvPr>
            <p:ph type="dt" sz="half" idx="10"/>
          </p:nvPr>
        </p:nvSpPr>
        <p:spPr/>
        <p:txBody>
          <a:bodyPr/>
          <a:lstStyle>
            <a:lvl1pPr>
              <a:defRPr/>
            </a:lvl1pPr>
            <a:extLst/>
          </a:lstStyle>
          <a:p>
            <a:pPr>
              <a:defRPr/>
            </a:pPr>
            <a:endParaRPr lang="en-US"/>
          </a:p>
        </p:txBody>
      </p:sp>
      <p:sp>
        <p:nvSpPr>
          <p:cNvPr id="26" name="Footer Placeholder 4"/>
          <p:cNvSpPr>
            <a:spLocks noGrp="1"/>
          </p:cNvSpPr>
          <p:nvPr>
            <p:ph type="ftr" sz="quarter" idx="11"/>
          </p:nvPr>
        </p:nvSpPr>
        <p:spPr/>
        <p:txBody>
          <a:bodyPr/>
          <a:lstStyle>
            <a:lvl1pPr>
              <a:defRPr/>
            </a:lvl1pPr>
            <a:extLst/>
          </a:lstStyle>
          <a:p>
            <a:pPr>
              <a:defRPr/>
            </a:pPr>
            <a:endParaRPr lang="en-US"/>
          </a:p>
        </p:txBody>
      </p:sp>
      <p:sp>
        <p:nvSpPr>
          <p:cNvPr id="27" name="Slide Number Placeholder 5"/>
          <p:cNvSpPr>
            <a:spLocks noGrp="1"/>
          </p:cNvSpPr>
          <p:nvPr>
            <p:ph type="sldNum" sz="quarter" idx="12"/>
          </p:nvPr>
        </p:nvSpPr>
        <p:spPr/>
        <p:txBody>
          <a:bodyPr/>
          <a:lstStyle>
            <a:lvl1pPr>
              <a:defRPr/>
            </a:lvl1pPr>
            <a:extLst/>
          </a:lstStyle>
          <a:p>
            <a:pPr>
              <a:defRPr/>
            </a:pPr>
            <a:fld id="{F722B650-11ED-4571-9BDA-F2D96DD4285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A6CD6C8-D6AA-4460-8767-57D34E1C163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6"/>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Rectangle 8"/>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Rectangle 10"/>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Rectangle 11"/>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Rectangle 12"/>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Rectangle 13"/>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Rectangle 14"/>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04824" y="512064"/>
            <a:ext cx="7772400" cy="914400"/>
          </a:xfrm>
        </p:spPr>
        <p:txBody>
          <a:bodyPr/>
          <a:lstStyle>
            <a:lvl1pPr>
              <a:defRPr sz="4000"/>
            </a:lvl1pPr>
            <a:extLst/>
          </a:lstStyle>
          <a:p>
            <a:r>
              <a:rPr lang="en-US" smtClean="0"/>
              <a:t>Click to edit Master title style</a:t>
            </a:r>
            <a:endParaRPr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6"/>
          <p:cNvSpPr>
            <a:spLocks noGrp="1"/>
          </p:cNvSpPr>
          <p:nvPr>
            <p:ph type="dt" sz="half" idx="10"/>
          </p:nvPr>
        </p:nvSpPr>
        <p:spPr/>
        <p:txBody>
          <a:bodyPr/>
          <a:lstStyle>
            <a:lvl1pPr>
              <a:defRPr/>
            </a:lvl1pPr>
            <a:extLst/>
          </a:lstStyle>
          <a:p>
            <a:pPr>
              <a:defRPr/>
            </a:pPr>
            <a:endParaRPr lang="en-US"/>
          </a:p>
        </p:txBody>
      </p:sp>
      <p:sp>
        <p:nvSpPr>
          <p:cNvPr id="18" name="Footer Placeholder 7"/>
          <p:cNvSpPr>
            <a:spLocks noGrp="1"/>
          </p:cNvSpPr>
          <p:nvPr>
            <p:ph type="ftr" sz="quarter" idx="11"/>
          </p:nvPr>
        </p:nvSpPr>
        <p:spPr/>
        <p:txBody>
          <a:bodyPr/>
          <a:lstStyle>
            <a:lvl1pPr>
              <a:defRPr/>
            </a:lvl1pPr>
            <a:extLst/>
          </a:lstStyle>
          <a:p>
            <a:pPr>
              <a:defRPr/>
            </a:pPr>
            <a:endParaRPr lang="en-US"/>
          </a:p>
        </p:txBody>
      </p:sp>
      <p:sp>
        <p:nvSpPr>
          <p:cNvPr id="19" name="Slide Number Placeholder 8"/>
          <p:cNvSpPr>
            <a:spLocks noGrp="1"/>
          </p:cNvSpPr>
          <p:nvPr>
            <p:ph type="sldNum" sz="quarter" idx="12"/>
          </p:nvPr>
        </p:nvSpPr>
        <p:spPr/>
        <p:txBody>
          <a:bodyPr/>
          <a:lstStyle>
            <a:lvl1pPr>
              <a:defRPr/>
            </a:lvl1pPr>
            <a:extLst/>
          </a:lstStyle>
          <a:p>
            <a:pPr>
              <a:defRPr/>
            </a:pPr>
            <a:fld id="{44CBD427-C314-43C7-A2C6-FDF38B5602B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24D00964-FB14-4B6D-9401-FB1C4DD2C80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extLst/>
          </a:lstStyle>
          <a:p>
            <a:pPr>
              <a:defRPr/>
            </a:pPr>
            <a:endParaRPr lang="en-US"/>
          </a:p>
        </p:txBody>
      </p:sp>
      <p:sp>
        <p:nvSpPr>
          <p:cNvPr id="3" name="Footer Placeholder 2"/>
          <p:cNvSpPr>
            <a:spLocks noGrp="1"/>
          </p:cNvSpPr>
          <p:nvPr>
            <p:ph type="ftr" sz="quarter" idx="11"/>
          </p:nvPr>
        </p:nvSpPr>
        <p:spPr/>
        <p:txBody>
          <a:bodyPr/>
          <a:lstStyle>
            <a:lvl1pPr>
              <a:defRPr/>
            </a:lvl1pPr>
            <a:extLst/>
          </a:lstStyle>
          <a:p>
            <a:pPr>
              <a:defRPr/>
            </a:pPr>
            <a:endParaRPr lang="en-US"/>
          </a:p>
        </p:txBody>
      </p:sp>
      <p:sp>
        <p:nvSpPr>
          <p:cNvPr id="4" name="Slide Number Placeholder 3"/>
          <p:cNvSpPr>
            <a:spLocks noGrp="1"/>
          </p:cNvSpPr>
          <p:nvPr>
            <p:ph type="sldNum" sz="quarter" idx="12"/>
          </p:nvPr>
        </p:nvSpPr>
        <p:spPr/>
        <p:txBody>
          <a:bodyPr/>
          <a:lstStyle>
            <a:lvl1pPr>
              <a:defRPr/>
            </a:lvl1pPr>
            <a:extLst/>
          </a:lstStyle>
          <a:p>
            <a:pPr>
              <a:defRPr/>
            </a:pPr>
            <a:fld id="{8357C06C-2373-400C-A903-D66F6B88865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lang="en-US" smtClean="0"/>
              <a:t>Click to edit Master title style</a:t>
            </a:r>
            <a:endParaRPr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8DA550F-6804-4618-A8A0-BC5578E5E0A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Straight Connector 5"/>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oup 19"/>
          <p:cNvGrpSpPr>
            <a:grpSpLocks/>
          </p:cNvGrpSpPr>
          <p:nvPr/>
        </p:nvGrpSpPr>
        <p:grpSpPr bwMode="auto">
          <a:xfrm rot="5400000">
            <a:off x="8515351" y="1219200"/>
            <a:ext cx="131762" cy="128587"/>
            <a:chOff x="6668087" y="1297746"/>
            <a:chExt cx="161840" cy="156602"/>
          </a:xfrm>
        </p:grpSpPr>
        <p:cxnSp>
          <p:nvCxnSpPr>
            <p:cNvPr id="8" name="Straight Connector 7"/>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oup 25"/>
          <p:cNvGrpSpPr>
            <a:grpSpLocks/>
          </p:cNvGrpSpPr>
          <p:nvPr/>
        </p:nvGrpSpPr>
        <p:grpSpPr bwMode="auto">
          <a:xfrm rot="5400000">
            <a:off x="8667751" y="1371600"/>
            <a:ext cx="131762" cy="128587"/>
            <a:chOff x="6668087" y="1297746"/>
            <a:chExt cx="161840" cy="156602"/>
          </a:xfrm>
        </p:grpSpPr>
        <p:cxnSp>
          <p:nvCxnSpPr>
            <p:cNvPr id="12" name="Straight Connector 11"/>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oup 29"/>
          <p:cNvGrpSpPr>
            <a:grpSpLocks/>
          </p:cNvGrpSpPr>
          <p:nvPr/>
        </p:nvGrpSpPr>
        <p:grpSpPr bwMode="auto">
          <a:xfrm rot="5400000">
            <a:off x="8320087" y="1474788"/>
            <a:ext cx="131763" cy="128588"/>
            <a:chOff x="6668087" y="1297746"/>
            <a:chExt cx="161840" cy="156602"/>
          </a:xfrm>
        </p:grpSpPr>
        <p:cxnSp>
          <p:nvCxnSpPr>
            <p:cNvPr id="16" name="Straight Connector 15"/>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lang="en-US" smtClean="0"/>
              <a:t>Click to edit Master title style</a:t>
            </a:r>
            <a:endParaRPr lang="en-US"/>
          </a:p>
        </p:txBody>
      </p:sp>
      <p:sp>
        <p:nvSpPr>
          <p:cNvPr id="3" name="Picture Placeholder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9" name="Date Placeholder 4"/>
          <p:cNvSpPr>
            <a:spLocks noGrp="1"/>
          </p:cNvSpPr>
          <p:nvPr>
            <p:ph type="dt" sz="half" idx="10"/>
          </p:nvPr>
        </p:nvSpPr>
        <p:spPr>
          <a:xfrm>
            <a:off x="6477000" y="55563"/>
            <a:ext cx="2133600" cy="365125"/>
          </a:xfrm>
        </p:spPr>
        <p:txBody>
          <a:bodyPr/>
          <a:lstStyle>
            <a:lvl1pPr>
              <a:defRPr/>
            </a:lvl1pPr>
            <a:extLst/>
          </a:lstStyle>
          <a:p>
            <a:pPr>
              <a:defRPr/>
            </a:pPr>
            <a:endParaRPr lang="en-US"/>
          </a:p>
        </p:txBody>
      </p:sp>
      <p:sp>
        <p:nvSpPr>
          <p:cNvPr id="20" name="Footer Placeholder 5"/>
          <p:cNvSpPr>
            <a:spLocks noGrp="1"/>
          </p:cNvSpPr>
          <p:nvPr>
            <p:ph type="ftr" sz="quarter" idx="11"/>
          </p:nvPr>
        </p:nvSpPr>
        <p:spPr>
          <a:xfrm>
            <a:off x="914400" y="55563"/>
            <a:ext cx="5562600" cy="365125"/>
          </a:xfrm>
        </p:spPr>
        <p:txBody>
          <a:bodyPr/>
          <a:lstStyle>
            <a:lvl1pPr>
              <a:defRPr/>
            </a:lvl1pPr>
            <a:extLst/>
          </a:lstStyle>
          <a:p>
            <a:pPr>
              <a:defRPr/>
            </a:pPr>
            <a:endParaRPr lang="en-US"/>
          </a:p>
        </p:txBody>
      </p:sp>
      <p:sp>
        <p:nvSpPr>
          <p:cNvPr id="21" name="Slide Number Placeholder 6"/>
          <p:cNvSpPr>
            <a:spLocks noGrp="1"/>
          </p:cNvSpPr>
          <p:nvPr>
            <p:ph type="sldNum" sz="quarter" idx="12"/>
          </p:nvPr>
        </p:nvSpPr>
        <p:spPr>
          <a:xfrm>
            <a:off x="8610600" y="55563"/>
            <a:ext cx="457200" cy="365125"/>
          </a:xfrm>
        </p:spPr>
        <p:txBody>
          <a:bodyPr/>
          <a:lstStyle>
            <a:lvl1pPr>
              <a:defRPr/>
            </a:lvl1pPr>
            <a:extLst/>
          </a:lstStyle>
          <a:p>
            <a:pPr>
              <a:defRPr/>
            </a:pPr>
            <a:fld id="{EF4B60B0-817C-4AC4-85E5-E0F1880BD64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2" name="Rectangle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Rectangle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Rectangle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extLst/>
          </a:lstStyle>
          <a:p>
            <a:r>
              <a:rPr lang="en-US" smtClean="0"/>
              <a:t>Click to edit Master title style</a:t>
            </a:r>
            <a:endParaRPr lang="en-US"/>
          </a:p>
        </p:txBody>
      </p:sp>
      <p:sp>
        <p:nvSpPr>
          <p:cNvPr id="1036"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BB60F8C1-A8B3-4E2D-A417-D8C5C46EB8A5}"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895" r:id="rId1"/>
    <p:sldLayoutId id="2147483890" r:id="rId2"/>
    <p:sldLayoutId id="2147483896" r:id="rId3"/>
    <p:sldLayoutId id="2147483897" r:id="rId4"/>
    <p:sldLayoutId id="2147483898" r:id="rId5"/>
    <p:sldLayoutId id="2147483891" r:id="rId6"/>
    <p:sldLayoutId id="2147483899" r:id="rId7"/>
    <p:sldLayoutId id="2147483892" r:id="rId8"/>
    <p:sldLayoutId id="2147483900" r:id="rId9"/>
    <p:sldLayoutId id="2147483893" r:id="rId10"/>
    <p:sldLayoutId id="2147483894" r:id="rId11"/>
  </p:sldLayoutIdLst>
  <p:hf hdr="0" dt="0"/>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mic Sans MS" pitchFamily="66" charset="0"/>
        </a:defRPr>
      </a:lvl2pPr>
      <a:lvl3pPr algn="l" rtl="0" eaLnBrk="0" fontAlgn="base" hangingPunct="0">
        <a:spcBef>
          <a:spcPct val="0"/>
        </a:spcBef>
        <a:spcAft>
          <a:spcPct val="0"/>
        </a:spcAft>
        <a:defRPr sz="4000">
          <a:solidFill>
            <a:srgbClr val="C1EEFF"/>
          </a:solidFill>
          <a:latin typeface="Comic Sans MS" pitchFamily="66" charset="0"/>
        </a:defRPr>
      </a:lvl3pPr>
      <a:lvl4pPr algn="l" rtl="0" eaLnBrk="0" fontAlgn="base" hangingPunct="0">
        <a:spcBef>
          <a:spcPct val="0"/>
        </a:spcBef>
        <a:spcAft>
          <a:spcPct val="0"/>
        </a:spcAft>
        <a:defRPr sz="4000">
          <a:solidFill>
            <a:srgbClr val="C1EEFF"/>
          </a:solidFill>
          <a:latin typeface="Comic Sans MS" pitchFamily="66" charset="0"/>
        </a:defRPr>
      </a:lvl4pPr>
      <a:lvl5pPr algn="l" rtl="0" eaLnBrk="0" fontAlgn="base" hangingPunct="0">
        <a:spcBef>
          <a:spcPct val="0"/>
        </a:spcBef>
        <a:spcAft>
          <a:spcPct val="0"/>
        </a:spcAft>
        <a:defRPr sz="4000">
          <a:solidFill>
            <a:srgbClr val="C1EEFF"/>
          </a:solidFill>
          <a:latin typeface="Comic Sans MS" pitchFamily="66" charset="0"/>
        </a:defRPr>
      </a:lvl5pPr>
      <a:lvl6pPr marL="457200" algn="l" rtl="0" fontAlgn="base">
        <a:spcBef>
          <a:spcPct val="0"/>
        </a:spcBef>
        <a:spcAft>
          <a:spcPct val="0"/>
        </a:spcAft>
        <a:defRPr sz="4000">
          <a:solidFill>
            <a:srgbClr val="C1EEFF"/>
          </a:solidFill>
          <a:latin typeface="Comic Sans MS" pitchFamily="66" charset="0"/>
        </a:defRPr>
      </a:lvl6pPr>
      <a:lvl7pPr marL="914400" algn="l" rtl="0" fontAlgn="base">
        <a:spcBef>
          <a:spcPct val="0"/>
        </a:spcBef>
        <a:spcAft>
          <a:spcPct val="0"/>
        </a:spcAft>
        <a:defRPr sz="4000">
          <a:solidFill>
            <a:srgbClr val="C1EEFF"/>
          </a:solidFill>
          <a:latin typeface="Comic Sans MS" pitchFamily="66" charset="0"/>
        </a:defRPr>
      </a:lvl7pPr>
      <a:lvl8pPr marL="1371600" algn="l" rtl="0" fontAlgn="base">
        <a:spcBef>
          <a:spcPct val="0"/>
        </a:spcBef>
        <a:spcAft>
          <a:spcPct val="0"/>
        </a:spcAft>
        <a:defRPr sz="4000">
          <a:solidFill>
            <a:srgbClr val="C1EEFF"/>
          </a:solidFill>
          <a:latin typeface="Comic Sans MS" pitchFamily="66" charset="0"/>
        </a:defRPr>
      </a:lvl8pPr>
      <a:lvl9pPr marL="1828800" algn="l" rtl="0" fontAlgn="base">
        <a:spcBef>
          <a:spcPct val="0"/>
        </a:spcBef>
        <a:spcAft>
          <a:spcPct val="0"/>
        </a:spcAft>
        <a:defRPr sz="4000">
          <a:solidFill>
            <a:srgbClr val="C1EEFF"/>
          </a:solidFill>
          <a:latin typeface="Comic Sans MS" pitchFamily="66"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 Id="rId5" Type="http://schemas.openxmlformats.org/officeDocument/2006/relationships/image" Target="../media/image24.emf"/><Relationship Id="rId4" Type="http://schemas.openxmlformats.org/officeDocument/2006/relationships/image" Target="../media/image23.emf"/></Relationships>
</file>

<file path=ppt/slides/_rels/slide1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09600" y="1981200"/>
            <a:ext cx="7772400" cy="1975104"/>
          </a:xfrm>
        </p:spPr>
        <p:txBody>
          <a:bodyPr/>
          <a:lstStyle/>
          <a:p>
            <a:r>
              <a:rPr lang="en-US" dirty="0" smtClean="0"/>
              <a:t>T-1004</a:t>
            </a:r>
            <a:br>
              <a:rPr lang="en-US" dirty="0" smtClean="0"/>
            </a:br>
            <a:r>
              <a:rPr lang="en-US" dirty="0" smtClean="0"/>
              <a:t>initial results</a:t>
            </a:r>
            <a:endParaRPr lang="en-US" dirty="0"/>
          </a:p>
        </p:txBody>
      </p:sp>
      <p:sp>
        <p:nvSpPr>
          <p:cNvPr id="7" name="Subtitle 6"/>
          <p:cNvSpPr>
            <a:spLocks noGrp="1"/>
          </p:cNvSpPr>
          <p:nvPr>
            <p:ph type="subTitle" idx="1"/>
          </p:nvPr>
        </p:nvSpPr>
        <p:spPr>
          <a:xfrm>
            <a:off x="609600" y="152400"/>
            <a:ext cx="7772400" cy="1508760"/>
          </a:xfrm>
        </p:spPr>
        <p:txBody>
          <a:bodyPr/>
          <a:lstStyle/>
          <a:p>
            <a:r>
              <a:rPr lang="en-US" dirty="0" smtClean="0"/>
              <a:t>Adam Para, </a:t>
            </a:r>
          </a:p>
          <a:p>
            <a:r>
              <a:rPr lang="en-US" dirty="0" smtClean="0"/>
              <a:t>Fermilab,  April </a:t>
            </a:r>
            <a:r>
              <a:rPr lang="en-US" dirty="0" smtClean="0"/>
              <a:t>26, </a:t>
            </a:r>
            <a:r>
              <a:rPr lang="en-US" dirty="0" smtClean="0"/>
              <a:t>2010</a:t>
            </a:r>
          </a:p>
        </p:txBody>
      </p:sp>
      <p:sp>
        <p:nvSpPr>
          <p:cNvPr id="4" name="Footer Placeholder 3"/>
          <p:cNvSpPr>
            <a:spLocks noGrp="1"/>
          </p:cNvSpPr>
          <p:nvPr>
            <p:ph type="ftr" sz="quarter" idx="11"/>
          </p:nvPr>
        </p:nvSpPr>
        <p:spPr/>
        <p:txBody>
          <a:bodyPr/>
          <a:lstStyle/>
          <a:p>
            <a:pPr>
              <a:defRPr/>
            </a:pPr>
            <a:endParaRPr lang="en-US" dirty="0" smtClean="0"/>
          </a:p>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a:t>
            </a:fld>
            <a:endParaRPr lang="en-US" dirty="0"/>
          </a:p>
        </p:txBody>
      </p:sp>
      <p:sp>
        <p:nvSpPr>
          <p:cNvPr id="8" name="TextBox 7"/>
          <p:cNvSpPr txBox="1"/>
          <p:nvPr/>
        </p:nvSpPr>
        <p:spPr>
          <a:xfrm>
            <a:off x="914400" y="3962400"/>
            <a:ext cx="8001000" cy="2677656"/>
          </a:xfrm>
          <a:prstGeom prst="rect">
            <a:avLst/>
          </a:prstGeom>
          <a:noFill/>
        </p:spPr>
        <p:txBody>
          <a:bodyPr wrap="square" rtlCol="0">
            <a:spAutoFit/>
          </a:bodyPr>
          <a:lstStyle/>
          <a:p>
            <a:r>
              <a:rPr lang="en-US" sz="2400" b="1" dirty="0" smtClean="0">
                <a:latin typeface="+mj-lt"/>
              </a:rPr>
              <a:t>Total Absorption Dual Readout Calorimetry </a:t>
            </a:r>
            <a:r>
              <a:rPr lang="en-US" sz="2400" b="1" dirty="0" smtClean="0">
                <a:latin typeface="+mj-lt"/>
              </a:rPr>
              <a:t>R&amp;D</a:t>
            </a:r>
          </a:p>
          <a:p>
            <a:endParaRPr lang="en-US" dirty="0" smtClean="0"/>
          </a:p>
          <a:p>
            <a:r>
              <a:rPr lang="en-US" dirty="0" smtClean="0"/>
              <a:t>Fermilab, Caltech, University of Iowa, Argonne National Laboratory, Fairfield </a:t>
            </a:r>
            <a:r>
              <a:rPr lang="en-US" dirty="0" smtClean="0"/>
              <a:t>University,</a:t>
            </a:r>
            <a:r>
              <a:rPr lang="en-US" dirty="0" smtClean="0"/>
              <a:t> CERN,  INFN </a:t>
            </a:r>
            <a:r>
              <a:rPr lang="en-US" dirty="0" smtClean="0"/>
              <a:t>Trieste/Udine, INFN Roma,</a:t>
            </a:r>
            <a:r>
              <a:rPr lang="en-US" dirty="0" smtClean="0"/>
              <a:t> Shinshu University and </a:t>
            </a:r>
            <a:r>
              <a:rPr lang="en-US" dirty="0" smtClean="0"/>
              <a:t> </a:t>
            </a:r>
            <a:r>
              <a:rPr lang="en-US" dirty="0" smtClean="0"/>
              <a:t>University of Cyprus</a:t>
            </a:r>
            <a:r>
              <a:rPr lang="en-US" dirty="0" smtClean="0"/>
              <a:t> </a:t>
            </a:r>
          </a:p>
          <a:p>
            <a:endParaRPr lang="en-US" dirty="0" smtClean="0"/>
          </a:p>
          <a:p>
            <a:r>
              <a:rPr lang="en-US" dirty="0" smtClean="0"/>
              <a:t>Phase 1 principal participants: Burak Bilki and Ugur Akgun(Iowa), Diego Cauz and Giovanni Pauletta (Udine), Fotios Ptochos (Cyprus), Erik Ramberg, Paul Rubinov, Hans Wenzel and Adam Para (Fermilab)</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Raw o</a:t>
            </a:r>
            <a:r>
              <a:rPr lang="en-US" dirty="0" smtClean="0"/>
              <a:t>bserved </a:t>
            </a:r>
            <a:r>
              <a:rPr lang="en-US" dirty="0" smtClean="0"/>
              <a:t>signals, different crystals (central)</a:t>
            </a:r>
            <a:endParaRPr lang="en-US" dirty="0"/>
          </a:p>
        </p:txBody>
      </p:sp>
      <p:pic>
        <p:nvPicPr>
          <p:cNvPr id="6" name="Content Placeholder 5" descr="total_energy.eps"/>
          <p:cNvPicPr>
            <a:picLocks noGrp="1" noChangeAspect="1"/>
          </p:cNvPicPr>
          <p:nvPr>
            <p:ph idx="1"/>
          </p:nvPr>
        </p:nvPicPr>
        <p:blipFill>
          <a:blip r:embed="rId2" cstate="print"/>
          <a:stretch>
            <a:fillRect/>
          </a:stretch>
        </p:blipFill>
        <p:spPr>
          <a:xfrm>
            <a:off x="152400" y="1905000"/>
            <a:ext cx="2725200" cy="2725200"/>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8610600" y="6248400"/>
            <a:ext cx="457200" cy="365125"/>
          </a:xfrm>
        </p:spPr>
        <p:txBody>
          <a:bodyPr/>
          <a:lstStyle/>
          <a:p>
            <a:pPr>
              <a:defRPr/>
            </a:pPr>
            <a:fld id="{A68DE965-4175-4A5F-9DED-45B4737E8FA5}" type="slidenum">
              <a:rPr lang="en-US" smtClean="0"/>
              <a:pPr>
                <a:defRPr/>
              </a:pPr>
              <a:t>10</a:t>
            </a:fld>
            <a:endParaRPr lang="en-US" dirty="0"/>
          </a:p>
        </p:txBody>
      </p:sp>
      <p:pic>
        <p:nvPicPr>
          <p:cNvPr id="7" name="Picture 6" descr="total_energy_tower32.eps"/>
          <p:cNvPicPr>
            <a:picLocks noChangeAspect="1"/>
          </p:cNvPicPr>
          <p:nvPr/>
        </p:nvPicPr>
        <p:blipFill>
          <a:blip r:embed="rId3" cstate="print"/>
          <a:stretch>
            <a:fillRect/>
          </a:stretch>
        </p:blipFill>
        <p:spPr>
          <a:xfrm>
            <a:off x="3200400" y="1905000"/>
            <a:ext cx="2725200" cy="2725200"/>
          </a:xfrm>
          <a:prstGeom prst="rect">
            <a:avLst/>
          </a:prstGeom>
          <a:solidFill>
            <a:srgbClr val="FFFFCC"/>
          </a:solidFill>
        </p:spPr>
      </p:pic>
      <p:pic>
        <p:nvPicPr>
          <p:cNvPr id="8" name="Picture 7" descr="total_energy_tower18.eps"/>
          <p:cNvPicPr>
            <a:picLocks noChangeAspect="1"/>
          </p:cNvPicPr>
          <p:nvPr/>
        </p:nvPicPr>
        <p:blipFill>
          <a:blip r:embed="rId4" cstate="print"/>
          <a:stretch>
            <a:fillRect/>
          </a:stretch>
        </p:blipFill>
        <p:spPr>
          <a:xfrm>
            <a:off x="6172200" y="1905000"/>
            <a:ext cx="2725200" cy="2725200"/>
          </a:xfrm>
          <a:prstGeom prst="rect">
            <a:avLst/>
          </a:prstGeom>
          <a:solidFill>
            <a:srgbClr val="FFFFCC"/>
          </a:solidFill>
        </p:spPr>
      </p:pic>
      <p:sp>
        <p:nvSpPr>
          <p:cNvPr id="9" name="TextBox 8"/>
          <p:cNvSpPr txBox="1"/>
          <p:nvPr/>
        </p:nvSpPr>
        <p:spPr>
          <a:xfrm>
            <a:off x="838200" y="5257800"/>
            <a:ext cx="1371600" cy="369332"/>
          </a:xfrm>
          <a:prstGeom prst="rect">
            <a:avLst/>
          </a:prstGeom>
          <a:noFill/>
        </p:spPr>
        <p:txBody>
          <a:bodyPr wrap="square" rtlCol="0">
            <a:spAutoFit/>
          </a:bodyPr>
          <a:lstStyle/>
          <a:p>
            <a:r>
              <a:rPr lang="en-US" dirty="0" smtClean="0"/>
              <a:t>Tower 25</a:t>
            </a:r>
            <a:endParaRPr lang="en-US" dirty="0"/>
          </a:p>
        </p:txBody>
      </p:sp>
      <p:sp>
        <p:nvSpPr>
          <p:cNvPr id="10" name="TextBox 9"/>
          <p:cNvSpPr txBox="1"/>
          <p:nvPr/>
        </p:nvSpPr>
        <p:spPr>
          <a:xfrm>
            <a:off x="3962400" y="5257800"/>
            <a:ext cx="1371600" cy="369332"/>
          </a:xfrm>
          <a:prstGeom prst="rect">
            <a:avLst/>
          </a:prstGeom>
          <a:noFill/>
        </p:spPr>
        <p:txBody>
          <a:bodyPr wrap="square" rtlCol="0">
            <a:spAutoFit/>
          </a:bodyPr>
          <a:lstStyle/>
          <a:p>
            <a:r>
              <a:rPr lang="en-US" dirty="0" smtClean="0"/>
              <a:t>Tower 32</a:t>
            </a:r>
            <a:endParaRPr lang="en-US" dirty="0"/>
          </a:p>
        </p:txBody>
      </p:sp>
      <p:sp>
        <p:nvSpPr>
          <p:cNvPr id="11" name="TextBox 10"/>
          <p:cNvSpPr txBox="1"/>
          <p:nvPr/>
        </p:nvSpPr>
        <p:spPr>
          <a:xfrm>
            <a:off x="6858000" y="5257800"/>
            <a:ext cx="1371600" cy="369332"/>
          </a:xfrm>
          <a:prstGeom prst="rect">
            <a:avLst/>
          </a:prstGeom>
          <a:noFill/>
        </p:spPr>
        <p:txBody>
          <a:bodyPr wrap="square" rtlCol="0">
            <a:spAutoFit/>
          </a:bodyPr>
          <a:lstStyle/>
          <a:p>
            <a:r>
              <a:rPr lang="en-US" dirty="0" smtClean="0"/>
              <a:t>Tower 18</a:t>
            </a:r>
            <a:endParaRPr lang="en-US" dirty="0"/>
          </a:p>
        </p:txBody>
      </p:sp>
      <p:sp>
        <p:nvSpPr>
          <p:cNvPr id="12" name="TextBox 11"/>
          <p:cNvSpPr txBox="1"/>
          <p:nvPr/>
        </p:nvSpPr>
        <p:spPr>
          <a:xfrm>
            <a:off x="838200" y="5715000"/>
            <a:ext cx="7239000" cy="707886"/>
          </a:xfrm>
          <a:prstGeom prst="rect">
            <a:avLst/>
          </a:prstGeom>
          <a:noFill/>
        </p:spPr>
        <p:txBody>
          <a:bodyPr wrap="square" rtlCol="0">
            <a:spAutoFit/>
          </a:bodyPr>
          <a:lstStyle/>
          <a:p>
            <a:r>
              <a:rPr lang="en-US" sz="2000" dirty="0" smtClean="0">
                <a:latin typeface="+mn-lt"/>
              </a:rPr>
              <a:t>Relative calibration is crucial to attain good energy resolution</a:t>
            </a:r>
            <a:endParaRPr lang="en-US" sz="2000" dirty="0">
              <a:latin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Relative Calibration</a:t>
            </a:r>
            <a:endParaRPr lang="en-US" dirty="0"/>
          </a:p>
        </p:txBody>
      </p:sp>
      <p:sp>
        <p:nvSpPr>
          <p:cNvPr id="3" name="Content Placeholder 2"/>
          <p:cNvSpPr>
            <a:spLocks noGrp="1"/>
          </p:cNvSpPr>
          <p:nvPr>
            <p:ph idx="1"/>
          </p:nvPr>
        </p:nvSpPr>
        <p:spPr>
          <a:xfrm>
            <a:off x="457200" y="1371600"/>
            <a:ext cx="7772400" cy="4572000"/>
          </a:xfrm>
        </p:spPr>
        <p:txBody>
          <a:bodyPr/>
          <a:lstStyle/>
          <a:p>
            <a:r>
              <a:rPr lang="en-US" sz="1800" dirty="0" smtClean="0"/>
              <a:t>It is clear that to attain the ultimate energy resolution it is necessary to equalize the response of all crystals. Finding a robust procedure for the cross-calibration is a primary goal of the studies</a:t>
            </a:r>
            <a:r>
              <a:rPr lang="en-US" sz="1800" dirty="0" smtClean="0"/>
              <a:t>.</a:t>
            </a:r>
          </a:p>
          <a:p>
            <a:r>
              <a:rPr lang="en-US" sz="1800" dirty="0" smtClean="0"/>
              <a:t>Some possible calibration methods:</a:t>
            </a:r>
            <a:endParaRPr lang="en-US" sz="1800" dirty="0" smtClean="0"/>
          </a:p>
          <a:p>
            <a:pPr lvl="1"/>
            <a:r>
              <a:rPr lang="en-US" sz="1800" dirty="0" smtClean="0"/>
              <a:t>Method 1: use muons </a:t>
            </a:r>
            <a:r>
              <a:rPr lang="en-US" sz="1800" dirty="0" smtClean="0"/>
              <a:t>to illuminate crystals one-by-one, use the average or peak </a:t>
            </a:r>
            <a:endParaRPr lang="en-US" sz="1800" dirty="0" smtClean="0"/>
          </a:p>
          <a:p>
            <a:pPr lvl="1"/>
            <a:r>
              <a:rPr lang="en-US" sz="1800" dirty="0" smtClean="0"/>
              <a:t>Method 2: throw all electron runs together, fit 48 constants of relative calibration to minimize the resulting width (very time consuming and unstable fitting)</a:t>
            </a:r>
          </a:p>
          <a:p>
            <a:pPr lvl="1"/>
            <a:r>
              <a:rPr lang="en-US" sz="1800" dirty="0" smtClean="0"/>
              <a:t>Method 3: select one beam position, use 5x5 array, fit 24 relative calibration </a:t>
            </a:r>
            <a:r>
              <a:rPr lang="en-US" sz="1800" dirty="0" smtClean="0"/>
              <a:t>constants by minimizing resolution. </a:t>
            </a:r>
            <a:r>
              <a:rPr lang="en-US" sz="1800" dirty="0" smtClean="0"/>
              <a:t>Repeat for different beam positions</a:t>
            </a:r>
          </a:p>
          <a:p>
            <a:pPr lvl="1"/>
            <a:r>
              <a:rPr lang="en-US" sz="1800" dirty="0" smtClean="0"/>
              <a:t>Method 4: select one beam position, fit. Add the second beam position, fit </a:t>
            </a:r>
            <a:r>
              <a:rPr lang="en-US" sz="1800" dirty="0" smtClean="0"/>
              <a:t>together</a:t>
            </a:r>
            <a:r>
              <a:rPr lang="en-US" sz="1800" dirty="0" smtClean="0"/>
              <a:t>, add third beam position, fit.. Etc..etc</a:t>
            </a:r>
            <a:r>
              <a:rPr lang="en-US" sz="1800" dirty="0" smtClean="0"/>
              <a:t>..</a:t>
            </a:r>
          </a:p>
          <a:p>
            <a:r>
              <a:rPr lang="en-US" sz="1800" u="sng" dirty="0" smtClean="0"/>
              <a:t>If everything is done correctly and understood, all  methods should give consistent results, within their systematic errors </a:t>
            </a:r>
            <a:endParaRPr lang="en-US" sz="1800" u="sng" dirty="0"/>
          </a:p>
        </p:txBody>
      </p:sp>
      <p:sp>
        <p:nvSpPr>
          <p:cNvPr id="4" name="Footer Placeholder 3"/>
          <p:cNvSpPr>
            <a:spLocks noGrp="1"/>
          </p:cNvSpPr>
          <p:nvPr>
            <p:ph type="ftr" sz="quarter" idx="11"/>
          </p:nvPr>
        </p:nvSpPr>
        <p:spPr>
          <a:xfrm>
            <a:off x="1447800" y="6400800"/>
            <a:ext cx="5562600" cy="365125"/>
          </a:xfrm>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a:t>
            </a:r>
            <a:r>
              <a:rPr lang="en-US" dirty="0" smtClean="0"/>
              <a:t> </a:t>
            </a:r>
            <a:r>
              <a:rPr lang="en-US" dirty="0" smtClean="0"/>
              <a:t>calibration </a:t>
            </a:r>
            <a:r>
              <a:rPr lang="en-US" dirty="0" smtClean="0"/>
              <a:t>(an example</a:t>
            </a:r>
            <a:r>
              <a:rPr lang="en-US" dirty="0" smtClean="0"/>
              <a:t>)</a:t>
            </a:r>
            <a:endParaRPr lang="en-US" dirty="0"/>
          </a:p>
        </p:txBody>
      </p:sp>
      <p:sp>
        <p:nvSpPr>
          <p:cNvPr id="3" name="Content Placeholder 2"/>
          <p:cNvSpPr>
            <a:spLocks noGrp="1"/>
          </p:cNvSpPr>
          <p:nvPr>
            <p:ph idx="1"/>
          </p:nvPr>
        </p:nvSpPr>
        <p:spPr/>
        <p:txBody>
          <a:bodyPr/>
          <a:lstStyle/>
          <a:p>
            <a:endParaRPr lang="en-US" dirty="0"/>
          </a:p>
        </p:txBody>
      </p:sp>
      <p:sp>
        <p:nvSpPr>
          <p:cNvPr id="4" name="Footer Placeholder 3"/>
          <p:cNvSpPr>
            <a:spLocks noGrp="1"/>
          </p:cNvSpPr>
          <p:nvPr>
            <p:ph type="ftr" sz="quarter" idx="11"/>
          </p:nvPr>
        </p:nvSpPr>
        <p:spPr>
          <a:xfrm>
            <a:off x="914400" y="4876800"/>
            <a:ext cx="5562600" cy="365125"/>
          </a:xfrm>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12</a:t>
            </a:fld>
            <a:endParaRPr lang="en-US" dirty="0"/>
          </a:p>
        </p:txBody>
      </p:sp>
      <p:pic>
        <p:nvPicPr>
          <p:cNvPr id="6" name="Picture 5" descr="tower_25_calibrated.eps"/>
          <p:cNvPicPr>
            <a:picLocks noChangeAspect="1"/>
          </p:cNvPicPr>
          <p:nvPr/>
        </p:nvPicPr>
        <p:blipFill>
          <a:blip r:embed="rId2" cstate="print"/>
          <a:stretch>
            <a:fillRect/>
          </a:stretch>
        </p:blipFill>
        <p:spPr>
          <a:xfrm>
            <a:off x="152400" y="1905000"/>
            <a:ext cx="2725200" cy="2725200"/>
          </a:xfrm>
          <a:prstGeom prst="rect">
            <a:avLst/>
          </a:prstGeom>
          <a:solidFill>
            <a:srgbClr val="FFFFCC"/>
          </a:solidFill>
        </p:spPr>
      </p:pic>
      <p:sp>
        <p:nvSpPr>
          <p:cNvPr id="7" name="TextBox 6"/>
          <p:cNvSpPr txBox="1"/>
          <p:nvPr/>
        </p:nvSpPr>
        <p:spPr>
          <a:xfrm>
            <a:off x="533400" y="4876800"/>
            <a:ext cx="2743200" cy="1200329"/>
          </a:xfrm>
          <a:prstGeom prst="rect">
            <a:avLst/>
          </a:prstGeom>
          <a:noFill/>
        </p:spPr>
        <p:txBody>
          <a:bodyPr wrap="square" rtlCol="0">
            <a:spAutoFit/>
          </a:bodyPr>
          <a:lstStyle/>
          <a:p>
            <a:r>
              <a:rPr lang="en-US" dirty="0" smtClean="0"/>
              <a:t>Tower 25 </a:t>
            </a:r>
          </a:p>
          <a:p>
            <a:r>
              <a:rPr lang="en-US" dirty="0" smtClean="0"/>
              <a:t>Mean = 1021.2</a:t>
            </a:r>
          </a:p>
          <a:p>
            <a:r>
              <a:rPr lang="en-US" dirty="0" smtClean="0">
                <a:latin typeface="Symbol" pitchFamily="18" charset="2"/>
              </a:rPr>
              <a:t> s </a:t>
            </a:r>
            <a:r>
              <a:rPr lang="en-US" dirty="0" smtClean="0"/>
              <a:t>= 43.25</a:t>
            </a:r>
          </a:p>
          <a:p>
            <a:endParaRPr lang="en-US" dirty="0"/>
          </a:p>
        </p:txBody>
      </p:sp>
      <p:pic>
        <p:nvPicPr>
          <p:cNvPr id="8" name="Picture 7" descr="tower_32_calibrated.eps"/>
          <p:cNvPicPr>
            <a:picLocks noChangeAspect="1"/>
          </p:cNvPicPr>
          <p:nvPr/>
        </p:nvPicPr>
        <p:blipFill>
          <a:blip r:embed="rId3" cstate="print"/>
          <a:stretch>
            <a:fillRect/>
          </a:stretch>
        </p:blipFill>
        <p:spPr>
          <a:xfrm>
            <a:off x="3048000" y="1905000"/>
            <a:ext cx="2725200" cy="2725200"/>
          </a:xfrm>
          <a:prstGeom prst="rect">
            <a:avLst/>
          </a:prstGeom>
          <a:solidFill>
            <a:srgbClr val="FFFFCC"/>
          </a:solidFill>
        </p:spPr>
      </p:pic>
      <p:sp>
        <p:nvSpPr>
          <p:cNvPr id="9" name="TextBox 8"/>
          <p:cNvSpPr txBox="1"/>
          <p:nvPr/>
        </p:nvSpPr>
        <p:spPr>
          <a:xfrm>
            <a:off x="3505200" y="4876800"/>
            <a:ext cx="2514600" cy="923330"/>
          </a:xfrm>
          <a:prstGeom prst="rect">
            <a:avLst/>
          </a:prstGeom>
          <a:noFill/>
        </p:spPr>
        <p:txBody>
          <a:bodyPr wrap="square" rtlCol="0">
            <a:spAutoFit/>
          </a:bodyPr>
          <a:lstStyle/>
          <a:p>
            <a:r>
              <a:rPr lang="en-US" dirty="0" smtClean="0"/>
              <a:t>Tower 32 </a:t>
            </a:r>
          </a:p>
          <a:p>
            <a:r>
              <a:rPr lang="en-US" dirty="0" smtClean="0"/>
              <a:t>Mean = 999.40</a:t>
            </a:r>
          </a:p>
          <a:p>
            <a:r>
              <a:rPr lang="en-US" dirty="0" smtClean="0"/>
              <a:t> </a:t>
            </a:r>
            <a:r>
              <a:rPr lang="en-US" dirty="0" smtClean="0">
                <a:latin typeface="Symbol" pitchFamily="18" charset="2"/>
              </a:rPr>
              <a:t> s </a:t>
            </a:r>
            <a:r>
              <a:rPr lang="en-US" dirty="0" smtClean="0"/>
              <a:t>= 41.81</a:t>
            </a:r>
          </a:p>
        </p:txBody>
      </p:sp>
      <p:pic>
        <p:nvPicPr>
          <p:cNvPr id="10" name="Picture 9" descr="tower_18_calibrated.eps"/>
          <p:cNvPicPr>
            <a:picLocks noChangeAspect="1"/>
          </p:cNvPicPr>
          <p:nvPr/>
        </p:nvPicPr>
        <p:blipFill>
          <a:blip r:embed="rId4" cstate="print"/>
          <a:stretch>
            <a:fillRect/>
          </a:stretch>
        </p:blipFill>
        <p:spPr>
          <a:xfrm>
            <a:off x="5943600" y="1905000"/>
            <a:ext cx="2725200" cy="2725200"/>
          </a:xfrm>
          <a:prstGeom prst="rect">
            <a:avLst/>
          </a:prstGeom>
          <a:solidFill>
            <a:srgbClr val="FFFFCC"/>
          </a:solidFill>
        </p:spPr>
      </p:pic>
      <p:sp>
        <p:nvSpPr>
          <p:cNvPr id="11" name="TextBox 10"/>
          <p:cNvSpPr txBox="1"/>
          <p:nvPr/>
        </p:nvSpPr>
        <p:spPr>
          <a:xfrm>
            <a:off x="6096000" y="4876800"/>
            <a:ext cx="2514600" cy="923330"/>
          </a:xfrm>
          <a:prstGeom prst="rect">
            <a:avLst/>
          </a:prstGeom>
          <a:noFill/>
        </p:spPr>
        <p:txBody>
          <a:bodyPr wrap="square" rtlCol="0">
            <a:spAutoFit/>
          </a:bodyPr>
          <a:lstStyle/>
          <a:p>
            <a:r>
              <a:rPr lang="en-US" dirty="0" smtClean="0"/>
              <a:t>Tower 18</a:t>
            </a:r>
          </a:p>
          <a:p>
            <a:r>
              <a:rPr lang="en-US" dirty="0" smtClean="0"/>
              <a:t> Mean = 1002.6 </a:t>
            </a:r>
          </a:p>
          <a:p>
            <a:r>
              <a:rPr lang="en-US" dirty="0" smtClean="0">
                <a:latin typeface="Symbol" pitchFamily="18" charset="2"/>
              </a:rPr>
              <a:t> s </a:t>
            </a:r>
            <a:r>
              <a:rPr lang="en-US" dirty="0" smtClean="0"/>
              <a:t>= 43.02</a:t>
            </a:r>
            <a:endParaRPr lang="en-US" dirty="0"/>
          </a:p>
        </p:txBody>
      </p:sp>
      <p:sp>
        <p:nvSpPr>
          <p:cNvPr id="12" name="TextBox 11"/>
          <p:cNvSpPr txBox="1"/>
          <p:nvPr/>
        </p:nvSpPr>
        <p:spPr>
          <a:xfrm>
            <a:off x="762000" y="6019800"/>
            <a:ext cx="6858000" cy="646331"/>
          </a:xfrm>
          <a:prstGeom prst="rect">
            <a:avLst/>
          </a:prstGeom>
          <a:noFill/>
        </p:spPr>
        <p:txBody>
          <a:bodyPr wrap="square" rtlCol="0">
            <a:spAutoFit/>
          </a:bodyPr>
          <a:lstStyle/>
          <a:p>
            <a:r>
              <a:rPr lang="en-US" dirty="0" smtClean="0">
                <a:latin typeface="+mn-lt"/>
              </a:rPr>
              <a:t>Relative cross-calibration good to ~ 1%. Energy resolution at 4 GeV is ~ 4.3% (probably dominated by the beam </a:t>
            </a:r>
            <a:r>
              <a:rPr lang="en-US" dirty="0" smtClean="0">
                <a:latin typeface="+mn-lt"/>
              </a:rPr>
              <a:t>spread).</a:t>
            </a:r>
            <a:r>
              <a:rPr lang="en-US" dirty="0" smtClean="0"/>
              <a:t>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772400" cy="914400"/>
          </a:xfrm>
        </p:spPr>
        <p:txBody>
          <a:bodyPr/>
          <a:lstStyle/>
          <a:p>
            <a:r>
              <a:rPr lang="en-US" dirty="0" smtClean="0"/>
              <a:t>Spatial Development of EM Showers</a:t>
            </a:r>
            <a:endParaRPr lang="en-US" dirty="0"/>
          </a:p>
        </p:txBody>
      </p:sp>
      <p:pic>
        <p:nvPicPr>
          <p:cNvPr id="6" name="Content Placeholder 5" descr="tot-5x5.eps"/>
          <p:cNvPicPr>
            <a:picLocks noGrp="1" noChangeAspect="1"/>
          </p:cNvPicPr>
          <p:nvPr>
            <p:ph idx="1"/>
          </p:nvPr>
        </p:nvPicPr>
        <p:blipFill>
          <a:blip r:embed="rId2" cstate="print"/>
          <a:stretch>
            <a:fillRect/>
          </a:stretch>
        </p:blipFill>
        <p:spPr>
          <a:xfrm>
            <a:off x="990600" y="1600200"/>
            <a:ext cx="2997720" cy="2997720"/>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13</a:t>
            </a:fld>
            <a:endParaRPr lang="en-US" dirty="0"/>
          </a:p>
        </p:txBody>
      </p:sp>
      <p:pic>
        <p:nvPicPr>
          <p:cNvPr id="7" name="Picture 6" descr="tot_vs_5x5-3x3.eps"/>
          <p:cNvPicPr>
            <a:picLocks noChangeAspect="1"/>
          </p:cNvPicPr>
          <p:nvPr/>
        </p:nvPicPr>
        <p:blipFill>
          <a:blip r:embed="rId3" cstate="print"/>
          <a:stretch>
            <a:fillRect/>
          </a:stretch>
        </p:blipFill>
        <p:spPr>
          <a:xfrm>
            <a:off x="5105400" y="1600200"/>
            <a:ext cx="2997720" cy="2997720"/>
          </a:xfrm>
          <a:prstGeom prst="rect">
            <a:avLst/>
          </a:prstGeom>
          <a:solidFill>
            <a:srgbClr val="FFFFCC"/>
          </a:solidFill>
        </p:spPr>
      </p:pic>
      <p:sp>
        <p:nvSpPr>
          <p:cNvPr id="8" name="TextBox 7"/>
          <p:cNvSpPr txBox="1"/>
          <p:nvPr/>
        </p:nvSpPr>
        <p:spPr>
          <a:xfrm>
            <a:off x="685800" y="4800600"/>
            <a:ext cx="3657600" cy="1477328"/>
          </a:xfrm>
          <a:prstGeom prst="rect">
            <a:avLst/>
          </a:prstGeom>
          <a:noFill/>
        </p:spPr>
        <p:txBody>
          <a:bodyPr wrap="square" rtlCol="0">
            <a:spAutoFit/>
          </a:bodyPr>
          <a:lstStyle/>
          <a:p>
            <a:r>
              <a:rPr lang="en-US" dirty="0" smtClean="0">
                <a:latin typeface="+mn-lt"/>
              </a:rPr>
              <a:t>Difference between the signal in the entire detector and the 5x5 array. For electrons, some 1-2% of energy is deposited outside the 5x5 array</a:t>
            </a:r>
            <a:endParaRPr lang="en-US" dirty="0">
              <a:latin typeface="+mn-lt"/>
            </a:endParaRPr>
          </a:p>
        </p:txBody>
      </p:sp>
      <p:sp>
        <p:nvSpPr>
          <p:cNvPr id="9" name="TextBox 8"/>
          <p:cNvSpPr txBox="1"/>
          <p:nvPr/>
        </p:nvSpPr>
        <p:spPr>
          <a:xfrm>
            <a:off x="4800600" y="4724400"/>
            <a:ext cx="4114800" cy="1754326"/>
          </a:xfrm>
          <a:prstGeom prst="rect">
            <a:avLst/>
          </a:prstGeom>
          <a:noFill/>
        </p:spPr>
        <p:txBody>
          <a:bodyPr wrap="square" rtlCol="0">
            <a:spAutoFit/>
          </a:bodyPr>
          <a:lstStyle/>
          <a:p>
            <a:r>
              <a:rPr lang="en-US" dirty="0" smtClean="0">
                <a:latin typeface="+mn-lt"/>
              </a:rPr>
              <a:t>Total signal vs difference between 5x5 and 3x3 </a:t>
            </a:r>
            <a:r>
              <a:rPr lang="en-US" dirty="0" smtClean="0">
                <a:latin typeface="+mn-lt"/>
              </a:rPr>
              <a:t>arrays </a:t>
            </a:r>
            <a:r>
              <a:rPr lang="en-US" dirty="0" smtClean="0">
                <a:latin typeface="+mn-lt"/>
              </a:rPr>
              <a:t>(both centered on the crystal with maximal energy). For showers centered on a crystal some 5-10% of energy is deposited outside 3x3 array</a:t>
            </a:r>
            <a:endParaRPr lang="en-US" dirty="0">
              <a:latin typeface="+mn-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Muon Calibration (An Attempt)</a:t>
            </a:r>
            <a:endParaRPr lang="en-US" dirty="0"/>
          </a:p>
        </p:txBody>
      </p:sp>
      <p:pic>
        <p:nvPicPr>
          <p:cNvPr id="6" name="Content Placeholder 5" descr="muon_tower_11.eps"/>
          <p:cNvPicPr>
            <a:picLocks noGrp="1" noChangeAspect="1"/>
          </p:cNvPicPr>
          <p:nvPr>
            <p:ph idx="1"/>
          </p:nvPr>
        </p:nvPicPr>
        <p:blipFill>
          <a:blip r:embed="rId2" cstate="print"/>
          <a:stretch>
            <a:fillRect/>
          </a:stretch>
        </p:blipFill>
        <p:spPr>
          <a:xfrm>
            <a:off x="838200" y="1447800"/>
            <a:ext cx="2271000" cy="2271000"/>
          </a:xfrm>
          <a:solidFill>
            <a:srgbClr val="FFFFCC"/>
          </a:solidFill>
        </p:spPr>
      </p:pic>
      <p:sp>
        <p:nvSpPr>
          <p:cNvPr id="4" name="Footer Placeholder 3"/>
          <p:cNvSpPr>
            <a:spLocks noGrp="1"/>
          </p:cNvSpPr>
          <p:nvPr>
            <p:ph type="ftr" sz="quarter" idx="11"/>
          </p:nvPr>
        </p:nvSpPr>
        <p:spPr>
          <a:xfrm>
            <a:off x="990600" y="6492875"/>
            <a:ext cx="5562600" cy="365125"/>
          </a:xfrm>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14</a:t>
            </a:fld>
            <a:endParaRPr lang="en-US" dirty="0"/>
          </a:p>
        </p:txBody>
      </p:sp>
      <p:pic>
        <p:nvPicPr>
          <p:cNvPr id="7" name="Picture 6" descr="muon_tower_25.eps"/>
          <p:cNvPicPr>
            <a:picLocks noChangeAspect="1"/>
          </p:cNvPicPr>
          <p:nvPr/>
        </p:nvPicPr>
        <p:blipFill>
          <a:blip r:embed="rId3" cstate="print"/>
          <a:stretch>
            <a:fillRect/>
          </a:stretch>
        </p:blipFill>
        <p:spPr>
          <a:xfrm>
            <a:off x="3276600" y="1447800"/>
            <a:ext cx="2271000" cy="2271000"/>
          </a:xfrm>
          <a:prstGeom prst="rect">
            <a:avLst/>
          </a:prstGeom>
          <a:solidFill>
            <a:srgbClr val="FFFFCC"/>
          </a:solidFill>
        </p:spPr>
      </p:pic>
      <p:pic>
        <p:nvPicPr>
          <p:cNvPr id="8" name="Picture 7" descr="muon_tower_43.eps"/>
          <p:cNvPicPr>
            <a:picLocks noChangeAspect="1"/>
          </p:cNvPicPr>
          <p:nvPr/>
        </p:nvPicPr>
        <p:blipFill>
          <a:blip r:embed="rId4" cstate="print"/>
          <a:stretch>
            <a:fillRect/>
          </a:stretch>
        </p:blipFill>
        <p:spPr>
          <a:xfrm>
            <a:off x="838200" y="3810000"/>
            <a:ext cx="2271000" cy="2271000"/>
          </a:xfrm>
          <a:prstGeom prst="rect">
            <a:avLst/>
          </a:prstGeom>
          <a:solidFill>
            <a:srgbClr val="FFFFCC"/>
          </a:solidFill>
        </p:spPr>
      </p:pic>
      <p:pic>
        <p:nvPicPr>
          <p:cNvPr id="9" name="Picture 8" descr="muon_tower_46.eps"/>
          <p:cNvPicPr>
            <a:picLocks noChangeAspect="1"/>
          </p:cNvPicPr>
          <p:nvPr/>
        </p:nvPicPr>
        <p:blipFill>
          <a:blip r:embed="rId5" cstate="print"/>
          <a:stretch>
            <a:fillRect/>
          </a:stretch>
        </p:blipFill>
        <p:spPr>
          <a:xfrm>
            <a:off x="3276600" y="3810000"/>
            <a:ext cx="2271000" cy="2271000"/>
          </a:xfrm>
          <a:prstGeom prst="rect">
            <a:avLst/>
          </a:prstGeom>
          <a:solidFill>
            <a:srgbClr val="FFFFCC"/>
          </a:solidFill>
        </p:spPr>
      </p:pic>
      <p:sp>
        <p:nvSpPr>
          <p:cNvPr id="10" name="TextBox 9"/>
          <p:cNvSpPr txBox="1"/>
          <p:nvPr/>
        </p:nvSpPr>
        <p:spPr>
          <a:xfrm>
            <a:off x="5867400" y="1828800"/>
            <a:ext cx="2743200" cy="3416320"/>
          </a:xfrm>
          <a:prstGeom prst="rect">
            <a:avLst/>
          </a:prstGeom>
          <a:noFill/>
        </p:spPr>
        <p:txBody>
          <a:bodyPr wrap="square" rtlCol="0">
            <a:spAutoFit/>
          </a:bodyPr>
          <a:lstStyle/>
          <a:p>
            <a:pPr>
              <a:buFont typeface="Arial" pitchFamily="34" charset="0"/>
              <a:buChar char="•"/>
            </a:pPr>
            <a:r>
              <a:rPr lang="en-US" dirty="0" smtClean="0"/>
              <a:t> Observed signals in a single crystal, when this signal is the largest one in the event.</a:t>
            </a:r>
          </a:p>
          <a:p>
            <a:pPr>
              <a:buFont typeface="Arial" pitchFamily="34" charset="0"/>
              <a:buChar char="•"/>
            </a:pPr>
            <a:r>
              <a:rPr lang="en-US" dirty="0" smtClean="0"/>
              <a:t> ‘Muon signal’ is clearly visible (in most of the crystals) but the observed signals are dominated by the light generated in the bundles of light guides behind the crystals.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Talk in the Light Guides</a:t>
            </a:r>
            <a:endParaRPr lang="en-US" dirty="0"/>
          </a:p>
        </p:txBody>
      </p:sp>
      <p:pic>
        <p:nvPicPr>
          <p:cNvPr id="6" name="Content Placeholder 5" descr="crystal_34.eps"/>
          <p:cNvPicPr>
            <a:picLocks noGrp="1" noChangeAspect="1"/>
          </p:cNvPicPr>
          <p:nvPr>
            <p:ph idx="1"/>
          </p:nvPr>
        </p:nvPicPr>
        <p:blipFill>
          <a:blip r:embed="rId2" cstate="print"/>
          <a:stretch>
            <a:fillRect/>
          </a:stretch>
        </p:blipFill>
        <p:spPr>
          <a:xfrm>
            <a:off x="533400" y="1600200"/>
            <a:ext cx="2271000" cy="2271000"/>
          </a:xfrm>
          <a:solidFill>
            <a:srgbClr val="FFFFCC"/>
          </a:solidFill>
        </p:spPr>
      </p:pic>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15</a:t>
            </a:fld>
            <a:endParaRPr lang="en-US" dirty="0"/>
          </a:p>
        </p:txBody>
      </p:sp>
      <p:pic>
        <p:nvPicPr>
          <p:cNvPr id="7" name="Picture 6" descr="crystal_7.eps"/>
          <p:cNvPicPr>
            <a:picLocks noChangeAspect="1"/>
          </p:cNvPicPr>
          <p:nvPr/>
        </p:nvPicPr>
        <p:blipFill>
          <a:blip r:embed="rId3" cstate="print"/>
          <a:stretch>
            <a:fillRect/>
          </a:stretch>
        </p:blipFill>
        <p:spPr>
          <a:xfrm>
            <a:off x="3352800" y="4038600"/>
            <a:ext cx="2271000" cy="2271000"/>
          </a:xfrm>
          <a:prstGeom prst="rect">
            <a:avLst/>
          </a:prstGeom>
          <a:solidFill>
            <a:srgbClr val="FFFFCC"/>
          </a:solidFill>
        </p:spPr>
      </p:pic>
      <p:pic>
        <p:nvPicPr>
          <p:cNvPr id="8" name="Picture 7" descr="crystal_32.eps"/>
          <p:cNvPicPr>
            <a:picLocks noChangeAspect="1"/>
          </p:cNvPicPr>
          <p:nvPr/>
        </p:nvPicPr>
        <p:blipFill>
          <a:blip r:embed="rId4" cstate="print"/>
          <a:stretch>
            <a:fillRect/>
          </a:stretch>
        </p:blipFill>
        <p:spPr>
          <a:xfrm>
            <a:off x="533400" y="4038600"/>
            <a:ext cx="2271000" cy="2271000"/>
          </a:xfrm>
          <a:prstGeom prst="rect">
            <a:avLst/>
          </a:prstGeom>
          <a:solidFill>
            <a:srgbClr val="FFFFCC"/>
          </a:solidFill>
        </p:spPr>
      </p:pic>
      <p:sp>
        <p:nvSpPr>
          <p:cNvPr id="9" name="TextBox 8"/>
          <p:cNvSpPr txBox="1"/>
          <p:nvPr/>
        </p:nvSpPr>
        <p:spPr>
          <a:xfrm>
            <a:off x="3505200" y="1447800"/>
            <a:ext cx="5181600" cy="2308324"/>
          </a:xfrm>
          <a:prstGeom prst="rect">
            <a:avLst/>
          </a:prstGeom>
          <a:noFill/>
        </p:spPr>
        <p:txBody>
          <a:bodyPr wrap="square" rtlCol="0">
            <a:spAutoFit/>
          </a:bodyPr>
          <a:lstStyle/>
          <a:p>
            <a:r>
              <a:rPr lang="en-US" dirty="0" smtClean="0">
                <a:latin typeface="+mn-lt"/>
              </a:rPr>
              <a:t>Signals observed in various towers when the maximal signal in the event is located in a ‘black’ tower.</a:t>
            </a:r>
          </a:p>
          <a:p>
            <a:r>
              <a:rPr lang="en-US" dirty="0" smtClean="0">
                <a:latin typeface="+mn-lt"/>
              </a:rPr>
              <a:t>All the events taken at the same time with the muon beam illuminating the detector.</a:t>
            </a:r>
          </a:p>
          <a:p>
            <a:r>
              <a:rPr lang="en-US" dirty="0" smtClean="0">
                <a:latin typeface="+mn-lt"/>
              </a:rPr>
              <a:t>Clear proximity pattern, consistent (roughly, no detailed analysis) with the routing of lightguides </a:t>
            </a:r>
            <a:endParaRPr lang="en-US" dirty="0">
              <a:latin typeface="+mn-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772400" cy="914400"/>
          </a:xfrm>
        </p:spPr>
        <p:txBody>
          <a:bodyPr/>
          <a:lstStyle/>
          <a:p>
            <a:r>
              <a:rPr lang="en-US" dirty="0" smtClean="0"/>
              <a:t>Single Crystal Setup</a:t>
            </a:r>
            <a:endParaRPr lang="en-US" dirty="0"/>
          </a:p>
        </p:txBody>
      </p:sp>
      <p:pic>
        <p:nvPicPr>
          <p:cNvPr id="6" name="Content Placeholder 5" descr="ewacrystal2.jpeg"/>
          <p:cNvPicPr>
            <a:picLocks noGrp="1" noChangeAspect="1"/>
          </p:cNvPicPr>
          <p:nvPr>
            <p:ph idx="1"/>
          </p:nvPr>
        </p:nvPicPr>
        <p:blipFill>
          <a:blip r:embed="rId2" cstate="print"/>
          <a:stretch>
            <a:fillRect/>
          </a:stretch>
        </p:blipFill>
        <p:spPr>
          <a:xfrm>
            <a:off x="914400" y="1219200"/>
            <a:ext cx="3348990" cy="2679192"/>
          </a:xfrm>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16</a:t>
            </a:fld>
            <a:endParaRPr lang="en-US" dirty="0"/>
          </a:p>
        </p:txBody>
      </p:sp>
      <p:pic>
        <p:nvPicPr>
          <p:cNvPr id="7" name="Picture 6" descr="DSCF2724.JPG"/>
          <p:cNvPicPr>
            <a:picLocks noChangeAspect="1"/>
          </p:cNvPicPr>
          <p:nvPr/>
        </p:nvPicPr>
        <p:blipFill>
          <a:blip r:embed="rId3" cstate="print"/>
          <a:stretch>
            <a:fillRect/>
          </a:stretch>
        </p:blipFill>
        <p:spPr>
          <a:xfrm>
            <a:off x="4876800" y="4038600"/>
            <a:ext cx="3576320" cy="2682240"/>
          </a:xfrm>
          <a:prstGeom prst="rect">
            <a:avLst/>
          </a:prstGeom>
        </p:spPr>
      </p:pic>
      <p:pic>
        <p:nvPicPr>
          <p:cNvPr id="9" name="Picture 8" descr="DSCF3178.JPG"/>
          <p:cNvPicPr>
            <a:picLocks noChangeAspect="1"/>
          </p:cNvPicPr>
          <p:nvPr/>
        </p:nvPicPr>
        <p:blipFill>
          <a:blip r:embed="rId4" cstate="print"/>
          <a:stretch>
            <a:fillRect/>
          </a:stretch>
        </p:blipFill>
        <p:spPr>
          <a:xfrm>
            <a:off x="4724400" y="1219200"/>
            <a:ext cx="3576320" cy="2682240"/>
          </a:xfrm>
          <a:prstGeom prst="rect">
            <a:avLst/>
          </a:prstGeom>
        </p:spPr>
      </p:pic>
      <p:sp>
        <p:nvSpPr>
          <p:cNvPr id="10" name="TextBox 9"/>
          <p:cNvSpPr txBox="1"/>
          <p:nvPr/>
        </p:nvSpPr>
        <p:spPr>
          <a:xfrm>
            <a:off x="762000" y="4267200"/>
            <a:ext cx="3429000" cy="1754326"/>
          </a:xfrm>
          <a:prstGeom prst="rect">
            <a:avLst/>
          </a:prstGeom>
          <a:noFill/>
        </p:spPr>
        <p:txBody>
          <a:bodyPr wrap="square" rtlCol="0">
            <a:spAutoFit/>
          </a:bodyPr>
          <a:lstStyle/>
          <a:p>
            <a:pPr>
              <a:buFont typeface="Arial" pitchFamily="34" charset="0"/>
              <a:buChar char="•"/>
            </a:pPr>
            <a:r>
              <a:rPr lang="en-US" dirty="0" smtClean="0">
                <a:latin typeface="+mn-lt"/>
              </a:rPr>
              <a:t> BGO crystal (from Caltech)</a:t>
            </a:r>
          </a:p>
          <a:p>
            <a:pPr>
              <a:buFont typeface="Arial" pitchFamily="34" charset="0"/>
              <a:buChar char="•"/>
            </a:pPr>
            <a:r>
              <a:rPr lang="en-US" dirty="0" smtClean="0">
                <a:latin typeface="+mn-lt"/>
              </a:rPr>
              <a:t> </a:t>
            </a:r>
            <a:r>
              <a:rPr lang="en-US" dirty="0" smtClean="0">
                <a:latin typeface="+mn-lt"/>
              </a:rPr>
              <a:t>visible and UV filters</a:t>
            </a:r>
          </a:p>
          <a:p>
            <a:pPr>
              <a:buFont typeface="Arial" pitchFamily="34" charset="0"/>
              <a:buChar char="•"/>
            </a:pPr>
            <a:r>
              <a:rPr lang="en-US" dirty="0" smtClean="0">
                <a:latin typeface="+mn-lt"/>
              </a:rPr>
              <a:t> </a:t>
            </a:r>
            <a:r>
              <a:rPr lang="en-US" dirty="0" smtClean="0">
                <a:latin typeface="+mn-lt"/>
              </a:rPr>
              <a:t>two PMT’s</a:t>
            </a:r>
          </a:p>
          <a:p>
            <a:pPr>
              <a:buFont typeface="Arial" pitchFamily="34" charset="0"/>
              <a:buChar char="•"/>
            </a:pPr>
            <a:r>
              <a:rPr lang="en-US" dirty="0" smtClean="0">
                <a:latin typeface="+mn-lt"/>
              </a:rPr>
              <a:t> </a:t>
            </a:r>
            <a:r>
              <a:rPr lang="en-US" dirty="0" smtClean="0">
                <a:latin typeface="+mn-lt"/>
              </a:rPr>
              <a:t>20 Hamamatsu SiPM’s</a:t>
            </a:r>
          </a:p>
          <a:p>
            <a:pPr>
              <a:buFont typeface="Arial" pitchFamily="34" charset="0"/>
              <a:buChar char="•"/>
            </a:pPr>
            <a:r>
              <a:rPr lang="en-US" dirty="0" smtClean="0">
                <a:latin typeface="+mn-lt"/>
              </a:rPr>
              <a:t> </a:t>
            </a:r>
            <a:r>
              <a:rPr lang="en-US" dirty="0" smtClean="0">
                <a:latin typeface="+mn-lt"/>
              </a:rPr>
              <a:t>TB4 readout boards (P. Rubinov) </a:t>
            </a:r>
            <a:endParaRPr lang="en-US" dirty="0">
              <a:latin typeface="+mn-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914400"/>
          </a:xfrm>
        </p:spPr>
        <p:txBody>
          <a:bodyPr/>
          <a:lstStyle/>
          <a:p>
            <a:r>
              <a:rPr lang="en-US" dirty="0" smtClean="0"/>
              <a:t>Data (Analysis Just Started)</a:t>
            </a:r>
            <a:endParaRPr lang="en-US" dirty="0"/>
          </a:p>
        </p:txBody>
      </p:sp>
      <p:pic>
        <p:nvPicPr>
          <p:cNvPr id="6" name="Content Placeholder 5" descr="y0_prof.gif"/>
          <p:cNvPicPr>
            <a:picLocks noGrp="1" noChangeAspect="1"/>
          </p:cNvPicPr>
          <p:nvPr>
            <p:ph idx="1"/>
          </p:nvPr>
        </p:nvPicPr>
        <p:blipFill>
          <a:blip r:embed="rId2" cstate="print"/>
          <a:stretch>
            <a:fillRect/>
          </a:stretch>
        </p:blipFill>
        <p:spPr>
          <a:xfrm>
            <a:off x="533400" y="914400"/>
            <a:ext cx="3977640" cy="2697480"/>
          </a:xfrm>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17</a:t>
            </a:fld>
            <a:endParaRPr lang="en-US" dirty="0"/>
          </a:p>
        </p:txBody>
      </p:sp>
      <p:pic>
        <p:nvPicPr>
          <p:cNvPr id="7" name="Picture 6" descr="y1_prof.gif"/>
          <p:cNvPicPr>
            <a:picLocks noChangeAspect="1"/>
          </p:cNvPicPr>
          <p:nvPr/>
        </p:nvPicPr>
        <p:blipFill>
          <a:blip r:embed="rId3" cstate="print"/>
          <a:stretch>
            <a:fillRect/>
          </a:stretch>
        </p:blipFill>
        <p:spPr>
          <a:xfrm>
            <a:off x="4724400" y="914400"/>
            <a:ext cx="3977640" cy="2697480"/>
          </a:xfrm>
          <a:prstGeom prst="rect">
            <a:avLst/>
          </a:prstGeom>
        </p:spPr>
      </p:pic>
      <p:sp>
        <p:nvSpPr>
          <p:cNvPr id="8" name="TextBox 7"/>
          <p:cNvSpPr txBox="1"/>
          <p:nvPr/>
        </p:nvSpPr>
        <p:spPr>
          <a:xfrm>
            <a:off x="914400" y="3810000"/>
            <a:ext cx="3352800" cy="923330"/>
          </a:xfrm>
          <a:prstGeom prst="rect">
            <a:avLst/>
          </a:prstGeom>
          <a:noFill/>
        </p:spPr>
        <p:txBody>
          <a:bodyPr wrap="square" rtlCol="0">
            <a:spAutoFit/>
          </a:bodyPr>
          <a:lstStyle/>
          <a:p>
            <a:r>
              <a:rPr lang="en-US" dirty="0" smtClean="0">
                <a:latin typeface="+mn-lt"/>
              </a:rPr>
              <a:t>Average pulse shape recorded in PMT with UV filter (5 ns bins)</a:t>
            </a:r>
            <a:endParaRPr lang="en-US" dirty="0">
              <a:latin typeface="+mn-lt"/>
            </a:endParaRPr>
          </a:p>
        </p:txBody>
      </p:sp>
      <p:sp>
        <p:nvSpPr>
          <p:cNvPr id="9" name="TextBox 8"/>
          <p:cNvSpPr txBox="1"/>
          <p:nvPr/>
        </p:nvSpPr>
        <p:spPr>
          <a:xfrm>
            <a:off x="5181600" y="3810000"/>
            <a:ext cx="3352800" cy="923330"/>
          </a:xfrm>
          <a:prstGeom prst="rect">
            <a:avLst/>
          </a:prstGeom>
          <a:noFill/>
        </p:spPr>
        <p:txBody>
          <a:bodyPr wrap="square" rtlCol="0">
            <a:spAutoFit/>
          </a:bodyPr>
          <a:lstStyle/>
          <a:p>
            <a:r>
              <a:rPr lang="en-US" dirty="0" smtClean="0">
                <a:latin typeface="+mn-lt"/>
              </a:rPr>
              <a:t>Average pulse shape recorded in PMT with visible light filter</a:t>
            </a:r>
            <a:endParaRPr lang="en-US" dirty="0">
              <a:latin typeface="+mn-lt"/>
            </a:endParaRPr>
          </a:p>
        </p:txBody>
      </p:sp>
      <p:sp>
        <p:nvSpPr>
          <p:cNvPr id="10" name="TextBox 9"/>
          <p:cNvSpPr txBox="1"/>
          <p:nvPr/>
        </p:nvSpPr>
        <p:spPr>
          <a:xfrm>
            <a:off x="838200" y="4800600"/>
            <a:ext cx="7620000" cy="1754326"/>
          </a:xfrm>
          <a:prstGeom prst="rect">
            <a:avLst/>
          </a:prstGeom>
          <a:noFill/>
        </p:spPr>
        <p:txBody>
          <a:bodyPr wrap="square" rtlCol="0">
            <a:spAutoFit/>
          </a:bodyPr>
          <a:lstStyle/>
          <a:p>
            <a:pPr>
              <a:buFont typeface="Arial" pitchFamily="34" charset="0"/>
              <a:buChar char="•"/>
            </a:pPr>
            <a:r>
              <a:rPr lang="en-US" dirty="0" smtClean="0">
                <a:latin typeface="+mn-lt"/>
              </a:rPr>
              <a:t> Both PMT’s show similar fall time, characteristic of BGO (300 nsec). This is an evidence for significant </a:t>
            </a:r>
            <a:r>
              <a:rPr lang="en-US" dirty="0" err="1" smtClean="0">
                <a:latin typeface="+mn-lt"/>
              </a:rPr>
              <a:t>comoponent</a:t>
            </a:r>
            <a:r>
              <a:rPr lang="en-US" dirty="0" smtClean="0">
                <a:latin typeface="+mn-lt"/>
              </a:rPr>
              <a:t> of scintillation below 400 nm </a:t>
            </a:r>
          </a:p>
          <a:p>
            <a:pPr>
              <a:buFont typeface="Arial" pitchFamily="34" charset="0"/>
              <a:buChar char="•"/>
            </a:pPr>
            <a:r>
              <a:rPr lang="en-US" dirty="0" smtClean="0">
                <a:latin typeface="+mn-lt"/>
              </a:rPr>
              <a:t> </a:t>
            </a:r>
            <a:r>
              <a:rPr lang="en-US" dirty="0" smtClean="0">
                <a:latin typeface="+mn-lt"/>
              </a:rPr>
              <a:t>‘UV’ PMT shows a significant ‘prompt’ component</a:t>
            </a:r>
          </a:p>
          <a:p>
            <a:pPr>
              <a:buFont typeface="Arial" pitchFamily="34" charset="0"/>
              <a:buChar char="•"/>
            </a:pPr>
            <a:r>
              <a:rPr lang="en-US" dirty="0" smtClean="0">
                <a:latin typeface="+mn-lt"/>
              </a:rPr>
              <a:t> </a:t>
            </a:r>
            <a:r>
              <a:rPr lang="en-US" dirty="0" smtClean="0">
                <a:latin typeface="+mn-lt"/>
              </a:rPr>
              <a:t>Quantitative analysis, including the </a:t>
            </a:r>
            <a:r>
              <a:rPr lang="en-US" dirty="0" err="1" smtClean="0">
                <a:latin typeface="+mn-lt"/>
              </a:rPr>
              <a:t>SiPM,s</a:t>
            </a:r>
            <a:r>
              <a:rPr lang="en-US" dirty="0" smtClean="0">
                <a:latin typeface="+mn-lt"/>
              </a:rPr>
              <a:t> position and angle dependence coming soon..</a:t>
            </a:r>
            <a:endParaRPr lang="en-US" dirty="0">
              <a:latin typeface="+mn-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762000" y="1295400"/>
            <a:ext cx="7772400" cy="4572000"/>
          </a:xfrm>
        </p:spPr>
        <p:txBody>
          <a:bodyPr/>
          <a:lstStyle/>
          <a:p>
            <a:r>
              <a:rPr lang="en-US" dirty="0" smtClean="0"/>
              <a:t>Segmented crystal calorimeter has significant cross-calibration potential. It can be even used to identify various flaws and imperfections of the real detector.</a:t>
            </a:r>
          </a:p>
          <a:p>
            <a:r>
              <a:rPr lang="en-US" dirty="0" smtClean="0"/>
              <a:t> Even </a:t>
            </a:r>
            <a:r>
              <a:rPr lang="en-US" dirty="0" smtClean="0"/>
              <a:t>with very crude initial cross-calibration it is possible to reduce the spread of responses of different crystals </a:t>
            </a:r>
            <a:r>
              <a:rPr lang="en-US" dirty="0" smtClean="0"/>
              <a:t>from </a:t>
            </a:r>
            <a:r>
              <a:rPr lang="en-US" dirty="0" smtClean="0"/>
              <a:t>more than a factor of two to 1-2%</a:t>
            </a:r>
          </a:p>
          <a:p>
            <a:r>
              <a:rPr lang="en-US" dirty="0" smtClean="0"/>
              <a:t>The resolution of the order of ~4% at 4 GeV can be </a:t>
            </a:r>
            <a:r>
              <a:rPr lang="en-US" dirty="0" smtClean="0"/>
              <a:t>attained, likely </a:t>
            </a:r>
            <a:r>
              <a:rPr lang="en-US" dirty="0" smtClean="0"/>
              <a:t>dominated by </a:t>
            </a:r>
            <a:r>
              <a:rPr lang="en-US" dirty="0" smtClean="0"/>
              <a:t>the beam energy spread</a:t>
            </a:r>
            <a:endParaRPr lang="en-US" dirty="0" smtClean="0"/>
          </a:p>
          <a:p>
            <a:r>
              <a:rPr lang="en-US" dirty="0" smtClean="0"/>
              <a:t>This is just a beginning: a lot of careful and interesting studies need to be carried out. Come and join!</a:t>
            </a:r>
            <a:endParaRPr lang="en-US" dirty="0" smtClean="0"/>
          </a:p>
          <a:p>
            <a:pPr>
              <a:buNone/>
            </a:pPr>
            <a:r>
              <a:rPr lang="en-US" dirty="0" smtClean="0"/>
              <a:t>   </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18</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914400"/>
          </a:xfrm>
        </p:spPr>
        <p:txBody>
          <a:bodyPr/>
          <a:lstStyle/>
          <a:p>
            <a:pPr eaLnBrk="1" hangingPunct="1">
              <a:defRPr/>
            </a:pPr>
            <a:r>
              <a:rPr lang="en-US" dirty="0" smtClean="0"/>
              <a:t>TAHCAL at Work: Single Particle Measurement</a:t>
            </a:r>
            <a:endParaRPr lang="en-US" dirty="0"/>
          </a:p>
        </p:txBody>
      </p:sp>
      <p:pic>
        <p:nvPicPr>
          <p:cNvPr id="17411" name="Content Placeholder 5" descr="chercal_correction_study_100GeV_global_c02.png"/>
          <p:cNvPicPr>
            <a:picLocks noGrp="1" noChangeAspect="1"/>
          </p:cNvPicPr>
          <p:nvPr>
            <p:ph idx="1"/>
          </p:nvPr>
        </p:nvPicPr>
        <p:blipFill>
          <a:blip r:embed="rId3" cstate="print"/>
          <a:srcRect/>
          <a:stretch>
            <a:fillRect/>
          </a:stretch>
        </p:blipFill>
        <p:spPr>
          <a:xfrm>
            <a:off x="685800" y="4267200"/>
            <a:ext cx="2106613" cy="2193925"/>
          </a:xfrm>
        </p:spPr>
      </p:pic>
      <p:sp>
        <p:nvSpPr>
          <p:cNvPr id="17412"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latin typeface="Arial" pitchFamily="34" charset="0"/>
            </a:endParaRPr>
          </a:p>
        </p:txBody>
      </p:sp>
      <p:sp>
        <p:nvSpPr>
          <p:cNvPr id="17413"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39096EAD-70AA-4248-B5DE-9D877E7F7BBE}" type="slidenum">
              <a:rPr lang="en-US" smtClean="0">
                <a:latin typeface="Arial" pitchFamily="34" charset="0"/>
              </a:rPr>
              <a:pPr/>
              <a:t>2</a:t>
            </a:fld>
            <a:endParaRPr lang="en-US" smtClean="0">
              <a:latin typeface="Arial" pitchFamily="34" charset="0"/>
            </a:endParaRPr>
          </a:p>
        </p:txBody>
      </p:sp>
      <p:pic>
        <p:nvPicPr>
          <p:cNvPr id="17414" name="Picture 6" descr="chercal_correction_study_100GeV_self_c01.png"/>
          <p:cNvPicPr>
            <a:picLocks noChangeAspect="1"/>
          </p:cNvPicPr>
          <p:nvPr/>
        </p:nvPicPr>
        <p:blipFill>
          <a:blip r:embed="rId4" cstate="print"/>
          <a:srcRect/>
          <a:stretch>
            <a:fillRect/>
          </a:stretch>
        </p:blipFill>
        <p:spPr bwMode="auto">
          <a:xfrm>
            <a:off x="2819400" y="4267200"/>
            <a:ext cx="2286000" cy="2193925"/>
          </a:xfrm>
          <a:prstGeom prst="rect">
            <a:avLst/>
          </a:prstGeom>
          <a:noFill/>
          <a:ln w="9525">
            <a:noFill/>
            <a:miter lim="800000"/>
            <a:headEnd/>
            <a:tailEnd/>
          </a:ln>
        </p:spPr>
      </p:pic>
      <p:pic>
        <p:nvPicPr>
          <p:cNvPr id="17415" name="Picture 7" descr="chercal_correction_study_100GeV_self_c03.png"/>
          <p:cNvPicPr>
            <a:picLocks noChangeAspect="1"/>
          </p:cNvPicPr>
          <p:nvPr/>
        </p:nvPicPr>
        <p:blipFill>
          <a:blip r:embed="rId5" cstate="print"/>
          <a:srcRect/>
          <a:stretch>
            <a:fillRect/>
          </a:stretch>
        </p:blipFill>
        <p:spPr bwMode="auto">
          <a:xfrm>
            <a:off x="2819400" y="2057400"/>
            <a:ext cx="2286000" cy="2193925"/>
          </a:xfrm>
          <a:prstGeom prst="rect">
            <a:avLst/>
          </a:prstGeom>
          <a:noFill/>
          <a:ln w="9525">
            <a:noFill/>
            <a:miter lim="800000"/>
            <a:headEnd/>
            <a:tailEnd/>
          </a:ln>
        </p:spPr>
      </p:pic>
      <p:sp>
        <p:nvSpPr>
          <p:cNvPr id="17416" name="Rectangle 9"/>
          <p:cNvSpPr>
            <a:spLocks noChangeArrowheads="1"/>
          </p:cNvSpPr>
          <p:nvPr/>
        </p:nvSpPr>
        <p:spPr bwMode="auto">
          <a:xfrm>
            <a:off x="4572000" y="6248400"/>
            <a:ext cx="415925" cy="246063"/>
          </a:xfrm>
          <a:prstGeom prst="rect">
            <a:avLst/>
          </a:prstGeom>
          <a:noFill/>
          <a:ln w="9525">
            <a:noFill/>
            <a:miter lim="800000"/>
            <a:headEnd/>
            <a:tailEnd/>
          </a:ln>
        </p:spPr>
        <p:txBody>
          <a:bodyPr wrap="none">
            <a:spAutoFit/>
          </a:bodyPr>
          <a:lstStyle/>
          <a:p>
            <a:r>
              <a:rPr lang="en-US" sz="1000">
                <a:solidFill>
                  <a:srgbClr val="FEB80A"/>
                </a:solidFill>
                <a:latin typeface="Comic Sans MS" pitchFamily="66" charset="0"/>
              </a:rPr>
              <a:t>C/S</a:t>
            </a:r>
          </a:p>
        </p:txBody>
      </p:sp>
      <p:sp>
        <p:nvSpPr>
          <p:cNvPr id="17417" name="Rectangle 10"/>
          <p:cNvSpPr>
            <a:spLocks noChangeArrowheads="1"/>
          </p:cNvSpPr>
          <p:nvPr/>
        </p:nvSpPr>
        <p:spPr bwMode="auto">
          <a:xfrm>
            <a:off x="4495800" y="4038600"/>
            <a:ext cx="419100" cy="246063"/>
          </a:xfrm>
          <a:prstGeom prst="rect">
            <a:avLst/>
          </a:prstGeom>
          <a:noFill/>
          <a:ln w="9525">
            <a:noFill/>
            <a:miter lim="800000"/>
            <a:headEnd/>
            <a:tailEnd/>
          </a:ln>
        </p:spPr>
        <p:txBody>
          <a:bodyPr wrap="none">
            <a:spAutoFit/>
          </a:bodyPr>
          <a:lstStyle/>
          <a:p>
            <a:r>
              <a:rPr lang="en-US" sz="1000">
                <a:solidFill>
                  <a:srgbClr val="FEB80A"/>
                </a:solidFill>
                <a:latin typeface="Comic Sans MS" pitchFamily="66" charset="0"/>
              </a:rPr>
              <a:t>S/B</a:t>
            </a:r>
          </a:p>
        </p:txBody>
      </p:sp>
      <p:sp>
        <p:nvSpPr>
          <p:cNvPr id="17418" name="Rectangle 11"/>
          <p:cNvSpPr>
            <a:spLocks noChangeArrowheads="1"/>
          </p:cNvSpPr>
          <p:nvPr/>
        </p:nvSpPr>
        <p:spPr bwMode="auto">
          <a:xfrm rot="-5400000">
            <a:off x="2504282" y="4582318"/>
            <a:ext cx="419100" cy="246063"/>
          </a:xfrm>
          <a:prstGeom prst="rect">
            <a:avLst/>
          </a:prstGeom>
          <a:noFill/>
          <a:ln w="9525">
            <a:noFill/>
            <a:miter lim="800000"/>
            <a:headEnd/>
            <a:tailEnd/>
          </a:ln>
        </p:spPr>
        <p:txBody>
          <a:bodyPr wrap="none">
            <a:spAutoFit/>
          </a:bodyPr>
          <a:lstStyle/>
          <a:p>
            <a:r>
              <a:rPr lang="en-US" sz="1000">
                <a:solidFill>
                  <a:srgbClr val="FEB80A"/>
                </a:solidFill>
                <a:latin typeface="Comic Sans MS" pitchFamily="66" charset="0"/>
              </a:rPr>
              <a:t>S/B</a:t>
            </a:r>
          </a:p>
        </p:txBody>
      </p:sp>
      <p:sp>
        <p:nvSpPr>
          <p:cNvPr id="17419" name="Rectangle 12"/>
          <p:cNvSpPr>
            <a:spLocks noChangeArrowheads="1"/>
          </p:cNvSpPr>
          <p:nvPr/>
        </p:nvSpPr>
        <p:spPr bwMode="auto">
          <a:xfrm rot="-5400000">
            <a:off x="2732882" y="4582318"/>
            <a:ext cx="419100" cy="246063"/>
          </a:xfrm>
          <a:prstGeom prst="rect">
            <a:avLst/>
          </a:prstGeom>
          <a:noFill/>
          <a:ln w="9525">
            <a:noFill/>
            <a:miter lim="800000"/>
            <a:headEnd/>
            <a:tailEnd/>
          </a:ln>
        </p:spPr>
        <p:txBody>
          <a:bodyPr wrap="none">
            <a:spAutoFit/>
          </a:bodyPr>
          <a:lstStyle/>
          <a:p>
            <a:r>
              <a:rPr lang="en-US" sz="1000">
                <a:solidFill>
                  <a:srgbClr val="FEB80A"/>
                </a:solidFill>
                <a:latin typeface="Comic Sans MS" pitchFamily="66" charset="0"/>
              </a:rPr>
              <a:t>S/B</a:t>
            </a:r>
          </a:p>
        </p:txBody>
      </p:sp>
      <p:sp>
        <p:nvSpPr>
          <p:cNvPr id="14" name="TextBox 13"/>
          <p:cNvSpPr txBox="1"/>
          <p:nvPr/>
        </p:nvSpPr>
        <p:spPr>
          <a:xfrm>
            <a:off x="762000" y="1752600"/>
            <a:ext cx="1981200" cy="2586038"/>
          </a:xfrm>
          <a:prstGeom prst="rect">
            <a:avLst/>
          </a:prstGeom>
          <a:noFill/>
        </p:spPr>
        <p:txBody>
          <a:bodyPr>
            <a:spAutoFit/>
          </a:bodyPr>
          <a:lstStyle/>
          <a:p>
            <a:pPr>
              <a:buFont typeface="Arial" pitchFamily="34" charset="0"/>
              <a:buChar char="•"/>
              <a:defRPr/>
            </a:pPr>
            <a:r>
              <a:rPr lang="en-US" dirty="0">
                <a:latin typeface="+mn-lt"/>
              </a:rPr>
              <a:t>100 </a:t>
            </a:r>
            <a:r>
              <a:rPr lang="en-US" dirty="0" err="1">
                <a:latin typeface="+mn-lt"/>
              </a:rPr>
              <a:t>GeV</a:t>
            </a:r>
            <a:r>
              <a:rPr lang="en-US" dirty="0">
                <a:latin typeface="+mn-lt"/>
              </a:rPr>
              <a:t> </a:t>
            </a:r>
            <a:r>
              <a:rPr lang="en-US" dirty="0">
                <a:latin typeface="Symbol" pitchFamily="18" charset="2"/>
              </a:rPr>
              <a:t>p</a:t>
            </a:r>
            <a:r>
              <a:rPr lang="en-US" dirty="0">
                <a:latin typeface="+mn-lt"/>
              </a:rPr>
              <a:t>-</a:t>
            </a:r>
          </a:p>
          <a:p>
            <a:pPr>
              <a:buFont typeface="Arial" pitchFamily="34" charset="0"/>
              <a:buChar char="•"/>
              <a:defRPr/>
            </a:pPr>
            <a:r>
              <a:rPr lang="en-US" dirty="0">
                <a:latin typeface="+mn-lt"/>
              </a:rPr>
              <a:t> Full Geant4 simulation</a:t>
            </a:r>
          </a:p>
          <a:p>
            <a:pPr>
              <a:buFont typeface="Arial" pitchFamily="34" charset="0"/>
              <a:buChar char="•"/>
              <a:defRPr/>
            </a:pPr>
            <a:r>
              <a:rPr lang="en-US" dirty="0">
                <a:solidFill>
                  <a:srgbClr val="FFFF00"/>
                </a:solidFill>
                <a:latin typeface="Arial" charset="0"/>
              </a:rPr>
              <a:t> Raw (uncorrected)</a:t>
            </a:r>
            <a:endParaRPr lang="en-US" dirty="0">
              <a:solidFill>
                <a:srgbClr val="FFFF00"/>
              </a:solidFill>
              <a:latin typeface="+mn-lt"/>
            </a:endParaRPr>
          </a:p>
          <a:p>
            <a:pPr>
              <a:buFont typeface="Arial" pitchFamily="34" charset="0"/>
              <a:buChar char="•"/>
              <a:defRPr/>
            </a:pPr>
            <a:r>
              <a:rPr lang="en-US" dirty="0">
                <a:solidFill>
                  <a:srgbClr val="FFFF00"/>
                </a:solidFill>
                <a:latin typeface="+mn-lt"/>
              </a:rPr>
              <a:t> </a:t>
            </a:r>
            <a:r>
              <a:rPr lang="en-US" dirty="0">
                <a:solidFill>
                  <a:srgbClr val="FFFF00"/>
                </a:solidFill>
                <a:latin typeface="Symbol" pitchFamily="18" charset="2"/>
              </a:rPr>
              <a:t>D</a:t>
            </a:r>
            <a:r>
              <a:rPr lang="en-US" dirty="0">
                <a:solidFill>
                  <a:srgbClr val="FFFF00"/>
                </a:solidFill>
                <a:latin typeface="+mn-lt"/>
              </a:rPr>
              <a:t>E/E ~ 3.3%</a:t>
            </a:r>
          </a:p>
          <a:p>
            <a:pPr>
              <a:buFont typeface="Arial" pitchFamily="34" charset="0"/>
              <a:buChar char="•"/>
              <a:defRPr/>
            </a:pPr>
            <a:r>
              <a:rPr lang="en-US" dirty="0">
                <a:solidFill>
                  <a:srgbClr val="FFFF00"/>
                </a:solidFill>
                <a:latin typeface="+mn-lt"/>
              </a:rPr>
              <a:t> but significant non-linearity, E~ 92 </a:t>
            </a:r>
            <a:r>
              <a:rPr lang="en-US" dirty="0" err="1">
                <a:solidFill>
                  <a:srgbClr val="FFFF00"/>
                </a:solidFill>
                <a:latin typeface="+mn-lt"/>
              </a:rPr>
              <a:t>GeV</a:t>
            </a:r>
            <a:endParaRPr lang="en-US" dirty="0">
              <a:solidFill>
                <a:srgbClr val="FFFF00"/>
              </a:solidFill>
              <a:latin typeface="+mn-lt"/>
            </a:endParaRPr>
          </a:p>
        </p:txBody>
      </p:sp>
      <p:sp>
        <p:nvSpPr>
          <p:cNvPr id="15" name="TextBox 14"/>
          <p:cNvSpPr txBox="1"/>
          <p:nvPr/>
        </p:nvSpPr>
        <p:spPr>
          <a:xfrm>
            <a:off x="5562600" y="2057400"/>
            <a:ext cx="2971800" cy="3970338"/>
          </a:xfrm>
          <a:prstGeom prst="rect">
            <a:avLst/>
          </a:prstGeom>
          <a:noFill/>
        </p:spPr>
        <p:txBody>
          <a:bodyPr>
            <a:spAutoFit/>
          </a:bodyPr>
          <a:lstStyle/>
          <a:p>
            <a:pPr>
              <a:defRPr/>
            </a:pPr>
            <a:r>
              <a:rPr lang="en-US" dirty="0">
                <a:solidFill>
                  <a:schemeClr val="tx2">
                    <a:lumMod val="75000"/>
                  </a:schemeClr>
                </a:solidFill>
                <a:latin typeface="+mn-lt"/>
              </a:rPr>
              <a:t>After dual readout correction, correction function (C/S) determined at the appropriate energy:</a:t>
            </a:r>
          </a:p>
          <a:p>
            <a:pPr>
              <a:defRPr/>
            </a:pPr>
            <a:endParaRPr lang="en-US" dirty="0">
              <a:solidFill>
                <a:schemeClr val="tx2">
                  <a:lumMod val="75000"/>
                </a:schemeClr>
              </a:solidFill>
              <a:latin typeface="+mn-lt"/>
            </a:endParaRPr>
          </a:p>
          <a:p>
            <a:pPr>
              <a:buFont typeface="Arial" pitchFamily="34" charset="0"/>
              <a:buChar char="•"/>
              <a:defRPr/>
            </a:pPr>
            <a:r>
              <a:rPr lang="en-US" dirty="0">
                <a:solidFill>
                  <a:schemeClr val="tx2">
                    <a:lumMod val="75000"/>
                  </a:schemeClr>
                </a:solidFill>
                <a:latin typeface="+mn-lt"/>
              </a:rPr>
              <a:t> Linear response: S/B=1 for all energies</a:t>
            </a:r>
          </a:p>
          <a:p>
            <a:pPr>
              <a:buFont typeface="Arial" pitchFamily="34" charset="0"/>
              <a:buChar char="•"/>
              <a:defRPr/>
            </a:pPr>
            <a:r>
              <a:rPr lang="en-US" dirty="0">
                <a:solidFill>
                  <a:schemeClr val="tx2">
                    <a:lumMod val="75000"/>
                  </a:schemeClr>
                </a:solidFill>
                <a:latin typeface="+mn-lt"/>
              </a:rPr>
              <a:t> energy resolution </a:t>
            </a:r>
            <a:r>
              <a:rPr lang="en-US" dirty="0">
                <a:solidFill>
                  <a:schemeClr val="tx2">
                    <a:lumMod val="75000"/>
                  </a:schemeClr>
                </a:solidFill>
                <a:latin typeface="Symbol" pitchFamily="18" charset="2"/>
              </a:rPr>
              <a:t>D</a:t>
            </a:r>
            <a:r>
              <a:rPr lang="en-US" dirty="0">
                <a:solidFill>
                  <a:schemeClr val="tx2">
                    <a:lumMod val="75000"/>
                  </a:schemeClr>
                </a:solidFill>
                <a:latin typeface="+mn-lt"/>
              </a:rPr>
              <a:t>E/</a:t>
            </a:r>
            <a:r>
              <a:rPr lang="en-US" dirty="0" err="1">
                <a:solidFill>
                  <a:schemeClr val="tx2">
                    <a:lumMod val="75000"/>
                  </a:schemeClr>
                </a:solidFill>
                <a:latin typeface="+mn-lt"/>
              </a:rPr>
              <a:t>E~</a:t>
            </a:r>
            <a:r>
              <a:rPr lang="en-US" dirty="0" err="1">
                <a:solidFill>
                  <a:schemeClr val="tx2">
                    <a:lumMod val="75000"/>
                  </a:schemeClr>
                </a:solidFill>
                <a:latin typeface="Symbol" pitchFamily="18" charset="2"/>
              </a:rPr>
              <a:t>a</a:t>
            </a:r>
            <a:r>
              <a:rPr lang="en-US" dirty="0">
                <a:solidFill>
                  <a:schemeClr val="tx2">
                    <a:lumMod val="75000"/>
                  </a:schemeClr>
                </a:solidFill>
                <a:latin typeface="+mn-lt"/>
              </a:rPr>
              <a:t>/√E (no constant term)</a:t>
            </a:r>
          </a:p>
          <a:p>
            <a:pPr>
              <a:buFont typeface="Arial" pitchFamily="34" charset="0"/>
              <a:buChar char="•"/>
              <a:defRPr/>
            </a:pPr>
            <a:r>
              <a:rPr lang="en-US" dirty="0">
                <a:solidFill>
                  <a:schemeClr val="tx2">
                    <a:lumMod val="75000"/>
                  </a:schemeClr>
                </a:solidFill>
                <a:latin typeface="+mn-lt"/>
              </a:rPr>
              <a:t> </a:t>
            </a:r>
            <a:r>
              <a:rPr lang="en-US" dirty="0">
                <a:solidFill>
                  <a:schemeClr val="tx2">
                    <a:lumMod val="75000"/>
                  </a:schemeClr>
                </a:solidFill>
                <a:latin typeface="Symbol" pitchFamily="18" charset="2"/>
              </a:rPr>
              <a:t>a</a:t>
            </a:r>
            <a:r>
              <a:rPr lang="en-US" dirty="0">
                <a:solidFill>
                  <a:schemeClr val="tx2">
                    <a:lumMod val="75000"/>
                  </a:schemeClr>
                </a:solidFill>
                <a:latin typeface="+mn-lt"/>
              </a:rPr>
              <a:t>~12-15%</a:t>
            </a:r>
          </a:p>
          <a:p>
            <a:pPr>
              <a:buFont typeface="Arial" pitchFamily="34" charset="0"/>
              <a:buChar char="•"/>
              <a:defRPr/>
            </a:pPr>
            <a:endParaRPr lang="en-US" dirty="0">
              <a:solidFill>
                <a:schemeClr val="tx2">
                  <a:lumMod val="75000"/>
                </a:schemeClr>
              </a:solidFill>
              <a:latin typeface="+mn-lt"/>
            </a:endParaRPr>
          </a:p>
          <a:p>
            <a:pPr>
              <a:defRPr/>
            </a:pPr>
            <a:endParaRPr lang="en-US" dirty="0">
              <a:solidFill>
                <a:schemeClr val="tx2">
                  <a:lumMod val="75000"/>
                </a:schemeClr>
              </a:solidFill>
              <a:latin typeface="+mn-lt"/>
            </a:endParaRPr>
          </a:p>
        </p:txBody>
      </p:sp>
      <p:cxnSp>
        <p:nvCxnSpPr>
          <p:cNvPr id="17" name="Straight Arrow Connector 16"/>
          <p:cNvCxnSpPr/>
          <p:nvPr/>
        </p:nvCxnSpPr>
        <p:spPr>
          <a:xfrm rot="5400000">
            <a:off x="1638301" y="4381500"/>
            <a:ext cx="533400" cy="3175"/>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p:txBody>
          <a:bodyPr/>
          <a:lstStyle/>
          <a:p>
            <a:r>
              <a:rPr lang="en-US" sz="2000" dirty="0" smtClean="0"/>
              <a:t>Total absorption hadron calorimeter with dual readout (scintillation + Cherenkov) appears (on paper, in the simulation) to offer a possibility for hadron/jet calorimetry with the energy resolution approaching ~10%/sqrt(E)</a:t>
            </a:r>
          </a:p>
          <a:p>
            <a:r>
              <a:rPr lang="en-US" sz="2000" dirty="0" smtClean="0"/>
              <a:t>Development of inexpensive dense scintillators and compact photodetector is necessary to construct a real-life detector</a:t>
            </a:r>
          </a:p>
          <a:p>
            <a:r>
              <a:rPr lang="en-US" sz="2000" dirty="0" smtClean="0"/>
              <a:t>Practical problems of relative calibration of a segmented calorimeter and of light collection and of scintillation and </a:t>
            </a:r>
            <a:r>
              <a:rPr lang="en-US" sz="2000" dirty="0" err="1" smtClean="0"/>
              <a:t>cherenkov</a:t>
            </a:r>
            <a:r>
              <a:rPr lang="en-US" sz="2000" dirty="0" smtClean="0"/>
              <a:t> components may prove to be limiting factors. The goal of T1004 is to provide some experimental input in these areas. </a:t>
            </a:r>
            <a:endParaRPr lang="en-US" sz="2000"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Components of the Test Beam Program</a:t>
            </a:r>
            <a:endParaRPr lang="en-US" dirty="0"/>
          </a:p>
        </p:txBody>
      </p:sp>
      <p:sp>
        <p:nvSpPr>
          <p:cNvPr id="3" name="Content Placeholder 2"/>
          <p:cNvSpPr>
            <a:spLocks noGrp="1"/>
          </p:cNvSpPr>
          <p:nvPr>
            <p:ph idx="1"/>
          </p:nvPr>
        </p:nvSpPr>
        <p:spPr/>
        <p:txBody>
          <a:bodyPr/>
          <a:lstStyle/>
          <a:p>
            <a:r>
              <a:rPr lang="en-US" dirty="0" smtClean="0"/>
              <a:t>EM calorimeter with different crystals, different photodetectors, different geometries. Calibration of a segmented calorimeter. Position and angle measurement.</a:t>
            </a:r>
          </a:p>
          <a:p>
            <a:r>
              <a:rPr lang="en-US" dirty="0" smtClean="0"/>
              <a:t>Single crystal exposure. Different crystals, different photodetectors, different geometries, different surface treatment, different filters. Separation of Cherenkov and scintillation. Light collection, uniformity. Cherenkov light yield, Angular dependence of the Cherenkov signal. </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 Calorimeter, version 1.0</a:t>
            </a:r>
            <a:endParaRPr lang="en-US" dirty="0"/>
          </a:p>
        </p:txBody>
      </p:sp>
      <p:sp>
        <p:nvSpPr>
          <p:cNvPr id="3" name="Content Placeholder 2"/>
          <p:cNvSpPr>
            <a:spLocks noGrp="1"/>
          </p:cNvSpPr>
          <p:nvPr>
            <p:ph idx="1"/>
          </p:nvPr>
        </p:nvSpPr>
        <p:spPr/>
        <p:txBody>
          <a:bodyPr/>
          <a:lstStyle/>
          <a:p>
            <a:r>
              <a:rPr lang="en-US" sz="2000" dirty="0" smtClean="0"/>
              <a:t>PbWO4 crystals (Iowa), former CMS test beam calorimeter</a:t>
            </a:r>
          </a:p>
          <a:p>
            <a:r>
              <a:rPr lang="en-US" sz="2000" dirty="0" smtClean="0"/>
              <a:t>7 x 7 crystals array, read out via light guides and PMT’s. Beam along the crystal axis</a:t>
            </a:r>
          </a:p>
          <a:p>
            <a:r>
              <a:rPr lang="en-US" sz="2000" dirty="0" smtClean="0"/>
              <a:t>Crystals of varied quality (yellowness), check the energy resolution as a function of the crystal quality</a:t>
            </a:r>
          </a:p>
          <a:p>
            <a:r>
              <a:rPr lang="en-US" sz="2000" dirty="0" smtClean="0"/>
              <a:t>Future developments: </a:t>
            </a:r>
          </a:p>
          <a:p>
            <a:pPr lvl="1"/>
            <a:r>
              <a:rPr lang="en-US" sz="2000" dirty="0" smtClean="0"/>
              <a:t>equip with SiPM’s, check the energy resolution SiPM vs PMT</a:t>
            </a:r>
          </a:p>
          <a:p>
            <a:pPr lvl="1"/>
            <a:r>
              <a:rPr lang="en-US" sz="2000" dirty="0" smtClean="0"/>
              <a:t>Couple PMT’s directly , rotate by 90 degrees, 6 x 9 matrix, study the position and angle measurement</a:t>
            </a:r>
          </a:p>
          <a:p>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front_of_lightguides.JPG"/>
          <p:cNvPicPr>
            <a:picLocks noGrp="1" noChangeAspect="1"/>
          </p:cNvPicPr>
          <p:nvPr>
            <p:ph idx="1"/>
          </p:nvPr>
        </p:nvPicPr>
        <p:blipFill>
          <a:blip r:embed="rId2" cstate="print"/>
          <a:stretch>
            <a:fillRect/>
          </a:stretch>
        </p:blipFill>
        <p:spPr>
          <a:xfrm>
            <a:off x="762000" y="381000"/>
            <a:ext cx="3310467" cy="2482850"/>
          </a:xfrm>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6</a:t>
            </a:fld>
            <a:endParaRPr lang="en-US" dirty="0"/>
          </a:p>
        </p:txBody>
      </p:sp>
      <p:pic>
        <p:nvPicPr>
          <p:cNvPr id="7" name="Picture 6" descr="box_exterior_front.JPG"/>
          <p:cNvPicPr>
            <a:picLocks noChangeAspect="1"/>
          </p:cNvPicPr>
          <p:nvPr/>
        </p:nvPicPr>
        <p:blipFill>
          <a:blip r:embed="rId3" cstate="print"/>
          <a:stretch>
            <a:fillRect/>
          </a:stretch>
        </p:blipFill>
        <p:spPr>
          <a:xfrm rot="5400000">
            <a:off x="5420360" y="523240"/>
            <a:ext cx="3576320" cy="2682240"/>
          </a:xfrm>
          <a:prstGeom prst="rect">
            <a:avLst/>
          </a:prstGeom>
        </p:spPr>
      </p:pic>
      <p:pic>
        <p:nvPicPr>
          <p:cNvPr id="8" name="Picture 7" descr="box_interior_bases_and_cables.JPG"/>
          <p:cNvPicPr>
            <a:picLocks noChangeAspect="1"/>
          </p:cNvPicPr>
          <p:nvPr/>
        </p:nvPicPr>
        <p:blipFill>
          <a:blip r:embed="rId4" cstate="print"/>
          <a:stretch>
            <a:fillRect/>
          </a:stretch>
        </p:blipFill>
        <p:spPr>
          <a:xfrm>
            <a:off x="381000" y="3505200"/>
            <a:ext cx="3576320" cy="2682240"/>
          </a:xfrm>
          <a:prstGeom prst="rect">
            <a:avLst/>
          </a:prstGeom>
        </p:spPr>
      </p:pic>
      <p:pic>
        <p:nvPicPr>
          <p:cNvPr id="10" name="Picture 9" descr="crystal_13_16.JPG"/>
          <p:cNvPicPr>
            <a:picLocks noChangeAspect="1"/>
          </p:cNvPicPr>
          <p:nvPr/>
        </p:nvPicPr>
        <p:blipFill>
          <a:blip r:embed="rId5" cstate="print"/>
          <a:stretch>
            <a:fillRect/>
          </a:stretch>
        </p:blipFill>
        <p:spPr>
          <a:xfrm>
            <a:off x="4267200" y="3886200"/>
            <a:ext cx="1788160" cy="1341120"/>
          </a:xfrm>
          <a:prstGeom prst="rect">
            <a:avLst/>
          </a:prstGeom>
        </p:spPr>
      </p:pic>
      <p:pic>
        <p:nvPicPr>
          <p:cNvPr id="11" name="Picture 10" descr="crystal_21_24_1.JPG"/>
          <p:cNvPicPr>
            <a:picLocks noChangeAspect="1"/>
          </p:cNvPicPr>
          <p:nvPr/>
        </p:nvPicPr>
        <p:blipFill>
          <a:blip r:embed="rId6" cstate="print"/>
          <a:stretch>
            <a:fillRect/>
          </a:stretch>
        </p:blipFill>
        <p:spPr>
          <a:xfrm>
            <a:off x="6400800" y="3886200"/>
            <a:ext cx="1788160" cy="1341120"/>
          </a:xfrm>
          <a:prstGeom prst="rect">
            <a:avLst/>
          </a:prstGeom>
        </p:spPr>
      </p:pic>
      <p:pic>
        <p:nvPicPr>
          <p:cNvPr id="13" name="Picture 12" descr="crystal_29_32_1.JPG"/>
          <p:cNvPicPr>
            <a:picLocks noChangeAspect="1"/>
          </p:cNvPicPr>
          <p:nvPr/>
        </p:nvPicPr>
        <p:blipFill>
          <a:blip r:embed="rId7" cstate="print"/>
          <a:stretch>
            <a:fillRect/>
          </a:stretch>
        </p:blipFill>
        <p:spPr>
          <a:xfrm>
            <a:off x="4267200" y="5334000"/>
            <a:ext cx="1788160" cy="1341120"/>
          </a:xfrm>
          <a:prstGeom prst="rect">
            <a:avLst/>
          </a:prstGeom>
        </p:spPr>
      </p:pic>
      <p:pic>
        <p:nvPicPr>
          <p:cNvPr id="14" name="Picture 13" descr="crystal_46_49_1.JPG"/>
          <p:cNvPicPr>
            <a:picLocks noChangeAspect="1"/>
          </p:cNvPicPr>
          <p:nvPr/>
        </p:nvPicPr>
        <p:blipFill>
          <a:blip r:embed="rId8" cstate="print"/>
          <a:stretch>
            <a:fillRect/>
          </a:stretch>
        </p:blipFill>
        <p:spPr>
          <a:xfrm>
            <a:off x="6400800" y="5334000"/>
            <a:ext cx="1788160" cy="134112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Data Taken</a:t>
            </a:r>
            <a:endParaRPr lang="en-US" dirty="0"/>
          </a:p>
        </p:txBody>
      </p:sp>
      <p:sp>
        <p:nvSpPr>
          <p:cNvPr id="3" name="Content Placeholder 2"/>
          <p:cNvSpPr>
            <a:spLocks noGrp="1"/>
          </p:cNvSpPr>
          <p:nvPr>
            <p:ph idx="1"/>
          </p:nvPr>
        </p:nvSpPr>
        <p:spPr/>
        <p:txBody>
          <a:bodyPr/>
          <a:lstStyle/>
          <a:p>
            <a:r>
              <a:rPr lang="en-US" dirty="0" smtClean="0"/>
              <a:t>Front face of the calorimeter illuminated with muons. </a:t>
            </a:r>
          </a:p>
          <a:p>
            <a:r>
              <a:rPr lang="en-US" dirty="0" smtClean="0"/>
              <a:t>(Mostly electron) beam, 4 and 2 GeV directed to the center of the inner 3 x 3 </a:t>
            </a:r>
            <a:r>
              <a:rPr lang="en-US" dirty="0" smtClean="0"/>
              <a:t>array</a:t>
            </a:r>
          </a:p>
          <a:p>
            <a:r>
              <a:rPr lang="en-US" dirty="0" smtClean="0"/>
              <a:t>Signals of 120 proton beam registered in 2 phototubes and 20 </a:t>
            </a:r>
            <a:r>
              <a:rPr lang="en-US" dirty="0" err="1" smtClean="0"/>
              <a:t>SiPM,s</a:t>
            </a:r>
            <a:r>
              <a:rPr lang="en-US" dirty="0" smtClean="0"/>
              <a:t> at various locations on a surface of 5 x 5 x 5 cm BGO crystal (from Caltech). Visible and UV filters used. Crystal oriented at 0, 30 and 60 degrees with respect to the proton beam.  </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Known Problems and Issues</a:t>
            </a:r>
            <a:endParaRPr lang="en-US" dirty="0"/>
          </a:p>
        </p:txBody>
      </p:sp>
      <p:sp>
        <p:nvSpPr>
          <p:cNvPr id="3" name="Content Placeholder 2"/>
          <p:cNvSpPr>
            <a:spLocks noGrp="1"/>
          </p:cNvSpPr>
          <p:nvPr>
            <p:ph idx="1"/>
          </p:nvPr>
        </p:nvSpPr>
        <p:spPr/>
        <p:txBody>
          <a:bodyPr/>
          <a:lstStyle/>
          <a:p>
            <a:r>
              <a:rPr lang="en-US" sz="2000" dirty="0" smtClean="0"/>
              <a:t>ADC (</a:t>
            </a:r>
            <a:r>
              <a:rPr lang="en-US" sz="2000" dirty="0" err="1" smtClean="0"/>
              <a:t>Lecroy</a:t>
            </a:r>
            <a:r>
              <a:rPr lang="en-US" sz="2000" dirty="0" smtClean="0"/>
              <a:t> 2249W) have ‘beam on’ pedestal dependent on the history of the input pulses. Quite serious effect in a central tower (i.e. the one beam is directed towards</a:t>
            </a:r>
            <a:r>
              <a:rPr lang="en-US" sz="2000" dirty="0" smtClean="0"/>
              <a:t>)</a:t>
            </a:r>
            <a:endParaRPr lang="en-US" sz="2000" dirty="0" smtClean="0"/>
          </a:p>
          <a:p>
            <a:r>
              <a:rPr lang="en-US" sz="2000" dirty="0" smtClean="0"/>
              <a:t>One Cherenkov dead, the other has only one PMT. This PMT is very noisy (until the last day of running). The ADC reading out the Cherenkov particularly vulnerable to the floating pedestal problem</a:t>
            </a:r>
          </a:p>
          <a:p>
            <a:r>
              <a:rPr lang="en-US" sz="2000" dirty="0" smtClean="0"/>
              <a:t>Beam spread not well known, probably bigger that the resolution of the calorimeter</a:t>
            </a:r>
          </a:p>
          <a:p>
            <a:r>
              <a:rPr lang="en-US" sz="2000" dirty="0" smtClean="0"/>
              <a:t>CAPTAN system </a:t>
            </a:r>
            <a:r>
              <a:rPr lang="en-US" sz="2000" dirty="0" smtClean="0"/>
              <a:t> working marginally. Very little of particle position information available, if any.</a:t>
            </a:r>
            <a:endParaRPr lang="en-US" sz="2000" dirty="0" smtClean="0"/>
          </a:p>
          <a:p>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 Showers</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9</a:t>
            </a:fld>
            <a:endParaRPr lang="en-US" dirty="0"/>
          </a:p>
        </p:txBody>
      </p:sp>
      <p:pic>
        <p:nvPicPr>
          <p:cNvPr id="8" name="Content Placeholder 7" descr="signal_vs_NCrystals.eps"/>
          <p:cNvPicPr>
            <a:picLocks noGrp="1" noChangeAspect="1"/>
          </p:cNvPicPr>
          <p:nvPr>
            <p:ph idx="1"/>
          </p:nvPr>
        </p:nvPicPr>
        <p:blipFill>
          <a:blip r:embed="rId2" cstate="print"/>
          <a:stretch>
            <a:fillRect/>
          </a:stretch>
        </p:blipFill>
        <p:spPr>
          <a:xfrm>
            <a:off x="381000" y="1676400"/>
            <a:ext cx="4572000" cy="4572000"/>
          </a:xfrm>
          <a:solidFill>
            <a:srgbClr val="FFFFCC"/>
          </a:solidFill>
        </p:spPr>
      </p:pic>
      <p:sp>
        <p:nvSpPr>
          <p:cNvPr id="9" name="TextBox 8"/>
          <p:cNvSpPr txBox="1"/>
          <p:nvPr/>
        </p:nvSpPr>
        <p:spPr>
          <a:xfrm>
            <a:off x="5410200" y="1828800"/>
            <a:ext cx="3505200" cy="2308324"/>
          </a:xfrm>
          <a:prstGeom prst="rect">
            <a:avLst/>
          </a:prstGeom>
          <a:noFill/>
        </p:spPr>
        <p:txBody>
          <a:bodyPr wrap="square" rtlCol="0">
            <a:spAutoFit/>
          </a:bodyPr>
          <a:lstStyle/>
          <a:p>
            <a:pPr>
              <a:buFont typeface="Arial" pitchFamily="34" charset="0"/>
              <a:buChar char="•"/>
            </a:pPr>
            <a:r>
              <a:rPr lang="en-US" dirty="0" smtClean="0">
                <a:latin typeface="+mn-lt"/>
              </a:rPr>
              <a:t> Signal size (total energy deposited in a calorimeter) as a function of a number of crystals with signal more than 3 counts above the pedestal</a:t>
            </a:r>
          </a:p>
          <a:p>
            <a:pPr>
              <a:buFont typeface="Arial" pitchFamily="34" charset="0"/>
              <a:buChar char="•"/>
            </a:pPr>
            <a:r>
              <a:rPr lang="en-US" dirty="0" smtClean="0">
                <a:latin typeface="+mn-lt"/>
              </a:rPr>
              <a:t> Electron showers involve 15-25 crystals: relative calibration will be important</a:t>
            </a:r>
            <a:endParaRPr lang="en-US" dirty="0">
              <a:latin typeface="+mn-lt"/>
            </a:endParaRPr>
          </a:p>
        </p:txBody>
      </p:sp>
      <p:sp>
        <p:nvSpPr>
          <p:cNvPr id="10" name="TextBox 9"/>
          <p:cNvSpPr txBox="1"/>
          <p:nvPr/>
        </p:nvSpPr>
        <p:spPr>
          <a:xfrm>
            <a:off x="5562600" y="4419600"/>
            <a:ext cx="1890261" cy="2031325"/>
          </a:xfrm>
          <a:prstGeom prst="rect">
            <a:avLst/>
          </a:prstGeom>
          <a:noFill/>
        </p:spPr>
        <p:txBody>
          <a:bodyPr wrap="none" rtlCol="0">
            <a:spAutoFit/>
          </a:bodyPr>
          <a:lstStyle/>
          <a:p>
            <a:r>
              <a:rPr lang="en-US" dirty="0" smtClean="0">
                <a:solidFill>
                  <a:srgbClr val="FF0000"/>
                </a:solidFill>
              </a:rPr>
              <a:t>Electrons</a:t>
            </a:r>
          </a:p>
          <a:p>
            <a:endParaRPr lang="en-US" dirty="0" smtClean="0">
              <a:solidFill>
                <a:srgbClr val="FF0000"/>
              </a:solidFill>
            </a:endParaRPr>
          </a:p>
          <a:p>
            <a:r>
              <a:rPr lang="en-US" dirty="0" smtClean="0">
                <a:solidFill>
                  <a:srgbClr val="FF0000"/>
                </a:solidFill>
              </a:rPr>
              <a:t>Pedestal events</a:t>
            </a:r>
          </a:p>
          <a:p>
            <a:endParaRPr lang="en-US" dirty="0" smtClean="0">
              <a:solidFill>
                <a:srgbClr val="FF0000"/>
              </a:solidFill>
            </a:endParaRPr>
          </a:p>
          <a:p>
            <a:r>
              <a:rPr lang="en-US" dirty="0" smtClean="0">
                <a:solidFill>
                  <a:srgbClr val="FF0000"/>
                </a:solidFill>
              </a:rPr>
              <a:t>Pion interactions</a:t>
            </a:r>
          </a:p>
          <a:p>
            <a:endParaRPr lang="en-US" dirty="0" smtClean="0">
              <a:solidFill>
                <a:srgbClr val="FF0000"/>
              </a:solidFill>
            </a:endParaRPr>
          </a:p>
          <a:p>
            <a:r>
              <a:rPr lang="en-US" dirty="0" smtClean="0">
                <a:solidFill>
                  <a:srgbClr val="FF0000"/>
                </a:solidFill>
              </a:rPr>
              <a:t>Multiple particles</a:t>
            </a:r>
            <a:endParaRPr lang="en-US" dirty="0">
              <a:solidFill>
                <a:srgbClr val="FF0000"/>
              </a:solidFill>
            </a:endParaRPr>
          </a:p>
        </p:txBody>
      </p:sp>
      <p:cxnSp>
        <p:nvCxnSpPr>
          <p:cNvPr id="12" name="Straight Arrow Connector 11"/>
          <p:cNvCxnSpPr/>
          <p:nvPr/>
        </p:nvCxnSpPr>
        <p:spPr>
          <a:xfrm rot="10800000">
            <a:off x="2667000" y="4419600"/>
            <a:ext cx="2895600" cy="2286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a:off x="2057400" y="5181600"/>
            <a:ext cx="3276600" cy="457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990600" y="5105400"/>
            <a:ext cx="4572000" cy="685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6200000" flipV="1">
            <a:off x="2552700" y="3238500"/>
            <a:ext cx="3429000" cy="2590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ustom 1">
      <a:majorFont>
        <a:latin typeface="Comic Sans MS"/>
        <a:ea typeface=""/>
        <a:cs typeface=""/>
      </a:majorFont>
      <a:minorFont>
        <a:latin typeface="Comic Sans MS"/>
        <a:ea typeface=""/>
        <a:cs typeface=""/>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13605</TotalTime>
  <Words>1318</Words>
  <Application>Microsoft Office PowerPoint</Application>
  <PresentationFormat>On-screen Show (4:3)</PresentationFormat>
  <Paragraphs>127</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Metro</vt:lpstr>
      <vt:lpstr>T-1004 initial results</vt:lpstr>
      <vt:lpstr>TAHCAL at Work: Single Particle Measurement</vt:lpstr>
      <vt:lpstr>Motivation</vt:lpstr>
      <vt:lpstr>Two Components of the Test Beam Program</vt:lpstr>
      <vt:lpstr>EM Calorimeter, version 1.0</vt:lpstr>
      <vt:lpstr>Slide 6</vt:lpstr>
      <vt:lpstr>Useful Data Taken</vt:lpstr>
      <vt:lpstr>Known Problems and Issues</vt:lpstr>
      <vt:lpstr>Electron Showers</vt:lpstr>
      <vt:lpstr>Raw observed signals, different crystals (central)</vt:lpstr>
      <vt:lpstr>Relative Calibration</vt:lpstr>
      <vt:lpstr>Electron calibration (an example)</vt:lpstr>
      <vt:lpstr>Spatial Development of EM Showers</vt:lpstr>
      <vt:lpstr>Muon Calibration (An Attempt)</vt:lpstr>
      <vt:lpstr>Cross Talk in the Light Guides</vt:lpstr>
      <vt:lpstr>Single Crystal Setup</vt:lpstr>
      <vt:lpstr>Data (Analysis Just Started)</vt:lpstr>
      <vt:lpstr>Conclusions</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para</dc:creator>
  <cp:lastModifiedBy>para</cp:lastModifiedBy>
  <cp:revision>288</cp:revision>
  <dcterms:created xsi:type="dcterms:W3CDTF">2008-06-23T01:30:04Z</dcterms:created>
  <dcterms:modified xsi:type="dcterms:W3CDTF">2010-04-26T20:04:47Z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TC300011671033</vt:lpwstr>
  </property>
</Properties>
</file>