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3" r:id="rId4"/>
    <p:sldId id="266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3D7"/>
    <a:srgbClr val="F0F519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8759" autoAdjust="0"/>
    <p:restoredTop sz="94660"/>
  </p:normalViewPr>
  <p:slideViewPr>
    <p:cSldViewPr>
      <p:cViewPr varScale="1">
        <p:scale>
          <a:sx n="84" d="100"/>
          <a:sy n="84" d="100"/>
        </p:scale>
        <p:origin x="-94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7E1955-E1C7-4289-8EE4-CD03FACA1ACB}" type="datetimeFigureOut">
              <a:rPr lang="en-US"/>
              <a:pPr>
                <a:defRPr/>
              </a:pPr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564C45-7C46-479D-8382-DE99EAA1CB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991ECAE-34B6-4B23-9F83-3D5C017E57A9}" type="datetimeFigureOut">
              <a:rPr lang="en-US"/>
              <a:pPr>
                <a:defRPr/>
              </a:pPr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56DFCDE-1A2E-407A-9674-D4C7F76BE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BFC23E-D1B9-45F3-8C25-16E591BB501D}" type="datetimeFigureOut">
              <a:rPr lang="en-US"/>
              <a:pPr>
                <a:defRPr/>
              </a:pPr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61E229-3E8D-42FD-92AD-A189BA952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0204D2-65C4-4B3C-AE24-8EC3822FE268}" type="datetimeFigureOut">
              <a:rPr lang="en-US"/>
              <a:pPr>
                <a:defRPr/>
              </a:pPr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2C2BDCA-F918-47D5-AD22-1F83A52F6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BF8F634-CA20-4EF4-8B75-8D3B51DDA979}" type="datetimeFigureOut">
              <a:rPr lang="en-US"/>
              <a:pPr>
                <a:defRPr/>
              </a:pPr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7BC972-C115-419C-84EE-2F86B5943B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FCC16C-4B7B-4795-95DB-0C1330AB5CF8}" type="datetimeFigureOut">
              <a:rPr lang="en-US"/>
              <a:pPr>
                <a:defRPr/>
              </a:pPr>
              <a:t>4/26/2010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FED472-364B-4475-80A6-25380B5DD8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BBE0C6D-9FF9-46C1-8F18-47D74C28850D}" type="datetimeFigureOut">
              <a:rPr lang="en-US"/>
              <a:pPr>
                <a:defRPr/>
              </a:pPr>
              <a:t>4/26/2010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544CB1-F82C-46FF-B0C5-E5279CD28B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20A7912-96F6-46D4-B6DB-08D8DA9C3D99}" type="datetimeFigureOut">
              <a:rPr lang="en-US"/>
              <a:pPr>
                <a:defRPr/>
              </a:pPr>
              <a:t>4/26/2010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3422228-C341-4750-A1F7-6DDC28614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A4F4C8-43E5-4552-BAF9-3C67E98D3F55}" type="datetimeFigureOut">
              <a:rPr lang="en-US"/>
              <a:pPr>
                <a:defRPr/>
              </a:pPr>
              <a:t>4/26/2010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1019BE-2A46-43E7-8326-4922F5E571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D9F71F-4A74-4EB1-B965-C3209E6C44B7}" type="datetimeFigureOut">
              <a:rPr lang="en-US"/>
              <a:pPr>
                <a:defRPr/>
              </a:pPr>
              <a:t>4/26/2010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8928CB-1DBB-4B53-8318-2A347D2AD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8845BC-8816-4441-B549-A7BB7968299C}" type="datetimeFigureOut">
              <a:rPr lang="en-US"/>
              <a:pPr>
                <a:defRPr/>
              </a:pPr>
              <a:t>4/26/2010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BFCC23-9401-4F15-AF4E-D1F69DFED4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BB8BD7D-E0BE-48C0-B724-DF2CE09777EE}" type="datetimeFigureOut">
              <a:rPr lang="en-US"/>
              <a:pPr>
                <a:defRPr/>
              </a:pPr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G. Wu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6CB593C-1516-4568-BFA7-3652D1529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Single cell coordination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dirty="0">
                <a:latin typeface="+mj-lt"/>
                <a:ea typeface="+mj-ea"/>
                <a:cs typeface="+mj-cs"/>
              </a:rPr>
              <a:t>Single Cell Cavity Activity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Outline</a:t>
            </a:r>
            <a:endParaRPr lang="en-US" sz="3600" dirty="0">
              <a:latin typeface="+mj-lt"/>
              <a:ea typeface="+mj-ea"/>
              <a:cs typeface="+mj-cs"/>
            </a:endParaRPr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304800" y="762000"/>
            <a:ext cx="861060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2000" dirty="0"/>
              <a:t>ANL EP </a:t>
            </a:r>
            <a:r>
              <a:rPr lang="en-US" sz="2000" dirty="0" smtClean="0"/>
              <a:t>optimization (TE1AES005) </a:t>
            </a:r>
            <a:endParaRPr lang="en-US" sz="2000" dirty="0"/>
          </a:p>
          <a:p>
            <a:pPr marL="342900" indent="-342900">
              <a:buFontTx/>
              <a:buAutoNum type="arabicPeriod"/>
            </a:pPr>
            <a:r>
              <a:rPr lang="en-US" sz="2000" dirty="0"/>
              <a:t>R&amp;D cavities </a:t>
            </a:r>
            <a:br>
              <a:rPr lang="en-US" sz="2000" dirty="0"/>
            </a:br>
            <a:r>
              <a:rPr lang="en-US" sz="2000" dirty="0" smtClean="0"/>
              <a:t>  A. </a:t>
            </a:r>
            <a:r>
              <a:rPr lang="en-US" dirty="0" smtClean="0"/>
              <a:t>Tumble</a:t>
            </a:r>
            <a:r>
              <a:rPr lang="en-US" dirty="0"/>
              <a:t>, 2 </a:t>
            </a:r>
            <a:r>
              <a:rPr lang="en-US" dirty="0" smtClean="0"/>
              <a:t>cavities (TE1ACC004, </a:t>
            </a:r>
            <a:r>
              <a:rPr lang="en-US" dirty="0" smtClean="0">
                <a:solidFill>
                  <a:srgbClr val="FF0000"/>
                </a:solidFill>
              </a:rPr>
              <a:t>NR-6, TE1CAT001, </a:t>
            </a:r>
            <a:r>
              <a:rPr lang="en-US" dirty="0" smtClean="0"/>
              <a:t>TE1CAT002)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B. Laser </a:t>
            </a:r>
            <a:r>
              <a:rPr lang="en-US" dirty="0"/>
              <a:t>re-melting, 2 </a:t>
            </a:r>
            <a:r>
              <a:rPr lang="en-US" dirty="0" smtClean="0"/>
              <a:t>cavities (</a:t>
            </a:r>
            <a:r>
              <a:rPr lang="en-US" dirty="0" smtClean="0">
                <a:solidFill>
                  <a:srgbClr val="FF0000"/>
                </a:solidFill>
              </a:rPr>
              <a:t>TE1ACC003</a:t>
            </a:r>
            <a:r>
              <a:rPr lang="en-US" dirty="0" smtClean="0"/>
              <a:t>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C. CMP </a:t>
            </a:r>
            <a:r>
              <a:rPr lang="en-US" dirty="0"/>
              <a:t>process, 1-2 cavities </a:t>
            </a:r>
            <a:br>
              <a:rPr lang="en-US" dirty="0"/>
            </a:br>
            <a:r>
              <a:rPr lang="en-US" dirty="0" smtClean="0"/>
              <a:t>  D. ECS </a:t>
            </a:r>
            <a:r>
              <a:rPr lang="en-US" dirty="0"/>
              <a:t>investigation, 2 </a:t>
            </a:r>
            <a:r>
              <a:rPr lang="en-US" dirty="0" smtClean="0"/>
              <a:t>cavities (TE1ACC005, TE1ACC006)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E. manufacturing </a:t>
            </a:r>
            <a:r>
              <a:rPr lang="en-US" dirty="0"/>
              <a:t>optimization, 2 cavities </a:t>
            </a:r>
            <a:br>
              <a:rPr lang="en-US" dirty="0"/>
            </a:br>
            <a:r>
              <a:rPr lang="en-US" dirty="0" smtClean="0"/>
              <a:t>  F.  Atomic Layer Deposition (ALD) cavities</a:t>
            </a:r>
          </a:p>
          <a:p>
            <a:pPr marL="800100" lvl="1" indent="-342900"/>
            <a:r>
              <a:rPr lang="en-US" dirty="0" smtClean="0"/>
              <a:t>G. Traveling wave cavity, 2 cavities (TW1AES001, </a:t>
            </a:r>
            <a:r>
              <a:rPr lang="en-US" dirty="0" smtClean="0">
                <a:solidFill>
                  <a:srgbClr val="FF0000"/>
                </a:solidFill>
              </a:rPr>
              <a:t>TW1AES002</a:t>
            </a:r>
            <a:r>
              <a:rPr lang="en-US" dirty="0" smtClean="0"/>
              <a:t>)</a:t>
            </a:r>
          </a:p>
          <a:p>
            <a:pPr marL="342900" indent="-342900">
              <a:buFontTx/>
              <a:buAutoNum type="arabicPeriod"/>
            </a:pPr>
            <a:r>
              <a:rPr lang="en-US" sz="2000" dirty="0" smtClean="0"/>
              <a:t>Vendor </a:t>
            </a:r>
            <a:r>
              <a:rPr lang="en-US" sz="2000" dirty="0"/>
              <a:t>qualification </a:t>
            </a:r>
            <a:br>
              <a:rPr lang="en-US" sz="2000" dirty="0"/>
            </a:br>
            <a:r>
              <a:rPr lang="en-US" sz="2000" dirty="0"/>
              <a:t>   </a:t>
            </a:r>
            <a:r>
              <a:rPr lang="en-US" dirty="0" smtClean="0"/>
              <a:t>RRCAT Collaboration, 2 cavities (</a:t>
            </a:r>
            <a:r>
              <a:rPr lang="en-US" dirty="0" smtClean="0">
                <a:solidFill>
                  <a:srgbClr val="FF0000"/>
                </a:solidFill>
              </a:rPr>
              <a:t>TE1CAT001, </a:t>
            </a:r>
            <a:r>
              <a:rPr lang="en-US" dirty="0" smtClean="0"/>
              <a:t>TE1CAT002) </a:t>
            </a:r>
          </a:p>
          <a:p>
            <a:pPr marL="342900" indent="-342900"/>
            <a:r>
              <a:rPr lang="en-US" dirty="0" smtClean="0"/>
              <a:t>         ABLE EP 2 cavities (</a:t>
            </a:r>
            <a:r>
              <a:rPr lang="en-US" dirty="0" smtClean="0">
                <a:solidFill>
                  <a:srgbClr val="FF0000"/>
                </a:solidFill>
              </a:rPr>
              <a:t>NR-4</a:t>
            </a:r>
            <a:r>
              <a:rPr lang="en-US" dirty="0" smtClean="0"/>
              <a:t>)</a:t>
            </a:r>
            <a:endParaRPr lang="en-US" dirty="0"/>
          </a:p>
          <a:p>
            <a:pPr marL="457200" indent="-457200">
              <a:buFont typeface="+mj-lt"/>
              <a:buAutoNum type="arabicPeriod" startAt="4"/>
            </a:pPr>
            <a:r>
              <a:rPr lang="en-US" sz="2000" dirty="0"/>
              <a:t>Infrastructure support </a:t>
            </a:r>
            <a:br>
              <a:rPr lang="en-US" sz="2000" dirty="0"/>
            </a:br>
            <a:r>
              <a:rPr lang="en-US" sz="2000" dirty="0"/>
              <a:t> 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Furnace verification, 1 cavity.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(completed)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Diode T-map and second sound development 1 </a:t>
            </a:r>
            <a:r>
              <a:rPr lang="en-US" dirty="0" smtClean="0"/>
              <a:t>cavity (TE1ACC001)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ANL HPR water verification 1 cavity  </a:t>
            </a:r>
            <a:r>
              <a:rPr lang="en-US" dirty="0" smtClean="0"/>
              <a:t>(TE1ACC001</a:t>
            </a:r>
            <a:r>
              <a:rPr lang="en-US" dirty="0" smtClean="0"/>
              <a:t>)</a:t>
            </a:r>
          </a:p>
          <a:p>
            <a:pPr marL="457200" indent="-457200"/>
            <a:r>
              <a:rPr lang="en-US" dirty="0" smtClean="0"/>
              <a:t> </a:t>
            </a:r>
            <a:r>
              <a:rPr lang="en-US" dirty="0" smtClean="0"/>
              <a:t>       X-ray at </a:t>
            </a:r>
            <a:r>
              <a:rPr lang="en-US" dirty="0" err="1" smtClean="0"/>
              <a:t>NorthStar</a:t>
            </a:r>
            <a:r>
              <a:rPr lang="en-US" dirty="0" smtClean="0"/>
              <a:t> (TE1ACC004)</a:t>
            </a:r>
            <a:endParaRPr lang="en-US" dirty="0" smtClean="0"/>
          </a:p>
          <a:p>
            <a:pPr marL="342900" indent="-342900"/>
            <a:r>
              <a:rPr lang="en-US" sz="2000" dirty="0" smtClean="0"/>
              <a:t>5.    Basic </a:t>
            </a:r>
            <a:r>
              <a:rPr lang="en-US" sz="2000" dirty="0" smtClean="0"/>
              <a:t>R&amp;D  </a:t>
            </a:r>
          </a:p>
          <a:p>
            <a:pPr marL="342900" indent="-342900"/>
            <a:r>
              <a:rPr lang="en-US" dirty="0" smtClean="0"/>
              <a:t>        A. EP cavity Q-slope studies</a:t>
            </a:r>
          </a:p>
          <a:p>
            <a:pPr marL="342900" indent="-342900"/>
            <a:r>
              <a:rPr lang="en-US" i="1" dirty="0" smtClean="0"/>
              <a:t>        </a:t>
            </a:r>
            <a:r>
              <a:rPr lang="en-US" dirty="0" smtClean="0"/>
              <a:t>B. General Q-slope studies (TE1AES002)</a:t>
            </a:r>
          </a:p>
          <a:p>
            <a:pPr marL="342900" indent="-342900"/>
            <a:r>
              <a:rPr lang="en-US" sz="2000" dirty="0" smtClean="0">
                <a:solidFill>
                  <a:srgbClr val="FF0000"/>
                </a:solidFill>
              </a:rPr>
              <a:t>       </a:t>
            </a:r>
            <a:r>
              <a:rPr lang="en-US" sz="2000" dirty="0" smtClean="0"/>
              <a:t>C. Cut-out study (</a:t>
            </a:r>
            <a:r>
              <a:rPr lang="en-US" sz="2000" dirty="0" smtClean="0">
                <a:solidFill>
                  <a:srgbClr val="FF0000"/>
                </a:solidFill>
              </a:rPr>
              <a:t>TE1AES004</a:t>
            </a:r>
            <a:r>
              <a:rPr lang="en-US" sz="2000" dirty="0" smtClean="0"/>
              <a:t>)</a:t>
            </a:r>
            <a:r>
              <a:rPr lang="en-US" sz="2000" dirty="0">
                <a:solidFill>
                  <a:srgbClr val="FF0000"/>
                </a:solidFill>
              </a:rPr>
              <a:t/>
            </a:r>
            <a:br>
              <a:rPr lang="en-US" sz="2000" dirty="0">
                <a:solidFill>
                  <a:srgbClr val="FF0000"/>
                </a:solidFill>
              </a:rPr>
            </a:br>
            <a:r>
              <a:rPr lang="en-US" sz="2000" dirty="0">
                <a:solidFill>
                  <a:srgbClr val="FF0000"/>
                </a:solidFill>
              </a:rPr>
              <a:t>  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217" name="Group 1473"/>
          <p:cNvGraphicFramePr>
            <a:graphicFrameLocks noGrp="1"/>
          </p:cNvGraphicFramePr>
          <p:nvPr/>
        </p:nvGraphicFramePr>
        <p:xfrm>
          <a:off x="0" y="381000"/>
          <a:ext cx="9144000" cy="5615305"/>
        </p:xfrm>
        <a:graphic>
          <a:graphicData uri="http://schemas.openxmlformats.org/drawingml/2006/table">
            <a:tbl>
              <a:tblPr/>
              <a:tblGrid>
                <a:gridCol w="914400"/>
                <a:gridCol w="1447800"/>
                <a:gridCol w="1752600"/>
                <a:gridCol w="1371600"/>
                <a:gridCol w="2895600"/>
                <a:gridCol w="762000"/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Number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Current location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Main purpose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Latest Activity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Current status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Notes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TE1AES004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Equator quenching, T-map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HPR clean assembly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 queue for RF test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TE1AES005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CMP, EP, ABLE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be HF rinsed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CABOT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CMP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 done, to be polished at CABOT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MDTL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laser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remelting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Molding extraction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 queue for HPR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Tumbling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Inspected/replicated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Eddy current scanning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Molding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Optical inspected and one final EP (40micon)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Eddy current scanning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Molding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receive progressive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 RF commissioning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ABLE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Immersion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be inspected optically and H bake out?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FNAL/ICB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E-beam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remelting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on Pit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inspected, to be processed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FNAL/ICB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Tumble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bakeout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 queue for RF test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Incoming inspection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three inside weld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This wk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Incoming inspection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Incoming inspection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Three normal weld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TE1CAT001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RRCAT collaboration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bakeout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 queue for RF test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TE1CAT002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RRCAT collaboration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Tumble polishing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 queue for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TW1AES001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Traveling wave prototype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RF test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TW1AES002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Traveling wave prototype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RF  test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RF test with more T-map,  and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NbTi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flanges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504" name="Text Box 1369"/>
          <p:cNvSpPr txBox="1">
            <a:spLocks noChangeArrowheads="1"/>
          </p:cNvSpPr>
          <p:nvPr/>
        </p:nvSpPr>
        <p:spPr bwMode="auto">
          <a:xfrm>
            <a:off x="2057400" y="0"/>
            <a:ext cx="495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Single cell list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For two weeks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4294967295"/>
          </p:nvPr>
        </p:nvSpPr>
        <p:spPr>
          <a:xfrm>
            <a:off x="228600" y="685800"/>
            <a:ext cx="8763000" cy="5638800"/>
          </a:xfrm>
        </p:spPr>
        <p:txBody>
          <a:bodyPr/>
          <a:lstStyle/>
          <a:p>
            <a:r>
              <a:rPr lang="en-US" sz="2400" dirty="0" smtClean="0"/>
              <a:t>TE1ACC003 (Laser)</a:t>
            </a:r>
          </a:p>
          <a:p>
            <a:pPr lvl="1"/>
            <a:r>
              <a:rPr lang="en-US" sz="2000" dirty="0" smtClean="0"/>
              <a:t>Create a low field quench pit, test before &amp; after laser re-melting. </a:t>
            </a:r>
          </a:p>
          <a:p>
            <a:r>
              <a:rPr lang="en-US" sz="2400" dirty="0" smtClean="0"/>
              <a:t>TE1ACC005&amp;006 (ECS)</a:t>
            </a:r>
          </a:p>
          <a:p>
            <a:pPr lvl="1"/>
            <a:r>
              <a:rPr lang="en-US" sz="2000" dirty="0" smtClean="0"/>
              <a:t>Replica done, in queue for EP (ANL)</a:t>
            </a:r>
          </a:p>
          <a:p>
            <a:r>
              <a:rPr lang="en-US" sz="2400" dirty="0" smtClean="0"/>
              <a:t>TW1AES001&amp;002 (traveling wave)</a:t>
            </a:r>
          </a:p>
          <a:p>
            <a:pPr lvl="1"/>
            <a:r>
              <a:rPr lang="en-US" sz="2000" dirty="0" smtClean="0"/>
              <a:t>TW2 in queue for second RF test(IB1), </a:t>
            </a:r>
            <a:r>
              <a:rPr lang="en-US" sz="2000" dirty="0" err="1" smtClean="0"/>
              <a:t>NbTi</a:t>
            </a:r>
            <a:r>
              <a:rPr lang="en-US" sz="2000" dirty="0" smtClean="0"/>
              <a:t> flanges in progress</a:t>
            </a:r>
          </a:p>
          <a:p>
            <a:r>
              <a:rPr lang="en-US" sz="2400" dirty="0" smtClean="0"/>
              <a:t>TE1CAT001/NR-6 (Tumble Polishing)</a:t>
            </a:r>
          </a:p>
          <a:p>
            <a:pPr lvl="1"/>
            <a:r>
              <a:rPr lang="en-US" sz="2000" dirty="0" smtClean="0"/>
              <a:t>In queue for 120 C baking and RF test</a:t>
            </a:r>
          </a:p>
          <a:p>
            <a:r>
              <a:rPr lang="en-US" sz="2400" dirty="0" smtClean="0"/>
              <a:t>TE1CAT002 (RRCAT collaboration)</a:t>
            </a:r>
          </a:p>
          <a:p>
            <a:pPr lvl="1"/>
            <a:r>
              <a:rPr lang="en-US" sz="2000" dirty="0" smtClean="0"/>
              <a:t>Tumble polishing, in queue for EP</a:t>
            </a:r>
          </a:p>
          <a:p>
            <a:r>
              <a:rPr lang="en-US" sz="2400" dirty="0" smtClean="0"/>
              <a:t>TE1AES004 (basic SRF)</a:t>
            </a:r>
          </a:p>
          <a:p>
            <a:pPr lvl="1"/>
            <a:r>
              <a:rPr lang="en-US" sz="2000" dirty="0" smtClean="0"/>
              <a:t>in queue for RF test at A0</a:t>
            </a:r>
            <a:endParaRPr lang="en-US" sz="2400" dirty="0" smtClean="0"/>
          </a:p>
          <a:p>
            <a:r>
              <a:rPr lang="en-US" sz="2400" dirty="0" smtClean="0"/>
              <a:t>NR-4 (ABLE electropolishing) </a:t>
            </a:r>
            <a:endParaRPr lang="en-US" sz="2400" dirty="0" smtClean="0"/>
          </a:p>
          <a:p>
            <a:pPr lvl="1"/>
            <a:r>
              <a:rPr lang="en-US" sz="2000" dirty="0" smtClean="0"/>
              <a:t>in </a:t>
            </a:r>
            <a:r>
              <a:rPr lang="en-US" sz="2000" dirty="0" smtClean="0"/>
              <a:t>queue for optical </a:t>
            </a:r>
            <a:r>
              <a:rPr lang="en-US" sz="2000" dirty="0" smtClean="0"/>
              <a:t>inspection, HPR/RF test, no H-</a:t>
            </a:r>
            <a:r>
              <a:rPr lang="en-US" sz="2000" dirty="0" err="1" smtClean="0"/>
              <a:t>bakeout</a:t>
            </a:r>
            <a:endParaRPr lang="en-US" sz="2000" dirty="0" smtClean="0"/>
          </a:p>
          <a:p>
            <a:r>
              <a:rPr lang="en-US" sz="2400" dirty="0" smtClean="0"/>
              <a:t>TE1PAVxxx incoming inspection and optical insp.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1028</TotalTime>
  <Words>331</Words>
  <Application>Microsoft Office PowerPoint</Application>
  <PresentationFormat>On-screen Show (4:3)</PresentationFormat>
  <Paragraphs>133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Custom Design</vt:lpstr>
      <vt:lpstr>Single cell coordination</vt:lpstr>
      <vt:lpstr>Slide 2</vt:lpstr>
      <vt:lpstr>Slide 3</vt:lpstr>
      <vt:lpstr>For two weeks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Single cell coordination</dc:title>
  <dc:creator>owner</dc:creator>
  <cp:lastModifiedBy>genfa</cp:lastModifiedBy>
  <cp:revision>99</cp:revision>
  <dcterms:created xsi:type="dcterms:W3CDTF">2009-10-12T04:39:25Z</dcterms:created>
  <dcterms:modified xsi:type="dcterms:W3CDTF">2010-04-26T15:46:39Z</dcterms:modified>
</cp:coreProperties>
</file>