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64" r:id="rId5"/>
    <p:sldId id="259" r:id="rId6"/>
    <p:sldId id="260" r:id="rId7"/>
    <p:sldId id="265" r:id="rId8"/>
    <p:sldId id="267" r:id="rId9"/>
    <p:sldId id="268" r:id="rId10"/>
    <p:sldId id="266" r:id="rId11"/>
    <p:sldId id="261" r:id="rId12"/>
    <p:sldId id="262"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977" autoAdjust="0"/>
  </p:normalViewPr>
  <p:slideViewPr>
    <p:cSldViewPr>
      <p:cViewPr varScale="1">
        <p:scale>
          <a:sx n="93" d="100"/>
          <a:sy n="93" d="100"/>
        </p:scale>
        <p:origin x="-152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FD7617-1368-4E39-AD0B-184939350782}" type="datetimeFigureOut">
              <a:rPr lang="en-US" smtClean="0"/>
              <a:t>4/27/2010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9DEEFB-7A3E-4352-8154-7897E2923D7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9DEEFB-7A3E-4352-8154-7897E2923D70}" type="slidenum">
              <a:rPr lang="en-US" smtClean="0"/>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baseline="0" dirty="0" smtClean="0"/>
              <a:t>Images</a:t>
            </a:r>
          </a:p>
          <a:p>
            <a:endParaRPr lang="en-US" dirty="0" smtClean="0"/>
          </a:p>
          <a:p>
            <a:r>
              <a:rPr lang="en-US" dirty="0" smtClean="0"/>
              <a:t>Image mode:</a:t>
            </a:r>
            <a:endParaRPr lang="en-US" baseline="0" dirty="0" smtClean="0"/>
          </a:p>
          <a:p>
            <a:r>
              <a:rPr lang="en-US" baseline="0" dirty="0" smtClean="0"/>
              <a:t>Single</a:t>
            </a:r>
          </a:p>
          <a:p>
            <a:r>
              <a:rPr lang="en-US" baseline="0" dirty="0" smtClean="0"/>
              <a:t>Multiple</a:t>
            </a:r>
          </a:p>
          <a:p>
            <a:r>
              <a:rPr lang="en-US" baseline="0" dirty="0" smtClean="0"/>
              <a:t>Continuous</a:t>
            </a:r>
          </a:p>
          <a:p>
            <a:endParaRPr lang="en-US" baseline="0" dirty="0" smtClean="0"/>
          </a:p>
          <a:p>
            <a:r>
              <a:rPr lang="en-US" baseline="0" dirty="0" smtClean="0"/>
              <a:t>Trigger Mode:</a:t>
            </a:r>
          </a:p>
          <a:p>
            <a:r>
              <a:rPr lang="en-US" baseline="0" dirty="0" smtClean="0"/>
              <a:t>Free Run &amp; Sync Trigger</a:t>
            </a:r>
            <a:endParaRPr lang="en-US" dirty="0"/>
          </a:p>
        </p:txBody>
      </p:sp>
      <p:sp>
        <p:nvSpPr>
          <p:cNvPr id="4" name="Slide Number Placeholder 3"/>
          <p:cNvSpPr>
            <a:spLocks noGrp="1"/>
          </p:cNvSpPr>
          <p:nvPr>
            <p:ph type="sldNum" sz="quarter" idx="10"/>
          </p:nvPr>
        </p:nvSpPr>
        <p:spPr/>
        <p:txBody>
          <a:bodyPr/>
          <a:lstStyle/>
          <a:p>
            <a:fld id="{E99DEEFB-7A3E-4352-8154-7897E2923D70}" type="slidenum">
              <a:rPr lang="en-US" smtClean="0"/>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File Path</a:t>
            </a:r>
          </a:p>
          <a:p>
            <a:endParaRPr lang="en-US" dirty="0" smtClean="0"/>
          </a:p>
          <a:p>
            <a:r>
              <a:rPr lang="en-US" dirty="0" smtClean="0"/>
              <a:t>File Name Format</a:t>
            </a:r>
          </a:p>
          <a:p>
            <a:endParaRPr lang="en-US" dirty="0" smtClean="0"/>
          </a:p>
          <a:p>
            <a:r>
              <a:rPr lang="en-US" dirty="0" smtClean="0"/>
              <a:t>Write Mode:</a:t>
            </a:r>
          </a:p>
          <a:p>
            <a:r>
              <a:rPr lang="en-US" dirty="0" smtClean="0"/>
              <a:t>Capture – Writing</a:t>
            </a:r>
            <a:r>
              <a:rPr lang="en-US" baseline="0" dirty="0" smtClean="0"/>
              <a:t> to computer buffer first, not saved until push “Save”</a:t>
            </a:r>
          </a:p>
          <a:p>
            <a:r>
              <a:rPr lang="en-US" baseline="0" dirty="0" smtClean="0"/>
              <a:t>Single – Capture a single file</a:t>
            </a:r>
          </a:p>
          <a:p>
            <a:r>
              <a:rPr lang="en-US" dirty="0" smtClean="0"/>
              <a:t>Stream</a:t>
            </a:r>
            <a:r>
              <a:rPr lang="en-US" baseline="0" dirty="0" smtClean="0"/>
              <a:t> – Capture and save the number of file defined in # of capture</a:t>
            </a:r>
            <a:endParaRPr lang="en-US" dirty="0" smtClean="0"/>
          </a:p>
          <a:p>
            <a:endParaRPr lang="en-US" dirty="0"/>
          </a:p>
        </p:txBody>
      </p:sp>
      <p:sp>
        <p:nvSpPr>
          <p:cNvPr id="4" name="Slide Number Placeholder 3"/>
          <p:cNvSpPr>
            <a:spLocks noGrp="1"/>
          </p:cNvSpPr>
          <p:nvPr>
            <p:ph type="sldNum" sz="quarter" idx="10"/>
          </p:nvPr>
        </p:nvSpPr>
        <p:spPr/>
        <p:txBody>
          <a:bodyPr/>
          <a:lstStyle/>
          <a:p>
            <a:fld id="{E99DEEFB-7A3E-4352-8154-7897E2923D70}" type="slidenum">
              <a:rPr lang="en-US" smtClean="0"/>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EPICS</a:t>
            </a:r>
            <a:r>
              <a:rPr lang="en-US" baseline="0" dirty="0" smtClean="0"/>
              <a:t> end configuration</a:t>
            </a:r>
          </a:p>
          <a:p>
            <a:endParaRPr lang="en-US" baseline="0" dirty="0" smtClean="0"/>
          </a:p>
          <a:p>
            <a:r>
              <a:rPr lang="en-US" baseline="0" dirty="0" err="1" smtClean="0"/>
              <a:t>AreaDetector</a:t>
            </a:r>
            <a:r>
              <a:rPr lang="en-US" baseline="0" dirty="0" smtClean="0"/>
              <a:t> created a plug in for Image J</a:t>
            </a:r>
          </a:p>
          <a:p>
            <a:endParaRPr lang="en-US" dirty="0"/>
          </a:p>
        </p:txBody>
      </p:sp>
      <p:sp>
        <p:nvSpPr>
          <p:cNvPr id="4" name="Slide Number Placeholder 3"/>
          <p:cNvSpPr>
            <a:spLocks noGrp="1"/>
          </p:cNvSpPr>
          <p:nvPr>
            <p:ph type="sldNum" sz="quarter" idx="10"/>
          </p:nvPr>
        </p:nvSpPr>
        <p:spPr/>
        <p:txBody>
          <a:bodyPr/>
          <a:lstStyle/>
          <a:p>
            <a:fld id="{E99DEEFB-7A3E-4352-8154-7897E2923D70}" type="slidenum">
              <a:rPr lang="en-US" smtClean="0"/>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 and stop</a:t>
            </a:r>
            <a:endParaRPr lang="en-US" baseline="0" dirty="0" smtClean="0"/>
          </a:p>
          <a:p>
            <a:endParaRPr lang="en-US" baseline="0" dirty="0" smtClean="0"/>
          </a:p>
          <a:p>
            <a:r>
              <a:rPr lang="en-US" baseline="0" dirty="0" smtClean="0"/>
              <a:t>Single, Continuous, Stream</a:t>
            </a:r>
          </a:p>
          <a:p>
            <a:endParaRPr lang="en-US" baseline="0" dirty="0" smtClean="0"/>
          </a:p>
          <a:p>
            <a:r>
              <a:rPr lang="en-US" baseline="0" dirty="0" smtClean="0"/>
              <a:t>Image J viewer launch from apc-con01</a:t>
            </a:r>
          </a:p>
          <a:p>
            <a:endParaRPr lang="en-US" baseline="0" dirty="0" smtClean="0"/>
          </a:p>
          <a:p>
            <a:r>
              <a:rPr lang="en-US" baseline="0" dirty="0" smtClean="0"/>
              <a:t>Can’t dump image to </a:t>
            </a:r>
            <a:r>
              <a:rPr lang="en-US" baseline="0" dirty="0" err="1" smtClean="0"/>
              <a:t>clx</a:t>
            </a:r>
            <a:r>
              <a:rPr lang="en-US" baseline="0" dirty="0" smtClean="0"/>
              <a:t> system right…</a:t>
            </a:r>
          </a:p>
          <a:p>
            <a:endParaRPr lang="en-US" baseline="0" dirty="0" smtClean="0"/>
          </a:p>
          <a:p>
            <a:r>
              <a:rPr lang="en-US" baseline="0" dirty="0" smtClean="0"/>
              <a:t>1.3 MB X 20 per second = 26 MB per second</a:t>
            </a:r>
          </a:p>
          <a:p>
            <a:endParaRPr lang="en-US" baseline="0" dirty="0" smtClean="0"/>
          </a:p>
          <a:p>
            <a:r>
              <a:rPr lang="en-US" baseline="0" dirty="0" smtClean="0"/>
              <a:t>1 min consume = 1560 MB = 1.5 GB</a:t>
            </a:r>
          </a:p>
          <a:p>
            <a:endParaRPr lang="en-US" baseline="0" dirty="0" smtClean="0"/>
          </a:p>
          <a:p>
            <a:r>
              <a:rPr lang="en-US" baseline="0" dirty="0" smtClean="0"/>
              <a:t>At 5 Hz</a:t>
            </a:r>
          </a:p>
          <a:p>
            <a:endParaRPr lang="en-US" baseline="0" dirty="0" smtClean="0"/>
          </a:p>
          <a:p>
            <a:r>
              <a:rPr lang="en-US" baseline="0" dirty="0" smtClean="0"/>
              <a:t>1.3 X 5 = 6.5 MB per second</a:t>
            </a:r>
          </a:p>
          <a:p>
            <a:endParaRPr lang="en-US" baseline="0" dirty="0" smtClean="0"/>
          </a:p>
          <a:p>
            <a:r>
              <a:rPr lang="en-US" baseline="0" dirty="0" smtClean="0"/>
              <a:t>1 min consume =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99DEEFB-7A3E-4352-8154-7897E2923D70}"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BDA8876-7D20-44F0-9166-D0CA3582E883}" type="datetimeFigureOut">
              <a:rPr lang="en-US" smtClean="0"/>
              <a:t>4/27/2010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5E91444-0B07-4DC5-BEDA-60438E9C8D3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A8876-7D20-44F0-9166-D0CA3582E883}" type="datetimeFigureOut">
              <a:rPr lang="en-US" smtClean="0"/>
              <a:t>4/27/2010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A8876-7D20-44F0-9166-D0CA3582E883}" type="datetimeFigureOut">
              <a:rPr lang="en-US" smtClean="0"/>
              <a:t>4/27/2010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A8876-7D20-44F0-9166-D0CA3582E883}" type="datetimeFigureOut">
              <a:rPr lang="en-US" smtClean="0"/>
              <a:t>4/27/2010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DA8876-7D20-44F0-9166-D0CA3582E883}" type="datetimeFigureOut">
              <a:rPr lang="en-US" smtClean="0"/>
              <a:t>4/27/2010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E91444-0B07-4DC5-BEDA-60438E9C8D3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A8876-7D20-44F0-9166-D0CA3582E883}" type="datetimeFigureOut">
              <a:rPr lang="en-US" smtClean="0"/>
              <a:t>4/27/2010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DA8876-7D20-44F0-9166-D0CA3582E883}" type="datetimeFigureOut">
              <a:rPr lang="en-US" smtClean="0"/>
              <a:t>4/27/2010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BDA8876-7D20-44F0-9166-D0CA3582E883}" type="datetimeFigureOut">
              <a:rPr lang="en-US" smtClean="0"/>
              <a:t>4/27/2010</a:t>
            </a:fld>
            <a:endParaRPr lang="en-US"/>
          </a:p>
        </p:txBody>
      </p:sp>
      <p:sp>
        <p:nvSpPr>
          <p:cNvPr id="8" name="Slide Number Placeholder 7"/>
          <p:cNvSpPr>
            <a:spLocks noGrp="1"/>
          </p:cNvSpPr>
          <p:nvPr>
            <p:ph type="sldNum" sz="quarter" idx="11"/>
          </p:nvPr>
        </p:nvSpPr>
        <p:spPr/>
        <p:txBody>
          <a:bodyPr/>
          <a:lstStyle/>
          <a:p>
            <a:fld id="{F5E91444-0B07-4DC5-BEDA-60438E9C8D31}"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DA8876-7D20-44F0-9166-D0CA3582E883}" type="datetimeFigureOut">
              <a:rPr lang="en-US" smtClean="0"/>
              <a:t>4/27/2010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A8876-7D20-44F0-9166-D0CA3582E883}" type="datetimeFigureOut">
              <a:rPr lang="en-US" smtClean="0"/>
              <a:t>4/27/2010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F5E91444-0B07-4DC5-BEDA-60438E9C8D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0BDA8876-7D20-44F0-9166-D0CA3582E883}" type="datetimeFigureOut">
              <a:rPr lang="en-US" smtClean="0"/>
              <a:t>4/27/2010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E91444-0B07-4DC5-BEDA-60438E9C8D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BDA8876-7D20-44F0-9166-D0CA3582E883}" type="datetimeFigureOut">
              <a:rPr lang="en-US" smtClean="0"/>
              <a:t>4/27/2010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5E91444-0B07-4DC5-BEDA-60438E9C8D3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Muon Lab </a:t>
            </a:r>
            <a:br>
              <a:rPr lang="en-US" dirty="0" smtClean="0"/>
            </a:br>
            <a:r>
              <a:rPr lang="en-US" dirty="0" smtClean="0"/>
              <a:t>Camera Server</a:t>
            </a:r>
            <a:endParaRPr lang="en-US" dirty="0"/>
          </a:p>
        </p:txBody>
      </p:sp>
      <p:sp>
        <p:nvSpPr>
          <p:cNvPr id="3" name="Subtitle 2"/>
          <p:cNvSpPr>
            <a:spLocks noGrp="1"/>
          </p:cNvSpPr>
          <p:nvPr>
            <p:ph type="subTitle" idx="1"/>
          </p:nvPr>
        </p:nvSpPr>
        <p:spPr/>
        <p:txBody>
          <a:bodyPr/>
          <a:lstStyle/>
          <a:p>
            <a:r>
              <a:rPr lang="en-US" dirty="0" smtClean="0"/>
              <a:t>Experimental implementation with </a:t>
            </a:r>
            <a:r>
              <a:rPr lang="en-US" dirty="0" err="1" smtClean="0"/>
              <a:t>Prosilica</a:t>
            </a:r>
            <a:r>
              <a:rPr lang="en-US" dirty="0" smtClean="0"/>
              <a:t> GE 1350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5" name="Rectangle 4"/>
          <p:cNvSpPr/>
          <p:nvPr/>
        </p:nvSpPr>
        <p:spPr>
          <a:xfrm>
            <a:off x="381000" y="1219200"/>
            <a:ext cx="8305800" cy="5078313"/>
          </a:xfrm>
          <a:prstGeom prst="rect">
            <a:avLst/>
          </a:prstGeom>
        </p:spPr>
        <p:txBody>
          <a:bodyPr wrap="square">
            <a:spAutoFit/>
          </a:bodyPr>
          <a:lstStyle/>
          <a:p>
            <a:r>
              <a:rPr lang="en-US" dirty="0" smtClean="0"/>
              <a:t>Start and stop</a:t>
            </a:r>
            <a:endParaRPr lang="en-US" baseline="0" dirty="0" smtClean="0"/>
          </a:p>
          <a:p>
            <a:endParaRPr lang="en-US" baseline="0" dirty="0" smtClean="0"/>
          </a:p>
          <a:p>
            <a:r>
              <a:rPr lang="en-US" baseline="0" dirty="0" smtClean="0"/>
              <a:t>Single, Continuous, Stream</a:t>
            </a:r>
          </a:p>
          <a:p>
            <a:endParaRPr lang="en-US" baseline="0" dirty="0" smtClean="0"/>
          </a:p>
          <a:p>
            <a:r>
              <a:rPr lang="en-US" baseline="0" dirty="0" smtClean="0"/>
              <a:t>Image J viewer launch from apc-con01.fnal.gov</a:t>
            </a:r>
          </a:p>
          <a:p>
            <a:endParaRPr lang="en-US" baseline="0" dirty="0" smtClean="0"/>
          </a:p>
          <a:p>
            <a:r>
              <a:rPr lang="en-US" baseline="0" dirty="0" smtClean="0"/>
              <a:t>Can’t dump image to </a:t>
            </a:r>
            <a:r>
              <a:rPr lang="en-US" baseline="0" dirty="0" err="1" smtClean="0"/>
              <a:t>clx</a:t>
            </a:r>
            <a:r>
              <a:rPr lang="en-US" baseline="0" dirty="0" smtClean="0"/>
              <a:t> system right…</a:t>
            </a:r>
          </a:p>
          <a:p>
            <a:endParaRPr lang="en-US" baseline="0" dirty="0" smtClean="0"/>
          </a:p>
          <a:p>
            <a:r>
              <a:rPr lang="en-US" baseline="0" dirty="0" smtClean="0"/>
              <a:t>At 20 Hz (free run)</a:t>
            </a:r>
          </a:p>
          <a:p>
            <a:r>
              <a:rPr lang="en-US" baseline="0" dirty="0" smtClean="0"/>
              <a:t>1.3 MB X 20 per second = 26 MB per second</a:t>
            </a:r>
          </a:p>
          <a:p>
            <a:r>
              <a:rPr lang="en-US" baseline="0" dirty="0" smtClean="0"/>
              <a:t>1 min consume = 1560 MB = 1.5 GB</a:t>
            </a:r>
          </a:p>
          <a:p>
            <a:r>
              <a:rPr lang="en-US" dirty="0" smtClean="0"/>
              <a:t>30 min lunch without shutting off the image acquisition will cost 46.8 GB. </a:t>
            </a:r>
            <a:endParaRPr lang="en-US" baseline="0" dirty="0" smtClean="0"/>
          </a:p>
          <a:p>
            <a:endParaRPr lang="en-US" baseline="0" dirty="0" smtClean="0"/>
          </a:p>
          <a:p>
            <a:r>
              <a:rPr lang="en-US" baseline="0" dirty="0" smtClean="0"/>
              <a:t>At 5 Hz</a:t>
            </a:r>
          </a:p>
          <a:p>
            <a:r>
              <a:rPr lang="en-US" baseline="0" dirty="0" smtClean="0"/>
              <a:t>1.3 X 5 = 6.5 MB per second</a:t>
            </a:r>
          </a:p>
          <a:p>
            <a:r>
              <a:rPr lang="en-US" baseline="0" dirty="0" smtClean="0"/>
              <a:t>1 min consume = 390 MB</a:t>
            </a:r>
          </a:p>
          <a:p>
            <a:r>
              <a:rPr lang="en-US" dirty="0" smtClean="0"/>
              <a:t>30 min lunch without shutting off the image acquisition will cost 11.7 GB</a:t>
            </a:r>
            <a:endParaRPr lang="en-US" baseline="0" dirty="0" smtClean="0"/>
          </a:p>
          <a:p>
            <a:endParaRPr lang="en-US" baseline="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Problems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EPICS Getaway</a:t>
            </a:r>
          </a:p>
          <a:p>
            <a:pPr lvl="1"/>
            <a:r>
              <a:rPr lang="en-US" dirty="0" smtClean="0"/>
              <a:t>BUSY module (allows CA clients to indicate completion in a way that works with EPICS </a:t>
            </a:r>
            <a:r>
              <a:rPr lang="en-US" dirty="0" err="1" smtClean="0"/>
              <a:t>putNotify</a:t>
            </a:r>
            <a:r>
              <a:rPr lang="en-US" dirty="0" smtClean="0"/>
              <a:t>/</a:t>
            </a:r>
            <a:r>
              <a:rPr lang="en-US" dirty="0" err="1" smtClean="0"/>
              <a:t>ca_put_callback</a:t>
            </a:r>
            <a:r>
              <a:rPr lang="en-US" dirty="0" smtClean="0"/>
              <a:t> </a:t>
            </a:r>
            <a:r>
              <a:rPr lang="en-US" dirty="0" smtClean="0"/>
              <a:t>mechanism) </a:t>
            </a:r>
            <a:r>
              <a:rPr lang="en-US" dirty="0" smtClean="0"/>
              <a:t>-- the CA gateway converts </a:t>
            </a:r>
            <a:r>
              <a:rPr lang="en-US" dirty="0" err="1" smtClean="0"/>
              <a:t>ca_put</a:t>
            </a:r>
            <a:r>
              <a:rPr lang="en-US" dirty="0" smtClean="0"/>
              <a:t>() into a </a:t>
            </a:r>
            <a:r>
              <a:rPr lang="en-US" dirty="0" err="1" smtClean="0"/>
              <a:t>ca_put_callback</a:t>
            </a:r>
            <a:r>
              <a:rPr lang="en-US" dirty="0" smtClean="0"/>
              <a:t>() to the IOC</a:t>
            </a:r>
          </a:p>
          <a:p>
            <a:pPr lvl="2"/>
            <a:r>
              <a:rPr lang="en-US" dirty="0" smtClean="0"/>
              <a:t>“.. for most records the </a:t>
            </a:r>
            <a:r>
              <a:rPr lang="en-US" dirty="0" err="1" smtClean="0"/>
              <a:t>ca_put_callback</a:t>
            </a:r>
            <a:r>
              <a:rPr lang="en-US" dirty="0" smtClean="0"/>
              <a:t>() will complete almost immediately and you won't notice the difference. However the busy record type is deliberately designed to not report completion until all of the underlying operations kicked off by your put have completed, and in your case that probably means until the camera's exposure has completed, which I'm guessing is taking longer than the default 1 second time-out that caput() waits for the CA operation to complete</a:t>
            </a:r>
            <a:r>
              <a:rPr lang="en-US" dirty="0" smtClean="0"/>
              <a:t>..”</a:t>
            </a:r>
          </a:p>
          <a:p>
            <a:r>
              <a:rPr lang="en-US" dirty="0" smtClean="0"/>
              <a:t>Workaround</a:t>
            </a:r>
          </a:p>
          <a:p>
            <a:pPr lvl="1"/>
            <a:r>
              <a:rPr lang="en-US" dirty="0" smtClean="0"/>
              <a:t>Go through non-</a:t>
            </a:r>
            <a:r>
              <a:rPr lang="en-US" dirty="0" err="1" smtClean="0"/>
              <a:t>gatewayed</a:t>
            </a:r>
            <a:r>
              <a:rPr lang="en-US" dirty="0" smtClean="0"/>
              <a:t> </a:t>
            </a:r>
            <a:r>
              <a:rPr lang="en-US" dirty="0" smtClean="0"/>
              <a:t>path (disabled a lot other features that need use BUSY)</a:t>
            </a:r>
          </a:p>
          <a:p>
            <a:r>
              <a:rPr lang="en-US" dirty="0" smtClean="0"/>
              <a:t>Proposed Solutions</a:t>
            </a:r>
          </a:p>
          <a:p>
            <a:pPr lvl="1"/>
            <a:r>
              <a:rPr lang="en-US" dirty="0" smtClean="0"/>
              <a:t>Upgrade Fermi lab EPICS version to 3.14.11 that supports latest BUSY module.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Problems</a:t>
            </a:r>
            <a:endParaRPr lang="en-US" dirty="0"/>
          </a:p>
        </p:txBody>
      </p:sp>
      <p:sp>
        <p:nvSpPr>
          <p:cNvPr id="3" name="Content Placeholder 2"/>
          <p:cNvSpPr>
            <a:spLocks noGrp="1"/>
          </p:cNvSpPr>
          <p:nvPr>
            <p:ph idx="1"/>
          </p:nvPr>
        </p:nvSpPr>
        <p:spPr/>
        <p:txBody>
          <a:bodyPr/>
          <a:lstStyle/>
          <a:p>
            <a:r>
              <a:rPr lang="en-US" dirty="0" smtClean="0"/>
              <a:t>MEDM</a:t>
            </a:r>
          </a:p>
          <a:p>
            <a:pPr lvl="1"/>
            <a:r>
              <a:rPr lang="en-US" dirty="0" smtClean="0"/>
              <a:t>Lab only support EDM</a:t>
            </a:r>
          </a:p>
          <a:p>
            <a:pPr lvl="1"/>
            <a:r>
              <a:rPr lang="en-US" dirty="0" smtClean="0"/>
              <a:t>MEDM to EDM convector tool is not bullet proof</a:t>
            </a:r>
          </a:p>
          <a:p>
            <a:r>
              <a:rPr lang="en-US" dirty="0" smtClean="0"/>
              <a:t>Storage</a:t>
            </a:r>
          </a:p>
          <a:p>
            <a:pPr lvl="1"/>
            <a:r>
              <a:rPr lang="en-US" dirty="0" smtClean="0"/>
              <a:t>What is the best mechanize for image retriever?</a:t>
            </a:r>
          </a:p>
          <a:p>
            <a:pPr lvl="1"/>
            <a:r>
              <a:rPr lang="en-US" dirty="0" smtClean="0"/>
              <a:t>Storage space?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Future Action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Camera</a:t>
            </a:r>
          </a:p>
          <a:p>
            <a:pPr lvl="1"/>
            <a:r>
              <a:rPr lang="en-US" dirty="0" smtClean="0"/>
              <a:t>Resolve compatibility issues between EPICS and Acnet</a:t>
            </a:r>
          </a:p>
          <a:p>
            <a:pPr lvl="1"/>
            <a:r>
              <a:rPr lang="en-US" dirty="0" smtClean="0"/>
              <a:t>Ensure all EDMs running from CLX system</a:t>
            </a:r>
          </a:p>
          <a:p>
            <a:pPr lvl="1"/>
            <a:r>
              <a:rPr lang="en-US" dirty="0" smtClean="0"/>
              <a:t>Deploy 2</a:t>
            </a:r>
            <a:r>
              <a:rPr lang="en-US" baseline="30000" dirty="0" smtClean="0"/>
              <a:t>nd</a:t>
            </a:r>
            <a:r>
              <a:rPr lang="en-US" dirty="0" smtClean="0"/>
              <a:t> camera to the network and analysis the network </a:t>
            </a:r>
            <a:r>
              <a:rPr lang="en-US" dirty="0" smtClean="0"/>
              <a:t>traffic</a:t>
            </a:r>
          </a:p>
          <a:p>
            <a:pPr lvl="1"/>
            <a:r>
              <a:rPr lang="en-US" dirty="0" smtClean="0"/>
              <a:t>Move </a:t>
            </a:r>
            <a:r>
              <a:rPr lang="en-US" dirty="0" smtClean="0"/>
              <a:t>existing camera setting to A0 south </a:t>
            </a:r>
            <a:r>
              <a:rPr lang="en-US" dirty="0" smtClean="0"/>
              <a:t>cave</a:t>
            </a:r>
          </a:p>
          <a:p>
            <a:pPr lvl="1"/>
            <a:r>
              <a:rPr lang="en-US" dirty="0" smtClean="0"/>
              <a:t>Obtain </a:t>
            </a:r>
            <a:r>
              <a:rPr lang="en-US" dirty="0" smtClean="0"/>
              <a:t>images, use </a:t>
            </a:r>
            <a:r>
              <a:rPr lang="en-US" dirty="0" err="1" smtClean="0"/>
              <a:t>MatLab</a:t>
            </a:r>
            <a:r>
              <a:rPr lang="en-US" dirty="0" smtClean="0"/>
              <a:t> to determine the image </a:t>
            </a:r>
            <a:r>
              <a:rPr lang="en-US" dirty="0" smtClean="0"/>
              <a:t>quality</a:t>
            </a:r>
          </a:p>
          <a:p>
            <a:r>
              <a:rPr lang="en-US" dirty="0" smtClean="0"/>
              <a:t>Define the constraints for camera use.</a:t>
            </a:r>
          </a:p>
          <a:p>
            <a:pPr lvl="1"/>
            <a:r>
              <a:rPr lang="en-US" dirty="0" smtClean="0"/>
              <a:t>Rules for how operator should use the camera</a:t>
            </a:r>
          </a:p>
          <a:p>
            <a:pPr lvl="2"/>
            <a:r>
              <a:rPr lang="en-US" dirty="0" smtClean="0"/>
              <a:t>Image limits, concurrency limits, continuous run limits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r>
              <a:rPr lang="en-US" dirty="0" smtClean="0"/>
              <a:t>Proposed Structure</a:t>
            </a:r>
            <a:endParaRPr lang="en-US" dirty="0"/>
          </a:p>
        </p:txBody>
      </p:sp>
      <p:pic>
        <p:nvPicPr>
          <p:cNvPr id="7" name="Content Placeholder 6" descr="General Network.bmp"/>
          <p:cNvPicPr>
            <a:picLocks noGrp="1" noChangeAspect="1"/>
          </p:cNvPicPr>
          <p:nvPr>
            <p:ph idx="1"/>
          </p:nvPr>
        </p:nvPicPr>
        <p:blipFill>
          <a:blip r:embed="rId2" cstate="print"/>
          <a:stretch>
            <a:fillRect/>
          </a:stretch>
        </p:blipFill>
        <p:spPr>
          <a:xfrm>
            <a:off x="457200" y="838200"/>
            <a:ext cx="7921834" cy="570464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Proposed Camera network in Detail</a:t>
            </a:r>
            <a:endParaRPr lang="en-US" dirty="0"/>
          </a:p>
        </p:txBody>
      </p:sp>
      <p:pic>
        <p:nvPicPr>
          <p:cNvPr id="4" name="Content Placeholder 3" descr="Camera Network at NML.bmp"/>
          <p:cNvPicPr>
            <a:picLocks noGrp="1" noChangeAspect="1"/>
          </p:cNvPicPr>
          <p:nvPr>
            <p:ph idx="1"/>
          </p:nvPr>
        </p:nvPicPr>
        <p:blipFill>
          <a:blip r:embed="rId2" cstate="print"/>
          <a:stretch>
            <a:fillRect/>
          </a:stretch>
        </p:blipFill>
        <p:spPr>
          <a:xfrm>
            <a:off x="914400" y="1066800"/>
            <a:ext cx="6477000" cy="5423116"/>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a:t>
            </a:r>
            <a:endParaRPr lang="en-US" dirty="0"/>
          </a:p>
        </p:txBody>
      </p:sp>
      <p:sp>
        <p:nvSpPr>
          <p:cNvPr id="3" name="Content Placeholder 2"/>
          <p:cNvSpPr>
            <a:spLocks noGrp="1"/>
          </p:cNvSpPr>
          <p:nvPr>
            <p:ph idx="1"/>
          </p:nvPr>
        </p:nvSpPr>
        <p:spPr>
          <a:xfrm>
            <a:off x="609600" y="1447800"/>
            <a:ext cx="7467600" cy="4952999"/>
          </a:xfrm>
        </p:spPr>
        <p:txBody>
          <a:bodyPr>
            <a:normAutofit lnSpcReduction="10000"/>
          </a:bodyPr>
          <a:lstStyle/>
          <a:p>
            <a:r>
              <a:rPr lang="en-US" dirty="0" smtClean="0"/>
              <a:t>Switch</a:t>
            </a:r>
          </a:p>
          <a:p>
            <a:pPr lvl="1"/>
            <a:r>
              <a:rPr lang="en-US" dirty="0" smtClean="0"/>
              <a:t>Cisco Catalyst 2960 G Switch</a:t>
            </a:r>
          </a:p>
          <a:p>
            <a:pPr lvl="2"/>
            <a:r>
              <a:rPr lang="en-US" dirty="0" smtClean="0"/>
              <a:t>Connectivity </a:t>
            </a:r>
            <a:endParaRPr lang="en-US" dirty="0" smtClean="0"/>
          </a:p>
          <a:p>
            <a:pPr lvl="3"/>
            <a:r>
              <a:rPr lang="en-US" dirty="0" smtClean="0"/>
              <a:t>24 or 48 ports of Gigabit Ethernet desktop connectivity</a:t>
            </a:r>
          </a:p>
          <a:p>
            <a:pPr lvl="3"/>
            <a:r>
              <a:rPr lang="en-US" dirty="0" smtClean="0"/>
              <a:t>Industry </a:t>
            </a:r>
            <a:r>
              <a:rPr lang="en-US" dirty="0" smtClean="0"/>
              <a:t>first </a:t>
            </a:r>
            <a:r>
              <a:rPr lang="en-US" dirty="0" err="1" smtClean="0"/>
              <a:t>PoE</a:t>
            </a:r>
            <a:r>
              <a:rPr lang="en-US" dirty="0" smtClean="0"/>
              <a:t>+ with up to 30W per port to support the latest </a:t>
            </a:r>
            <a:r>
              <a:rPr lang="en-US" dirty="0" err="1" smtClean="0"/>
              <a:t>PoE</a:t>
            </a:r>
            <a:r>
              <a:rPr lang="en-US" dirty="0" smtClean="0"/>
              <a:t>+ capable devices</a:t>
            </a:r>
          </a:p>
          <a:p>
            <a:pPr lvl="3"/>
            <a:r>
              <a:rPr lang="en-US" dirty="0" smtClean="0"/>
              <a:t>Optional four 1 Gigabit Ethernet SFP or two 10 Gigabit Ethernet SFP+ Uplinks </a:t>
            </a:r>
          </a:p>
          <a:p>
            <a:r>
              <a:rPr lang="en-US" dirty="0" smtClean="0"/>
              <a:t>Camera Server PC</a:t>
            </a:r>
          </a:p>
          <a:p>
            <a:pPr lvl="1"/>
            <a:r>
              <a:rPr lang="en-US" dirty="0" smtClean="0"/>
              <a:t>Dell Precision T3400</a:t>
            </a:r>
          </a:p>
          <a:p>
            <a:pPr lvl="2"/>
            <a:r>
              <a:rPr lang="en-US" dirty="0" smtClean="0"/>
              <a:t>Dual Ethernet cards</a:t>
            </a:r>
          </a:p>
          <a:p>
            <a:pPr lvl="3"/>
            <a:r>
              <a:rPr lang="en-US" dirty="0" smtClean="0"/>
              <a:t>Connect to both control network and camera network</a:t>
            </a:r>
          </a:p>
          <a:p>
            <a:pPr lvl="3"/>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Camera Front </a:t>
            </a:r>
            <a:r>
              <a:rPr lang="en-US" dirty="0" smtClean="0"/>
              <a:t>End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Area Detector – Develo</a:t>
            </a:r>
            <a:r>
              <a:rPr lang="en-US" dirty="0" smtClean="0"/>
              <a:t>ped by CAR9 at U of C</a:t>
            </a:r>
            <a:endParaRPr lang="en-US" dirty="0" smtClean="0"/>
          </a:p>
          <a:p>
            <a:pPr lvl="1"/>
            <a:r>
              <a:rPr lang="en-US" dirty="0" smtClean="0"/>
              <a:t>An extended module on top of EPICS system</a:t>
            </a:r>
          </a:p>
          <a:p>
            <a:pPr lvl="1"/>
            <a:r>
              <a:rPr lang="en-US" dirty="0" smtClean="0"/>
              <a:t>Provide a standard interface defining the functions and parameters that a detector driver must support. </a:t>
            </a:r>
            <a:endParaRPr lang="en-US" dirty="0" smtClean="0"/>
          </a:p>
          <a:p>
            <a:pPr lvl="1"/>
            <a:r>
              <a:rPr lang="en-US" dirty="0" smtClean="0"/>
              <a:t>Provide </a:t>
            </a:r>
            <a:r>
              <a:rPr lang="en-US" dirty="0" smtClean="0"/>
              <a:t>a set of base EPICS records that will be present for every detector using this module. This allows the use of generic EPICS clients for displaying images and controlling cameras and detectors. </a:t>
            </a:r>
            <a:endParaRPr lang="en-US" dirty="0" smtClean="0"/>
          </a:p>
          <a:p>
            <a:pPr lvl="1"/>
            <a:r>
              <a:rPr lang="en-US" dirty="0" smtClean="0"/>
              <a:t>Allow </a:t>
            </a:r>
            <a:r>
              <a:rPr lang="en-US" dirty="0" smtClean="0"/>
              <a:t>easy extensibility to take advantage of detector-specific features beyond the standard parameters. Have high-performance. </a:t>
            </a:r>
            <a:endParaRPr lang="en-US" dirty="0" smtClean="0"/>
          </a:p>
          <a:p>
            <a:pPr lvl="1"/>
            <a:r>
              <a:rPr lang="en-US" dirty="0" smtClean="0"/>
              <a:t>Applications </a:t>
            </a:r>
            <a:r>
              <a:rPr lang="en-US" dirty="0" smtClean="0"/>
              <a:t>can be written to get the detector image data through EPICS, but an interface is also available to receive the detector data at a lower-level for very high performance. </a:t>
            </a:r>
            <a:endParaRPr lang="en-US" dirty="0" smtClean="0"/>
          </a:p>
          <a:p>
            <a:pPr lvl="1"/>
            <a:r>
              <a:rPr lang="en-US" dirty="0" smtClean="0"/>
              <a:t>Provide </a:t>
            </a:r>
            <a:r>
              <a:rPr lang="en-US" dirty="0" smtClean="0"/>
              <a:t>a mechanism for device-independent real-time data analysis such as regions-of-interest and statistics. </a:t>
            </a:r>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rmAutofit fontScale="90000"/>
          </a:bodyPr>
          <a:lstStyle/>
          <a:p>
            <a:r>
              <a:rPr lang="en-US" dirty="0" smtClean="0"/>
              <a:t>Camera Front End –cont.</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914400" y="1371600"/>
            <a:ext cx="7086600" cy="5314950"/>
          </a:xfrm>
          <a:prstGeom prst="rect">
            <a:avLst/>
          </a:prstGeom>
          <a:noFill/>
          <a:ln w="9525">
            <a:noFill/>
            <a:miter lim="800000"/>
            <a:headEnd/>
            <a:tailEnd/>
          </a:ln>
        </p:spPr>
      </p:pic>
      <p:grpSp>
        <p:nvGrpSpPr>
          <p:cNvPr id="13" name="Group 12"/>
          <p:cNvGrpSpPr/>
          <p:nvPr/>
        </p:nvGrpSpPr>
        <p:grpSpPr>
          <a:xfrm>
            <a:off x="5257800" y="4724400"/>
            <a:ext cx="3045686" cy="474260"/>
            <a:chOff x="5356176" y="4648200"/>
            <a:chExt cx="3045686" cy="474260"/>
          </a:xfrm>
        </p:grpSpPr>
        <p:sp>
          <p:nvSpPr>
            <p:cNvPr id="7" name="TextBox 6"/>
            <p:cNvSpPr txBox="1"/>
            <p:nvPr/>
          </p:nvSpPr>
          <p:spPr>
            <a:xfrm>
              <a:off x="6324600" y="4648200"/>
              <a:ext cx="2077262" cy="323165"/>
            </a:xfrm>
            <a:prstGeom prst="rect">
              <a:avLst/>
            </a:prstGeom>
            <a:noFill/>
          </p:spPr>
          <p:txBody>
            <a:bodyPr wrap="square" rtlCol="0">
              <a:spAutoFit/>
            </a:bodyPr>
            <a:lstStyle/>
            <a:p>
              <a:r>
                <a:rPr lang="en-US" sz="1500" dirty="0" smtClean="0">
                  <a:solidFill>
                    <a:srgbClr val="FF0000"/>
                  </a:solidFill>
                </a:rPr>
                <a:t>Vendor’s Linux Driver</a:t>
              </a:r>
              <a:endParaRPr lang="en-US" sz="1500" dirty="0">
                <a:solidFill>
                  <a:srgbClr val="FF0000"/>
                </a:solidFill>
              </a:endParaRPr>
            </a:p>
          </p:txBody>
        </p:sp>
        <p:sp>
          <p:nvSpPr>
            <p:cNvPr id="11" name="Right Arrow 10"/>
            <p:cNvSpPr/>
            <p:nvPr/>
          </p:nvSpPr>
          <p:spPr>
            <a:xfrm rot="9854160">
              <a:off x="5356176" y="4817660"/>
              <a:ext cx="1029325" cy="3048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914400" y="914400"/>
            <a:ext cx="7086600" cy="914400"/>
            <a:chOff x="914400" y="914400"/>
            <a:chExt cx="7086600" cy="914400"/>
          </a:xfrm>
        </p:grpSpPr>
        <p:sp>
          <p:nvSpPr>
            <p:cNvPr id="14" name="Rectangle 13"/>
            <p:cNvSpPr/>
            <p:nvPr/>
          </p:nvSpPr>
          <p:spPr>
            <a:xfrm>
              <a:off x="914400" y="914400"/>
              <a:ext cx="7086600" cy="838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14400" y="1143000"/>
              <a:ext cx="2057400" cy="461665"/>
            </a:xfrm>
            <a:prstGeom prst="rect">
              <a:avLst/>
            </a:prstGeom>
            <a:noFill/>
            <a:ln>
              <a:noFill/>
            </a:ln>
          </p:spPr>
          <p:txBody>
            <a:bodyPr wrap="square" rtlCol="0">
              <a:spAutoFit/>
            </a:bodyPr>
            <a:lstStyle/>
            <a:p>
              <a:r>
                <a:rPr lang="en-US" sz="1200" dirty="0" smtClean="0">
                  <a:solidFill>
                    <a:srgbClr val="0070C0"/>
                  </a:solidFill>
                </a:rPr>
                <a:t>Layer 7</a:t>
              </a:r>
              <a:br>
                <a:rPr lang="en-US" sz="1200" dirty="0" smtClean="0">
                  <a:solidFill>
                    <a:srgbClr val="0070C0"/>
                  </a:solidFill>
                </a:rPr>
              </a:br>
              <a:r>
                <a:rPr lang="en-US" sz="1200" dirty="0" smtClean="0">
                  <a:solidFill>
                    <a:srgbClr val="0070C0"/>
                  </a:solidFill>
                </a:rPr>
                <a:t>Acnet to EPICS Interface</a:t>
              </a:r>
              <a:endParaRPr lang="en-US" sz="1200" dirty="0">
                <a:solidFill>
                  <a:srgbClr val="0070C0"/>
                </a:solidFill>
              </a:endParaRPr>
            </a:p>
          </p:txBody>
        </p:sp>
        <p:sp>
          <p:nvSpPr>
            <p:cNvPr id="16" name="TextBox 15"/>
            <p:cNvSpPr txBox="1"/>
            <p:nvPr/>
          </p:nvSpPr>
          <p:spPr>
            <a:xfrm>
              <a:off x="3124200" y="1219200"/>
              <a:ext cx="3200400" cy="276999"/>
            </a:xfrm>
            <a:prstGeom prst="rect">
              <a:avLst/>
            </a:prstGeom>
            <a:noFill/>
            <a:ln>
              <a:solidFill>
                <a:schemeClr val="bg1"/>
              </a:solidFill>
            </a:ln>
          </p:spPr>
          <p:txBody>
            <a:bodyPr wrap="square" rtlCol="0">
              <a:spAutoFit/>
            </a:bodyPr>
            <a:lstStyle/>
            <a:p>
              <a:r>
                <a:rPr lang="en-US" sz="1200" dirty="0" smtClean="0">
                  <a:solidFill>
                    <a:srgbClr val="0070C0"/>
                  </a:solidFill>
                </a:rPr>
                <a:t>Acnet Clients (EDM, Image J</a:t>
              </a:r>
              <a:r>
                <a:rPr lang="en-US" sz="1200" dirty="0">
                  <a:solidFill>
                    <a:srgbClr val="0070C0"/>
                  </a:solidFill>
                </a:rPr>
                <a:t>)</a:t>
              </a:r>
            </a:p>
          </p:txBody>
        </p:sp>
        <p:cxnSp>
          <p:nvCxnSpPr>
            <p:cNvPr id="18" name="Straight Arrow Connector 17"/>
            <p:cNvCxnSpPr/>
            <p:nvPr/>
          </p:nvCxnSpPr>
          <p:spPr>
            <a:xfrm rot="5400000">
              <a:off x="4343003" y="1676003"/>
              <a:ext cx="304800"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25" name="Group 24"/>
          <p:cNvGrpSpPr/>
          <p:nvPr/>
        </p:nvGrpSpPr>
        <p:grpSpPr>
          <a:xfrm>
            <a:off x="4876800" y="1524000"/>
            <a:ext cx="2209800" cy="304800"/>
            <a:chOff x="4876800" y="1524000"/>
            <a:chExt cx="2209800" cy="304800"/>
          </a:xfrm>
        </p:grpSpPr>
        <p:sp>
          <p:nvSpPr>
            <p:cNvPr id="22" name="TextBox 21"/>
            <p:cNvSpPr txBox="1"/>
            <p:nvPr/>
          </p:nvSpPr>
          <p:spPr>
            <a:xfrm>
              <a:off x="5638800" y="1524000"/>
              <a:ext cx="1447800" cy="276999"/>
            </a:xfrm>
            <a:prstGeom prst="rect">
              <a:avLst/>
            </a:prstGeom>
            <a:noFill/>
            <a:ln>
              <a:noFill/>
            </a:ln>
          </p:spPr>
          <p:txBody>
            <a:bodyPr wrap="square" rtlCol="0">
              <a:spAutoFit/>
            </a:bodyPr>
            <a:lstStyle/>
            <a:p>
              <a:r>
                <a:rPr lang="en-US" sz="1200" dirty="0" smtClean="0">
                  <a:solidFill>
                    <a:srgbClr val="FF0000"/>
                  </a:solidFill>
                </a:rPr>
                <a:t>Very Problematic</a:t>
              </a:r>
              <a:endParaRPr lang="en-US" sz="1200" dirty="0">
                <a:solidFill>
                  <a:srgbClr val="FF0000"/>
                </a:solidFill>
              </a:endParaRPr>
            </a:p>
          </p:txBody>
        </p:sp>
        <p:sp>
          <p:nvSpPr>
            <p:cNvPr id="24" name="Right Arrow 23"/>
            <p:cNvSpPr/>
            <p:nvPr/>
          </p:nvSpPr>
          <p:spPr>
            <a:xfrm rot="10800000">
              <a:off x="4876800" y="1600200"/>
              <a:ext cx="838200" cy="2286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fontScale="90000"/>
          </a:bodyPr>
          <a:lstStyle/>
          <a:p>
            <a:r>
              <a:rPr lang="en-US" dirty="0" smtClean="0"/>
              <a:t>Camera Main Control</a:t>
            </a:r>
            <a:endParaRPr lang="en-US" dirty="0"/>
          </a:p>
        </p:txBody>
      </p:sp>
      <p:pic>
        <p:nvPicPr>
          <p:cNvPr id="18435" name="Picture 3"/>
          <p:cNvPicPr>
            <a:picLocks noGrp="1" noChangeAspect="1" noChangeArrowheads="1"/>
          </p:cNvPicPr>
          <p:nvPr>
            <p:ph idx="1"/>
          </p:nvPr>
        </p:nvPicPr>
        <p:blipFill>
          <a:blip r:embed="rId3" cstate="print"/>
          <a:srcRect/>
          <a:stretch>
            <a:fillRect/>
          </a:stretch>
        </p:blipFill>
        <p:spPr bwMode="auto">
          <a:xfrm>
            <a:off x="1752600" y="914400"/>
            <a:ext cx="5562600" cy="578228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rmAutofit fontScale="90000"/>
          </a:bodyPr>
          <a:lstStyle/>
          <a:p>
            <a:r>
              <a:rPr lang="en-US" dirty="0" smtClean="0"/>
              <a:t>Image Acquisition </a:t>
            </a:r>
            <a:endParaRPr lang="en-US" dirty="0"/>
          </a:p>
        </p:txBody>
      </p:sp>
      <p:pic>
        <p:nvPicPr>
          <p:cNvPr id="19458" name="Picture 2"/>
          <p:cNvPicPr>
            <a:picLocks noGrp="1" noChangeAspect="1" noChangeArrowheads="1"/>
          </p:cNvPicPr>
          <p:nvPr>
            <p:ph idx="1"/>
          </p:nvPr>
        </p:nvPicPr>
        <p:blipFill>
          <a:blip r:embed="rId3" cstate="print"/>
          <a:srcRect/>
          <a:stretch>
            <a:fillRect/>
          </a:stretch>
        </p:blipFill>
        <p:spPr bwMode="auto">
          <a:xfrm>
            <a:off x="152400" y="1295400"/>
            <a:ext cx="8829153" cy="43173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487362"/>
          </a:xfrm>
        </p:spPr>
        <p:txBody>
          <a:bodyPr>
            <a:normAutofit fontScale="90000"/>
          </a:bodyPr>
          <a:lstStyle/>
          <a:p>
            <a:r>
              <a:rPr lang="en-US" dirty="0" smtClean="0"/>
              <a:t>Image Viewer – Image J (Java based)</a:t>
            </a:r>
            <a:endParaRPr lang="en-US" dirty="0"/>
          </a:p>
        </p:txBody>
      </p:sp>
      <p:pic>
        <p:nvPicPr>
          <p:cNvPr id="20482" name="Picture 2"/>
          <p:cNvPicPr>
            <a:picLocks noGrp="1" noChangeAspect="1" noChangeArrowheads="1"/>
          </p:cNvPicPr>
          <p:nvPr>
            <p:ph idx="1"/>
          </p:nvPr>
        </p:nvPicPr>
        <p:blipFill>
          <a:blip r:embed="rId3" cstate="print"/>
          <a:srcRect/>
          <a:stretch>
            <a:fillRect/>
          </a:stretch>
        </p:blipFill>
        <p:spPr bwMode="auto">
          <a:xfrm>
            <a:off x="2819400" y="990600"/>
            <a:ext cx="3583161" cy="513556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181</TotalTime>
  <Words>726</Words>
  <Application>Microsoft Office PowerPoint</Application>
  <PresentationFormat>On-screen Show (4:3)</PresentationFormat>
  <Paragraphs>116</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New Muon Lab  Camera Server</vt:lpstr>
      <vt:lpstr>Proposed Structure</vt:lpstr>
      <vt:lpstr>Proposed Camera network in Detail</vt:lpstr>
      <vt:lpstr>Components</vt:lpstr>
      <vt:lpstr>Camera Front End </vt:lpstr>
      <vt:lpstr>Camera Front End –cont.</vt:lpstr>
      <vt:lpstr>Camera Main Control</vt:lpstr>
      <vt:lpstr>Image Acquisition </vt:lpstr>
      <vt:lpstr>Image Viewer – Image J (Java based)</vt:lpstr>
      <vt:lpstr>DEMO</vt:lpstr>
      <vt:lpstr>Major Problems</vt:lpstr>
      <vt:lpstr>Major Problems</vt:lpstr>
      <vt:lpstr>Future Action</vt:lpstr>
    </vt:vector>
  </TitlesOfParts>
  <Company>Fermilab | Accelerator Division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Muon Lab  Camera Server</dc:title>
  <dc:creator>ctan</dc:creator>
  <cp:lastModifiedBy>ctan</cp:lastModifiedBy>
  <cp:revision>19</cp:revision>
  <dcterms:created xsi:type="dcterms:W3CDTF">2010-04-27T19:36:26Z</dcterms:created>
  <dcterms:modified xsi:type="dcterms:W3CDTF">2010-04-27T22:37:41Z</dcterms:modified>
</cp:coreProperties>
</file>