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65" r:id="rId3"/>
    <p:sldId id="257" r:id="rId4"/>
    <p:sldId id="260" r:id="rId5"/>
    <p:sldId id="266" r:id="rId6"/>
    <p:sldId id="262" r:id="rId7"/>
    <p:sldId id="258" r:id="rId8"/>
    <p:sldId id="261" r:id="rId9"/>
    <p:sldId id="259" r:id="rId10"/>
    <p:sldId id="263" r:id="rId11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11" d="100"/>
          <a:sy n="111" d="100"/>
        </p:scale>
        <p:origin x="-6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C34B-4161-4946-BA31-47DEAAC36900}" type="datetimeFigureOut">
              <a:rPr lang="ja-JP" altLang="en-US" smtClean="0"/>
              <a:pPr/>
              <a:t>11.3.19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7A267-4610-774E-9D72-01C08599851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C34B-4161-4946-BA31-47DEAAC36900}" type="datetimeFigureOut">
              <a:rPr lang="ja-JP" altLang="en-US" smtClean="0"/>
              <a:pPr/>
              <a:t>11.3.19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7A267-4610-774E-9D72-01C08599851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C34B-4161-4946-BA31-47DEAAC36900}" type="datetimeFigureOut">
              <a:rPr lang="ja-JP" altLang="en-US" smtClean="0"/>
              <a:pPr/>
              <a:t>11.3.19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7A267-4610-774E-9D72-01C08599851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C34B-4161-4946-BA31-47DEAAC36900}" type="datetimeFigureOut">
              <a:rPr lang="ja-JP" altLang="en-US" smtClean="0"/>
              <a:pPr/>
              <a:t>11.3.19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7A267-4610-774E-9D72-01C08599851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C34B-4161-4946-BA31-47DEAAC36900}" type="datetimeFigureOut">
              <a:rPr lang="ja-JP" altLang="en-US" smtClean="0"/>
              <a:pPr/>
              <a:t>11.3.19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7A267-4610-774E-9D72-01C08599851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C34B-4161-4946-BA31-47DEAAC36900}" type="datetimeFigureOut">
              <a:rPr lang="ja-JP" altLang="en-US" smtClean="0"/>
              <a:pPr/>
              <a:t>11.3.19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7A267-4610-774E-9D72-01C08599851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C34B-4161-4946-BA31-47DEAAC36900}" type="datetimeFigureOut">
              <a:rPr lang="ja-JP" altLang="en-US" smtClean="0"/>
              <a:pPr/>
              <a:t>11.3.19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7A267-4610-774E-9D72-01C08599851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C34B-4161-4946-BA31-47DEAAC36900}" type="datetimeFigureOut">
              <a:rPr lang="ja-JP" altLang="en-US" smtClean="0"/>
              <a:pPr/>
              <a:t>11.3.19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7A267-4610-774E-9D72-01C08599851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C34B-4161-4946-BA31-47DEAAC36900}" type="datetimeFigureOut">
              <a:rPr lang="ja-JP" altLang="en-US" smtClean="0"/>
              <a:pPr/>
              <a:t>11.3.19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7A267-4610-774E-9D72-01C08599851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C34B-4161-4946-BA31-47DEAAC36900}" type="datetimeFigureOut">
              <a:rPr lang="ja-JP" altLang="en-US" smtClean="0"/>
              <a:pPr/>
              <a:t>11.3.19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7A267-4610-774E-9D72-01C08599851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C34B-4161-4946-BA31-47DEAAC36900}" type="datetimeFigureOut">
              <a:rPr lang="ja-JP" altLang="en-US" smtClean="0"/>
              <a:pPr/>
              <a:t>11.3.19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7A267-4610-774E-9D72-01C08599851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9C34B-4161-4946-BA31-47DEAAC36900}" type="datetimeFigureOut">
              <a:rPr lang="ja-JP" altLang="en-US" smtClean="0"/>
              <a:pPr/>
              <a:t>11.3.19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7A267-4610-774E-9D72-01C08599851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Cold BPM development in KEK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H. Hayano, March 2011</a:t>
            </a:r>
            <a:endParaRPr lang="ja-JP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62200" y="4992469"/>
            <a:ext cx="4631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/>
              <a:t>Jung </a:t>
            </a:r>
            <a:r>
              <a:rPr lang="en-US" altLang="ja-JP" sz="1200" dirty="0" err="1"/>
              <a:t>Keun</a:t>
            </a:r>
            <a:r>
              <a:rPr lang="en-US" altLang="ja-JP" sz="1200" dirty="0"/>
              <a:t> </a:t>
            </a:r>
            <a:r>
              <a:rPr lang="en-US" altLang="ja-JP" sz="1200" dirty="0" err="1" smtClean="0"/>
              <a:t>Ahn</a:t>
            </a:r>
            <a:r>
              <a:rPr lang="en-US" altLang="ja-JP" sz="1200" dirty="0" smtClean="0"/>
              <a:t> (PNU), </a:t>
            </a:r>
            <a:r>
              <a:rPr lang="en-US" altLang="ja-JP" sz="1200" dirty="0" smtClean="0">
                <a:latin typeface="Helvetica"/>
                <a:cs typeface="Helvetica"/>
              </a:rPr>
              <a:t>Sun young </a:t>
            </a:r>
            <a:r>
              <a:rPr lang="en-US" altLang="ja-JP" sz="1200" dirty="0" err="1">
                <a:latin typeface="Helvetica"/>
                <a:cs typeface="Helvetica"/>
              </a:rPr>
              <a:t>Ryu</a:t>
            </a:r>
            <a:r>
              <a:rPr lang="en-US" altLang="ja-JP" sz="1200" dirty="0">
                <a:latin typeface="Helvetica"/>
                <a:cs typeface="Helvetica"/>
              </a:rPr>
              <a:t> (PNU),</a:t>
            </a:r>
            <a:r>
              <a:rPr lang="en-US" altLang="ja-JP" sz="1200" dirty="0" smtClean="0">
                <a:latin typeface="Helvetica"/>
                <a:cs typeface="Helvetica"/>
              </a:rPr>
              <a:t> 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Eun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San Kim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(KNU), </a:t>
            </a:r>
            <a:r>
              <a:rPr lang="en-US" altLang="ja-JP" sz="1200" dirty="0" smtClean="0">
                <a:latin typeface="Helvetica"/>
                <a:cs typeface="Helvetica"/>
              </a:rPr>
              <a:t>Young </a:t>
            </a:r>
            <a:r>
              <a:rPr lang="en-US" altLang="ja-JP" sz="1200" dirty="0" err="1" smtClean="0">
                <a:latin typeface="Helvetica"/>
                <a:cs typeface="Helvetica"/>
              </a:rPr>
              <a:t>Im</a:t>
            </a:r>
            <a:r>
              <a:rPr lang="en-US" altLang="ja-JP" sz="1200" dirty="0" smtClean="0">
                <a:latin typeface="Helvetica"/>
                <a:cs typeface="Helvetica"/>
              </a:rPr>
              <a:t> </a:t>
            </a:r>
            <a:r>
              <a:rPr kumimoji="1" lang="en-US" altLang="ja-JP" sz="1200" dirty="0" smtClean="0">
                <a:latin typeface="Helvetica"/>
                <a:cs typeface="Helvetica"/>
              </a:rPr>
              <a:t>Kim (KNU), Jin </a:t>
            </a:r>
            <a:r>
              <a:rPr kumimoji="1" lang="en-US" altLang="ja-JP" sz="1200" dirty="0" err="1" smtClean="0">
                <a:latin typeface="Helvetica"/>
                <a:cs typeface="Helvetica"/>
              </a:rPr>
              <a:t>yeong</a:t>
            </a:r>
            <a:r>
              <a:rPr kumimoji="1" lang="en-US" altLang="ja-JP" sz="1200" dirty="0" smtClean="0">
                <a:latin typeface="Helvetica"/>
                <a:cs typeface="Helvetica"/>
              </a:rPr>
              <a:t> </a:t>
            </a:r>
            <a:r>
              <a:rPr kumimoji="1" lang="en-US" altLang="ja-JP" sz="1200" dirty="0" err="1" smtClean="0">
                <a:latin typeface="Helvetica"/>
                <a:cs typeface="Helvetica"/>
              </a:rPr>
              <a:t>Ryu</a:t>
            </a:r>
            <a:r>
              <a:rPr kumimoji="1" lang="en-US" altLang="ja-JP" sz="1200" dirty="0" smtClean="0">
                <a:latin typeface="Helvetica"/>
                <a:cs typeface="Helvetica"/>
              </a:rPr>
              <a:t> (KNU), </a:t>
            </a:r>
          </a:p>
          <a:p>
            <a:r>
              <a:rPr kumimoji="1" lang="en-US" altLang="ja-JP" sz="1200" dirty="0" smtClean="0">
                <a:latin typeface="Helvetica"/>
                <a:cs typeface="Helvetica"/>
              </a:rPr>
              <a:t>H</a:t>
            </a:r>
            <a:r>
              <a:rPr lang="en-US" altLang="ja-JP" sz="1200" dirty="0" smtClean="0">
                <a:latin typeface="Helvetica"/>
                <a:cs typeface="Helvetica"/>
              </a:rPr>
              <a:t>itoshi</a:t>
            </a:r>
            <a:r>
              <a:rPr kumimoji="1" lang="en-US" altLang="ja-JP" sz="1200" dirty="0" smtClean="0">
                <a:latin typeface="Helvetica"/>
                <a:cs typeface="Helvetica"/>
              </a:rPr>
              <a:t> Hayano (KEK)  </a:t>
            </a:r>
            <a:endParaRPr kumimoji="1" lang="ja-JP" altLang="en-US" sz="1200" dirty="0">
              <a:latin typeface="Helvetica"/>
              <a:cs typeface="Helvetic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381000"/>
            <a:ext cx="5237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Helvetica"/>
                <a:cs typeface="Helvetica"/>
              </a:rPr>
              <a:t>Summary of re-entrant BPM development</a:t>
            </a:r>
            <a:endParaRPr kumimoji="1" lang="ja-JP" altLang="en-US" sz="2000" b="1" dirty="0">
              <a:latin typeface="Helvetica"/>
              <a:cs typeface="Helvetic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990600"/>
            <a:ext cx="8504151" cy="2800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Helvetica"/>
                <a:cs typeface="Helvetica"/>
              </a:rPr>
              <a:t>(1) Re-entrant cavity BPM + cylindrical coupling wave-guide pickup was designed by HFSS.</a:t>
            </a:r>
          </a:p>
          <a:p>
            <a:endParaRPr lang="en-US" altLang="ja-JP" sz="1600" dirty="0" smtClean="0">
              <a:latin typeface="Helvetica"/>
              <a:cs typeface="Helvetica"/>
            </a:endParaRPr>
          </a:p>
          <a:p>
            <a:r>
              <a:rPr kumimoji="1" lang="en-US" altLang="ja-JP" sz="1600" dirty="0" smtClean="0">
                <a:latin typeface="Helvetica"/>
                <a:cs typeface="Helvetica"/>
              </a:rPr>
              <a:t>(2) Proto-type (building-block type) BPM was fabricated by stainless-steel.</a:t>
            </a:r>
          </a:p>
          <a:p>
            <a:endParaRPr lang="en-US" altLang="ja-JP" sz="1600" dirty="0" smtClean="0">
              <a:latin typeface="Helvetica"/>
              <a:cs typeface="Helvetica"/>
            </a:endParaRPr>
          </a:p>
          <a:p>
            <a:r>
              <a:rPr kumimoji="1" lang="en-US" altLang="ja-JP" sz="1600" dirty="0" smtClean="0">
                <a:latin typeface="Helvetica"/>
                <a:cs typeface="Helvetica"/>
              </a:rPr>
              <a:t>(3) Antenna scan </a:t>
            </a:r>
            <a:r>
              <a:rPr lang="en-US" altLang="ja-JP" sz="1600" dirty="0" smtClean="0">
                <a:latin typeface="Helvetica"/>
                <a:cs typeface="Helvetica"/>
              </a:rPr>
              <a:t>was done to confirm small electrical center offset from mechanical center.</a:t>
            </a:r>
          </a:p>
          <a:p>
            <a:endParaRPr kumimoji="1" lang="en-US" altLang="ja-JP" sz="1600" dirty="0" smtClean="0">
              <a:latin typeface="Helvetica"/>
              <a:cs typeface="Helvetica"/>
            </a:endParaRPr>
          </a:p>
          <a:p>
            <a:r>
              <a:rPr lang="en-US" altLang="ja-JP" sz="1600" dirty="0" smtClean="0">
                <a:latin typeface="Helvetica"/>
                <a:cs typeface="Helvetica"/>
              </a:rPr>
              <a:t>(4) ATF beam test was done using simple electronics setup, </a:t>
            </a:r>
          </a:p>
          <a:p>
            <a:r>
              <a:rPr lang="en-US" altLang="ja-JP" sz="1600" dirty="0" smtClean="0">
                <a:latin typeface="Helvetica"/>
                <a:cs typeface="Helvetica"/>
              </a:rPr>
              <a:t>     and confirmed good position resolution less than 1µm and small common-mode mixture.</a:t>
            </a:r>
          </a:p>
          <a:p>
            <a:endParaRPr kumimoji="1" lang="en-US" altLang="ja-JP" sz="1600" dirty="0" smtClean="0">
              <a:latin typeface="Helvetica"/>
              <a:cs typeface="Helvetica"/>
            </a:endParaRPr>
          </a:p>
          <a:p>
            <a:r>
              <a:rPr lang="en-US" altLang="ja-JP" sz="1600" dirty="0" smtClean="0">
                <a:latin typeface="Helvetica"/>
                <a:cs typeface="Helvetica"/>
              </a:rPr>
              <a:t>(5) Phase detection relative to the reference cavity signal was also tried. </a:t>
            </a:r>
          </a:p>
          <a:p>
            <a:r>
              <a:rPr lang="en-US" altLang="ja-JP" sz="1600" dirty="0" smtClean="0">
                <a:latin typeface="Helvetica"/>
                <a:cs typeface="Helvetica"/>
              </a:rPr>
              <a:t>     The results are still under analysis.</a:t>
            </a:r>
            <a:endParaRPr kumimoji="1" lang="en-US" altLang="ja-JP" sz="1600" dirty="0" smtClean="0">
              <a:latin typeface="Helvetica"/>
              <a:cs typeface="Helvetica"/>
            </a:endParaRPr>
          </a:p>
          <a:p>
            <a:endParaRPr kumimoji="1" lang="ja-JP" altLang="en-US" sz="1600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81400" y="4191000"/>
            <a:ext cx="15954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Helvetica"/>
                <a:cs typeface="Helvetica"/>
              </a:rPr>
              <a:t>Future Plan</a:t>
            </a:r>
            <a:endParaRPr kumimoji="1" lang="ja-JP" altLang="en-US" sz="2000" b="1" dirty="0"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4800600"/>
            <a:ext cx="64569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Helvetica"/>
                <a:cs typeface="Helvetica"/>
              </a:rPr>
              <a:t>(1) Vacuum tight proto-type is under design and start fabrication.</a:t>
            </a:r>
          </a:p>
          <a:p>
            <a:endParaRPr lang="en-US" altLang="ja-JP" sz="1600" dirty="0" smtClean="0">
              <a:latin typeface="Helvetica"/>
              <a:cs typeface="Helvetica"/>
            </a:endParaRPr>
          </a:p>
          <a:p>
            <a:r>
              <a:rPr kumimoji="1" lang="en-US" altLang="ja-JP" sz="1600" dirty="0" smtClean="0">
                <a:latin typeface="Helvetica"/>
                <a:cs typeface="Helvetica"/>
              </a:rPr>
              <a:t>(2) Cool-down test and beam test at ATF are planned.</a:t>
            </a:r>
          </a:p>
          <a:p>
            <a:endParaRPr lang="en-US" altLang="ja-JP" sz="1600" dirty="0" smtClean="0">
              <a:latin typeface="Helvetica"/>
              <a:cs typeface="Helvetica"/>
            </a:endParaRPr>
          </a:p>
          <a:p>
            <a:r>
              <a:rPr kumimoji="1" lang="en-US" altLang="ja-JP" sz="1600" dirty="0" smtClean="0">
                <a:latin typeface="Helvetica"/>
                <a:cs typeface="Helvetica"/>
              </a:rPr>
              <a:t>(3) Installation into STF phase-2 CM1 in fall 2012, is </a:t>
            </a:r>
            <a:r>
              <a:rPr lang="en-US" altLang="ja-JP" sz="1600" dirty="0">
                <a:latin typeface="Helvetica"/>
                <a:cs typeface="Helvetica"/>
              </a:rPr>
              <a:t>a</a:t>
            </a:r>
            <a:r>
              <a:rPr kumimoji="1" lang="en-US" altLang="ja-JP" sz="1600" dirty="0" smtClean="0">
                <a:latin typeface="Helvetica"/>
                <a:cs typeface="Helvetica"/>
              </a:rPr>
              <a:t> primary target</a:t>
            </a:r>
            <a:r>
              <a:rPr lang="en-US" altLang="ja-JP" sz="1600" dirty="0" smtClean="0">
                <a:latin typeface="Helvetica"/>
                <a:cs typeface="Helvetica"/>
              </a:rPr>
              <a:t>.</a:t>
            </a:r>
          </a:p>
          <a:p>
            <a:endParaRPr kumimoji="1" lang="en-US" altLang="ja-JP" sz="1600" dirty="0" smtClean="0">
              <a:latin typeface="Helvetica"/>
              <a:cs typeface="Helvetic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re-entrant_BPM_QUAD_#2B6D6F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0" y="533400"/>
            <a:ext cx="7037507" cy="3443260"/>
          </a:xfrm>
          <a:prstGeom prst="rect">
            <a:avLst/>
          </a:prstGeom>
        </p:spPr>
      </p:pic>
      <p:pic>
        <p:nvPicPr>
          <p:cNvPr id="2" name="図 1" descr="re-entrant_BPM_for_paper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" y="3564569"/>
            <a:ext cx="8458200" cy="32934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33600" y="381000"/>
            <a:ext cx="49039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Helvetica"/>
                <a:cs typeface="Helvetica"/>
              </a:rPr>
              <a:t>STF cold-BPM for phase-2 cryomodule</a:t>
            </a:r>
            <a:endParaRPr kumimoji="1" lang="ja-JP" altLang="en-US" sz="2000" b="1" dirty="0">
              <a:latin typeface="Helvetica"/>
              <a:cs typeface="Helvetica"/>
            </a:endParaRPr>
          </a:p>
        </p:txBody>
      </p:sp>
      <p:cxnSp>
        <p:nvCxnSpPr>
          <p:cNvPr id="6" name="直線コネクタ 5"/>
          <p:cNvCxnSpPr/>
          <p:nvPr/>
        </p:nvCxnSpPr>
        <p:spPr>
          <a:xfrm>
            <a:off x="914400" y="3733800"/>
            <a:ext cx="7467600" cy="158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0" y="6399311"/>
            <a:ext cx="2931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4-way cylindrical coupling wave-guide</a:t>
            </a:r>
            <a:endParaRPr kumimoji="1" lang="ja-JP" alt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352800" y="6399311"/>
            <a:ext cx="2174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Re-entrant type cavity BPM</a:t>
            </a:r>
            <a:endParaRPr kumimoji="1" lang="ja-JP" altLang="en-US" sz="1400" dirty="0"/>
          </a:p>
        </p:txBody>
      </p:sp>
      <p:cxnSp>
        <p:nvCxnSpPr>
          <p:cNvPr id="10" name="直線矢印コネクタ 9"/>
          <p:cNvCxnSpPr>
            <a:stCxn id="7" idx="0"/>
          </p:cNvCxnSpPr>
          <p:nvPr/>
        </p:nvCxnSpPr>
        <p:spPr>
          <a:xfrm rot="5400000" flipH="1" flipV="1">
            <a:off x="1838639" y="5494750"/>
            <a:ext cx="531911" cy="1277212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>
            <a:stCxn id="8" idx="0"/>
          </p:cNvCxnSpPr>
          <p:nvPr/>
        </p:nvCxnSpPr>
        <p:spPr>
          <a:xfrm rot="16200000" flipV="1">
            <a:off x="3815685" y="5774698"/>
            <a:ext cx="379511" cy="869716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12025" y="4191000"/>
            <a:ext cx="2931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4-way cylindrical coupling wave-guide</a:t>
            </a:r>
            <a:endParaRPr kumimoji="1" lang="ja-JP" altLang="en-US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 descr="Figure 2_Eigenmode (TM_110 mode) calculation of the BP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7380" y="4024611"/>
            <a:ext cx="5816620" cy="2833389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4485" y="1019228"/>
            <a:ext cx="3868102" cy="2562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正方形/長方形 2"/>
          <p:cNvSpPr/>
          <p:nvPr/>
        </p:nvSpPr>
        <p:spPr>
          <a:xfrm>
            <a:off x="244485" y="1019228"/>
            <a:ext cx="3868102" cy="25621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949812" y="364122"/>
            <a:ext cx="61093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Helvetica"/>
                <a:cs typeface="Helvetica"/>
              </a:rPr>
              <a:t>re-entrant cavity + coupling waveguide structure</a:t>
            </a:r>
            <a:endParaRPr kumimoji="1" lang="ja-JP" altLang="en-US" sz="2000" b="1" dirty="0">
              <a:latin typeface="Helvetica"/>
              <a:cs typeface="Helvetica"/>
            </a:endParaRPr>
          </a:p>
        </p:txBody>
      </p:sp>
      <p:cxnSp>
        <p:nvCxnSpPr>
          <p:cNvPr id="7" name="직선 화살표 연결선 24"/>
          <p:cNvCxnSpPr/>
          <p:nvPr/>
        </p:nvCxnSpPr>
        <p:spPr>
          <a:xfrm rot="5400000">
            <a:off x="2809634" y="2186217"/>
            <a:ext cx="1301762" cy="1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460516" y="2332503"/>
            <a:ext cx="6206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ko-KR" sz="1000" dirty="0" smtClean="0"/>
              <a:t>Φ</a:t>
            </a:r>
            <a:r>
              <a:rPr lang="en-US" altLang="ko-KR" sz="1000" dirty="0" smtClean="0"/>
              <a:t>78mm</a:t>
            </a:r>
            <a:endParaRPr lang="ko-KR" altLang="en-US" sz="1000" dirty="0"/>
          </a:p>
        </p:txBody>
      </p:sp>
      <p:cxnSp>
        <p:nvCxnSpPr>
          <p:cNvPr id="9" name="직선 화살표 연결선 29"/>
          <p:cNvCxnSpPr/>
          <p:nvPr/>
        </p:nvCxnSpPr>
        <p:spPr>
          <a:xfrm rot="5400000">
            <a:off x="2125190" y="2227497"/>
            <a:ext cx="2133599" cy="3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27"/>
          <p:cNvCxnSpPr/>
          <p:nvPr/>
        </p:nvCxnSpPr>
        <p:spPr>
          <a:xfrm flipV="1">
            <a:off x="883688" y="1160698"/>
            <a:ext cx="2024364" cy="1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65052" y="973774"/>
            <a:ext cx="5973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115mm</a:t>
            </a:r>
            <a:endParaRPr lang="ko-KR" alt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4697162" y="3919210"/>
            <a:ext cx="4446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Eigen-mode of re-entrant cavity: dipole mode</a:t>
            </a:r>
            <a:endParaRPr kumimoji="1" lang="ja-JP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23604" y="4024611"/>
            <a:ext cx="3082895" cy="1477328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Port1 to Port3</a:t>
            </a:r>
          </a:p>
          <a:p>
            <a:r>
              <a:rPr kumimoji="1" lang="en-US" altLang="ja-JP" dirty="0" smtClean="0"/>
              <a:t>  Frequency: 2.049 GHz</a:t>
            </a:r>
          </a:p>
          <a:p>
            <a:r>
              <a:rPr lang="en-US" altLang="ja-JP" dirty="0" smtClean="0"/>
              <a:t>  QL : 205</a:t>
            </a:r>
          </a:p>
          <a:p>
            <a:r>
              <a:rPr kumimoji="1" lang="en-US" altLang="ja-JP" dirty="0" smtClean="0"/>
              <a:t>  </a:t>
            </a:r>
            <a:r>
              <a:rPr kumimoji="1" lang="en-US" altLang="ja-JP" dirty="0" err="1" smtClean="0"/>
              <a:t>β</a:t>
            </a:r>
            <a:r>
              <a:rPr kumimoji="1" lang="en-US" altLang="ja-JP" dirty="0" smtClean="0"/>
              <a:t> : 0.635</a:t>
            </a:r>
          </a:p>
          <a:p>
            <a:r>
              <a:rPr lang="en-US" altLang="ja-JP" dirty="0" smtClean="0"/>
              <a:t>  isolation to other port : -27dB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259054" y="1219995"/>
            <a:ext cx="504037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/>
            </a:pPr>
            <a:r>
              <a:rPr kumimoji="1" lang="en-US" altLang="ja-JP" dirty="0" smtClean="0"/>
              <a:t>Modification from Saclay re-entrant BPM</a:t>
            </a:r>
          </a:p>
          <a:p>
            <a:pPr marL="342900" indent="-342900"/>
            <a:r>
              <a:rPr kumimoji="1" lang="en-US" altLang="ja-JP" dirty="0" smtClean="0"/>
              <a:t>(2) common-mode rejection by coupling WG</a:t>
            </a:r>
          </a:p>
          <a:p>
            <a:pPr marL="342900" indent="-342900"/>
            <a:r>
              <a:rPr lang="en-US" altLang="ja-JP" dirty="0" smtClean="0"/>
              <a:t>(3) More compact than cylindrical cavity BPM</a:t>
            </a:r>
          </a:p>
          <a:p>
            <a:pPr marL="342900" indent="-342900"/>
            <a:r>
              <a:rPr kumimoji="1" lang="en-US" altLang="ja-JP" dirty="0" smtClean="0"/>
              <a:t>(4) HPR washable simple structure</a:t>
            </a:r>
          </a:p>
          <a:p>
            <a:pPr marL="342900" indent="-342900"/>
            <a:r>
              <a:rPr lang="en-US" altLang="ja-JP" dirty="0" smtClean="0"/>
              <a:t>(5) ø78mm big beam pipe</a:t>
            </a:r>
          </a:p>
          <a:p>
            <a:pPr marL="342900" indent="-342900"/>
            <a:r>
              <a:rPr kumimoji="1" lang="en-US" altLang="ja-JP" dirty="0" smtClean="0"/>
              <a:t>(6) &lt; 1µm resolution for each bunch in the train</a:t>
            </a:r>
          </a:p>
          <a:p>
            <a:pPr marL="342900" indent="-342900"/>
            <a:r>
              <a:rPr lang="en-US" altLang="ja-JP" dirty="0" smtClean="0"/>
              <a:t>(7) low-Q value for less interference between bunch</a:t>
            </a:r>
            <a:endParaRPr kumimoji="1" lang="en-US" altLang="ja-JP" dirty="0" smtClean="0"/>
          </a:p>
          <a:p>
            <a:pPr marL="342900" indent="-342900"/>
            <a:endParaRPr kumimoji="1" lang="ja-JP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23604" y="5765870"/>
            <a:ext cx="47920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Frequency selection : </a:t>
            </a:r>
          </a:p>
          <a:p>
            <a:r>
              <a:rPr lang="en-US" altLang="ja-JP" dirty="0"/>
              <a:t>A</a:t>
            </a:r>
            <a:r>
              <a:rPr kumimoji="1" lang="en-US" altLang="ja-JP" dirty="0" smtClean="0"/>
              <a:t>void dark current freq. ,  </a:t>
            </a:r>
            <a:r>
              <a:rPr lang="en-US" altLang="ja-JP" dirty="0" smtClean="0"/>
              <a:t>Avoid cavity HOM freq.</a:t>
            </a:r>
          </a:p>
          <a:p>
            <a:r>
              <a:rPr kumimoji="1" lang="en-US" altLang="ja-JP" dirty="0" smtClean="0"/>
              <a:t>Appropriate freq for re-entrant structure.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Figure 3_Photograph of BP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309687"/>
            <a:ext cx="6185493" cy="46339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9200" y="381000"/>
            <a:ext cx="69952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Helvetica"/>
                <a:cs typeface="Helvetica"/>
              </a:rPr>
              <a:t>Prototype-BPM : building block type (non-vacuum tight)</a:t>
            </a:r>
            <a:endParaRPr kumimoji="1" lang="ja-JP" altLang="en-US" sz="2000" b="1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02849" y="5943600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Material: SUS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CIMG14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3505200"/>
            <a:ext cx="4267200" cy="3200400"/>
          </a:xfrm>
          <a:prstGeom prst="rect">
            <a:avLst/>
          </a:prstGeom>
        </p:spPr>
      </p:pic>
      <p:pic>
        <p:nvPicPr>
          <p:cNvPr id="3" name="図 2" descr="CIMG097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781110"/>
            <a:ext cx="4800600" cy="36004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90800" y="180945"/>
            <a:ext cx="38331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Helvetica"/>
                <a:cs typeface="Helvetica"/>
              </a:rPr>
              <a:t>Beam test set-up in ATF </a:t>
            </a:r>
            <a:r>
              <a:rPr kumimoji="1" lang="en-US" altLang="ja-JP" sz="2000" b="1" dirty="0" err="1" smtClean="0">
                <a:latin typeface="Helvetica"/>
                <a:cs typeface="Helvetica"/>
              </a:rPr>
              <a:t>Linac</a:t>
            </a:r>
            <a:endParaRPr kumimoji="1" lang="ja-JP" altLang="en-US" sz="2000" b="1" dirty="0">
              <a:latin typeface="Helvetica"/>
              <a:cs typeface="Helvetica"/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 rot="10800000" flipV="1">
            <a:off x="3810000" y="1295400"/>
            <a:ext cx="243840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>
            <a:stCxn id="14" idx="0"/>
          </p:cNvCxnSpPr>
          <p:nvPr/>
        </p:nvCxnSpPr>
        <p:spPr>
          <a:xfrm rot="16200000" flipV="1">
            <a:off x="1371600" y="3962400"/>
            <a:ext cx="18288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rot="5400000">
            <a:off x="6591300" y="3771900"/>
            <a:ext cx="16002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48400" y="1110733"/>
            <a:ext cx="1717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Reference cavity</a:t>
            </a:r>
            <a:endParaRPr kumimoji="1" lang="ja-JP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875081" y="2401669"/>
            <a:ext cx="31850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Proto-type BPM installed </a:t>
            </a:r>
          </a:p>
          <a:p>
            <a:r>
              <a:rPr kumimoji="1" lang="en-US" altLang="ja-JP" dirty="0" smtClean="0"/>
              <a:t>in the vacuum chamber housing</a:t>
            </a:r>
            <a:endParaRPr kumimoji="1" lang="ja-JP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28939" y="5181600"/>
            <a:ext cx="31237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Vacuum chamber housing </a:t>
            </a:r>
          </a:p>
          <a:p>
            <a:r>
              <a:rPr kumimoji="1" lang="en-US" altLang="ja-JP" dirty="0" smtClean="0"/>
              <a:t>with tilt and yaw angle adjuster</a:t>
            </a:r>
            <a:endParaRPr kumimoji="1" lang="ja-JP" altLang="en-US" dirty="0"/>
          </a:p>
        </p:txBody>
      </p:sp>
      <p:cxnSp>
        <p:nvCxnSpPr>
          <p:cNvPr id="16" name="直線矢印コネクタ 15"/>
          <p:cNvCxnSpPr/>
          <p:nvPr/>
        </p:nvCxnSpPr>
        <p:spPr>
          <a:xfrm rot="5400000" flipH="1" flipV="1">
            <a:off x="-571500" y="4152900"/>
            <a:ext cx="30480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28600" y="6096000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Signal cables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figure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76" y="762000"/>
            <a:ext cx="8613648" cy="609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5176" y="4267200"/>
            <a:ext cx="1529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Upstream</a:t>
            </a:r>
          </a:p>
          <a:p>
            <a:r>
              <a:rPr lang="en-US" altLang="ja-JP" dirty="0" smtClean="0"/>
              <a:t>Strip-line BPM</a:t>
            </a:r>
            <a:endParaRPr kumimoji="1" lang="ja-JP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14127" y="4267200"/>
            <a:ext cx="152987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Down</a:t>
            </a:r>
            <a:r>
              <a:rPr kumimoji="1" lang="en-US" altLang="ja-JP" dirty="0" smtClean="0"/>
              <a:t>stream</a:t>
            </a:r>
          </a:p>
          <a:p>
            <a:r>
              <a:rPr lang="en-US" altLang="ja-JP" dirty="0" smtClean="0"/>
              <a:t>Strip-line BPM</a:t>
            </a:r>
            <a:endParaRPr kumimoji="1" lang="ja-JP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95049" y="180945"/>
            <a:ext cx="53147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Helvetica"/>
                <a:cs typeface="Helvetica"/>
              </a:rPr>
              <a:t>Beam test set-up using two strip-line BPM</a:t>
            </a:r>
            <a:endParaRPr kumimoji="1" lang="ja-JP" altLang="en-US" sz="2000" b="1" dirty="0">
              <a:latin typeface="Helvetica"/>
              <a:cs typeface="Helvetic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5" descr="100615_0032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228664"/>
            <a:ext cx="5981700" cy="44862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14799" y="1676400"/>
            <a:ext cx="31717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</a:rPr>
              <a:t>dipole mode: 2.04GHz signal</a:t>
            </a:r>
          </a:p>
          <a:p>
            <a:r>
              <a:rPr lang="en-US" altLang="ja-JP" sz="2000" dirty="0" smtClean="0">
                <a:solidFill>
                  <a:schemeClr val="bg1"/>
                </a:solidFill>
              </a:rPr>
              <a:t>in 200ns full span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24400" y="4081414"/>
            <a:ext cx="27145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FFFF"/>
                </a:solidFill>
              </a:rPr>
              <a:t>signal is well damped </a:t>
            </a:r>
          </a:p>
          <a:p>
            <a:r>
              <a:rPr kumimoji="1" lang="en-US" altLang="ja-JP" sz="1400" dirty="0" smtClean="0">
                <a:solidFill>
                  <a:srgbClr val="FFFFFF"/>
                </a:solidFill>
              </a:rPr>
              <a:t>after 300ns next bunch position</a:t>
            </a:r>
            <a:endParaRPr kumimoji="1" lang="ja-JP" altLang="en-US" sz="1400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180945"/>
            <a:ext cx="69393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Helvetica"/>
                <a:cs typeface="Helvetica"/>
              </a:rPr>
              <a:t>Dipole signal from re-entrant BPM with Band-pass-filter</a:t>
            </a:r>
            <a:endParaRPr kumimoji="1" lang="ja-JP" altLang="en-US" sz="20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08340" y="805934"/>
            <a:ext cx="6032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2.04 GHz signal with beam intensity 0.5x10</a:t>
            </a:r>
            <a:r>
              <a:rPr kumimoji="1" lang="en-US" altLang="ja-JP" baseline="30000" dirty="0" smtClean="0"/>
              <a:t>10</a:t>
            </a:r>
            <a:r>
              <a:rPr kumimoji="1" lang="en-US" altLang="ja-JP" dirty="0" smtClean="0"/>
              <a:t> electrons/bunch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figure6_(b)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488" y="3429000"/>
            <a:ext cx="4692618" cy="3276600"/>
          </a:xfrm>
          <a:prstGeom prst="rect">
            <a:avLst/>
          </a:prstGeom>
          <a:noFill/>
        </p:spPr>
      </p:pic>
      <p:pic>
        <p:nvPicPr>
          <p:cNvPr id="3" name="図 2" descr="figure6_(b)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1130" y="3589421"/>
            <a:ext cx="4462870" cy="3116179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4" name="図 3" descr="figure 5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81055"/>
            <a:ext cx="6246730" cy="3126479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411947" y="1573934"/>
            <a:ext cx="304800" cy="8382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716854" y="180945"/>
            <a:ext cx="59285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Helvetica"/>
                <a:cs typeface="Helvetica"/>
              </a:rPr>
              <a:t>Antenna scan for electrical center confirmation</a:t>
            </a:r>
            <a:endParaRPr kumimoji="1" lang="ja-JP" altLang="en-US" sz="2000" b="1" dirty="0">
              <a:latin typeface="Helvetica"/>
              <a:cs typeface="Helvetica"/>
            </a:endParaRPr>
          </a:p>
        </p:txBody>
      </p:sp>
      <p:pic>
        <p:nvPicPr>
          <p:cNvPr id="8" name="図 7" descr="CIMG072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9600" y="838201"/>
            <a:ext cx="3454400" cy="2590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94081" y="3777734"/>
            <a:ext cx="783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X-scan</a:t>
            </a:r>
            <a:endParaRPr kumimoji="1" lang="ja-JP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553200" y="3777734"/>
            <a:ext cx="772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Y</a:t>
            </a:r>
            <a:r>
              <a:rPr kumimoji="1" lang="en-US" altLang="ja-JP" dirty="0" smtClean="0"/>
              <a:t>-scan</a:t>
            </a:r>
            <a:endParaRPr kumimoji="1" lang="ja-JP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19400" y="5758934"/>
            <a:ext cx="91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-120µm</a:t>
            </a:r>
            <a:endParaRPr kumimoji="1" lang="ja-JP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325655" y="5726668"/>
            <a:ext cx="844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+82</a:t>
            </a:r>
            <a:r>
              <a:rPr kumimoji="1" lang="en-US" altLang="ja-JP" dirty="0" smtClean="0"/>
              <a:t>µm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74739" y="6277254"/>
            <a:ext cx="40836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Estimated beam X position from strip-line BPM [µ</a:t>
            </a:r>
            <a:r>
              <a:rPr kumimoji="1" lang="en-US" altLang="ja-JP" sz="1400" b="1" dirty="0" err="1" smtClean="0"/>
              <a:t>m</a:t>
            </a:r>
            <a:r>
              <a:rPr kumimoji="1" lang="en-US" altLang="ja-JP" sz="1400" b="1" dirty="0" smtClean="0"/>
              <a:t>]</a:t>
            </a:r>
            <a:endParaRPr kumimoji="1" lang="ja-JP" altLang="en-US" sz="1400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790234" y="4378396"/>
            <a:ext cx="25226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2.04GHz detected signal [ADC count]</a:t>
            </a:r>
            <a:endParaRPr kumimoji="1" lang="ja-JP" altLang="en-US" sz="1200" b="1" dirty="0"/>
          </a:p>
        </p:txBody>
      </p:sp>
      <p:pic>
        <p:nvPicPr>
          <p:cNvPr id="10" name="그림 27" descr="Graph4bar.jpg"/>
          <p:cNvPicPr/>
          <p:nvPr/>
        </p:nvPicPr>
        <p:blipFill>
          <a:blip r:embed="rId2" cstate="print"/>
          <a:srcRect l="13380" t="1993" b="11628"/>
          <a:stretch>
            <a:fillRect/>
          </a:stretch>
        </p:blipFill>
        <p:spPr>
          <a:xfrm>
            <a:off x="5797991" y="3949243"/>
            <a:ext cx="3130993" cy="2095500"/>
          </a:xfrm>
          <a:prstGeom prst="rect">
            <a:avLst/>
          </a:prstGeom>
        </p:spPr>
      </p:pic>
      <p:pic>
        <p:nvPicPr>
          <p:cNvPr id="11" name="그림 37" descr="zh1p(4)).JPG"/>
          <p:cNvPicPr/>
          <p:nvPr/>
        </p:nvPicPr>
        <p:blipFill>
          <a:blip r:embed="rId3" cstate="print"/>
          <a:srcRect l="10304" t="8419" r="12752" b="10952"/>
          <a:stretch>
            <a:fillRect/>
          </a:stretch>
        </p:blipFill>
        <p:spPr>
          <a:xfrm>
            <a:off x="609599" y="3048000"/>
            <a:ext cx="4343401" cy="32292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57036" y="5706189"/>
            <a:ext cx="2740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Slope=</a:t>
            </a:r>
            <a:r>
              <a:rPr lang="en-US" altLang="ja-JP" sz="1600" b="1" dirty="0" smtClean="0">
                <a:latin typeface="Helvetica"/>
                <a:cs typeface="Helvetica"/>
              </a:rPr>
              <a:t>5.33</a:t>
            </a:r>
            <a:r>
              <a:rPr kumimoji="1" lang="en-US" altLang="ja-JP" sz="1600" b="1" dirty="0" smtClean="0">
                <a:latin typeface="Helvetica"/>
                <a:cs typeface="Helvetica"/>
              </a:rPr>
              <a:t> ADC-count/µ</a:t>
            </a:r>
            <a:r>
              <a:rPr kumimoji="1" lang="en-US" altLang="ja-JP" sz="1600" b="1" dirty="0" err="1" smtClean="0">
                <a:latin typeface="Helvetica"/>
                <a:cs typeface="Helvetica"/>
              </a:rPr>
              <a:t>m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226" y="6092588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err="1" smtClean="0">
                <a:latin typeface="Helvetica"/>
                <a:cs typeface="Helvetica"/>
              </a:rPr>
              <a:t>σ</a:t>
            </a:r>
            <a:r>
              <a:rPr lang="en-US" altLang="ja-JP" b="1" dirty="0" smtClean="0">
                <a:latin typeface="Helvetica"/>
                <a:cs typeface="Helvetica"/>
              </a:rPr>
              <a:t> </a:t>
            </a:r>
            <a:r>
              <a:rPr kumimoji="1" lang="en-US" altLang="en-US" b="1" dirty="0" smtClean="0">
                <a:latin typeface="Helvetica"/>
                <a:cs typeface="Helvetica"/>
              </a:rPr>
              <a:t>=</a:t>
            </a:r>
            <a:r>
              <a:rPr kumimoji="1" lang="ja-JP" altLang="en-US" b="1" dirty="0" smtClean="0">
                <a:latin typeface="Helvetica"/>
                <a:cs typeface="Helvetica"/>
              </a:rPr>
              <a:t>　</a:t>
            </a:r>
            <a:r>
              <a:rPr kumimoji="1" lang="en-US" altLang="ja-JP" b="1" dirty="0" smtClean="0">
                <a:latin typeface="Helvetica"/>
                <a:cs typeface="Helvetica"/>
              </a:rPr>
              <a:t>1.96 count</a:t>
            </a:r>
            <a:endParaRPr kumimoji="1" lang="en-US" altLang="en-US" b="1" dirty="0" smtClean="0">
              <a:latin typeface="Helvetica"/>
              <a:cs typeface="Helvetica"/>
            </a:endParaRPr>
          </a:p>
          <a:p>
            <a:endParaRPr kumimoji="1" lang="ja-JP" altLang="en-US" b="1" dirty="0">
              <a:latin typeface="Helvetica"/>
              <a:cs typeface="Helvetic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99674" y="4267200"/>
            <a:ext cx="1570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Pedestal noise</a:t>
            </a:r>
            <a:endParaRPr kumimoji="1" lang="ja-JP" altLang="en-US" dirty="0"/>
          </a:p>
        </p:txBody>
      </p:sp>
      <p:pic>
        <p:nvPicPr>
          <p:cNvPr id="14" name="그림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826" y="0"/>
            <a:ext cx="4724400" cy="292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正方形/長方形 14"/>
          <p:cNvSpPr/>
          <p:nvPr/>
        </p:nvSpPr>
        <p:spPr>
          <a:xfrm>
            <a:off x="1752600" y="0"/>
            <a:ext cx="5647074" cy="1143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2133826" y="3070894"/>
            <a:ext cx="5169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Setup: Hybrid </a:t>
            </a:r>
            <a:r>
              <a:rPr lang="en-US" b="1" dirty="0">
                <a:latin typeface="Helvetica"/>
                <a:cs typeface="Helvetica"/>
              </a:rPr>
              <a:t>, BPF, RF Amplifier, </a:t>
            </a:r>
            <a:r>
              <a:rPr lang="en-US" b="1" dirty="0" smtClean="0">
                <a:latin typeface="Helvetica"/>
                <a:cs typeface="Helvetica"/>
              </a:rPr>
              <a:t>diode, ADC</a:t>
            </a:r>
            <a:endParaRPr kumimoji="1" lang="ja-JP" altLang="en-US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53861" y="3620869"/>
            <a:ext cx="3249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90"/>
                </a:solidFill>
                <a:latin typeface="Helvetica"/>
                <a:cs typeface="Helvetica"/>
              </a:rPr>
              <a:t>1.96/5.33=0.36µm resolution</a:t>
            </a:r>
          </a:p>
          <a:p>
            <a:r>
              <a:rPr lang="en-US" altLang="ja-JP" b="1" dirty="0" smtClean="0">
                <a:solidFill>
                  <a:srgbClr val="000090"/>
                </a:solidFill>
                <a:latin typeface="Helvetica"/>
                <a:cs typeface="Helvetica"/>
              </a:rPr>
              <a:t>at 1x10</a:t>
            </a:r>
            <a:r>
              <a:rPr lang="en-US" altLang="ja-JP" b="1" baseline="30000" dirty="0" smtClean="0">
                <a:solidFill>
                  <a:srgbClr val="000090"/>
                </a:solidFill>
                <a:latin typeface="Helvetica"/>
                <a:cs typeface="Helvetica"/>
              </a:rPr>
              <a:t>10 </a:t>
            </a:r>
            <a:r>
              <a:rPr lang="en-US" altLang="ja-JP" b="1" dirty="0" smtClean="0">
                <a:solidFill>
                  <a:srgbClr val="000090"/>
                </a:solidFill>
                <a:latin typeface="Helvetica"/>
                <a:cs typeface="Helvetica"/>
              </a:rPr>
              <a:t> beam intensity</a:t>
            </a:r>
            <a:endParaRPr kumimoji="1" lang="ja-JP" altLang="en-US" b="1" dirty="0">
              <a:solidFill>
                <a:srgbClr val="000090"/>
              </a:solidFill>
              <a:latin typeface="Helvetica"/>
              <a:cs typeface="Helvetic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4400" y="180945"/>
            <a:ext cx="74174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Helvetica"/>
                <a:cs typeface="Helvetica"/>
              </a:rPr>
              <a:t>Simple analog signal detection for resolution </a:t>
            </a:r>
            <a:r>
              <a:rPr lang="en-US" altLang="ja-JP" sz="2000" b="1" dirty="0" smtClean="0">
                <a:latin typeface="Helvetica"/>
                <a:cs typeface="Helvetica"/>
              </a:rPr>
              <a:t>measurement</a:t>
            </a:r>
            <a:endParaRPr kumimoji="1" lang="ja-JP" altLang="en-US" sz="2000" b="1" dirty="0">
              <a:latin typeface="Helvetica"/>
              <a:cs typeface="Helvetic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3010</TotalTime>
  <Words>568</Words>
  <Application>Microsoft Macintosh PowerPoint</Application>
  <PresentationFormat>画面に合わせる (4:3)</PresentationFormat>
  <Paragraphs>80</Paragraphs>
  <Slides>10</Slides>
  <Notes>0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テーマ</vt:lpstr>
      <vt:lpstr>Cold BPM development in KEK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Cold BPM development in KEK</dc:title>
  <dc:creator>早野 仁司</dc:creator>
  <cp:lastModifiedBy>早野 仁司</cp:lastModifiedBy>
  <cp:revision>36</cp:revision>
  <dcterms:created xsi:type="dcterms:W3CDTF">2011-03-19T14:33:05Z</dcterms:created>
  <dcterms:modified xsi:type="dcterms:W3CDTF">2011-03-19T14:34:31Z</dcterms:modified>
</cp:coreProperties>
</file>