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274" r:id="rId3"/>
    <p:sldId id="309" r:id="rId4"/>
    <p:sldId id="277" r:id="rId5"/>
    <p:sldId id="279" r:id="rId6"/>
    <p:sldId id="281" r:id="rId7"/>
    <p:sldId id="283" r:id="rId8"/>
    <p:sldId id="284" r:id="rId9"/>
    <p:sldId id="292" r:id="rId10"/>
    <p:sldId id="278" r:id="rId11"/>
    <p:sldId id="288" r:id="rId12"/>
    <p:sldId id="308" r:id="rId13"/>
    <p:sldId id="285" r:id="rId14"/>
    <p:sldId id="287" r:id="rId15"/>
    <p:sldId id="286" r:id="rId16"/>
    <p:sldId id="289" r:id="rId17"/>
    <p:sldId id="304" r:id="rId18"/>
    <p:sldId id="291" r:id="rId19"/>
    <p:sldId id="307" r:id="rId20"/>
    <p:sldId id="293" r:id="rId21"/>
    <p:sldId id="300" r:id="rId22"/>
    <p:sldId id="305" r:id="rId23"/>
    <p:sldId id="301" r:id="rId24"/>
    <p:sldId id="306" r:id="rId25"/>
    <p:sldId id="311" r:id="rId26"/>
    <p:sldId id="312" r:id="rId27"/>
    <p:sldId id="303" r:id="rId28"/>
    <p:sldId id="275" r:id="rId29"/>
    <p:sldId id="310" r:id="rId30"/>
    <p:sldId id="276" r:id="rId31"/>
    <p:sldId id="314" r:id="rId32"/>
    <p:sldId id="299" r:id="rId33"/>
    <p:sldId id="294" r:id="rId34"/>
    <p:sldId id="295" r:id="rId35"/>
    <p:sldId id="296" r:id="rId36"/>
    <p:sldId id="297" r:id="rId37"/>
    <p:sldId id="298" r:id="rId38"/>
    <p:sldId id="313" r:id="rId39"/>
    <p:sldId id="257" r:id="rId40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A6D86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31" autoAdjust="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6CB65-1ED7-4B00-8958-AF33EEEB68AF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88C1C-5961-469D-B773-F42B8E51F0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</a:t>
            </a:r>
            <a:r>
              <a:rPr lang="en-US" baseline="0" dirty="0" smtClean="0"/>
              <a:t> results obtained during FLASH 9mA run last February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shift: assess ranges</a:t>
            </a:r>
            <a:r>
              <a:rPr lang="en-US" baseline="0" dirty="0" smtClean="0"/>
              <a:t> of Ql. </a:t>
            </a:r>
          </a:p>
          <a:p>
            <a:r>
              <a:rPr lang="en-US" baseline="0" dirty="0" smtClean="0"/>
              <a:t>Low limit is around 1e6, </a:t>
            </a:r>
          </a:p>
          <a:p>
            <a:r>
              <a:rPr lang="en-US" baseline="0" dirty="0" smtClean="0"/>
              <a:t>high limit is lower for ACC7 than ACC6 (not a hard limit on this plot, limitation in the automated measurement technique)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Made use</a:t>
            </a:r>
            <a:r>
              <a:rPr lang="en-US" baseline="0" dirty="0" smtClean="0"/>
              <a:t> of a 16 cavity simulator (requires MATLAB, available for download)</a:t>
            </a:r>
          </a:p>
          <a:p>
            <a:r>
              <a:rPr lang="en-US" baseline="0" dirty="0" smtClean="0"/>
              <a:t>Includes beam compensation, prop and </a:t>
            </a:r>
            <a:r>
              <a:rPr lang="en-US" baseline="0" dirty="0" err="1" smtClean="0"/>
              <a:t>integr</a:t>
            </a:r>
            <a:r>
              <a:rPr lang="en-US" baseline="0" dirty="0" smtClean="0"/>
              <a:t>. FB, static and dynamic LFD, QL and </a:t>
            </a:r>
            <a:r>
              <a:rPr lang="en-US" baseline="0" dirty="0" err="1" smtClean="0"/>
              <a:t>Pk</a:t>
            </a:r>
            <a:r>
              <a:rPr lang="en-US" baseline="0" dirty="0" smtClean="0"/>
              <a:t> adjustments, loads FLASH data from DAQ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loading</a:t>
            </a:r>
            <a:r>
              <a:rPr lang="en-US" baseline="0" dirty="0" smtClean="0"/>
              <a:t> adjustments</a:t>
            </a:r>
          </a:p>
          <a:p>
            <a:r>
              <a:rPr lang="en-US" baseline="0" dirty="0" smtClean="0"/>
              <a:t>QL and detuning measurements of experimental data and plug in into simulator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did we proceed to flatten individual cavity gradients: knobs</a:t>
            </a:r>
            <a:r>
              <a:rPr lang="en-US" baseline="0" dirty="0" smtClean="0"/>
              <a:t> we used are: adjusting </a:t>
            </a:r>
            <a:r>
              <a:rPr lang="en-US" dirty="0" smtClean="0"/>
              <a:t>QLs and setting cavity on resonance</a:t>
            </a:r>
          </a:p>
          <a:p>
            <a:r>
              <a:rPr lang="en-US" dirty="0" smtClean="0"/>
              <a:t>Step</a:t>
            </a:r>
            <a:r>
              <a:rPr lang="en-US" baseline="0" dirty="0" smtClean="0"/>
              <a:t> 1: load DAQ data, decay measurement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Step 2: simulate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</a:t>
            </a:r>
            <a:r>
              <a:rPr lang="en-US" baseline="0" dirty="0" smtClean="0"/>
              <a:t> agreement between simulation and experimental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Adjust QL using simulator “by eye”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 that while adjusting the QL flattens</a:t>
            </a:r>
            <a:r>
              <a:rPr lang="en-US" baseline="0" dirty="0" smtClean="0"/>
              <a:t> cavity gradients during beam time, it also introduces a tilt when beam is 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Verify benefits (in tilts)</a:t>
            </a:r>
            <a:r>
              <a:rPr lang="en-US" baseline="0" dirty="0" smtClean="0"/>
              <a:t> of </a:t>
            </a:r>
            <a:r>
              <a:rPr lang="en-US" dirty="0" smtClean="0"/>
              <a:t>the </a:t>
            </a:r>
            <a:r>
              <a:rPr lang="en-US" dirty="0" err="1" smtClean="0"/>
              <a:t>Ql</a:t>
            </a:r>
            <a:r>
              <a:rPr lang="en-US" dirty="0" smtClean="0"/>
              <a:t> change (retune cavity after QL adjustments)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Close up on simulation</a:t>
            </a:r>
            <a:r>
              <a:rPr lang="en-US" baseline="0" dirty="0" smtClean="0"/>
              <a:t> vs. experiment data: discrepancies are due to: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Inaccuracy in assessing power distribution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Inaccuracy in the </a:t>
            </a:r>
            <a:r>
              <a:rPr lang="en-US" baseline="0" dirty="0" err="1" smtClean="0"/>
              <a:t>Ql</a:t>
            </a:r>
            <a:r>
              <a:rPr lang="en-US" baseline="0" dirty="0" smtClean="0"/>
              <a:t> estimate “by eye”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Inaccuracy in setting up the </a:t>
            </a:r>
            <a:r>
              <a:rPr lang="en-US" baseline="0" dirty="0" err="1" smtClean="0"/>
              <a:t>Ql</a:t>
            </a:r>
            <a:r>
              <a:rPr lang="en-US" baseline="0" dirty="0" smtClean="0"/>
              <a:t> (settings + measurement)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Inaccuracy in cavity tuning (static + dynamic)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Historical</a:t>
            </a:r>
            <a:r>
              <a:rPr lang="en-US" baseline="0" dirty="0" smtClean="0"/>
              <a:t> background, presentation of study goals and recap of proposed solutions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Study achievements and results</a:t>
            </a:r>
          </a:p>
          <a:p>
            <a:pPr marL="228600" indent="-228600">
              <a:buAutoNum type="arabicPeriod"/>
            </a:pPr>
            <a:r>
              <a:rPr lang="en-US" dirty="0" smtClean="0"/>
              <a:t>Conclusions and improvements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Checking if the </a:t>
            </a:r>
            <a:r>
              <a:rPr lang="en-US" dirty="0" err="1" smtClean="0"/>
              <a:t>Ql</a:t>
            </a:r>
            <a:r>
              <a:rPr lang="en-US" dirty="0" smtClean="0"/>
              <a:t> settings</a:t>
            </a:r>
            <a:r>
              <a:rPr lang="en-US" baseline="0" dirty="0" smtClean="0"/>
              <a:t> are indeed optimal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Checking the impact of beam change on tilts (</a:t>
            </a:r>
            <a:r>
              <a:rPr lang="en-US" dirty="0" err="1" smtClean="0"/>
              <a:t>Qls</a:t>
            </a:r>
            <a:r>
              <a:rPr lang="en-US" dirty="0" smtClean="0"/>
              <a:t> are optimized for 1 beam current, not</a:t>
            </a:r>
            <a:r>
              <a:rPr lang="en-US" baseline="0" dirty="0" smtClean="0"/>
              <a:t> any other beam current)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Repeated these</a:t>
            </a:r>
            <a:r>
              <a:rPr lang="en-US" baseline="0" dirty="0" smtClean="0"/>
              <a:t> beam scan during the different shifts (higher beam current, optimized for 3 for 4.5) </a:t>
            </a:r>
          </a:p>
          <a:p>
            <a:r>
              <a:rPr lang="en-US" baseline="0" dirty="0" smtClean="0"/>
              <a:t>Higher gradients, we can see the limits of this calibration by the spread of the tilts</a:t>
            </a:r>
          </a:p>
          <a:p>
            <a:r>
              <a:rPr lang="en-US" baseline="0" dirty="0" smtClean="0"/>
              <a:t>For the last scan, we also used an analytical calculation of the optimal QL (instead of tuning it with the simulator “by eye”)</a:t>
            </a:r>
          </a:p>
          <a:p>
            <a:r>
              <a:rPr lang="en-US" baseline="0" dirty="0" smtClean="0"/>
              <a:t>But analytical solution also assumes perfect tuning, and feed forward only, so still not perfect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analytical solution can be calculated using this equation (</a:t>
            </a:r>
            <a:r>
              <a:rPr lang="en-US" dirty="0" err="1" smtClean="0"/>
              <a:t>cf</a:t>
            </a:r>
            <a:r>
              <a:rPr lang="en-US" dirty="0" smtClean="0"/>
              <a:t> reference for details) but</a:t>
            </a:r>
            <a:r>
              <a:rPr lang="en-US" baseline="0" dirty="0" smtClean="0"/>
              <a:t> some limitations of this approach are: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Inaccuracy of assessing power distribution (same problem as simulator)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Assumes perfect tuning of the cavity (same problem as simulator)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Inaccuracy of setting and reading </a:t>
            </a:r>
            <a:r>
              <a:rPr lang="en-US" baseline="0" dirty="0" err="1" smtClean="0"/>
              <a:t>Qls</a:t>
            </a:r>
            <a:r>
              <a:rPr lang="en-US" baseline="0" dirty="0" smtClean="0"/>
              <a:t> (same problem as simulator)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also exposed</a:t>
            </a:r>
            <a:r>
              <a:rPr lang="en-US" baseline="0" dirty="0" smtClean="0"/>
              <a:t> the issue of what happens when the beam loading isn’t what it’s expected to be</a:t>
            </a:r>
          </a:p>
          <a:p>
            <a:r>
              <a:rPr lang="en-US" baseline="0" dirty="0" smtClean="0"/>
              <a:t>Low cavities tilts up, high cavities tilts down </a:t>
            </a:r>
            <a:r>
              <a:rPr lang="en-US" baseline="0" dirty="0" smtClean="0">
                <a:sym typeface="Wingdings" pitchFamily="2" charset="2"/>
              </a:rPr>
              <a:t> need to shorten pulse length to prevent quench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Default</a:t>
            </a:r>
            <a:r>
              <a:rPr lang="en-US" baseline="0" dirty="0" smtClean="0"/>
              <a:t> FLASH setup, all same </a:t>
            </a:r>
            <a:r>
              <a:rPr lang="en-US" baseline="0" dirty="0" err="1" smtClean="0"/>
              <a:t>Ql’s</a:t>
            </a:r>
            <a:r>
              <a:rPr lang="en-US" baseline="0" dirty="0" smtClean="0"/>
              <a:t> results in tilts as beam current increases</a:t>
            </a:r>
          </a:p>
          <a:p>
            <a:r>
              <a:rPr lang="en-US" baseline="0" dirty="0" smtClean="0"/>
              <a:t>Individual tilts are an issue for cavity alignment because result in transverse beam kick </a:t>
            </a:r>
          </a:p>
          <a:p>
            <a:r>
              <a:rPr lang="en-US" baseline="0" dirty="0" smtClean="0"/>
              <a:t>Goal of study is to flatten individual tilts, and maintain VS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Fermilab approach on preventing cavity quenches but not on keeping gradient flats </a:t>
            </a:r>
            <a:r>
              <a:rPr lang="en-US" dirty="0" smtClean="0">
                <a:sym typeface="Wingdings" pitchFamily="2" charset="2"/>
              </a:rPr>
              <a:t> not the FLASH </a:t>
            </a:r>
            <a:r>
              <a:rPr lang="en-US" baseline="0" dirty="0" smtClean="0">
                <a:sym typeface="Wingdings" pitchFamily="2" charset="2"/>
              </a:rPr>
              <a:t>study goal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an analytical</a:t>
            </a:r>
            <a:r>
              <a:rPr lang="en-US" baseline="0" dirty="0" smtClean="0"/>
              <a:t> solution to flattening all gradients, but requires </a:t>
            </a:r>
            <a:r>
              <a:rPr lang="en-US" baseline="0" dirty="0" err="1" smtClean="0"/>
              <a:t>Ql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Pk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adjustements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But</a:t>
            </a:r>
            <a:r>
              <a:rPr lang="en-US" baseline="0" dirty="0" smtClean="0"/>
              <a:t> at FLASH, </a:t>
            </a:r>
            <a:r>
              <a:rPr lang="en-US" baseline="0" dirty="0" err="1" smtClean="0"/>
              <a:t>Pk’s</a:t>
            </a:r>
            <a:r>
              <a:rPr lang="en-US" baseline="0" dirty="0" smtClean="0"/>
              <a:t> distribution is fixed (focus only on ACC6 and ACC7 which have motorized </a:t>
            </a:r>
            <a:r>
              <a:rPr lang="en-US" baseline="0" dirty="0" err="1" smtClean="0"/>
              <a:t>Ql</a:t>
            </a:r>
            <a:r>
              <a:rPr lang="en-US" baseline="0" dirty="0" smtClean="0"/>
              <a:t> and motorized frequency tuners (slow and fast)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KEK proposed</a:t>
            </a:r>
            <a:r>
              <a:rPr lang="en-US" baseline="0" dirty="0" smtClean="0"/>
              <a:t> to solve flat gradient with fixed </a:t>
            </a:r>
            <a:r>
              <a:rPr lang="en-US" baseline="0" dirty="0" err="1" smtClean="0"/>
              <a:t>Pk’s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produces </a:t>
            </a:r>
            <a:r>
              <a:rPr lang="en-US" baseline="0" dirty="0" err="1" smtClean="0">
                <a:sym typeface="Wingdings" pitchFamily="2" charset="2"/>
              </a:rPr>
              <a:t>Qls</a:t>
            </a:r>
            <a:r>
              <a:rPr lang="en-US" baseline="0" dirty="0" smtClean="0">
                <a:sym typeface="Wingdings" pitchFamily="2" charset="2"/>
              </a:rPr>
              <a:t> in the limit of tuning range as beam current increases</a:t>
            </a:r>
          </a:p>
          <a:p>
            <a:r>
              <a:rPr lang="en-US" baseline="0" dirty="0" smtClean="0">
                <a:sym typeface="Wingdings" pitchFamily="2" charset="2"/>
              </a:rPr>
              <a:t>The solution chosen to be implemented for the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changes between</a:t>
            </a:r>
            <a:r>
              <a:rPr lang="en-US" baseline="0" dirty="0" smtClean="0"/>
              <a:t> 2 beam currents (left and </a:t>
            </a:r>
            <a:r>
              <a:rPr lang="en-US" baseline="0" dirty="0" err="1" smtClean="0"/>
              <a:t>rigth</a:t>
            </a:r>
            <a:r>
              <a:rPr lang="en-US" baseline="0" dirty="0" smtClean="0"/>
              <a:t>) : </a:t>
            </a:r>
            <a:r>
              <a:rPr lang="en-US" baseline="0" dirty="0" err="1" smtClean="0"/>
              <a:t>Ql’s</a:t>
            </a:r>
            <a:r>
              <a:rPr lang="en-US" baseline="0" dirty="0" smtClean="0"/>
              <a:t> and V’s but VS remains constant because of FB: note </a:t>
            </a:r>
            <a:r>
              <a:rPr lang="en-US" baseline="0" dirty="0" err="1" smtClean="0"/>
              <a:t>Pks</a:t>
            </a:r>
            <a:r>
              <a:rPr lang="en-US" baseline="0" dirty="0" smtClean="0"/>
              <a:t> are kept constant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5 shifts dedicated to this</a:t>
            </a:r>
            <a:r>
              <a:rPr lang="en-US" baseline="0" dirty="0" smtClean="0"/>
              <a:t> specific problem (</a:t>
            </a:r>
            <a:r>
              <a:rPr lang="en-US" baseline="0" dirty="0" err="1" smtClean="0"/>
              <a:t>Pk</a:t>
            </a:r>
            <a:r>
              <a:rPr lang="en-US" baseline="0" dirty="0" smtClean="0"/>
              <a:t>/</a:t>
            </a:r>
            <a:r>
              <a:rPr lang="en-US" baseline="0" dirty="0" err="1" smtClean="0"/>
              <a:t>Ql</a:t>
            </a:r>
            <a:r>
              <a:rPr lang="en-US" baseline="0" dirty="0" smtClean="0"/>
              <a:t>), no beam, then low beam at low gradient, then high beam at high gradient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88C1C-5961-469D-B773-F42B8E51F0B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5817C-241E-42E5-8E46-E6DD0047D7ED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57945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J. Branlard				 ALCPG11 – 19-23 March 2011 – Eugene OR, USA</a:t>
            </a:r>
            <a:endParaRPr lang="en-US" sz="7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2128A-ECBC-4510-8A3A-48843BFD4B91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29334-8204-4FD6-89B0-1CD72D99B858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D7803-C935-47C3-8116-D15F548A6289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6657945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J. Branlard				 ALCPG11 – 19-23 March 2011 – Eugene OR, USA</a:t>
            </a:r>
            <a:endParaRPr lang="en-US" sz="7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3102-667E-4148-B54E-2E0E71C2F91C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4D117-CE81-42FA-8AA1-5417E476BA51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F5F7B-CD68-4A80-A68B-79131E97298C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F351A-E5D3-46AF-B69D-A600C18E991B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A80DD-D6A7-42CE-8165-46AEF50E8976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E6D65-3C4B-47C9-8B5E-D35FB6C50CD3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6FC8-DB84-4DA2-8D06-E899B638518D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A87F0-A7D9-49F5-BD3F-627CE03CDDDA}" type="datetime1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652E4-00AC-4EDF-855C-3492169EB7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676400"/>
            <a:ext cx="8610600" cy="207645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from 9mA studies on achieving flat gradients with beam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7526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i="1" dirty="0" smtClean="0"/>
              <a:t>P</a:t>
            </a:r>
            <a:r>
              <a:rPr lang="en-US" i="1" baseline="-25000" dirty="0" smtClean="0"/>
              <a:t>K </a:t>
            </a:r>
            <a:r>
              <a:rPr lang="en-US" i="1" dirty="0" smtClean="0"/>
              <a:t>|Q</a:t>
            </a:r>
            <a:r>
              <a:rPr lang="en-US" i="1" baseline="-25000" dirty="0" smtClean="0"/>
              <a:t>L</a:t>
            </a:r>
            <a:r>
              <a:rPr lang="en-US" dirty="0" smtClean="0"/>
              <a:t>  studies at </a:t>
            </a:r>
            <a:r>
              <a:rPr lang="en-US" dirty="0" smtClean="0"/>
              <a:t>FLASH</a:t>
            </a:r>
          </a:p>
          <a:p>
            <a:r>
              <a:rPr lang="en-US" dirty="0" smtClean="0"/>
              <a:t>during </a:t>
            </a:r>
            <a:r>
              <a:rPr lang="en-US" dirty="0" smtClean="0"/>
              <a:t>the Feb. 2011 test in DESY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657945"/>
            <a:ext cx="9144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J. Branlard				 ALCPG11 – 19-23 March 2011 – Eugene OR, USA</a:t>
            </a:r>
            <a:endParaRPr lang="en-US" sz="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487362"/>
          </a:xfrm>
        </p:spPr>
        <p:txBody>
          <a:bodyPr>
            <a:no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ACC6 &amp; ACC7	 </a:t>
            </a:r>
            <a:r>
              <a:rPr lang="en-US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r>
              <a:rPr lang="en-US" sz="32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settings limits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" y="838200"/>
          <a:ext cx="541020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561976"/>
                <a:gridCol w="561976"/>
                <a:gridCol w="561976"/>
                <a:gridCol w="561976"/>
                <a:gridCol w="561976"/>
                <a:gridCol w="561976"/>
                <a:gridCol w="561976"/>
                <a:gridCol w="561976"/>
              </a:tblGrid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 smtClean="0"/>
                        <a:t>ACC6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cav4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cav7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cav8</a:t>
                      </a:r>
                      <a:endParaRPr lang="en-US" sz="1000" dirty="0"/>
                    </a:p>
                  </a:txBody>
                  <a:tcPr anchor="ctr"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 smtClean="0"/>
                        <a:t>Q</a:t>
                      </a:r>
                      <a:r>
                        <a:rPr lang="en-US" sz="1000" i="1" baseline="-25000" dirty="0" smtClean="0"/>
                        <a:t>L</a:t>
                      </a:r>
                      <a:r>
                        <a:rPr lang="en-US" sz="1000" baseline="0" dirty="0" smtClean="0"/>
                        <a:t> min  [x10</a:t>
                      </a:r>
                      <a:r>
                        <a:rPr lang="en-US" sz="1000" baseline="30000" dirty="0" smtClean="0"/>
                        <a:t>6</a:t>
                      </a:r>
                      <a:r>
                        <a:rPr lang="en-US" sz="1000" baseline="0" dirty="0" smtClean="0"/>
                        <a:t>]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 anchor="ctr"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 smtClean="0"/>
                        <a:t>Q</a:t>
                      </a:r>
                      <a:r>
                        <a:rPr lang="en-US" sz="1000" i="1" baseline="-25000" dirty="0" smtClean="0"/>
                        <a:t>L</a:t>
                      </a:r>
                      <a:r>
                        <a:rPr lang="en-US" sz="1000" dirty="0" smtClean="0"/>
                        <a:t> max  [x10</a:t>
                      </a:r>
                      <a:r>
                        <a:rPr lang="en-US" sz="1000" baseline="30000" dirty="0" smtClean="0"/>
                        <a:t>6</a:t>
                      </a:r>
                      <a:r>
                        <a:rPr lang="en-US" sz="1000" dirty="0" smtClean="0"/>
                        <a:t>]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7.5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6.5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/>
          </p:cNvGraphicFramePr>
          <p:nvPr/>
        </p:nvGraphicFramePr>
        <p:xfrm>
          <a:off x="152400" y="1981200"/>
          <a:ext cx="54102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561975"/>
                <a:gridCol w="561975"/>
                <a:gridCol w="561975"/>
                <a:gridCol w="561975"/>
                <a:gridCol w="561975"/>
                <a:gridCol w="561975"/>
                <a:gridCol w="561975"/>
                <a:gridCol w="5619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ACC7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cav2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cav4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cav5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cav7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cav8</a:t>
                      </a:r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 smtClean="0"/>
                        <a:t>Q</a:t>
                      </a:r>
                      <a:r>
                        <a:rPr lang="en-US" sz="1000" i="1" baseline="-25000" dirty="0" smtClean="0"/>
                        <a:t>L</a:t>
                      </a:r>
                      <a:r>
                        <a:rPr lang="en-US" sz="1000" baseline="0" dirty="0" smtClean="0"/>
                        <a:t> min [x10</a:t>
                      </a:r>
                      <a:r>
                        <a:rPr lang="en-US" sz="1000" baseline="30000" dirty="0" smtClean="0"/>
                        <a:t>6</a:t>
                      </a:r>
                      <a:r>
                        <a:rPr lang="en-US" sz="1000" baseline="0" dirty="0" smtClean="0"/>
                        <a:t>]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1.4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1.7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2.1</a:t>
                      </a:r>
                      <a:endParaRPr lang="en-US" sz="10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000" i="1" dirty="0" smtClean="0"/>
                        <a:t>Q</a:t>
                      </a:r>
                      <a:r>
                        <a:rPr lang="en-US" sz="1000" i="1" baseline="-25000" dirty="0" smtClean="0"/>
                        <a:t>L</a:t>
                      </a:r>
                      <a:r>
                        <a:rPr lang="en-US" sz="1000" dirty="0" smtClean="0"/>
                        <a:t> max [x10</a:t>
                      </a:r>
                      <a:r>
                        <a:rPr lang="en-US" sz="1000" baseline="30000" dirty="0" smtClean="0"/>
                        <a:t>6</a:t>
                      </a:r>
                      <a:r>
                        <a:rPr lang="en-US" sz="1000" dirty="0" smtClean="0"/>
                        <a:t>]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3.4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3.8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3.7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3.6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3.3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4.6</a:t>
                      </a:r>
                      <a:endParaRPr lang="en-US" sz="10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Picture 6" descr="ACC7-cav3-Ql rang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3171464"/>
            <a:ext cx="4038600" cy="3489044"/>
          </a:xfrm>
          <a:prstGeom prst="rect">
            <a:avLst/>
          </a:prstGeom>
        </p:spPr>
      </p:pic>
      <p:pic>
        <p:nvPicPr>
          <p:cNvPr id="8" name="Picture 7" descr="ACC6-cav7-Ql rang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1" y="3207473"/>
            <a:ext cx="3962399" cy="339335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66800" y="2743200"/>
            <a:ext cx="44958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553200" y="18288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not “hard” limits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5638800" y="2209800"/>
            <a:ext cx="838200" cy="6858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CA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644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392566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Fermilab Beams Doc database:   Beams-doc-3794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IMCAV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6448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95400" y="392566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Fermilab Beams Doc database:   Beams-doc-3794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02224" y="2057400"/>
            <a:ext cx="838200" cy="2819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92112" y="2066544"/>
            <a:ext cx="838200" cy="2819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981200" cy="1524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procedure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Content Placeholder 8" descr="DAQ_beam4.5mA_noQlcorrection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10666" y="914400"/>
            <a:ext cx="6933334" cy="5200000"/>
          </a:xfrm>
        </p:spPr>
      </p:pic>
      <p:sp>
        <p:nvSpPr>
          <p:cNvPr id="11" name="TextBox 10"/>
          <p:cNvSpPr txBox="1"/>
          <p:nvPr/>
        </p:nvSpPr>
        <p:spPr>
          <a:xfrm>
            <a:off x="152400" y="1143000"/>
            <a:ext cx="259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/>
              <a:t>Load </a:t>
            </a:r>
            <a:r>
              <a:rPr lang="en-US" sz="1600" i="1" dirty="0" err="1" smtClean="0"/>
              <a:t>V</a:t>
            </a:r>
            <a:r>
              <a:rPr lang="en-US" sz="1600" i="1" baseline="-25000" dirty="0" err="1" smtClean="0"/>
              <a:t>cav</a:t>
            </a:r>
            <a:r>
              <a:rPr lang="en-US" sz="1600" dirty="0" smtClean="0"/>
              <a:t> from DAQ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 smtClean="0"/>
              <a:t>Compute actual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 , </a:t>
            </a:r>
            <a:r>
              <a:rPr lang="en-US" sz="1600" i="1" dirty="0" smtClean="0"/>
              <a:t>P</a:t>
            </a:r>
            <a:r>
              <a:rPr lang="en-US" sz="1600" i="1" baseline="-25000" dirty="0" smtClean="0"/>
              <a:t>K</a:t>
            </a:r>
            <a:r>
              <a:rPr lang="en-US" sz="1600" dirty="0" smtClean="0"/>
              <a:t>  and </a:t>
            </a:r>
            <a:r>
              <a:rPr lang="en-US" sz="1600" dirty="0" smtClean="0">
                <a:sym typeface="Symbol"/>
              </a:rPr>
              <a:t></a:t>
            </a:r>
            <a:r>
              <a:rPr lang="en-US" sz="1600" baseline="-25000" dirty="0" smtClean="0">
                <a:sym typeface="Symbol"/>
              </a:rPr>
              <a:t>f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 smtClean="0"/>
              <a:t>from DAQ data</a:t>
            </a:r>
          </a:p>
          <a:p>
            <a:pPr marL="342900" indent="-342900">
              <a:buAutoNum type="arabicPeriod"/>
            </a:pPr>
            <a:endParaRPr lang="en-US" sz="1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 in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into simulator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agreement between simulated and FLASH data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Adjust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in simulator to flatten tilts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Implement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corrections in FLASH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gradient flatness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19800" y="990600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DAQ data: Feb. 07 2011, 22:37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705600" y="5943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 = 4.5 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1800" y="1371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FLASH DAQ data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791200"/>
            <a:ext cx="2362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(retune cavities if needed)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procedure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 descr="SIM_beam4.5mA_noQlcorrec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0666" y="914400"/>
            <a:ext cx="6933334" cy="52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1143000"/>
            <a:ext cx="259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Load </a:t>
            </a:r>
            <a:r>
              <a:rPr lang="en-US" sz="16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n-US" sz="1600" i="1" baseline="-250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cav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from DAQ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Compute actual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from DAQ data</a:t>
            </a:r>
          </a:p>
          <a:p>
            <a:pPr marL="342900" indent="-342900">
              <a:buAutoNum type="arabicPeriod"/>
            </a:pPr>
            <a:endParaRPr lang="en-US" sz="1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/>
              <a:t>Type in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, </a:t>
            </a:r>
            <a:r>
              <a:rPr lang="en-US" sz="1600" i="1" dirty="0" smtClean="0"/>
              <a:t>P</a:t>
            </a:r>
            <a:r>
              <a:rPr lang="en-US" sz="1600" i="1" baseline="-25000" dirty="0" smtClean="0"/>
              <a:t>K</a:t>
            </a:r>
            <a:r>
              <a:rPr lang="en-US" sz="1600" i="1" dirty="0" smtClean="0"/>
              <a:t> </a:t>
            </a:r>
            <a:r>
              <a:rPr lang="en-US" sz="1600" dirty="0" smtClean="0"/>
              <a:t>and </a:t>
            </a:r>
            <a:r>
              <a:rPr lang="en-US" sz="1600" dirty="0" smtClean="0">
                <a:sym typeface="Symbol"/>
              </a:rPr>
              <a:t></a:t>
            </a:r>
            <a:r>
              <a:rPr lang="en-US" sz="1600" baseline="-25000" dirty="0" smtClean="0">
                <a:sym typeface="Symbol"/>
              </a:rPr>
              <a:t>f </a:t>
            </a:r>
            <a:r>
              <a:rPr lang="en-US" sz="1600" dirty="0" smtClean="0"/>
              <a:t>into simulator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agreement between simulated and FLASH data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Adjust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in simulator to flatten tilts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Implement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corrections in FLASH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gradient flatness</a:t>
            </a: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1800" y="175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simulated data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81800" y="213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vector sum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7200" y="5791200"/>
            <a:ext cx="2362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(retune cavities if needed)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procedure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DAQ_SIM_beam4.5mA_noQlcorrection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10666" y="914400"/>
            <a:ext cx="6933334" cy="5200000"/>
          </a:xfrm>
        </p:spPr>
      </p:pic>
      <p:sp>
        <p:nvSpPr>
          <p:cNvPr id="8" name="TextBox 7"/>
          <p:cNvSpPr txBox="1"/>
          <p:nvPr/>
        </p:nvSpPr>
        <p:spPr>
          <a:xfrm>
            <a:off x="152400" y="1143000"/>
            <a:ext cx="259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Load </a:t>
            </a:r>
            <a:r>
              <a:rPr lang="en-US" sz="16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n-US" sz="1600" i="1" baseline="-250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cav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from DAQ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Compute actual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from DAQ data</a:t>
            </a:r>
          </a:p>
          <a:p>
            <a:pPr marL="342900" indent="-342900">
              <a:buAutoNum type="arabicPeriod"/>
            </a:pPr>
            <a:endParaRPr lang="en-US" sz="1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 in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into simulator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/>
              <a:t>Check agreement between simulated and FLASH data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Adjust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in simulator to flatten tilts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Implement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corrections in FLASH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gradient flatness</a:t>
            </a: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1371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FLASH DAQ data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175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simulated data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1800" y="213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vector sum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791200"/>
            <a:ext cx="2362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(retune cavities if needed)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SIM_beam1.5mA_Qlcorrection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10666" y="914400"/>
            <a:ext cx="6933334" cy="5200000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procedure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143000"/>
            <a:ext cx="259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Load </a:t>
            </a:r>
            <a:r>
              <a:rPr lang="en-US" sz="16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n-US" sz="1600" i="1" baseline="-250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cav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from DAQ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Compute actual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from DAQ data</a:t>
            </a:r>
          </a:p>
          <a:p>
            <a:pPr marL="342900" indent="-342900">
              <a:buAutoNum type="arabicPeriod"/>
            </a:pPr>
            <a:endParaRPr lang="en-US" sz="1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 in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into simulator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agreement between simulated and FLASH data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/>
              <a:t>Adjust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 in simulator to flatten tilts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Implement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corrections in FLASH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gradient flatness</a:t>
            </a: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800" y="175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simulated data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1800" y="213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vector sum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791200"/>
            <a:ext cx="2362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(retune cavities if needed)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SIM_beam1.5mA_Qlcorrection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10666" y="914400"/>
            <a:ext cx="6933334" cy="5200000"/>
          </a:xfr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procedure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143000"/>
            <a:ext cx="259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Load </a:t>
            </a:r>
            <a:r>
              <a:rPr lang="en-US" sz="16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n-US" sz="1600" i="1" baseline="-250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cav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from DAQ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Compute actual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from DAQ data</a:t>
            </a:r>
          </a:p>
          <a:p>
            <a:pPr marL="342900" indent="-342900">
              <a:buAutoNum type="arabicPeriod"/>
            </a:pPr>
            <a:endParaRPr lang="en-US" sz="1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 in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into simulator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agreement between simulated and FLASH data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/>
              <a:t>Adjust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 in simulator to flatten tilts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Implement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corrections in FLASH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gradient flatness</a:t>
            </a: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 rot="16999998">
            <a:off x="5664386" y="1321630"/>
            <a:ext cx="389099" cy="12163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 rot="15073049">
            <a:off x="5691092" y="3111362"/>
            <a:ext cx="407793" cy="12163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81800" y="175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simulated data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1800" y="213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vector sum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7200" y="5791200"/>
            <a:ext cx="2362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(retune cavities if needed)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AQ_SIM_beam1.5mA_Qlcorrec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0666" y="914400"/>
            <a:ext cx="6933334" cy="5200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procedure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143000"/>
            <a:ext cx="259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Load </a:t>
            </a:r>
            <a:r>
              <a:rPr lang="en-US" sz="16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n-US" sz="1600" i="1" baseline="-250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cav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from DAQ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Compute actual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from DAQ data</a:t>
            </a:r>
          </a:p>
          <a:p>
            <a:pPr marL="342900" indent="-342900">
              <a:buAutoNum type="arabicPeriod"/>
            </a:pPr>
            <a:endParaRPr lang="en-US" sz="1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 in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into simulator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agreement between simulated and FLASH data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Adjust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in simulator to flatten tilts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/>
              <a:t>Implement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 corrections in FLASH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 smtClean="0"/>
              <a:t>Check gradient flatness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1371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FLASH DAQ data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175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simulated data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213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vector sum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7200" y="5791200"/>
            <a:ext cx="2362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(retune cavities if needed)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57200" y="5791200"/>
            <a:ext cx="23622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(retune cavities if needed)</a:t>
            </a:r>
            <a:endParaRPr lang="en-US" sz="1600" dirty="0"/>
          </a:p>
        </p:txBody>
      </p:sp>
      <p:pic>
        <p:nvPicPr>
          <p:cNvPr id="8" name="Picture 7" descr="DAQ_SIM_beam1.5mA_Qlcorrec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0666" y="914400"/>
            <a:ext cx="6933334" cy="5200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 procedure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1143000"/>
            <a:ext cx="25908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Load </a:t>
            </a:r>
            <a:r>
              <a:rPr lang="en-US" sz="1600" i="1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V</a:t>
            </a:r>
            <a:r>
              <a:rPr lang="en-US" sz="1600" i="1" baseline="-250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cav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from DAQ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Compute actual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 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from DAQ data</a:t>
            </a:r>
          </a:p>
          <a:p>
            <a:pPr marL="342900" indent="-342900">
              <a:buAutoNum type="arabicPeriod"/>
            </a:pPr>
            <a:endParaRPr lang="en-US" sz="16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Type in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</a:t>
            </a:r>
            <a:r>
              <a:rPr lang="en-US" sz="1600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Symbol"/>
              </a:rPr>
              <a:t>f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into simulator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Check agreement between simulated and FLASH data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Adjust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in simulator to flatten tilts</a:t>
            </a:r>
          </a:p>
          <a:p>
            <a:pPr marL="342900" indent="-342900">
              <a:buAutoNum type="arabicPeriod"/>
            </a:pP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US" sz="1600" dirty="0" smtClean="0"/>
              <a:t>Implement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 corrections in FLASH</a:t>
            </a:r>
          </a:p>
          <a:p>
            <a:pPr marL="342900" indent="-342900">
              <a:buAutoNum type="arabicPeriod"/>
            </a:pPr>
            <a:endParaRPr lang="en-US" sz="1600" dirty="0"/>
          </a:p>
          <a:p>
            <a:pPr marL="342900" indent="-342900">
              <a:buAutoNum type="arabicPeriod"/>
            </a:pPr>
            <a:r>
              <a:rPr lang="en-US" sz="1600" dirty="0" smtClean="0"/>
              <a:t>Check gradient flatness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1371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FLASH DAQ data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81800" y="1752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simulated data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1800" y="2133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vector sum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4" name="Picture 13" descr="DAQ_SIM_comparison_07Feb0259a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19200" y="838200"/>
            <a:ext cx="7619467" cy="57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Problem statement and historical background</a:t>
            </a:r>
          </a:p>
          <a:p>
            <a:pPr lvl="1"/>
            <a:r>
              <a:rPr lang="en-US" sz="2600" dirty="0" smtClean="0"/>
              <a:t>Why </a:t>
            </a:r>
            <a:r>
              <a:rPr lang="en-US" sz="2600" dirty="0" smtClean="0"/>
              <a:t>do we care about individual flat gradients</a:t>
            </a:r>
            <a:r>
              <a:rPr lang="en-US" sz="2600" dirty="0" smtClean="0"/>
              <a:t>?</a:t>
            </a:r>
          </a:p>
          <a:p>
            <a:pPr lvl="1"/>
            <a:r>
              <a:rPr lang="en-US" sz="2600" dirty="0" smtClean="0"/>
              <a:t>What solutions were offered to achieve flat gradients with beam loading</a:t>
            </a:r>
            <a:r>
              <a:rPr lang="en-US" sz="2600" dirty="0" smtClean="0"/>
              <a:t>?</a:t>
            </a:r>
          </a:p>
          <a:p>
            <a:pPr lvl="1"/>
            <a:r>
              <a:rPr lang="en-US" sz="2600" dirty="0" smtClean="0"/>
              <a:t>W</a:t>
            </a:r>
            <a:r>
              <a:rPr lang="en-US" sz="2600" dirty="0" smtClean="0"/>
              <a:t>hat </a:t>
            </a:r>
            <a:r>
              <a:rPr lang="en-US" sz="2600" dirty="0" smtClean="0"/>
              <a:t>can we actually implement at FLASH</a:t>
            </a:r>
            <a:r>
              <a:rPr lang="en-US" sz="2600" dirty="0" smtClean="0"/>
              <a:t>?</a:t>
            </a: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The Feb.’11 study at FLASH</a:t>
            </a:r>
          </a:p>
          <a:p>
            <a:pPr lvl="1"/>
            <a:r>
              <a:rPr lang="en-US" dirty="0" smtClean="0"/>
              <a:t>What </a:t>
            </a:r>
            <a:r>
              <a:rPr lang="en-US" dirty="0" smtClean="0"/>
              <a:t>approach have we followed during the FLASH test studies?</a:t>
            </a:r>
          </a:p>
          <a:p>
            <a:pPr lvl="1"/>
            <a:r>
              <a:rPr lang="en-US" dirty="0" smtClean="0"/>
              <a:t>Results of the </a:t>
            </a:r>
            <a:r>
              <a:rPr lang="en-US" i="1" dirty="0" smtClean="0"/>
              <a:t>P</a:t>
            </a:r>
            <a:r>
              <a:rPr lang="en-US" i="1" baseline="-25000" dirty="0" smtClean="0"/>
              <a:t>K </a:t>
            </a:r>
            <a:r>
              <a:rPr lang="en-US" i="1" dirty="0" smtClean="0"/>
              <a:t>|Q</a:t>
            </a:r>
            <a:r>
              <a:rPr lang="en-US" i="1" baseline="-25000" dirty="0" smtClean="0"/>
              <a:t>L</a:t>
            </a:r>
            <a:r>
              <a:rPr lang="en-US" dirty="0" smtClean="0"/>
              <a:t> studies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Conclusions </a:t>
            </a:r>
            <a:r>
              <a:rPr lang="en-US" dirty="0" smtClean="0">
                <a:solidFill>
                  <a:schemeClr val="accent1"/>
                </a:solidFill>
              </a:rPr>
              <a:t>and lessons learnt</a:t>
            </a:r>
          </a:p>
          <a:p>
            <a:pPr lvl="1"/>
            <a:r>
              <a:rPr lang="en-US" dirty="0" smtClean="0"/>
              <a:t>Study insights</a:t>
            </a:r>
          </a:p>
          <a:p>
            <a:pPr lvl="1"/>
            <a:r>
              <a:rPr lang="en-US" dirty="0" smtClean="0"/>
              <a:t>Approach limitations </a:t>
            </a:r>
          </a:p>
          <a:p>
            <a:pPr lvl="1"/>
            <a:r>
              <a:rPr lang="en-US" dirty="0" smtClean="0"/>
              <a:t>Improvements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Assessing the accuracy of the model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2819400" cy="4800601"/>
          </a:xfrm>
        </p:spPr>
        <p:txBody>
          <a:bodyPr/>
          <a:lstStyle/>
          <a:p>
            <a:r>
              <a:rPr lang="en-US" i="1" dirty="0" smtClean="0">
                <a:solidFill>
                  <a:schemeClr val="accent1"/>
                </a:solidFill>
              </a:rPr>
              <a:t>Q</a:t>
            </a:r>
            <a:r>
              <a:rPr lang="en-US" i="1" baseline="-25000" dirty="0" smtClean="0">
                <a:solidFill>
                  <a:schemeClr val="accent1"/>
                </a:solidFill>
              </a:rPr>
              <a:t>L</a:t>
            </a:r>
            <a:r>
              <a:rPr lang="en-US" dirty="0" smtClean="0">
                <a:solidFill>
                  <a:schemeClr val="accent1"/>
                </a:solidFill>
              </a:rPr>
              <a:t> scan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Keep beam current constant but walk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’s around  optimized value</a:t>
            </a:r>
          </a:p>
          <a:p>
            <a:endParaRPr lang="en-US" i="1" dirty="0" smtClean="0">
              <a:solidFill>
                <a:schemeClr val="accent1"/>
              </a:solidFill>
            </a:endParaRPr>
          </a:p>
          <a:p>
            <a:endParaRPr lang="en-US" i="1" dirty="0">
              <a:solidFill>
                <a:schemeClr val="accent1"/>
              </a:solidFill>
            </a:endParaRPr>
          </a:p>
          <a:p>
            <a:r>
              <a:rPr lang="en-US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</a:t>
            </a:r>
            <a:r>
              <a:rPr lang="en-US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s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can </a:t>
            </a:r>
          </a:p>
          <a:p>
            <a:pPr lvl="1">
              <a:buNone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Keep optimized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’s but ramp beam up/down</a:t>
            </a:r>
            <a:endParaRPr lang="en-US" sz="1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907268" y="1211282"/>
            <a:ext cx="6160532" cy="5150049"/>
            <a:chOff x="2907268" y="1211282"/>
            <a:chExt cx="6160532" cy="515004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r="1713"/>
            <a:stretch>
              <a:fillRect/>
            </a:stretch>
          </p:blipFill>
          <p:spPr bwMode="auto">
            <a:xfrm>
              <a:off x="3269789" y="1295400"/>
              <a:ext cx="5645611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4"/>
            <p:cNvCxnSpPr/>
            <p:nvPr/>
          </p:nvCxnSpPr>
          <p:spPr>
            <a:xfrm>
              <a:off x="3614829" y="3518916"/>
              <a:ext cx="511373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3614829" y="3249168"/>
              <a:ext cx="511373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614829" y="3994404"/>
              <a:ext cx="511373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3614829" y="3264266"/>
              <a:ext cx="5113738" cy="716422"/>
            </a:xfrm>
            <a:prstGeom prst="rect">
              <a:avLst/>
            </a:prstGeom>
            <a:solidFill>
              <a:schemeClr val="accent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5794651" y="2980303"/>
              <a:ext cx="511374" cy="121635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124200" y="5715000"/>
              <a:ext cx="594360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-0.6      -0.4      - 0.2          0         0.2         0.4       0.6       0.8</a:t>
              </a:r>
            </a:p>
            <a:p>
              <a:pPr algn="ctr"/>
              <a:r>
                <a:rPr lang="en-US" dirty="0" smtClean="0">
                  <a:sym typeface="Symbol"/>
                </a:rPr>
                <a:t></a:t>
              </a:r>
              <a:r>
                <a:rPr lang="en-US" i="1" dirty="0" smtClean="0">
                  <a:sym typeface="Symbol"/>
                </a:rPr>
                <a:t>Q</a:t>
              </a:r>
              <a:r>
                <a:rPr lang="en-US" i="1" baseline="-25000" dirty="0" smtClean="0">
                  <a:sym typeface="Symbol"/>
                </a:rPr>
                <a:t>L</a:t>
              </a:r>
              <a:r>
                <a:rPr lang="en-US" dirty="0" smtClean="0"/>
                <a:t>      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24200" y="1211282"/>
              <a:ext cx="457200" cy="48013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3</a:t>
              </a:r>
            </a:p>
            <a:p>
              <a:pPr algn="r"/>
              <a:endParaRPr lang="en-US" sz="800" dirty="0" smtClean="0"/>
            </a:p>
            <a:p>
              <a:pPr algn="r"/>
              <a:endParaRPr lang="en-US" dirty="0"/>
            </a:p>
            <a:p>
              <a:pPr algn="r"/>
              <a:r>
                <a:rPr lang="en-US" dirty="0" smtClean="0"/>
                <a:t>2</a:t>
              </a:r>
            </a:p>
            <a:p>
              <a:pPr algn="r"/>
              <a:endParaRPr lang="en-US" sz="1200" dirty="0" smtClean="0"/>
            </a:p>
            <a:p>
              <a:pPr algn="r"/>
              <a:endParaRPr lang="en-US" dirty="0"/>
            </a:p>
            <a:p>
              <a:pPr algn="r"/>
              <a:r>
                <a:rPr lang="en-US" dirty="0" smtClean="0"/>
                <a:t>1</a:t>
              </a:r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/>
            </a:p>
            <a:p>
              <a:pPr algn="r"/>
              <a:r>
                <a:rPr lang="en-US" dirty="0" smtClean="0"/>
                <a:t>0</a:t>
              </a:r>
              <a:endParaRPr lang="en-US" sz="1400" dirty="0" smtClean="0"/>
            </a:p>
            <a:p>
              <a:pPr algn="r"/>
              <a:endParaRPr lang="en-US" sz="1400" dirty="0" smtClean="0"/>
            </a:p>
            <a:p>
              <a:pPr algn="r"/>
              <a:endParaRPr lang="en-US" sz="1400" dirty="0"/>
            </a:p>
            <a:p>
              <a:pPr algn="r"/>
              <a:r>
                <a:rPr lang="en-US" dirty="0" smtClean="0"/>
                <a:t>-1</a:t>
              </a:r>
              <a:endParaRPr lang="en-US" sz="1400" dirty="0" smtClean="0"/>
            </a:p>
            <a:p>
              <a:pPr algn="r"/>
              <a:endParaRPr lang="en-US" sz="1400" dirty="0" smtClean="0"/>
            </a:p>
            <a:p>
              <a:pPr algn="r"/>
              <a:endParaRPr lang="en-US" sz="1400" dirty="0"/>
            </a:p>
            <a:p>
              <a:pPr algn="r"/>
              <a:r>
                <a:rPr lang="en-US" dirty="0" smtClean="0"/>
                <a:t>-2</a:t>
              </a:r>
              <a:endParaRPr lang="en-US" sz="1600" dirty="0" smtClean="0"/>
            </a:p>
            <a:p>
              <a:pPr algn="r"/>
              <a:endParaRPr lang="en-US" sz="1600" dirty="0" smtClean="0"/>
            </a:p>
            <a:p>
              <a:pPr algn="r"/>
              <a:endParaRPr lang="en-US" sz="1600" dirty="0"/>
            </a:p>
            <a:p>
              <a:pPr algn="r"/>
              <a:r>
                <a:rPr lang="en-US" dirty="0" smtClean="0"/>
                <a:t>-3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1910834" y="3206235"/>
              <a:ext cx="2362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gradient tilts   [%]</a:t>
              </a:r>
              <a:endParaRPr lang="en-US" dirty="0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143000"/>
            <a:ext cx="6477000" cy="500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Assessing the accuracy of the model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2819400" cy="4800601"/>
          </a:xfrm>
        </p:spPr>
        <p:txBody>
          <a:bodyPr/>
          <a:lstStyle/>
          <a:p>
            <a:r>
              <a:rPr lang="en-US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scan</a:t>
            </a:r>
          </a:p>
          <a:p>
            <a:pPr lvl="1">
              <a:buNone/>
            </a:pP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Wingdings" pitchFamily="2" charset="2"/>
              </a:rPr>
              <a:t> 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Keep beam current constant but walk </a:t>
            </a:r>
            <a:r>
              <a:rPr lang="en-US" sz="1600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Q</a:t>
            </a:r>
            <a:r>
              <a:rPr lang="en-US" sz="1600" i="1" baseline="-25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1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’s around  optimized value</a:t>
            </a:r>
          </a:p>
          <a:p>
            <a:endParaRPr lang="en-US" i="1" dirty="0" smtClean="0">
              <a:solidFill>
                <a:schemeClr val="accent1"/>
              </a:solidFill>
            </a:endParaRPr>
          </a:p>
          <a:p>
            <a:endParaRPr lang="en-US" i="1" dirty="0">
              <a:solidFill>
                <a:schemeClr val="accent1"/>
              </a:solidFill>
            </a:endParaRPr>
          </a:p>
          <a:p>
            <a:r>
              <a:rPr lang="en-US" i="1" dirty="0" smtClean="0">
                <a:solidFill>
                  <a:schemeClr val="accent1"/>
                </a:solidFill>
              </a:rPr>
              <a:t>I</a:t>
            </a:r>
            <a:r>
              <a:rPr lang="en-US" i="1" baseline="-25000" dirty="0" smtClean="0">
                <a:solidFill>
                  <a:schemeClr val="accent1"/>
                </a:solidFill>
              </a:rPr>
              <a:t>B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s</a:t>
            </a:r>
            <a:r>
              <a:rPr lang="en-US" dirty="0" smtClean="0">
                <a:solidFill>
                  <a:schemeClr val="accent1"/>
                </a:solidFill>
              </a:rPr>
              <a:t>can </a:t>
            </a:r>
          </a:p>
          <a:p>
            <a:pPr lvl="1">
              <a:buNone/>
            </a:pPr>
            <a:r>
              <a:rPr lang="en-US" sz="1600" dirty="0" smtClean="0">
                <a:sym typeface="Wingdings" pitchFamily="2" charset="2"/>
              </a:rPr>
              <a:t> </a:t>
            </a:r>
            <a:r>
              <a:rPr lang="en-US" sz="1600" dirty="0" smtClean="0"/>
              <a:t>Keep optimized </a:t>
            </a:r>
            <a:r>
              <a:rPr lang="en-US" sz="1600" i="1" dirty="0" smtClean="0"/>
              <a:t>Q</a:t>
            </a:r>
            <a:r>
              <a:rPr lang="en-US" sz="1600" i="1" baseline="-25000" dirty="0" smtClean="0"/>
              <a:t>L</a:t>
            </a:r>
            <a:r>
              <a:rPr lang="en-US" sz="1600" dirty="0" smtClean="0"/>
              <a:t>’s but ramp beam up/down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411510" y="2716566"/>
            <a:ext cx="5553456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6826190" y="3083512"/>
            <a:ext cx="6096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6943078" y="2151356"/>
            <a:ext cx="341853" cy="93784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rot="5400000" flipH="1" flipV="1">
            <a:off x="7028893" y="5508595"/>
            <a:ext cx="19679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u0206nightshift_ACC7.png"/>
          <p:cNvPicPr>
            <a:picLocks noChangeAspect="1"/>
          </p:cNvPicPr>
          <p:nvPr/>
        </p:nvPicPr>
        <p:blipFill>
          <a:blip r:embed="rId3" cstate="print"/>
          <a:srcRect l="3175" t="6350"/>
          <a:stretch>
            <a:fillRect/>
          </a:stretch>
        </p:blipFill>
        <p:spPr>
          <a:xfrm>
            <a:off x="0" y="228600"/>
            <a:ext cx="4647602" cy="3371400"/>
          </a:xfrm>
          <a:prstGeom prst="rect">
            <a:avLst/>
          </a:prstGeom>
        </p:spPr>
      </p:pic>
      <p:pic>
        <p:nvPicPr>
          <p:cNvPr id="5" name="Picture 4" descr="Mo0207nightshift_ACC7.png"/>
          <p:cNvPicPr>
            <a:picLocks noChangeAspect="1"/>
          </p:cNvPicPr>
          <p:nvPr/>
        </p:nvPicPr>
        <p:blipFill>
          <a:blip r:embed="rId4" cstate="print"/>
          <a:srcRect t="6350"/>
          <a:stretch>
            <a:fillRect/>
          </a:stretch>
        </p:blipFill>
        <p:spPr>
          <a:xfrm>
            <a:off x="4343999" y="228600"/>
            <a:ext cx="4800001" cy="3371400"/>
          </a:xfrm>
          <a:prstGeom prst="rect">
            <a:avLst/>
          </a:prstGeom>
        </p:spPr>
      </p:pic>
      <p:pic>
        <p:nvPicPr>
          <p:cNvPr id="6" name="Picture 5" descr="Mo0207nightshift_ACC7.png"/>
          <p:cNvPicPr>
            <a:picLocks noChangeAspect="1"/>
          </p:cNvPicPr>
          <p:nvPr/>
        </p:nvPicPr>
        <p:blipFill>
          <a:blip r:embed="rId5" cstate="print"/>
          <a:srcRect l="3175" t="6867" b="2117"/>
          <a:stretch>
            <a:fillRect/>
          </a:stretch>
        </p:blipFill>
        <p:spPr>
          <a:xfrm>
            <a:off x="0" y="3581400"/>
            <a:ext cx="4647601" cy="3276600"/>
          </a:xfrm>
          <a:prstGeom prst="rect">
            <a:avLst/>
          </a:prstGeom>
        </p:spPr>
      </p:pic>
      <p:pic>
        <p:nvPicPr>
          <p:cNvPr id="7" name="Picture 6" descr="Tu0208afternoonshift_ACC7.png"/>
          <p:cNvPicPr>
            <a:picLocks noChangeAspect="1"/>
          </p:cNvPicPr>
          <p:nvPr/>
        </p:nvPicPr>
        <p:blipFill>
          <a:blip r:embed="rId6" cstate="print"/>
          <a:srcRect t="6867" b="2117"/>
          <a:stretch>
            <a:fillRect/>
          </a:stretch>
        </p:blipFill>
        <p:spPr>
          <a:xfrm>
            <a:off x="4343999" y="3581400"/>
            <a:ext cx="4800001" cy="3276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4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scans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0480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Su 02/06 night shift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30480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Mo 02/07 night shift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1752600" y="365760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Mo 02/07 night shift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6324600" y="3657600"/>
            <a:ext cx="1905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/>
              <a:t>Tu</a:t>
            </a:r>
            <a:r>
              <a:rPr lang="en-US" sz="1100" dirty="0" smtClean="0"/>
              <a:t> 02/08 afternoon shift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1905000" y="25146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6FF"/>
                </a:solidFill>
              </a:rPr>
              <a:t>200 </a:t>
            </a:r>
            <a:r>
              <a:rPr lang="en-US" sz="1400" dirty="0" err="1" smtClean="0">
                <a:solidFill>
                  <a:srgbClr val="0066FF"/>
                </a:solidFill>
              </a:rPr>
              <a:t>MeV</a:t>
            </a:r>
            <a:endParaRPr lang="en-US" sz="1400" dirty="0" smtClean="0">
              <a:solidFill>
                <a:srgbClr val="0066FF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1.6mA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25247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6FF"/>
                </a:solidFill>
              </a:rPr>
              <a:t>200 </a:t>
            </a:r>
            <a:r>
              <a:rPr lang="en-US" sz="1400" dirty="0" err="1" smtClean="0">
                <a:solidFill>
                  <a:srgbClr val="0066FF"/>
                </a:solidFill>
              </a:rPr>
              <a:t>MeV</a:t>
            </a:r>
            <a:endParaRPr lang="en-US" sz="1400" dirty="0" smtClean="0">
              <a:solidFill>
                <a:srgbClr val="0066FF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3.0mA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81200" y="58674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6FF"/>
                </a:solidFill>
              </a:rPr>
              <a:t>300 </a:t>
            </a:r>
            <a:r>
              <a:rPr lang="en-US" sz="1400" dirty="0" err="1" smtClean="0">
                <a:solidFill>
                  <a:srgbClr val="0066FF"/>
                </a:solidFill>
              </a:rPr>
              <a:t>MeV</a:t>
            </a:r>
            <a:endParaRPr lang="en-US" sz="1400" dirty="0" smtClean="0">
              <a:solidFill>
                <a:srgbClr val="0066FF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4.5mA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77000" y="587758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6FF"/>
                </a:solidFill>
              </a:rPr>
              <a:t>360 </a:t>
            </a:r>
            <a:r>
              <a:rPr lang="en-US" sz="1400" dirty="0" err="1" smtClean="0">
                <a:solidFill>
                  <a:srgbClr val="0066FF"/>
                </a:solidFill>
              </a:rPr>
              <a:t>MeV</a:t>
            </a:r>
            <a:endParaRPr lang="en-US" sz="1400" dirty="0" smtClean="0">
              <a:solidFill>
                <a:srgbClr val="0066FF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4.5mA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8299" y="3048000"/>
            <a:ext cx="3903301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analytical solution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81600" y="2020669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 assumes “perfect” tuning</a:t>
            </a:r>
          </a:p>
          <a:p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 s</a:t>
            </a:r>
            <a:r>
              <a:rPr lang="en-US" dirty="0" smtClean="0">
                <a:solidFill>
                  <a:srgbClr val="00B050"/>
                </a:solidFill>
              </a:rPr>
              <a:t>olve for </a:t>
            </a:r>
            <a:r>
              <a:rPr lang="en-US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i="1" baseline="-25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Li</a:t>
            </a:r>
            <a:r>
              <a:rPr lang="en-US" dirty="0" smtClean="0">
                <a:solidFill>
                  <a:srgbClr val="00B050"/>
                </a:solidFill>
              </a:rPr>
              <a:t> when possible</a:t>
            </a:r>
            <a:endParaRPr lang="en-US" dirty="0">
              <a:solidFill>
                <a:srgbClr val="00B050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28600" y="3733800"/>
            <a:ext cx="6714744" cy="2172855"/>
            <a:chOff x="609600" y="3200400"/>
            <a:chExt cx="6714744" cy="2172855"/>
          </a:xfrm>
        </p:grpSpPr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38462" t="48284" r="50000" b="24892"/>
            <a:stretch>
              <a:fillRect/>
            </a:stretch>
          </p:blipFill>
          <p:spPr bwMode="auto">
            <a:xfrm>
              <a:off x="609600" y="3200400"/>
              <a:ext cx="457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92308" t="53649" b="30256"/>
            <a:stretch>
              <a:fillRect/>
            </a:stretch>
          </p:blipFill>
          <p:spPr bwMode="auto">
            <a:xfrm>
              <a:off x="627888" y="4806696"/>
              <a:ext cx="3048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61539" t="26824" r="30769" b="46351"/>
            <a:stretch>
              <a:fillRect/>
            </a:stretch>
          </p:blipFill>
          <p:spPr bwMode="auto">
            <a:xfrm>
              <a:off x="637032" y="4038600"/>
              <a:ext cx="304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l="55769" t="64379" r="32692" b="8797"/>
            <a:stretch>
              <a:fillRect/>
            </a:stretch>
          </p:blipFill>
          <p:spPr bwMode="auto">
            <a:xfrm>
              <a:off x="609600" y="3657600"/>
              <a:ext cx="4572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4464" y="4459224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1295400" y="3246120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cavity </a:t>
              </a:r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dirty="0" smtClean="0"/>
                <a:t> loaded Q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95400" y="3627120"/>
              <a:ext cx="457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cavity </a:t>
              </a:r>
              <a:r>
                <a:rPr lang="en-US" i="1" dirty="0" err="1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US" dirty="0" smtClean="0"/>
                <a:t> forward power during fill time [W]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95400" y="4026408"/>
              <a:ext cx="457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DC beam current [A]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13688" y="4376404"/>
              <a:ext cx="4572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fill time (</a:t>
              </a:r>
              <a:r>
                <a:rPr lang="en-US" dirty="0" smtClean="0">
                  <a:sym typeface="Symbol"/>
                </a:rPr>
                <a:t></a:t>
              </a:r>
              <a:r>
                <a:rPr lang="en-US" dirty="0" smtClean="0"/>
                <a:t> beam arrival time) [s]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04544" y="4726924"/>
              <a:ext cx="6019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fill time to flat top voltage ratio </a:t>
              </a:r>
              <a:br>
                <a:rPr lang="en-US" dirty="0" smtClean="0"/>
              </a:br>
              <a:r>
                <a:rPr lang="en-US" dirty="0" smtClean="0"/>
                <a:t>(including beam compensation)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62000" y="990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accent4"/>
                </a:solidFill>
              </a:rPr>
              <a:t>Given a fixed power distribution, a known beam current and beam compensation, find individual Q</a:t>
            </a:r>
            <a:r>
              <a:rPr lang="en-US" i="1" baseline="-25000" dirty="0" smtClean="0">
                <a:solidFill>
                  <a:schemeClr val="accent4"/>
                </a:solidFill>
              </a:rPr>
              <a:t>L</a:t>
            </a:r>
            <a:r>
              <a:rPr lang="en-US" i="1" dirty="0" smtClean="0">
                <a:solidFill>
                  <a:schemeClr val="accent4"/>
                </a:solidFill>
              </a:rPr>
              <a:t>’s that will flatten cavity gradients during beam time</a:t>
            </a:r>
            <a:endParaRPr lang="en-US" i="1" dirty="0">
              <a:solidFill>
                <a:schemeClr val="accent4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33400" y="1752600"/>
            <a:ext cx="4114800" cy="1524000"/>
            <a:chOff x="304800" y="2133600"/>
            <a:chExt cx="4114800" cy="1524000"/>
          </a:xfrm>
        </p:grpSpPr>
        <p:sp>
          <p:nvSpPr>
            <p:cNvPr id="23" name="Rectangle 22"/>
            <p:cNvSpPr/>
            <p:nvPr/>
          </p:nvSpPr>
          <p:spPr>
            <a:xfrm>
              <a:off x="304800" y="2133600"/>
              <a:ext cx="4114800" cy="152400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05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625" y="2193941"/>
              <a:ext cx="3914775" cy="14148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Rectangle 23"/>
          <p:cNvSpPr/>
          <p:nvPr/>
        </p:nvSpPr>
        <p:spPr>
          <a:xfrm>
            <a:off x="152400" y="6096000"/>
            <a:ext cx="71628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/>
            <a:r>
              <a:rPr lang="en-US" sz="1600" dirty="0" smtClean="0"/>
              <a:t>*</a:t>
            </a:r>
            <a:r>
              <a:rPr lang="en-US" sz="1100" dirty="0" smtClean="0"/>
              <a:t> “Note on solving QL for flat gradients at FLASH ACC6 and ACC7”, J. Branlard, Feb 2011, FNAL Beams-doc-3796</a:t>
            </a:r>
          </a:p>
          <a:p>
            <a:pPr marL="342900" lvl="1" indent="-342900"/>
            <a:r>
              <a:rPr lang="en-US" sz="1100" dirty="0" smtClean="0"/>
              <a:t>    “Analytical solution to the cavity tilt problem.docx”, G. </a:t>
            </a:r>
            <a:r>
              <a:rPr lang="en-US" sz="1100" dirty="0" err="1" smtClean="0"/>
              <a:t>Cancelo</a:t>
            </a:r>
            <a:r>
              <a:rPr lang="en-US" sz="1100" dirty="0" smtClean="0"/>
              <a:t>, Feb 2011</a:t>
            </a:r>
          </a:p>
          <a:p>
            <a:pPr marL="342900" lvl="1" indent="-342900"/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4648200" y="1752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ON/OFF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 descr="08Feb_0551_DAQ0.0m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7694"/>
          <a:stretch>
            <a:fillRect/>
          </a:stretch>
        </p:blipFill>
        <p:spPr>
          <a:xfrm>
            <a:off x="4222785" y="1371600"/>
            <a:ext cx="4921215" cy="3651429"/>
          </a:xfrm>
        </p:spPr>
      </p:pic>
      <p:pic>
        <p:nvPicPr>
          <p:cNvPr id="5" name="Picture 4" descr="08Feb_0546_DAQ4.5mA.png"/>
          <p:cNvPicPr>
            <a:picLocks noChangeAspect="1"/>
          </p:cNvPicPr>
          <p:nvPr/>
        </p:nvPicPr>
        <p:blipFill>
          <a:blip r:embed="rId4" cstate="print"/>
          <a:srcRect l="5145" r="6098"/>
          <a:stretch>
            <a:fillRect/>
          </a:stretch>
        </p:blipFill>
        <p:spPr>
          <a:xfrm>
            <a:off x="0" y="1371600"/>
            <a:ext cx="4724400" cy="36455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12954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DAQ data 02/08   5:46:14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1295400"/>
            <a:ext cx="2667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DAQ data 02/08   5:51:36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1752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Ib</a:t>
            </a:r>
            <a:r>
              <a:rPr lang="en-US" dirty="0" smtClean="0">
                <a:solidFill>
                  <a:srgbClr val="FF0000"/>
                </a:solidFill>
              </a:rPr>
              <a:t> = 4.5 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2400" y="1752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Ib</a:t>
            </a:r>
            <a:r>
              <a:rPr lang="en-US" dirty="0" smtClean="0">
                <a:solidFill>
                  <a:srgbClr val="FF0000"/>
                </a:solidFill>
              </a:rPr>
              <a:t> = 0 mA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5028732"/>
            <a:ext cx="83058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Cavities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below</a:t>
            </a:r>
            <a:r>
              <a:rPr lang="en-US" dirty="0" smtClean="0">
                <a:sym typeface="Wingdings" pitchFamily="2" charset="2"/>
              </a:rPr>
              <a:t> vector sum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rise </a:t>
            </a:r>
            <a:r>
              <a:rPr lang="en-US" dirty="0" smtClean="0">
                <a:sym typeface="Wingdings" pitchFamily="2" charset="2"/>
              </a:rPr>
              <a:t>without beam</a:t>
            </a: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Cavities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above</a:t>
            </a:r>
            <a:r>
              <a:rPr lang="en-US" dirty="0" smtClean="0">
                <a:sym typeface="Wingdings" pitchFamily="2" charset="2"/>
              </a:rPr>
              <a:t> vector sum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drop </a:t>
            </a:r>
            <a:r>
              <a:rPr lang="en-US" dirty="0" smtClean="0">
                <a:sym typeface="Wingdings" pitchFamily="2" charset="2"/>
              </a:rPr>
              <a:t>without beam</a:t>
            </a:r>
            <a:endParaRPr lang="en-US" dirty="0" smtClean="0">
              <a:solidFill>
                <a:srgbClr val="0070C0"/>
              </a:solidFill>
              <a:sym typeface="Wingdings" pitchFamily="2" charset="2"/>
            </a:endParaRPr>
          </a:p>
          <a:p>
            <a:pPr>
              <a:lnSpc>
                <a:spcPct val="150000"/>
              </a:lnSpc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Need for an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automatic</a:t>
            </a:r>
            <a:r>
              <a:rPr lang="en-US" dirty="0" smtClean="0">
                <a:sym typeface="Wingdings" pitchFamily="2" charset="2"/>
              </a:rPr>
              <a:t> safety feature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to shorten RF pulse </a:t>
            </a:r>
            <a:r>
              <a:rPr lang="en-US" dirty="0" smtClean="0">
                <a:sym typeface="Wingdings" pitchFamily="2" charset="2"/>
              </a:rPr>
              <a:t>to prevent quench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insights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55626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What went well</a:t>
            </a:r>
          </a:p>
          <a:p>
            <a:r>
              <a:rPr lang="en-US" dirty="0" smtClean="0"/>
              <a:t>Very stable machine 			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l</a:t>
            </a:r>
            <a:r>
              <a:rPr lang="en-US" dirty="0" smtClean="0">
                <a:solidFill>
                  <a:srgbClr val="0070C0"/>
                </a:solidFill>
              </a:rPr>
              <a:t>ong study time</a:t>
            </a:r>
          </a:p>
          <a:p>
            <a:r>
              <a:rPr lang="en-US" dirty="0" smtClean="0"/>
              <a:t>Motorized couplers / tuners		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optimal study conditions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automated scripts  + skilled operators </a:t>
            </a:r>
          </a:p>
          <a:p>
            <a:r>
              <a:rPr lang="en-US" dirty="0" smtClean="0"/>
              <a:t>Simulator proved to be very useful</a:t>
            </a:r>
          </a:p>
          <a:p>
            <a:r>
              <a:rPr lang="en-US" dirty="0" smtClean="0"/>
              <a:t>Predicted optimized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values were accurate 	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to 0.2e6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Successfully implemented the tuning plan 	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tilts  &lt; 0.1MV/m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What we’ve learnt</a:t>
            </a:r>
          </a:p>
          <a:p>
            <a:r>
              <a:rPr lang="en-US" dirty="0" smtClean="0"/>
              <a:t>Cavity resonance control is crucial for gradient tilts</a:t>
            </a:r>
          </a:p>
          <a:p>
            <a:r>
              <a:rPr lang="en-US" dirty="0" smtClean="0"/>
              <a:t>Limitations to the simulation approach:</a:t>
            </a:r>
          </a:p>
          <a:p>
            <a:pPr lvl="1"/>
            <a:r>
              <a:rPr lang="en-US" dirty="0" smtClean="0"/>
              <a:t>How accurately can we measure the power distribution</a:t>
            </a:r>
            <a:r>
              <a:rPr lang="en-US" dirty="0" smtClean="0"/>
              <a:t>? 		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John’s slide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How accurately can we compensate for LFD  </a:t>
            </a:r>
            <a:r>
              <a:rPr lang="en-US" dirty="0" smtClean="0"/>
              <a:t>OR  </a:t>
            </a:r>
            <a:r>
              <a:rPr lang="en-US" dirty="0" smtClean="0"/>
              <a:t>include </a:t>
            </a:r>
            <a:r>
              <a:rPr lang="en-US" dirty="0" smtClean="0"/>
              <a:t>in model? 	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next slide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How accurately can we measure and set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’s </a:t>
            </a:r>
            <a:r>
              <a:rPr lang="en-US" dirty="0" smtClean="0"/>
              <a:t>			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70C0"/>
                </a:solidFill>
              </a:rPr>
              <a:t>+/-  2 to 5</a:t>
            </a:r>
            <a:r>
              <a:rPr lang="en-US" dirty="0" smtClean="0">
                <a:solidFill>
                  <a:srgbClr val="0070C0"/>
                </a:solidFill>
              </a:rPr>
              <a:t>%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Fine tuning “by-eye” is compromised by operating in closed loop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What is still unanswered</a:t>
            </a:r>
          </a:p>
          <a:p>
            <a:r>
              <a:rPr lang="en-US" dirty="0" smtClean="0"/>
              <a:t>No proposed solution for </a:t>
            </a:r>
            <a:r>
              <a:rPr lang="en-US" dirty="0" smtClean="0"/>
              <a:t>high beam currents (&gt;6mA) </a:t>
            </a:r>
            <a:r>
              <a:rPr lang="en-US" dirty="0" smtClean="0"/>
              <a:t>implementable </a:t>
            </a:r>
            <a:r>
              <a:rPr lang="en-US" dirty="0" smtClean="0"/>
              <a:t>at FLASH</a:t>
            </a:r>
          </a:p>
          <a:p>
            <a:r>
              <a:rPr lang="en-US" dirty="0" smtClean="0"/>
              <a:t>There is not always a solution to flatten all cavities 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sz="2500" dirty="0" smtClean="0"/>
              <a:t>(especially when gradient spread is large)</a:t>
            </a:r>
            <a:endParaRPr lang="en-US" dirty="0" smtClean="0"/>
          </a:p>
          <a:p>
            <a:r>
              <a:rPr lang="en-US" dirty="0" smtClean="0"/>
              <a:t>No solution to bring up the machine at its highest gradient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08Feb_0133_ACC7tunedphas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4952" y="3429000"/>
            <a:ext cx="4739048" cy="324571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6" name="Picture 5" descr="08Feb_0133_ACC7tunedphas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4739048" cy="3245714"/>
          </a:xfrm>
          <a:prstGeom prst="rect">
            <a:avLst/>
          </a:prstGeom>
        </p:spPr>
      </p:pic>
      <p:pic>
        <p:nvPicPr>
          <p:cNvPr id="5" name="Content Placeholder 4" descr="08Feb_0133_ACC7tunedampl2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304800"/>
            <a:ext cx="4739048" cy="3245714"/>
          </a:xfrm>
        </p:spPr>
      </p:pic>
      <p:pic>
        <p:nvPicPr>
          <p:cNvPr id="7" name="Picture 6" descr="08Feb_0133_ACC7tunedampl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04952" y="304800"/>
            <a:ext cx="4739048" cy="3276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878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Before freq. tuner adjustments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8786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After freq. tuner adjustments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7620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AMPLITUDE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105400" y="7620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AMPLITUDE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" y="38862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PHASE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181600" y="3886200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PHASE</a:t>
            </a:r>
            <a:endParaRPr lang="en-US" sz="1200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685800" y="762000"/>
            <a:ext cx="35052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029200" y="17526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24200" y="14478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~ 0.1 MV/m</a:t>
            </a:r>
            <a:endParaRPr lang="en-US" sz="1400" dirty="0">
              <a:solidFill>
                <a:srgbClr val="0070C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581400" y="1600200"/>
            <a:ext cx="1066800" cy="1588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752600" y="24384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Q</a:t>
            </a:r>
            <a:r>
              <a:rPr lang="en-US" sz="1400" i="1" baseline="-25000" dirty="0" smtClean="0"/>
              <a:t>L</a:t>
            </a:r>
            <a:r>
              <a:rPr lang="en-US" sz="1400" dirty="0" smtClean="0"/>
              <a:t> = 1.58x10</a:t>
            </a:r>
            <a:r>
              <a:rPr lang="en-US" sz="1400" baseline="30000" dirty="0" smtClean="0"/>
              <a:t>6</a:t>
            </a:r>
            <a:endParaRPr lang="en-US" sz="1400" baseline="30000" dirty="0"/>
          </a:p>
        </p:txBody>
      </p:sp>
      <p:sp>
        <p:nvSpPr>
          <p:cNvPr id="27" name="TextBox 26"/>
          <p:cNvSpPr txBox="1"/>
          <p:nvPr/>
        </p:nvSpPr>
        <p:spPr>
          <a:xfrm>
            <a:off x="6248400" y="2438400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Q</a:t>
            </a:r>
            <a:r>
              <a:rPr lang="en-US" sz="1400" i="1" baseline="-25000" dirty="0" smtClean="0"/>
              <a:t>L</a:t>
            </a:r>
            <a:r>
              <a:rPr lang="en-US" sz="1400" dirty="0" smtClean="0"/>
              <a:t> = 1.58x10</a:t>
            </a:r>
            <a:r>
              <a:rPr lang="en-US" sz="1400" baseline="30000" dirty="0" smtClean="0"/>
              <a:t>6</a:t>
            </a:r>
            <a:endParaRPr lang="en-US" sz="1400" baseline="30000" dirty="0"/>
          </a:p>
        </p:txBody>
      </p:sp>
      <p:sp>
        <p:nvSpPr>
          <p:cNvPr id="30" name="Right Arrow 29"/>
          <p:cNvSpPr/>
          <p:nvPr/>
        </p:nvSpPr>
        <p:spPr>
          <a:xfrm>
            <a:off x="3810000" y="4724400"/>
            <a:ext cx="1828800" cy="685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130040" y="4891814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sym typeface="Symbol"/>
              </a:rPr>
              <a:t></a:t>
            </a:r>
            <a:r>
              <a:rPr lang="en-US" sz="1600" i="1" dirty="0" smtClean="0">
                <a:solidFill>
                  <a:schemeClr val="bg1"/>
                </a:solidFill>
              </a:rPr>
              <a:t>f</a:t>
            </a:r>
            <a:r>
              <a:rPr lang="en-US" sz="1600" dirty="0" smtClean="0">
                <a:solidFill>
                  <a:schemeClr val="bg1"/>
                </a:solidFill>
              </a:rPr>
              <a:t> = 70 Hz</a:t>
            </a:r>
            <a:endParaRPr lang="en-US" sz="1600" baseline="30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Bringing up a linac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24" y="969264"/>
            <a:ext cx="4114800" cy="57149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Traditional approach (i.e. FLASH)</a:t>
            </a:r>
          </a:p>
          <a:p>
            <a:pPr marL="457200" indent="-457200">
              <a:buNone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Make target gradient with FF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Turn FB on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Compensate for LFD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Send a couple of pilot bunches (~10)</a:t>
            </a:r>
            <a:br>
              <a:rPr lang="en-US" sz="1800" dirty="0" smtClean="0"/>
            </a:br>
            <a:r>
              <a:rPr lang="en-US" sz="1600" dirty="0" smtClean="0"/>
              <a:t>(automated beam loading compensation)</a:t>
            </a:r>
            <a:br>
              <a:rPr lang="en-US" sz="1600" dirty="0" smtClean="0"/>
            </a:b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Minimize losses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Gradually increase bunch length to full train</a:t>
            </a:r>
            <a:br>
              <a:rPr lang="en-US" sz="1800" dirty="0" smtClean="0"/>
            </a:br>
            <a:r>
              <a:rPr lang="en-US" sz="1600" dirty="0" smtClean="0"/>
              <a:t>(while minimizing beam losses)</a:t>
            </a:r>
            <a:endParaRPr lang="en-US" sz="1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Learning feed forward</a:t>
            </a:r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343400" y="1600200"/>
            <a:ext cx="4800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Bring cavity to their nominal gradient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 	typically: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quench gradient -2-3 MV/m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	Adjust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</a:t>
            </a:r>
            <a:r>
              <a:rPr kumimoji="0" lang="en-US" sz="32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 cavities are flat with beam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cavity will quench (because no beam)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	Shorten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pulse length to avoid quench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typically  &lt;200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usec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for high beam currents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Q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’s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can’t see LFD effects (can’t compensate for LFD)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can’t walk pilot bunch across flat top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4. 	As you increase bunch length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increase flat top length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compensate for LFD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minimize losses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eriod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5. 	The LLRF quench monitoring system should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truncate the flat top length to prevent quenches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every time bunch train is shorter than expected</a:t>
            </a: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1524000" y="3733800"/>
            <a:ext cx="5334000" cy="0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259974" y="990600"/>
            <a:ext cx="446692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2000" dirty="0" smtClean="0">
                <a:solidFill>
                  <a:schemeClr val="accent1"/>
                </a:solidFill>
              </a:rPr>
              <a:t>One “possible” scenario for flat gradients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84238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smtClean="0"/>
              <a:t>“RF Distribution Optimization in the Main </a:t>
            </a:r>
            <a:r>
              <a:rPr lang="en-US" sz="2400" dirty="0" err="1" smtClean="0"/>
              <a:t>Linacs</a:t>
            </a:r>
            <a:r>
              <a:rPr lang="en-US" sz="2400" dirty="0" smtClean="0"/>
              <a:t> of the ILC”, Bane, </a:t>
            </a:r>
            <a:r>
              <a:rPr lang="en-US" sz="2400" dirty="0" err="1" smtClean="0"/>
              <a:t>Adolphsen</a:t>
            </a:r>
            <a:r>
              <a:rPr lang="en-US" sz="2400" dirty="0" smtClean="0"/>
              <a:t>, </a:t>
            </a:r>
            <a:r>
              <a:rPr lang="en-US" sz="2400" dirty="0" err="1" smtClean="0"/>
              <a:t>Nantista</a:t>
            </a:r>
            <a:r>
              <a:rPr lang="en-US" sz="2400" dirty="0" smtClean="0"/>
              <a:t> - WEPMS037.pdf </a:t>
            </a:r>
          </a:p>
          <a:p>
            <a:endParaRPr lang="en-US" sz="2400" dirty="0" smtClean="0"/>
          </a:p>
          <a:p>
            <a:r>
              <a:rPr lang="en-US" sz="2400" dirty="0" smtClean="0"/>
              <a:t>“Optimal Coupler and Power Settings for Superconductive Linear Accelerators”, J. Branlard, B. Chase, Linac 2008</a:t>
            </a:r>
          </a:p>
          <a:p>
            <a:endParaRPr lang="en-US" sz="2400" dirty="0" smtClean="0"/>
          </a:p>
          <a:p>
            <a:r>
              <a:rPr lang="en-US" sz="2400" dirty="0" smtClean="0"/>
              <a:t>“Optimizing Cavity Gradient in Pulsed </a:t>
            </a:r>
            <a:r>
              <a:rPr lang="en-US" sz="2400" dirty="0" err="1" smtClean="0"/>
              <a:t>Linacs</a:t>
            </a:r>
            <a:r>
              <a:rPr lang="en-US" sz="2400" dirty="0" smtClean="0"/>
              <a:t> Using the Cavity Transient Response”, G. </a:t>
            </a:r>
            <a:r>
              <a:rPr lang="en-US" sz="2400" dirty="0" err="1" smtClean="0"/>
              <a:t>Cancelo</a:t>
            </a:r>
            <a:r>
              <a:rPr lang="en-US" sz="2400" dirty="0" smtClean="0"/>
              <a:t>, A. </a:t>
            </a:r>
            <a:r>
              <a:rPr lang="en-US" sz="2400" dirty="0" err="1" smtClean="0"/>
              <a:t>Vignoni</a:t>
            </a:r>
            <a:r>
              <a:rPr lang="en-US" sz="2400" dirty="0" smtClean="0"/>
              <a:t>, Linac 2008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“Effect of Cavity Tilt and RF Fluctuations to Transverse Beam Orbit Change in ILC Main Linac”, K. Kubo, Jan. 2010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PkQl</a:t>
            </a:r>
            <a:r>
              <a:rPr lang="en-US" sz="2400" dirty="0" smtClean="0"/>
              <a:t>-like control for ACC6/7 at FLASH” S. </a:t>
            </a:r>
            <a:r>
              <a:rPr lang="en-US" sz="2400" dirty="0" err="1" smtClean="0"/>
              <a:t>Michizono</a:t>
            </a:r>
            <a:r>
              <a:rPr lang="en-US" sz="2400" dirty="0" smtClean="0"/>
              <a:t>, PkQl_FLASHver3.docx, Sept. 2010</a:t>
            </a:r>
          </a:p>
          <a:p>
            <a:pPr>
              <a:buNone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“To flatten the cavity gradient for ACC6/7” S. </a:t>
            </a:r>
            <a:r>
              <a:rPr lang="en-US" sz="2400" dirty="0" err="1" smtClean="0"/>
              <a:t>Michizono</a:t>
            </a:r>
            <a:r>
              <a:rPr lang="en-US" sz="2400" dirty="0" smtClean="0"/>
              <a:t>, FLASH101022BV2.pdf, Nov. 2010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“Analytical solution to the cavity tilt problem.docx”, G. </a:t>
            </a:r>
            <a:r>
              <a:rPr lang="en-US" sz="2400" dirty="0" err="1" smtClean="0"/>
              <a:t>Cancelo</a:t>
            </a:r>
            <a:r>
              <a:rPr lang="en-US" sz="2400" dirty="0" smtClean="0"/>
              <a:t>, Feb 2011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“Note on solving QL for flat gradients at FLASH ACC6 and ACC7”, J. Branlard, FNAL </a:t>
            </a:r>
            <a:r>
              <a:rPr lang="en-US" sz="2400" dirty="0" smtClean="0"/>
              <a:t>Beams-doc-3796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2400" dirty="0" smtClean="0"/>
              <a:t>SIMCAV version 4.8 (FLASH ACC6 and ACC7 16 cavity MATLAB simulator), FNAL </a:t>
            </a:r>
            <a:r>
              <a:rPr lang="en-US" sz="2400" dirty="0" smtClean="0"/>
              <a:t>Beams-doc-3794</a:t>
            </a:r>
            <a:endParaRPr lang="en-US" sz="2400" dirty="0" smtClean="0"/>
          </a:p>
          <a:p>
            <a:pPr marL="342900" lvl="1" indent="-342900"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problem statement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1"/>
            <a:ext cx="9067800" cy="12953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Why do we care about individual flat gradients?</a:t>
            </a:r>
          </a:p>
          <a:p>
            <a:pPr algn="ctr">
              <a:buNone/>
            </a:pPr>
            <a:r>
              <a:rPr lang="en-US" sz="1800" dirty="0" smtClean="0"/>
              <a:t>“Effect of Cavity Tilt and RF Fluctuations to Transverse Beam Orbit Change in ILC Main Linac”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200" dirty="0" smtClean="0"/>
              <a:t> </a:t>
            </a:r>
            <a:r>
              <a:rPr lang="en-US" sz="1800" dirty="0" smtClean="0"/>
              <a:t>K. Kubo, Jan. 2010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C:\Documents and Settings\branlard\My Documents\ILC\flat gradients\FLASH_ASIS_3mA_beam_off.png"/>
          <p:cNvPicPr>
            <a:picLocks noChangeAspect="1" noChangeArrowheads="1"/>
          </p:cNvPicPr>
          <p:nvPr/>
        </p:nvPicPr>
        <p:blipFill>
          <a:blip r:embed="rId3" cstate="print"/>
          <a:srcRect l="4417" t="31106" r="50526" b="21225"/>
          <a:stretch>
            <a:fillRect/>
          </a:stretch>
        </p:blipFill>
        <p:spPr bwMode="auto">
          <a:xfrm>
            <a:off x="81680" y="2726182"/>
            <a:ext cx="4664103" cy="3491738"/>
          </a:xfrm>
          <a:prstGeom prst="rect">
            <a:avLst/>
          </a:prstGeom>
          <a:noFill/>
        </p:spPr>
      </p:pic>
      <p:pic>
        <p:nvPicPr>
          <p:cNvPr id="5" name="Picture 2" descr="C:\Documents and Settings\branlard\My Documents\ILC\flat gradients\FLASH_ASIS_3mA_beam_on.png"/>
          <p:cNvPicPr>
            <a:picLocks noChangeAspect="1" noChangeArrowheads="1"/>
          </p:cNvPicPr>
          <p:nvPr/>
        </p:nvPicPr>
        <p:blipFill>
          <a:blip r:embed="rId4" cstate="print"/>
          <a:srcRect l="4438" t="31332" r="50526" b="21225"/>
          <a:stretch>
            <a:fillRect/>
          </a:stretch>
        </p:blipFill>
        <p:spPr bwMode="auto">
          <a:xfrm>
            <a:off x="4343400" y="2726690"/>
            <a:ext cx="4724400" cy="35217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05680" y="4519374"/>
            <a:ext cx="17983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 3x10</a:t>
            </a:r>
            <a:r>
              <a:rPr lang="en-US" baseline="30000" dirty="0" smtClean="0">
                <a:sym typeface="Symbol"/>
              </a:rPr>
              <a:t>6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 beam</a:t>
            </a:r>
          </a:p>
          <a:p>
            <a:r>
              <a:rPr lang="en-US" dirty="0" smtClean="0"/>
              <a:t>no tilts</a:t>
            </a:r>
          </a:p>
          <a:p>
            <a:endParaRPr lang="en-US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5796680" y="4525268"/>
            <a:ext cx="2397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 3x10</a:t>
            </a:r>
            <a:r>
              <a:rPr lang="en-US" baseline="30000" dirty="0" smtClean="0">
                <a:sym typeface="Symbol"/>
              </a:rPr>
              <a:t>6</a:t>
            </a:r>
          </a:p>
          <a:p>
            <a:r>
              <a:rPr lang="en-US" i="1" dirty="0" err="1" smtClean="0">
                <a:solidFill>
                  <a:srgbClr val="FF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 = 3 mA</a:t>
            </a:r>
          </a:p>
          <a:p>
            <a:r>
              <a:rPr lang="en-US" dirty="0" smtClean="0"/>
              <a:t>tilts  </a:t>
            </a:r>
            <a:r>
              <a:rPr lang="en-US" dirty="0" smtClean="0">
                <a:cs typeface="Arial"/>
                <a:sym typeface="Symbol"/>
              </a:rPr>
              <a:t>+/- 2MV/m </a:t>
            </a:r>
          </a:p>
          <a:p>
            <a:r>
              <a:rPr lang="en-US" dirty="0" smtClean="0">
                <a:cs typeface="Arial"/>
                <a:sym typeface="Symbol"/>
              </a:rPr>
              <a:t>         +/- 10 %</a:t>
            </a:r>
            <a:endParaRPr lang="en-US" dirty="0" smtClean="0"/>
          </a:p>
          <a:p>
            <a:endParaRPr lang="en-US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81680" y="2743200"/>
            <a:ext cx="8991600" cy="3505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95400" y="23622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FLASH ACC6 &amp; ACC7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BACKUP  SLIDES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Why do we care about individual flat gradients?</a:t>
            </a:r>
          </a:p>
          <a:p>
            <a:pPr lvl="1"/>
            <a:r>
              <a:rPr lang="en-US" dirty="0" smtClean="0"/>
              <a:t>KEK paper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What can we actually implement at FLASH?</a:t>
            </a:r>
          </a:p>
          <a:p>
            <a:pPr lvl="1"/>
            <a:r>
              <a:rPr lang="en-US" dirty="0" smtClean="0"/>
              <a:t>No </a:t>
            </a:r>
            <a:r>
              <a:rPr lang="en-US" i="1" dirty="0" smtClean="0"/>
              <a:t>P</a:t>
            </a:r>
            <a:r>
              <a:rPr lang="en-US" i="1" baseline="-25000" dirty="0" smtClean="0"/>
              <a:t>K</a:t>
            </a:r>
            <a:r>
              <a:rPr lang="en-US" dirty="0" smtClean="0"/>
              <a:t> adjustments</a:t>
            </a:r>
          </a:p>
          <a:p>
            <a:pPr lvl="1"/>
            <a:r>
              <a:rPr lang="en-US" dirty="0" smtClean="0"/>
              <a:t>Only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can be changed</a:t>
            </a:r>
          </a:p>
          <a:p>
            <a:pPr lvl="1"/>
            <a:r>
              <a:rPr lang="en-US" dirty="0" smtClean="0"/>
              <a:t>Limited range in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changes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What solutions were offered to achieve flat gradients with beam loading?</a:t>
            </a:r>
          </a:p>
          <a:p>
            <a:pPr lvl="1"/>
            <a:r>
              <a:rPr lang="en-US" dirty="0" smtClean="0"/>
              <a:t>SLAC paper , using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and </a:t>
            </a:r>
            <a:r>
              <a:rPr lang="en-US" i="1" dirty="0" smtClean="0"/>
              <a:t>P</a:t>
            </a:r>
            <a:r>
              <a:rPr lang="en-US" i="1" baseline="-25000" dirty="0" smtClean="0"/>
              <a:t>K</a:t>
            </a:r>
            <a:r>
              <a:rPr lang="en-US" dirty="0" smtClean="0"/>
              <a:t> adjustments</a:t>
            </a:r>
          </a:p>
          <a:p>
            <a:pPr lvl="1"/>
            <a:r>
              <a:rPr lang="en-US" dirty="0" smtClean="0"/>
              <a:t>Shin’s solution with square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fwd</a:t>
            </a:r>
            <a:r>
              <a:rPr lang="en-US" dirty="0" smtClean="0"/>
              <a:t> pulse</a:t>
            </a:r>
          </a:p>
          <a:p>
            <a:pPr lvl="1"/>
            <a:r>
              <a:rPr lang="en-US" dirty="0" smtClean="0"/>
              <a:t>Shin’s solution with step ratio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fwd</a:t>
            </a:r>
            <a:r>
              <a:rPr lang="en-US" dirty="0" smtClean="0"/>
              <a:t> pulse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What approach have we followed during the FLASH test studies?</a:t>
            </a:r>
          </a:p>
          <a:p>
            <a:pPr lvl="1"/>
            <a:r>
              <a:rPr lang="en-US" dirty="0" smtClean="0"/>
              <a:t>Procedure (issues with adjusting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when beam is OFF)</a:t>
            </a:r>
          </a:p>
          <a:p>
            <a:pPr lvl="1"/>
            <a:r>
              <a:rPr lang="en-US" dirty="0" smtClean="0"/>
              <a:t>When beam is ON, beam compensation is ON too</a:t>
            </a:r>
          </a:p>
          <a:p>
            <a:pPr lvl="1"/>
            <a:r>
              <a:rPr lang="en-US" dirty="0" smtClean="0"/>
              <a:t>Which tools did we use</a:t>
            </a:r>
          </a:p>
          <a:p>
            <a:pPr lvl="1"/>
            <a:r>
              <a:rPr lang="en-US" dirty="0" smtClean="0"/>
              <a:t>The analytical solution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Results of the </a:t>
            </a:r>
            <a:r>
              <a:rPr lang="en-US" i="1" dirty="0" smtClean="0">
                <a:solidFill>
                  <a:schemeClr val="accent1"/>
                </a:solidFill>
              </a:rPr>
              <a:t>P</a:t>
            </a:r>
            <a:r>
              <a:rPr lang="en-US" i="1" baseline="-25000" dirty="0" smtClean="0">
                <a:solidFill>
                  <a:schemeClr val="accent1"/>
                </a:solidFill>
              </a:rPr>
              <a:t>K </a:t>
            </a:r>
            <a:r>
              <a:rPr lang="en-US" i="1" dirty="0" smtClean="0">
                <a:solidFill>
                  <a:schemeClr val="accent1"/>
                </a:solidFill>
              </a:rPr>
              <a:t>|Q</a:t>
            </a:r>
            <a:r>
              <a:rPr lang="en-US" i="1" baseline="-25000" dirty="0" smtClean="0">
                <a:solidFill>
                  <a:schemeClr val="accent1"/>
                </a:solidFill>
              </a:rPr>
              <a:t>L</a:t>
            </a:r>
            <a:r>
              <a:rPr lang="en-US" dirty="0" smtClean="0">
                <a:solidFill>
                  <a:schemeClr val="accent1"/>
                </a:solidFill>
              </a:rPr>
              <a:t> studies</a:t>
            </a:r>
          </a:p>
          <a:p>
            <a:pPr lvl="1"/>
            <a:r>
              <a:rPr lang="en-US" dirty="0" smtClean="0"/>
              <a:t>Assess </a:t>
            </a:r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ranges</a:t>
            </a:r>
          </a:p>
          <a:p>
            <a:pPr lvl="1"/>
            <a:r>
              <a:rPr lang="en-US" dirty="0" smtClean="0"/>
              <a:t>Low gradient / mid gradient</a:t>
            </a:r>
          </a:p>
          <a:p>
            <a:pPr lvl="1"/>
            <a:r>
              <a:rPr lang="en-US" dirty="0" smtClean="0"/>
              <a:t>Low beam / mid beam current</a:t>
            </a:r>
          </a:p>
          <a:p>
            <a:pPr lvl="1"/>
            <a:r>
              <a:rPr lang="en-US" dirty="0" smtClean="0"/>
              <a:t>Beam scans</a:t>
            </a:r>
          </a:p>
          <a:p>
            <a:pPr lvl="1"/>
            <a:r>
              <a:rPr lang="en-US" i="1" dirty="0" smtClean="0"/>
              <a:t>Q</a:t>
            </a:r>
            <a:r>
              <a:rPr lang="en-US" i="1" baseline="-25000" dirty="0" smtClean="0"/>
              <a:t>L</a:t>
            </a:r>
            <a:r>
              <a:rPr lang="en-US" dirty="0" smtClean="0"/>
              <a:t> scans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Conclusions and lessons learnt</a:t>
            </a:r>
          </a:p>
          <a:p>
            <a:pPr lvl="1"/>
            <a:r>
              <a:rPr lang="en-US" dirty="0" smtClean="0"/>
              <a:t>How accurate were the tuning adjustments?</a:t>
            </a:r>
          </a:p>
          <a:p>
            <a:pPr lvl="1"/>
            <a:r>
              <a:rPr lang="en-US" dirty="0" smtClean="0"/>
              <a:t>What limited the accuracy of tuning adjustments?</a:t>
            </a:r>
          </a:p>
          <a:p>
            <a:pPr lvl="1"/>
            <a:r>
              <a:rPr lang="en-US" dirty="0" smtClean="0"/>
              <a:t>Difference between solving the problem open / close loop</a:t>
            </a:r>
          </a:p>
          <a:p>
            <a:pPr lvl="1"/>
            <a:r>
              <a:rPr lang="en-US" dirty="0" smtClean="0"/>
              <a:t>Impact of detuning on tilts (static &amp; dynamic)</a:t>
            </a:r>
          </a:p>
          <a:p>
            <a:pPr lvl="1"/>
            <a:r>
              <a:rPr lang="en-US" dirty="0" smtClean="0"/>
              <a:t>No solution to bringing the machine up to its maximum gradient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Shift-by shift highlights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51605"/>
            <a:ext cx="9144000" cy="3806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4013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962400" y="381000"/>
            <a:ext cx="533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Friday 2/4 night shift – highlights: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no beam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ACC6/7 vector sum calibration 100 bunches, 1 MHz, 1.6 </a:t>
            </a:r>
            <a:r>
              <a:rPr lang="en-US" sz="1600" dirty="0" err="1" smtClean="0"/>
              <a:t>nC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Q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 tuners characterization for ACC6/7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simulator calibration to reflect ACC6/7 power distribution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5066343"/>
            <a:ext cx="5334000" cy="171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/>
          <p:nvPr/>
        </p:nvGrpSpPr>
        <p:grpSpPr>
          <a:xfrm>
            <a:off x="0" y="1905000"/>
            <a:ext cx="3810000" cy="3048000"/>
            <a:chOff x="4038600" y="1981200"/>
            <a:chExt cx="4800600" cy="343273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38600" y="1981200"/>
              <a:ext cx="4800600" cy="3432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rc 6"/>
            <p:cNvSpPr/>
            <p:nvPr/>
          </p:nvSpPr>
          <p:spPr>
            <a:xfrm rot="21047804">
              <a:off x="4523138" y="3997028"/>
              <a:ext cx="4273167" cy="685800"/>
            </a:xfrm>
            <a:prstGeom prst="arc">
              <a:avLst>
                <a:gd name="adj1" fmla="val 11114249"/>
                <a:gd name="adj2" fmla="val 21182032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Arc 7"/>
            <p:cNvSpPr/>
            <p:nvPr/>
          </p:nvSpPr>
          <p:spPr>
            <a:xfrm rot="11876232">
              <a:off x="4411877" y="2254253"/>
              <a:ext cx="4273167" cy="685800"/>
            </a:xfrm>
            <a:prstGeom prst="arc">
              <a:avLst>
                <a:gd name="adj1" fmla="val 11114249"/>
                <a:gd name="adj2" fmla="val 21182032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 t="771" b="54756"/>
          <a:stretch>
            <a:fillRect/>
          </a:stretch>
        </p:blipFill>
        <p:spPr bwMode="auto">
          <a:xfrm>
            <a:off x="304800" y="5076825"/>
            <a:ext cx="1666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 t="55527"/>
          <a:stretch>
            <a:fillRect/>
          </a:stretch>
        </p:blipFill>
        <p:spPr bwMode="auto">
          <a:xfrm>
            <a:off x="1981200" y="5105400"/>
            <a:ext cx="16668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76201"/>
            <a:ext cx="2923368" cy="479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76200"/>
            <a:ext cx="2971800" cy="4825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419600" y="533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L</a:t>
            </a:r>
            <a:r>
              <a:rPr lang="en-US" dirty="0" smtClean="0"/>
              <a:t> = 3e6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05600" y="533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</a:t>
            </a:r>
            <a:r>
              <a:rPr lang="en-US" baseline="-25000" dirty="0" smtClean="0"/>
              <a:t>L</a:t>
            </a:r>
            <a:r>
              <a:rPr lang="en-US" dirty="0" smtClean="0"/>
              <a:t> = 2.65e6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3810000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Saturday 2/5 night shift – highlights: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1mA beam, low gradient (100–200 </a:t>
            </a:r>
            <a:r>
              <a:rPr lang="en-US" sz="1600" dirty="0" err="1" smtClean="0"/>
              <a:t>MeV</a:t>
            </a:r>
            <a:r>
              <a:rPr lang="en-US" sz="16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Successfully implemented QL adjustments to flatten cavity gradients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loading tilts correction (all tilts below 1%) using simulator predicted values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Simulated values are reliable 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6213" y="2781300"/>
            <a:ext cx="503778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65700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304800" y="1179576"/>
            <a:ext cx="42672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2961132" y="2363724"/>
            <a:ext cx="2782824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962400" y="914400"/>
            <a:ext cx="3048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419600" y="4724400"/>
            <a:ext cx="4572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19600" y="4419600"/>
            <a:ext cx="4572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19600" y="5181600"/>
            <a:ext cx="4572000" cy="0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419600" y="4419600"/>
            <a:ext cx="4572000" cy="762000"/>
          </a:xfrm>
          <a:prstGeom prst="rect">
            <a:avLst/>
          </a:prstGeom>
          <a:solidFill>
            <a:schemeClr val="accent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324600" y="4267200"/>
            <a:ext cx="457200" cy="1066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4400" y="503872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Sunday 2/6 night shift – highlights: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1.6mA beam, low gradient (200 </a:t>
            </a:r>
            <a:r>
              <a:rPr lang="en-US" dirty="0" err="1" smtClean="0"/>
              <a:t>MeV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beam loading tilts Q</a:t>
            </a:r>
            <a:r>
              <a:rPr lang="en-US" baseline="-25000" dirty="0" smtClean="0"/>
              <a:t>L</a:t>
            </a:r>
            <a:r>
              <a:rPr lang="en-US" dirty="0" smtClean="0"/>
              <a:t> correction (below 1%)</a:t>
            </a:r>
          </a:p>
          <a:p>
            <a:r>
              <a:rPr lang="en-US" dirty="0"/>
              <a:t> </a:t>
            </a:r>
            <a:r>
              <a:rPr lang="en-US" dirty="0" smtClean="0"/>
              <a:t> (several cavities at once, with beam on)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beam current scan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Q</a:t>
            </a:r>
            <a:r>
              <a:rPr lang="en-US" baseline="-25000" dirty="0" smtClean="0"/>
              <a:t>L</a:t>
            </a:r>
            <a:r>
              <a:rPr lang="en-US" dirty="0" smtClean="0"/>
              <a:t> scan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038600"/>
            <a:ext cx="1143000" cy="1150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52400" y="52578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Ql config is for ACC7: </a:t>
            </a:r>
          </a:p>
          <a:p>
            <a:r>
              <a:rPr lang="pt-BR" sz="900" dirty="0" smtClean="0"/>
              <a:t> </a:t>
            </a:r>
          </a:p>
          <a:p>
            <a:r>
              <a:rPr lang="pt-BR" sz="900" dirty="0" smtClean="0"/>
              <a:t>cav1 : 2.8 e6</a:t>
            </a:r>
          </a:p>
          <a:p>
            <a:r>
              <a:rPr lang="pt-BR" sz="900" dirty="0" smtClean="0"/>
              <a:t>cav2 : 2.8 e6</a:t>
            </a:r>
          </a:p>
          <a:p>
            <a:r>
              <a:rPr lang="pt-BR" sz="900" dirty="0" smtClean="0"/>
              <a:t>cav3 : 2.8 e6</a:t>
            </a:r>
          </a:p>
          <a:p>
            <a:r>
              <a:rPr lang="pt-BR" sz="900" dirty="0" smtClean="0"/>
              <a:t>cav4 : 2.8 e6</a:t>
            </a:r>
          </a:p>
          <a:p>
            <a:r>
              <a:rPr lang="pt-BR" sz="900" dirty="0" smtClean="0"/>
              <a:t>cav5 : 2.5 e6</a:t>
            </a:r>
          </a:p>
          <a:p>
            <a:r>
              <a:rPr lang="pt-BR" sz="900" dirty="0" smtClean="0"/>
              <a:t>cav6 : 2.5 e6</a:t>
            </a:r>
          </a:p>
          <a:p>
            <a:r>
              <a:rPr lang="pt-BR" sz="900" dirty="0" smtClean="0"/>
              <a:t>cav7 : 3.1 e6</a:t>
            </a:r>
          </a:p>
          <a:p>
            <a:r>
              <a:rPr lang="pt-BR" sz="900" dirty="0" smtClean="0"/>
              <a:t>cav8 : 3.2 e6</a:t>
            </a:r>
            <a:endParaRPr lang="en-US" sz="900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4000" y="3048000"/>
            <a:ext cx="459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20182" cy="207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0"/>
            <a:ext cx="460620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2200" y="0"/>
            <a:ext cx="2971800" cy="221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28600" y="2046982"/>
            <a:ext cx="9144000" cy="107721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Monday 2/7 night shift – highlights: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3.0mA beam, 200 </a:t>
            </a:r>
            <a:r>
              <a:rPr lang="en-US" sz="1600" dirty="0" err="1" smtClean="0"/>
              <a:t>MeV</a:t>
            </a:r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Q</a:t>
            </a:r>
            <a:r>
              <a:rPr lang="en-US" sz="1600" baseline="-25000" dirty="0" smtClean="0"/>
              <a:t>L</a:t>
            </a:r>
            <a:r>
              <a:rPr lang="en-US" sz="1600" dirty="0" smtClean="0"/>
              <a:t> adjusted for gradient flat at 3mA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scan from 0.9 to 4.5 mA</a:t>
            </a:r>
          </a:p>
          <a:p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4.5mA beam, 300 </a:t>
            </a:r>
            <a:r>
              <a:rPr lang="en-US" sz="1600" dirty="0" err="1" smtClean="0"/>
              <a:t>MeV</a:t>
            </a: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QL adjusted for gradient flat at 4.5 mA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current scan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00800" y="0"/>
            <a:ext cx="220980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ACC7 Q</a:t>
            </a:r>
            <a:r>
              <a:rPr lang="en-US" sz="1050" b="1" baseline="-25000" dirty="0" smtClean="0"/>
              <a:t>L </a:t>
            </a:r>
            <a:r>
              <a:rPr lang="en-US" sz="1050" b="1" dirty="0" smtClean="0"/>
              <a:t>values</a:t>
            </a:r>
            <a:endParaRPr lang="en-US" sz="1050" dirty="0"/>
          </a:p>
          <a:p>
            <a:r>
              <a:rPr lang="en-US" sz="1050" b="1" dirty="0" smtClean="0"/>
              <a:t>Predicted</a:t>
            </a:r>
            <a:r>
              <a:rPr lang="en-US" sz="1050" dirty="0" smtClean="0"/>
              <a:t> 	         </a:t>
            </a:r>
            <a:r>
              <a:rPr lang="en-US" sz="1050" b="1" dirty="0" smtClean="0"/>
              <a:t>Implemented</a:t>
            </a:r>
            <a:r>
              <a:rPr lang="en-US" sz="1050" dirty="0" smtClean="0"/>
              <a:t/>
            </a:r>
            <a:br>
              <a:rPr lang="en-US" sz="1050" dirty="0" smtClean="0"/>
            </a:br>
            <a:r>
              <a:rPr lang="en-US" sz="1050" dirty="0" smtClean="0"/>
              <a:t> </a:t>
            </a:r>
          </a:p>
          <a:p>
            <a:r>
              <a:rPr lang="en-US" sz="1050" dirty="0" smtClean="0"/>
              <a:t>cav1.   1.78 e6 </a:t>
            </a:r>
          </a:p>
          <a:p>
            <a:r>
              <a:rPr lang="en-US" sz="1050" dirty="0" smtClean="0"/>
              <a:t>cav2.   1.74 e6</a:t>
            </a:r>
          </a:p>
          <a:p>
            <a:r>
              <a:rPr lang="en-US" sz="1050" dirty="0" smtClean="0"/>
              <a:t>cav3.   1.85 e6</a:t>
            </a:r>
          </a:p>
          <a:p>
            <a:r>
              <a:rPr lang="en-US" sz="1050" dirty="0" smtClean="0"/>
              <a:t>cav4.   1.88 e6</a:t>
            </a:r>
          </a:p>
          <a:p>
            <a:r>
              <a:rPr lang="en-US" sz="1050" dirty="0" smtClean="0"/>
              <a:t>cav5.   3.25 e6</a:t>
            </a:r>
          </a:p>
          <a:p>
            <a:r>
              <a:rPr lang="en-US" sz="1050" dirty="0" smtClean="0"/>
              <a:t>cav6.   3.12 e6</a:t>
            </a:r>
          </a:p>
          <a:p>
            <a:r>
              <a:rPr lang="en-US" sz="1050" dirty="0" smtClean="0"/>
              <a:t>cav7.   2.37 e6</a:t>
            </a:r>
          </a:p>
          <a:p>
            <a:r>
              <a:rPr lang="en-US" sz="1050" dirty="0" smtClean="0"/>
              <a:t>cav8.   2.40 e6 </a:t>
            </a:r>
            <a:endParaRPr lang="en-US" sz="105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381000"/>
            <a:ext cx="112342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799"/>
            <a:ext cx="5600700" cy="249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43400"/>
            <a:ext cx="562016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33800" y="480059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OFF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3276599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2400" y="152400"/>
            <a:ext cx="5257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</a:rPr>
              <a:t>Tuesday 2/8 afternoon shift – highlights: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4.2mA beam, 360 </a:t>
            </a:r>
            <a:r>
              <a:rPr lang="en-US" sz="1600" dirty="0" err="1" smtClean="0"/>
              <a:t>MeV</a:t>
            </a:r>
            <a:r>
              <a:rPr lang="en-US" sz="16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Lorentz force detuning compensation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Use calculator to predict  QL </a:t>
            </a:r>
            <a:r>
              <a:rPr lang="en-US" sz="1600" dirty="0" smtClean="0">
                <a:sym typeface="Wingdings" pitchFamily="2" charset="2"/>
              </a:rPr>
              <a:t> ver</a:t>
            </a:r>
            <a:r>
              <a:rPr lang="en-US" sz="1600" dirty="0" smtClean="0"/>
              <a:t>y accurate prediction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Flatten ACC6/7 gradients tilts to ~ 1.5% (tuned for 4.2mA)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beam  current scan to 4.5 mA</a:t>
            </a:r>
            <a:endParaRPr lang="en-US" sz="1600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 l="2355"/>
          <a:stretch>
            <a:fillRect/>
          </a:stretch>
        </p:blipFill>
        <p:spPr bwMode="auto">
          <a:xfrm>
            <a:off x="5875938" y="1905000"/>
            <a:ext cx="3191862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75938" y="4343400"/>
            <a:ext cx="3180638" cy="250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7391400" y="4495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91400" y="3733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ACC7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ratios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3" descr="cavity_power_ratios_over_days_no_legend.jpg"/>
          <p:cNvPicPr>
            <a:picLocks noChangeAspect="1"/>
          </p:cNvPicPr>
          <p:nvPr/>
        </p:nvPicPr>
        <p:blipFill>
          <a:blip r:embed="rId2" cstate="print"/>
          <a:srcRect l="9058" r="9058"/>
          <a:stretch>
            <a:fillRect/>
          </a:stretch>
        </p:blipFill>
        <p:spPr bwMode="auto">
          <a:xfrm>
            <a:off x="658812" y="1066800"/>
            <a:ext cx="7570788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 rot="16200000">
            <a:off x="-252413" y="1878012"/>
            <a:ext cx="16732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Power ratio (dB)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886200"/>
            <a:ext cx="8991600" cy="25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0_21_11_12_28_ACC6_Ql&amp;Det.png"/>
          <p:cNvPicPr/>
          <p:nvPr/>
        </p:nvPicPr>
        <p:blipFill>
          <a:blip r:embed="rId2" cstate="print"/>
          <a:srcRect t="5738" b="5123"/>
          <a:stretch>
            <a:fillRect/>
          </a:stretch>
        </p:blipFill>
        <p:spPr>
          <a:xfrm>
            <a:off x="0" y="152400"/>
            <a:ext cx="5947035" cy="65207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762000"/>
            <a:ext cx="3505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 smtClean="0"/>
              <a:t> 3 </a:t>
            </a:r>
            <a:r>
              <a:rPr lang="en-US" dirty="0"/>
              <a:t>sequences of </a:t>
            </a:r>
            <a:r>
              <a:rPr lang="en-US" dirty="0" smtClean="0"/>
              <a:t>detuning:  </a:t>
            </a:r>
            <a:r>
              <a:rPr lang="en-US" dirty="0"/>
              <a:t>cav1, then cav2 then cav3. </a:t>
            </a:r>
            <a:endParaRPr lang="en-US" dirty="0" smtClean="0"/>
          </a:p>
          <a:p>
            <a:pPr lvl="0">
              <a:buFont typeface="Arial" pitchFamily="34" charset="0"/>
              <a:buChar char="•"/>
            </a:pP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when we reach the end of the detuning range of one cavity, the detuning </a:t>
            </a:r>
            <a:r>
              <a:rPr lang="en-US" dirty="0"/>
              <a:t>of the adjacent cavity is </a:t>
            </a:r>
            <a:r>
              <a:rPr lang="en-US" dirty="0" smtClean="0"/>
              <a:t>affected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  <a:p>
            <a:pPr lvl="0">
              <a:buFont typeface="Arial" pitchFamily="34" charset="0"/>
              <a:buChar char="•"/>
            </a:pPr>
            <a:r>
              <a:rPr lang="en-US" dirty="0" smtClean="0"/>
              <a:t> Q</a:t>
            </a:r>
            <a:r>
              <a:rPr lang="en-US" baseline="-25000" dirty="0" smtClean="0"/>
              <a:t>L</a:t>
            </a:r>
            <a:r>
              <a:rPr lang="en-US" dirty="0" smtClean="0"/>
              <a:t> </a:t>
            </a:r>
            <a:r>
              <a:rPr lang="en-US" dirty="0"/>
              <a:t>changes with the detuning for all three </a:t>
            </a:r>
            <a:r>
              <a:rPr lang="en-US" dirty="0" smtClean="0"/>
              <a:t>cavity (cav1 </a:t>
            </a:r>
            <a:r>
              <a:rPr lang="en-US" dirty="0"/>
              <a:t>and 2 in one direction, cav3 in the opposite </a:t>
            </a:r>
            <a:r>
              <a:rPr lang="en-US" dirty="0" smtClean="0"/>
              <a:t>direction)</a:t>
            </a:r>
          </a:p>
          <a:p>
            <a:pPr lvl="0">
              <a:buFont typeface="Arial" pitchFamily="34" charset="0"/>
              <a:buChar char="•"/>
            </a:pP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We </a:t>
            </a:r>
            <a:r>
              <a:rPr lang="en-US" dirty="0"/>
              <a:t>see that </a:t>
            </a:r>
            <a:r>
              <a:rPr lang="en-US" dirty="0" smtClean="0"/>
              <a:t>Q</a:t>
            </a:r>
            <a:r>
              <a:rPr lang="en-US" baseline="-25000" dirty="0" smtClean="0"/>
              <a:t>L</a:t>
            </a:r>
            <a:r>
              <a:rPr lang="en-US" dirty="0" smtClean="0"/>
              <a:t>(cav1) and Q</a:t>
            </a:r>
            <a:r>
              <a:rPr lang="en-US" baseline="-25000" dirty="0" smtClean="0"/>
              <a:t>L</a:t>
            </a:r>
            <a:r>
              <a:rPr lang="en-US" dirty="0" smtClean="0"/>
              <a:t>(cav2) </a:t>
            </a:r>
            <a:r>
              <a:rPr lang="en-US" dirty="0"/>
              <a:t>are </a:t>
            </a:r>
            <a:r>
              <a:rPr lang="en-US" dirty="0" smtClean="0"/>
              <a:t>coupled. </a:t>
            </a:r>
          </a:p>
          <a:p>
            <a:pPr lvl="0">
              <a:buFont typeface="Arial" pitchFamily="34" charset="0"/>
              <a:buChar char="•"/>
            </a:pPr>
            <a:endParaRPr lang="en-US" dirty="0" smtClean="0"/>
          </a:p>
          <a:p>
            <a:pPr lvl="0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Similarly</a:t>
            </a:r>
            <a:r>
              <a:rPr lang="en-US" dirty="0"/>
              <a:t>, </a:t>
            </a:r>
            <a:r>
              <a:rPr lang="en-US" dirty="0" smtClean="0"/>
              <a:t>Q</a:t>
            </a:r>
            <a:r>
              <a:rPr lang="en-US" baseline="-25000" dirty="0" smtClean="0"/>
              <a:t>L</a:t>
            </a:r>
            <a:r>
              <a:rPr lang="en-US" dirty="0" smtClean="0"/>
              <a:t>(cav3</a:t>
            </a:r>
            <a:r>
              <a:rPr lang="en-US" dirty="0"/>
              <a:t>) </a:t>
            </a:r>
            <a:r>
              <a:rPr lang="en-US" dirty="0" smtClean="0"/>
              <a:t>and Q</a:t>
            </a:r>
            <a:r>
              <a:rPr lang="en-US" baseline="-25000" dirty="0" smtClean="0"/>
              <a:t>L</a:t>
            </a:r>
            <a:r>
              <a:rPr lang="en-US" dirty="0" smtClean="0"/>
              <a:t>(cav4), but no cav3-cav1 coupling </a:t>
            </a:r>
          </a:p>
          <a:p>
            <a:pPr lvl="0">
              <a:buFont typeface="Arial" pitchFamily="34" charset="0"/>
              <a:buChar char="•"/>
            </a:pPr>
            <a:endParaRPr lang="en-US" dirty="0"/>
          </a:p>
          <a:p>
            <a:pPr lvl="0"/>
            <a:endParaRPr lang="en-US" dirty="0" smtClean="0"/>
          </a:p>
          <a:p>
            <a:pPr lvl="0">
              <a:buFont typeface="Arial" pitchFamily="34" charset="0"/>
              <a:buChar char="•"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-952500" y="3238500"/>
            <a:ext cx="5867400" cy="0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>
            <a:off x="76200" y="3276600"/>
            <a:ext cx="5943600" cy="0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-2019300" y="3238500"/>
            <a:ext cx="5867400" cy="0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1181100" y="3238500"/>
            <a:ext cx="5867400" cy="0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0" y="209490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coupling between adjacent cavities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743200"/>
            <a:ext cx="8686800" cy="34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problem statement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9067800" cy="7619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400" dirty="0" smtClean="0">
                <a:solidFill>
                  <a:schemeClr val="accent1"/>
                </a:solidFill>
              </a:rPr>
              <a:t>FNAL approach to cavity quench due to beam ON/OFF operations</a:t>
            </a:r>
            <a:endParaRPr lang="en-US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en-US" sz="1500" dirty="0" smtClean="0"/>
              <a:t>“Optimal Coupler and Power Settings for Superconductive Linear Accelerators”, J. Branlard, B. Chase, Linac 2008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838200" y="1676400"/>
            <a:ext cx="7467600" cy="99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285750" indent="-285750">
              <a:spcBef>
                <a:spcPct val="20000"/>
              </a:spcBef>
              <a:buFont typeface="Wingdings"/>
              <a:buChar char="à"/>
            </a:pPr>
            <a:r>
              <a:rPr lang="en-US" sz="2800" noProof="0" dirty="0" smtClean="0">
                <a:solidFill>
                  <a:srgbClr val="00B050"/>
                </a:solidFill>
                <a:sym typeface="Wingdings" pitchFamily="2" charset="2"/>
              </a:rPr>
              <a:t>produces fixed </a:t>
            </a:r>
            <a:r>
              <a:rPr lang="en-US" sz="2800" i="1" noProof="0" dirty="0" smtClean="0">
                <a:solidFill>
                  <a:srgbClr val="00B050"/>
                </a:solidFill>
                <a:sym typeface="Wingdings" pitchFamily="2" charset="2"/>
              </a:rPr>
              <a:t>P</a:t>
            </a:r>
            <a:r>
              <a:rPr lang="en-US" sz="2800" i="1" baseline="-25000" noProof="0" dirty="0" smtClean="0">
                <a:solidFill>
                  <a:srgbClr val="00B050"/>
                </a:solidFill>
                <a:sym typeface="Wingdings" pitchFamily="2" charset="2"/>
              </a:rPr>
              <a:t>K</a:t>
            </a:r>
            <a:r>
              <a:rPr lang="en-US" sz="2800" noProof="0" dirty="0" smtClean="0">
                <a:solidFill>
                  <a:srgbClr val="00B050"/>
                </a:solidFill>
                <a:sym typeface="Wingdings" pitchFamily="2" charset="2"/>
              </a:rPr>
              <a:t>/</a:t>
            </a:r>
            <a:r>
              <a:rPr lang="en-US" sz="2800" i="1" noProof="0" dirty="0" smtClean="0">
                <a:solidFill>
                  <a:srgbClr val="00B050"/>
                </a:solidFill>
                <a:sym typeface="Wingdings" pitchFamily="2" charset="2"/>
              </a:rPr>
              <a:t>Q</a:t>
            </a:r>
            <a:r>
              <a:rPr lang="en-US" sz="2800" i="1" baseline="-25000" noProof="0" dirty="0" smtClean="0">
                <a:solidFill>
                  <a:srgbClr val="00B050"/>
                </a:solidFill>
                <a:sym typeface="Wingdings" pitchFamily="2" charset="2"/>
              </a:rPr>
              <a:t>L</a:t>
            </a:r>
            <a:r>
              <a:rPr lang="en-US" sz="2800" noProof="0" dirty="0" smtClean="0">
                <a:solidFill>
                  <a:srgbClr val="00B050"/>
                </a:solidFill>
                <a:sym typeface="Wingdings" pitchFamily="2" charset="2"/>
              </a:rPr>
              <a:t> settings (unique to each cavity) which is safe for all beam loadings</a:t>
            </a:r>
            <a:br>
              <a:rPr lang="en-US" sz="2800" noProof="0" dirty="0" smtClean="0">
                <a:solidFill>
                  <a:srgbClr val="00B050"/>
                </a:solidFill>
                <a:sym typeface="Wingdings" pitchFamily="2" charset="2"/>
              </a:rPr>
            </a:br>
            <a:r>
              <a:rPr lang="en-US" sz="2800" noProof="0" dirty="0" smtClean="0">
                <a:solidFill>
                  <a:srgbClr val="00B050"/>
                </a:solidFill>
                <a:sym typeface="Wingdings" pitchFamily="2" charset="2"/>
              </a:rPr>
              <a:t>   (i.e.  </a:t>
            </a:r>
            <a:r>
              <a:rPr lang="en-US" sz="2800" dirty="0" smtClean="0">
                <a:solidFill>
                  <a:srgbClr val="00B050"/>
                </a:solidFill>
                <a:sym typeface="Wingdings" pitchFamily="2" charset="2"/>
              </a:rPr>
              <a:t>no tuning action required to prevent quench)</a:t>
            </a:r>
            <a:endParaRPr lang="en-US" sz="2800" noProof="0" dirty="0" smtClean="0">
              <a:solidFill>
                <a:srgbClr val="00B050"/>
              </a:solidFill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Wingdings"/>
              <a:buChar char="à"/>
            </a:pPr>
            <a:endParaRPr lang="en-US" sz="2800" noProof="0" dirty="0" smtClean="0">
              <a:solidFill>
                <a:srgbClr val="00B050"/>
              </a:solidFill>
              <a:sym typeface="Wingdings" pitchFamily="2" charset="2"/>
            </a:endParaRPr>
          </a:p>
          <a:p>
            <a:pPr marL="285750" indent="-285750">
              <a:spcBef>
                <a:spcPct val="20000"/>
              </a:spcBef>
              <a:buFont typeface="Wingdings"/>
              <a:buChar char="à"/>
            </a:pPr>
            <a:r>
              <a:rPr lang="en-US" sz="2800" dirty="0" smtClean="0">
                <a:solidFill>
                  <a:srgbClr val="00B050"/>
                </a:solidFill>
                <a:sym typeface="Wingdings" pitchFamily="2" charset="2"/>
              </a:rPr>
              <a:t>individual cavities gradients have tilts with beam</a:t>
            </a:r>
            <a:endParaRPr lang="en-US" sz="2800" noProof="0" dirty="0" smtClean="0">
              <a:solidFill>
                <a:srgbClr val="00B050"/>
              </a:solidFill>
              <a:sym typeface="Wingdings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76400" y="62484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OFF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24600" y="63246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24000" y="2819400"/>
            <a:ext cx="1066800" cy="45720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6248400" y="2685288"/>
            <a:ext cx="1066800" cy="457200"/>
          </a:xfrm>
          <a:prstGeom prst="rect">
            <a:avLst/>
          </a:prstGeom>
          <a:noFill/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524000" y="4038600"/>
            <a:ext cx="1066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248400" y="4114800"/>
            <a:ext cx="1066800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468624" y="3761232"/>
            <a:ext cx="17526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problem statement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Published “solutions” to flat cavity gradient with beam</a:t>
            </a:r>
          </a:p>
          <a:p>
            <a:pPr algn="ctr">
              <a:buNone/>
            </a:pPr>
            <a:r>
              <a:rPr lang="en-US" sz="1800" dirty="0" smtClean="0"/>
              <a:t>“RF Distribution Optimization in the Main </a:t>
            </a:r>
            <a:r>
              <a:rPr lang="en-US" sz="1800" dirty="0" err="1" smtClean="0"/>
              <a:t>Linacs</a:t>
            </a:r>
            <a:r>
              <a:rPr lang="en-US" sz="1800" dirty="0" smtClean="0"/>
              <a:t> of the ILC”</a:t>
            </a:r>
            <a:br>
              <a:rPr lang="en-US" sz="1800" dirty="0" smtClean="0"/>
            </a:br>
            <a:r>
              <a:rPr lang="en-US" sz="1800" dirty="0" smtClean="0"/>
              <a:t> Bane, </a:t>
            </a:r>
            <a:r>
              <a:rPr lang="en-US" sz="1800" dirty="0" err="1" smtClean="0"/>
              <a:t>Adolphsen</a:t>
            </a:r>
            <a:r>
              <a:rPr lang="en-US" sz="1800" dirty="0" smtClean="0"/>
              <a:t>, </a:t>
            </a:r>
            <a:r>
              <a:rPr lang="en-US" sz="1800" dirty="0" err="1" smtClean="0"/>
              <a:t>Nantista</a:t>
            </a:r>
            <a:r>
              <a:rPr lang="en-US" sz="1800" dirty="0" smtClean="0"/>
              <a:t> - WEPMS037.pdf, 2007 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Assumes a square forward power pulse</a:t>
            </a:r>
          </a:p>
          <a:p>
            <a:pPr lvl="2">
              <a:buNone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Assumes adjustable </a:t>
            </a:r>
            <a:r>
              <a:rPr lang="en-US" i="1" dirty="0" smtClean="0"/>
              <a:t>P</a:t>
            </a:r>
            <a:r>
              <a:rPr lang="en-US" i="1" baseline="-25000" dirty="0" smtClean="0"/>
              <a:t>K</a:t>
            </a:r>
            <a:r>
              <a:rPr lang="en-US" dirty="0" smtClean="0"/>
              <a:t>’s</a:t>
            </a:r>
          </a:p>
          <a:p>
            <a:pPr lvl="1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505200"/>
            <a:ext cx="7677778" cy="286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9246" y="4038600"/>
            <a:ext cx="1606153" cy="652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399" y="3276600"/>
            <a:ext cx="1524000" cy="64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666999" y="3505200"/>
            <a:ext cx="533400" cy="137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781799" y="3505200"/>
            <a:ext cx="533400" cy="137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4114800"/>
            <a:ext cx="8991600" cy="255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266699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Problem space at FLASH</a:t>
            </a:r>
          </a:p>
          <a:p>
            <a:pPr algn="ctr">
              <a:buNone/>
            </a:pPr>
            <a:endParaRPr lang="en-US" sz="1900" dirty="0" smtClean="0"/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Focus on ACC6 and ACC7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Motorized couplers (</a:t>
            </a:r>
            <a:r>
              <a:rPr lang="en-US" sz="2400" i="1" dirty="0" smtClean="0"/>
              <a:t>Q</a:t>
            </a:r>
            <a:r>
              <a:rPr lang="en-US" sz="2400" i="1" baseline="-25000" dirty="0" smtClean="0"/>
              <a:t>L</a:t>
            </a:r>
            <a:r>
              <a:rPr lang="en-US" sz="2400" dirty="0" smtClean="0"/>
              <a:t> adjustments, limited range)</a:t>
            </a:r>
          </a:p>
          <a:p>
            <a:pPr>
              <a:buNone/>
            </a:pP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Fixed power distribution (i.e.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K</a:t>
            </a:r>
            <a:r>
              <a:rPr lang="en-US" sz="2400" dirty="0" smtClean="0"/>
              <a:t>), </a:t>
            </a:r>
            <a:r>
              <a:rPr lang="en-US" sz="2400" dirty="0" smtClean="0">
                <a:sym typeface="Wingdings" pitchFamily="2" charset="2"/>
              </a:rPr>
              <a:t>except for 3dB hybrid</a:t>
            </a:r>
          </a:p>
          <a:p>
            <a:pPr>
              <a:buFont typeface="Wingdings"/>
              <a:buChar char="à"/>
            </a:pPr>
            <a:r>
              <a:rPr lang="en-US" sz="2400" dirty="0" smtClean="0">
                <a:sym typeface="Wingdings" pitchFamily="2" charset="2"/>
              </a:rPr>
              <a:t>Motorized static tuners</a:t>
            </a:r>
          </a:p>
          <a:p>
            <a:pPr>
              <a:buFont typeface="Wingdings"/>
              <a:buChar char="à"/>
            </a:pPr>
            <a:r>
              <a:rPr lang="en-US" sz="2400" dirty="0" smtClean="0">
                <a:sym typeface="Wingdings" pitchFamily="2" charset="2"/>
              </a:rPr>
              <a:t>Dynamic cavity resonance control with piezo</a:t>
            </a:r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problem statement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problem statement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636462"/>
            <a:ext cx="7281863" cy="299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flipV="1">
            <a:off x="3276600" y="3865062"/>
            <a:ext cx="2057400" cy="30480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05200" y="5160462"/>
            <a:ext cx="1143000" cy="1524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2895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600" dirty="0" smtClean="0">
                <a:solidFill>
                  <a:schemeClr val="accent1"/>
                </a:solidFill>
              </a:rPr>
              <a:t>Published “solutions” to flat cavity gradient with beam</a:t>
            </a:r>
          </a:p>
          <a:p>
            <a:pPr algn="ctr">
              <a:buNone/>
            </a:pPr>
            <a:r>
              <a:rPr lang="en-US" sz="1600" dirty="0" smtClean="0"/>
              <a:t>“</a:t>
            </a:r>
            <a:r>
              <a:rPr lang="en-US" sz="1600" dirty="0" err="1" smtClean="0"/>
              <a:t>PkQl</a:t>
            </a:r>
            <a:r>
              <a:rPr lang="en-US" sz="1600" dirty="0" smtClean="0"/>
              <a:t>-like control for ACC6/7 at FLASH”  PkQl_FLASHver3.docx	Shin </a:t>
            </a:r>
            <a:r>
              <a:rPr lang="en-US" sz="1600" dirty="0" err="1" smtClean="0"/>
              <a:t>Michizono</a:t>
            </a:r>
            <a:r>
              <a:rPr lang="en-US" sz="1600" dirty="0" smtClean="0"/>
              <a:t>,  Sept. 2010</a:t>
            </a:r>
          </a:p>
          <a:p>
            <a:pPr marL="342900" lvl="1" indent="-342900" algn="ctr">
              <a:buNone/>
            </a:pPr>
            <a:r>
              <a:rPr lang="en-US" sz="1600" dirty="0" smtClean="0"/>
              <a:t>“To flatten the cavity gradient for ACC6/7”  FLASH101022BV2.pdf	Shin </a:t>
            </a:r>
            <a:r>
              <a:rPr lang="en-US" sz="1600" dirty="0" err="1" smtClean="0"/>
              <a:t>Michizono</a:t>
            </a:r>
            <a:r>
              <a:rPr lang="en-US" sz="1600" dirty="0" smtClean="0"/>
              <a:t>,  Nov. 2010 </a:t>
            </a:r>
          </a:p>
          <a:p>
            <a:pPr lvl="2">
              <a:buNone/>
            </a:pPr>
            <a:endParaRPr lang="en-US" sz="1800" dirty="0" smtClean="0">
              <a:sym typeface="Wingdings" pitchFamily="2" charset="2"/>
            </a:endParaRP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solves the same problem but using existing </a:t>
            </a:r>
            <a:r>
              <a:rPr lang="en-US" sz="1800" i="1" dirty="0" smtClean="0">
                <a:sym typeface="Wingdings" pitchFamily="2" charset="2"/>
              </a:rPr>
              <a:t>P</a:t>
            </a:r>
            <a:r>
              <a:rPr lang="en-US" sz="1800" i="1" baseline="-25000" dirty="0" smtClean="0">
                <a:sym typeface="Wingdings" pitchFamily="2" charset="2"/>
              </a:rPr>
              <a:t>K</a:t>
            </a:r>
            <a:r>
              <a:rPr lang="en-US" sz="1800" dirty="0" smtClean="0">
                <a:sym typeface="Wingdings" pitchFamily="2" charset="2"/>
              </a:rPr>
              <a:t> distribution  </a:t>
            </a: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no PK adjustments for different beam loading, only </a:t>
            </a:r>
            <a:r>
              <a:rPr lang="en-US" sz="1800" i="1" dirty="0" smtClean="0">
                <a:sym typeface="Wingdings" pitchFamily="2" charset="2"/>
              </a:rPr>
              <a:t>Q</a:t>
            </a:r>
            <a:r>
              <a:rPr lang="en-US" sz="1800" i="1" baseline="-25000" dirty="0" smtClean="0">
                <a:sym typeface="Wingdings" pitchFamily="2" charset="2"/>
              </a:rPr>
              <a:t>L</a:t>
            </a:r>
            <a:r>
              <a:rPr lang="en-US" sz="1800" dirty="0" smtClean="0">
                <a:sym typeface="Wingdings" pitchFamily="2" charset="2"/>
              </a:rPr>
              <a:t> changes</a:t>
            </a: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version1: a</a:t>
            </a:r>
            <a:r>
              <a:rPr lang="en-US" sz="1800" dirty="0" smtClean="0"/>
              <a:t>ssumes a square forward power pulse</a:t>
            </a:r>
            <a:br>
              <a:rPr lang="en-US" sz="1800" dirty="0" smtClean="0"/>
            </a:br>
            <a:r>
              <a:rPr lang="en-US" sz="1800" dirty="0" smtClean="0">
                <a:solidFill>
                  <a:schemeClr val="accent1"/>
                </a:solidFill>
              </a:rPr>
              <a:t>	yield very low </a:t>
            </a:r>
            <a:r>
              <a:rPr lang="en-US" sz="1800" i="1" dirty="0" smtClean="0">
                <a:solidFill>
                  <a:schemeClr val="accent1"/>
                </a:solidFill>
              </a:rPr>
              <a:t>Q</a:t>
            </a:r>
            <a:r>
              <a:rPr lang="en-US" sz="1800" i="1" baseline="-25000" dirty="0" smtClean="0">
                <a:solidFill>
                  <a:schemeClr val="accent1"/>
                </a:solidFill>
              </a:rPr>
              <a:t>L</a:t>
            </a:r>
            <a:r>
              <a:rPr lang="en-US" sz="1800" dirty="0" smtClean="0">
                <a:solidFill>
                  <a:schemeClr val="accent1"/>
                </a:solidFill>
              </a:rPr>
              <a:t> values</a:t>
            </a: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version2: assumes a fill time / flat top power step</a:t>
            </a:r>
          </a:p>
          <a:p>
            <a:pPr lvl="2">
              <a:buNone/>
            </a:pPr>
            <a:r>
              <a:rPr lang="en-US" sz="1800" dirty="0">
                <a:sym typeface="Wingdings" pitchFamily="2" charset="2"/>
              </a:rPr>
              <a:t>	</a:t>
            </a:r>
            <a:r>
              <a:rPr lang="en-US" sz="1800" dirty="0" smtClean="0">
                <a:sym typeface="Wingdings" pitchFamily="2" charset="2"/>
              </a:rPr>
              <a:t>	</a:t>
            </a:r>
            <a:r>
              <a:rPr lang="en-US" sz="1800" dirty="0" smtClean="0">
                <a:solidFill>
                  <a:schemeClr val="accent1"/>
                </a:solidFill>
                <a:sym typeface="Wingdings" pitchFamily="2" charset="2"/>
              </a:rPr>
              <a:t>yield </a:t>
            </a:r>
            <a:r>
              <a:rPr lang="en-US" sz="1800" i="1" dirty="0" smtClean="0">
                <a:solidFill>
                  <a:schemeClr val="accent1"/>
                </a:solidFill>
                <a:sym typeface="Wingdings" pitchFamily="2" charset="2"/>
              </a:rPr>
              <a:t>Q</a:t>
            </a:r>
            <a:r>
              <a:rPr lang="en-US" sz="1800" i="1" baseline="-25000" dirty="0" smtClean="0">
                <a:solidFill>
                  <a:schemeClr val="accent1"/>
                </a:solidFill>
                <a:sym typeface="Wingdings" pitchFamily="2" charset="2"/>
              </a:rPr>
              <a:t>L</a:t>
            </a:r>
            <a:r>
              <a:rPr lang="en-US" sz="1800" dirty="0" smtClean="0">
                <a:solidFill>
                  <a:schemeClr val="accent1"/>
                </a:solidFill>
                <a:sym typeface="Wingdings" pitchFamily="2" charset="2"/>
              </a:rPr>
              <a:t> values within acceptable range</a:t>
            </a:r>
            <a:endParaRPr lang="en-US" dirty="0" smtClean="0"/>
          </a:p>
          <a:p>
            <a:pPr lvl="1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Introduction: problem statement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636462"/>
            <a:ext cx="7281863" cy="299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 flipV="1">
            <a:off x="3276600" y="3865062"/>
            <a:ext cx="2057400" cy="30480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05200" y="5160462"/>
            <a:ext cx="1143000" cy="1524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28956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600" dirty="0" smtClean="0">
                <a:solidFill>
                  <a:schemeClr val="accent1"/>
                </a:solidFill>
              </a:rPr>
              <a:t>Published “solutions” to flat cavity gradient with beam</a:t>
            </a:r>
          </a:p>
          <a:p>
            <a:pPr algn="ctr">
              <a:buNone/>
            </a:pPr>
            <a:r>
              <a:rPr lang="en-US" sz="1600" dirty="0" smtClean="0"/>
              <a:t>“</a:t>
            </a:r>
            <a:r>
              <a:rPr lang="en-US" sz="1600" dirty="0" err="1" smtClean="0"/>
              <a:t>PkQl</a:t>
            </a:r>
            <a:r>
              <a:rPr lang="en-US" sz="1600" dirty="0" smtClean="0"/>
              <a:t>-like control for ACC6/7 at FLASH”  PkQl_FLASHver3.docx	Shin </a:t>
            </a:r>
            <a:r>
              <a:rPr lang="en-US" sz="1600" dirty="0" err="1" smtClean="0"/>
              <a:t>Michizono</a:t>
            </a:r>
            <a:r>
              <a:rPr lang="en-US" sz="1600" dirty="0" smtClean="0"/>
              <a:t>,  Sept. 2010</a:t>
            </a:r>
          </a:p>
          <a:p>
            <a:pPr marL="342900" lvl="1" indent="-342900" algn="ctr">
              <a:buNone/>
            </a:pPr>
            <a:r>
              <a:rPr lang="en-US" sz="1600" dirty="0" smtClean="0"/>
              <a:t>“To flatten the cavity gradient for ACC6/7”  FLASH101022BV2.pdf	Shin </a:t>
            </a:r>
            <a:r>
              <a:rPr lang="en-US" sz="1600" dirty="0" err="1" smtClean="0"/>
              <a:t>Michizono</a:t>
            </a:r>
            <a:r>
              <a:rPr lang="en-US" sz="1600" dirty="0" smtClean="0"/>
              <a:t>,  Nov. 2010 </a:t>
            </a:r>
          </a:p>
          <a:p>
            <a:pPr lvl="2">
              <a:buNone/>
            </a:pPr>
            <a:endParaRPr lang="en-US" sz="1800" dirty="0" smtClean="0">
              <a:sym typeface="Wingdings" pitchFamily="2" charset="2"/>
            </a:endParaRP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solves the same problem but using existing </a:t>
            </a:r>
            <a:r>
              <a:rPr lang="en-US" sz="1800" i="1" dirty="0" smtClean="0">
                <a:sym typeface="Wingdings" pitchFamily="2" charset="2"/>
              </a:rPr>
              <a:t>P</a:t>
            </a:r>
            <a:r>
              <a:rPr lang="en-US" sz="1800" i="1" baseline="-25000" dirty="0" smtClean="0">
                <a:sym typeface="Wingdings" pitchFamily="2" charset="2"/>
              </a:rPr>
              <a:t>K</a:t>
            </a:r>
            <a:r>
              <a:rPr lang="en-US" sz="1800" dirty="0" smtClean="0">
                <a:sym typeface="Wingdings" pitchFamily="2" charset="2"/>
              </a:rPr>
              <a:t> distribution  </a:t>
            </a: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no PK adjustments for different beam loading, only </a:t>
            </a:r>
            <a:r>
              <a:rPr lang="en-US" sz="1800" i="1" dirty="0" smtClean="0">
                <a:sym typeface="Wingdings" pitchFamily="2" charset="2"/>
              </a:rPr>
              <a:t>Q</a:t>
            </a:r>
            <a:r>
              <a:rPr lang="en-US" sz="1800" i="1" baseline="-25000" dirty="0" smtClean="0">
                <a:sym typeface="Wingdings" pitchFamily="2" charset="2"/>
              </a:rPr>
              <a:t>L</a:t>
            </a:r>
            <a:r>
              <a:rPr lang="en-US" sz="1800" dirty="0" smtClean="0">
                <a:sym typeface="Wingdings" pitchFamily="2" charset="2"/>
              </a:rPr>
              <a:t> changes</a:t>
            </a: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version1: a</a:t>
            </a:r>
            <a:r>
              <a:rPr lang="en-US" sz="1800" dirty="0" smtClean="0"/>
              <a:t>ssumes a square forward power pulse</a:t>
            </a:r>
            <a:br>
              <a:rPr lang="en-US" sz="1800" dirty="0" smtClean="0"/>
            </a:br>
            <a:r>
              <a:rPr lang="en-US" sz="1800" dirty="0" smtClean="0">
                <a:solidFill>
                  <a:schemeClr val="accent1"/>
                </a:solidFill>
              </a:rPr>
              <a:t>	yield very low </a:t>
            </a:r>
            <a:r>
              <a:rPr lang="en-US" sz="1800" i="1" dirty="0" smtClean="0">
                <a:solidFill>
                  <a:schemeClr val="accent1"/>
                </a:solidFill>
              </a:rPr>
              <a:t>Q</a:t>
            </a:r>
            <a:r>
              <a:rPr lang="en-US" sz="1800" i="1" baseline="-25000" dirty="0" smtClean="0">
                <a:solidFill>
                  <a:schemeClr val="accent1"/>
                </a:solidFill>
              </a:rPr>
              <a:t>L</a:t>
            </a:r>
            <a:r>
              <a:rPr lang="en-US" sz="1800" dirty="0" smtClean="0">
                <a:solidFill>
                  <a:schemeClr val="accent1"/>
                </a:solidFill>
              </a:rPr>
              <a:t> values</a:t>
            </a:r>
          </a:p>
          <a:p>
            <a:pPr lvl="2">
              <a:buFont typeface="Wingdings"/>
              <a:buChar char="à"/>
            </a:pPr>
            <a:r>
              <a:rPr lang="en-US" sz="1800" dirty="0" smtClean="0">
                <a:sym typeface="Wingdings" pitchFamily="2" charset="2"/>
              </a:rPr>
              <a:t> version2: assumes a fill time / flat top power step</a:t>
            </a:r>
          </a:p>
          <a:p>
            <a:pPr lvl="2">
              <a:buNone/>
            </a:pPr>
            <a:r>
              <a:rPr lang="en-US" sz="1800" dirty="0">
                <a:sym typeface="Wingdings" pitchFamily="2" charset="2"/>
              </a:rPr>
              <a:t>	</a:t>
            </a:r>
            <a:r>
              <a:rPr lang="en-US" sz="1800" dirty="0" smtClean="0">
                <a:sym typeface="Wingdings" pitchFamily="2" charset="2"/>
              </a:rPr>
              <a:t>	</a:t>
            </a:r>
            <a:r>
              <a:rPr lang="en-US" sz="1800" dirty="0" smtClean="0">
                <a:solidFill>
                  <a:schemeClr val="accent1"/>
                </a:solidFill>
                <a:sym typeface="Wingdings" pitchFamily="2" charset="2"/>
              </a:rPr>
              <a:t>yield </a:t>
            </a:r>
            <a:r>
              <a:rPr lang="en-US" sz="1800" i="1" dirty="0" smtClean="0">
                <a:solidFill>
                  <a:schemeClr val="accent1"/>
                </a:solidFill>
                <a:sym typeface="Wingdings" pitchFamily="2" charset="2"/>
              </a:rPr>
              <a:t>Q</a:t>
            </a:r>
            <a:r>
              <a:rPr lang="en-US" sz="1800" i="1" baseline="-25000" dirty="0" smtClean="0">
                <a:solidFill>
                  <a:schemeClr val="accent1"/>
                </a:solidFill>
                <a:sym typeface="Wingdings" pitchFamily="2" charset="2"/>
              </a:rPr>
              <a:t>L</a:t>
            </a:r>
            <a:r>
              <a:rPr lang="en-US" sz="1800" dirty="0" smtClean="0">
                <a:solidFill>
                  <a:schemeClr val="accent1"/>
                </a:solidFill>
                <a:sym typeface="Wingdings" pitchFamily="2" charset="2"/>
              </a:rPr>
              <a:t> values within acceptable range</a:t>
            </a:r>
            <a:endParaRPr lang="en-US" dirty="0" smtClean="0"/>
          </a:p>
          <a:p>
            <a:pPr lvl="1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lvl="1"/>
            <a:endParaRPr lang="en-US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524000" y="3886200"/>
            <a:ext cx="609600" cy="1371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410200" y="3657600"/>
            <a:ext cx="533400" cy="1676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4270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FLASH studies: 5 shift overview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838200"/>
            <a:ext cx="8229600" cy="5791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Friday 2/4 night shift: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no beam, low gradient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beam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ACC6/7 vector sum calibration 100 bunches, 1 MHz, 1.6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nC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QL tuners characterization for ACC6/7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simulator calibration to reflect ACC6/7 power distribution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Saturday 2/5 night shift</a:t>
            </a:r>
            <a:r>
              <a:rPr lang="en-US" sz="3200" dirty="0" smtClean="0">
                <a:solidFill>
                  <a:srgbClr val="0070C0"/>
                </a:solidFill>
              </a:rPr>
              <a:t>:	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mA ,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gradient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1mA beam, low gradient (100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200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Successfully implemented QL adjustments to flatten cavity gradients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loading tilts correction (all tilts below 1%) using simulator predicted values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Simulated values are reliable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Sunday 2/6 night shift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lang="en-US" sz="3200" dirty="0" smtClean="0">
                <a:solidFill>
                  <a:srgbClr val="0070C0"/>
                </a:solidFill>
              </a:rPr>
              <a:t>	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 mA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mid-gradient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1.6mA beam, low gradient (200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gradient, beam loading tilts Q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correction (below 1%)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current scan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QL scan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Monday 2/7 night shift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lang="en-US" sz="3200" dirty="0" smtClean="0">
                <a:solidFill>
                  <a:srgbClr val="0070C0"/>
                </a:solidFill>
              </a:rPr>
              <a:t>	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3.0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- 4.5 mA, mid and high gradient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3.0mA beam, 200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QL adjusted for gradient flat at 3mA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scan from 0.9 to 4.5 mA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4.5mA beam, 300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QL adjusted for gradient flat at 4.5 mA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current scan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Tuesday 2/8 afternoon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shift:	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4.2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mA,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highest </a:t>
            </a:r>
            <a:r>
              <a:rPr lang="en-US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gradient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4.2mA beam, 360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MeV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Lorentz force detuning compensation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calculator to predict  QL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gives ver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accurate prediction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Flatten ACC6/7 gradients tilts to ~ 1.5%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  current scan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652E4-00AC-4EDF-855C-3492169EB73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3555</TotalTime>
  <Words>2680</Words>
  <Application>Microsoft Office PowerPoint</Application>
  <PresentationFormat>On-screen Show (4:3)</PresentationFormat>
  <Paragraphs>649</Paragraphs>
  <Slides>39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Results from 9mA studies on achieving flat gradients with beam loading</vt:lpstr>
      <vt:lpstr>OVERVIEW</vt:lpstr>
      <vt:lpstr>Introduction: problem statement</vt:lpstr>
      <vt:lpstr>Introduction: problem statement</vt:lpstr>
      <vt:lpstr>Introduction: problem statement</vt:lpstr>
      <vt:lpstr>Introduction: problem statement</vt:lpstr>
      <vt:lpstr>Introduction: problem statement</vt:lpstr>
      <vt:lpstr>Introduction: problem statement</vt:lpstr>
      <vt:lpstr>FLASH studies: 5 shift overview</vt:lpstr>
      <vt:lpstr>ACC6 &amp; ACC7  QL settings limits</vt:lpstr>
      <vt:lpstr>Slide 11</vt:lpstr>
      <vt:lpstr>Slide 12</vt:lpstr>
      <vt:lpstr>Calibration procedure</vt:lpstr>
      <vt:lpstr>Calibration procedure</vt:lpstr>
      <vt:lpstr>Calibration procedure</vt:lpstr>
      <vt:lpstr>Calibration procedure</vt:lpstr>
      <vt:lpstr>Calibration procedure</vt:lpstr>
      <vt:lpstr>Calibration procedure</vt:lpstr>
      <vt:lpstr>Calibration procedure</vt:lpstr>
      <vt:lpstr>Assessing the accuracy of the model</vt:lpstr>
      <vt:lpstr>Assessing the accuracy of the model</vt:lpstr>
      <vt:lpstr>Beam scans </vt:lpstr>
      <vt:lpstr>The analytical solution</vt:lpstr>
      <vt:lpstr>Beam ON/OFF</vt:lpstr>
      <vt:lpstr>Study insights </vt:lpstr>
      <vt:lpstr>Slide 26</vt:lpstr>
      <vt:lpstr>Bringing up a linac</vt:lpstr>
      <vt:lpstr>References</vt:lpstr>
      <vt:lpstr>THANK YOU</vt:lpstr>
      <vt:lpstr>BACKUP  SLIDES</vt:lpstr>
      <vt:lpstr>SUMMARY</vt:lpstr>
      <vt:lpstr>Shift-by shift highlights</vt:lpstr>
      <vt:lpstr>Slide 33</vt:lpstr>
      <vt:lpstr>Slide 34</vt:lpstr>
      <vt:lpstr>Slide 35</vt:lpstr>
      <vt:lpstr>Slide 36</vt:lpstr>
      <vt:lpstr>Slide 37</vt:lpstr>
      <vt:lpstr>Power ratios</vt:lpstr>
      <vt:lpstr>Slide 39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Pk/Ql studies at FLASH</dc:title>
  <dc:creator>Julien Branlard</dc:creator>
  <cp:lastModifiedBy>Julien Branlard</cp:lastModifiedBy>
  <cp:revision>175</cp:revision>
  <dcterms:created xsi:type="dcterms:W3CDTF">2011-03-03T16:21:06Z</dcterms:created>
  <dcterms:modified xsi:type="dcterms:W3CDTF">2011-03-22T16:48:22Z</dcterms:modified>
</cp:coreProperties>
</file>