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20" r:id="rId3"/>
    <p:sldId id="319" r:id="rId4"/>
    <p:sldId id="323" r:id="rId5"/>
    <p:sldId id="321" r:id="rId6"/>
    <p:sldId id="322" r:id="rId7"/>
    <p:sldId id="324" r:id="rId8"/>
    <p:sldId id="32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8D9"/>
    <a:srgbClr val="FFE9B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>
    <p:restoredLeft sz="15598" autoAdjust="0"/>
    <p:restoredTop sz="94652" autoAdjust="0"/>
  </p:normalViewPr>
  <p:slideViewPr>
    <p:cSldViewPr snapToGrid="0" snapToObjects="1">
      <p:cViewPr varScale="1">
        <p:scale>
          <a:sx n="99" d="100"/>
          <a:sy n="99" d="100"/>
        </p:scale>
        <p:origin x="-5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CE6CD-9F5C-044C-B9A2-81A9C9BEAA02}" type="datetime1">
              <a:rPr lang="en-US" smtClean="0"/>
              <a:pPr/>
              <a:t>3/21/11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33594-C9F1-C547-A4DB-EBBEC395D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9B420-ABEE-7442-8CDE-2431CDCAEC13}" type="datetime1">
              <a:rPr lang="en-US" smtClean="0"/>
              <a:pPr/>
              <a:t>3/21/11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5F20E-4F20-C145-996F-843DB8AC3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12954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905000" y="6477000"/>
            <a:ext cx="63246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82000" y="6400800"/>
            <a:ext cx="3810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A338B-9071-4C8D-94FE-C3F47EDF4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9324" y="107967"/>
            <a:ext cx="6192511" cy="509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487" y="883882"/>
            <a:ext cx="4363134" cy="549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904" y="883882"/>
            <a:ext cx="4364575" cy="549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395" y="901257"/>
            <a:ext cx="435240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1258"/>
            <a:ext cx="4365208" cy="55816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7" Type="http://schemas.openxmlformats.org/officeDocument/2006/relationships/image" Target="../media/image3.jpeg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5"/>
          <a:srcRect t="-380000" b="-380000"/>
          <a:stretch>
            <a:fillRect/>
          </a:stretch>
        </p:blipFill>
        <p:spPr bwMode="auto">
          <a:xfrm>
            <a:off x="156443" y="6524406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7191" y="9768"/>
            <a:ext cx="7598972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15" y="799026"/>
            <a:ext cx="8907463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15"/>
          <a:srcRect t="-380000" b="-380000"/>
          <a:stretch>
            <a:fillRect/>
          </a:stretch>
        </p:blipFill>
        <p:spPr bwMode="auto">
          <a:xfrm>
            <a:off x="128515" y="601970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lic-logo2010.pn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51997" y="21526"/>
            <a:ext cx="669917" cy="675151"/>
          </a:xfrm>
          <a:prstGeom prst="rect">
            <a:avLst/>
          </a:prstGeom>
          <a:effectLst>
            <a:reflection stA="50000" endPos="9000" dir="5400000" sy="-100000" algn="bl" rotWithShape="0"/>
          </a:effectLst>
        </p:spPr>
      </p:pic>
      <p:grpSp>
        <p:nvGrpSpPr>
          <p:cNvPr id="11" name="Group 13"/>
          <p:cNvGrpSpPr>
            <a:grpSpLocks/>
          </p:cNvGrpSpPr>
          <p:nvPr userDrawn="1"/>
        </p:nvGrpSpPr>
        <p:grpSpPr bwMode="auto">
          <a:xfrm>
            <a:off x="242888" y="6658652"/>
            <a:ext cx="8021278" cy="168275"/>
            <a:chOff x="169" y="4585"/>
            <a:chExt cx="5568" cy="117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617" y="4591"/>
              <a:ext cx="120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fld id="{F08B8705-6452-3449-A22C-7624E9F44B8F}" type="slidenum">
                <a:rPr lang="en-GB" sz="1100" b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pPr defTabSz="827927">
                  <a:lnSpc>
                    <a:spcPct val="93000"/>
                  </a:lnSpc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582" algn="l"/>
                    <a:tab pos="1313162" algn="l"/>
                  </a:tabLst>
                  <a:defRPr/>
                </a:pPr>
                <a:t>‹#›</a:t>
              </a:fld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169" y="4591"/>
              <a:ext cx="593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Frank Simon</a:t>
              </a:r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2640" y="4585"/>
              <a:ext cx="931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 defTabSz="827927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r>
                <a:rPr lang="en-GB" sz="1100" b="1" dirty="0" smtClean="0">
                  <a:solidFill>
                    <a:srgbClr val="000000"/>
                  </a:solidFill>
                  <a:latin typeface="Helvetica" pitchFamily="-65" charset="0"/>
                  <a:ea typeface="ＭＳ Ｐゴシック" pitchFamily="-110" charset="-128"/>
                  <a:cs typeface="ＭＳ Ｐゴシック" pitchFamily="-110" charset="-128"/>
                </a:rPr>
                <a:t>ALCPG11, 20/3/2011</a:t>
              </a:r>
              <a:endParaRPr lang="en-GB" sz="1100" b="1" dirty="0">
                <a:solidFill>
                  <a:srgbClr val="000000"/>
                </a:solidFill>
                <a:latin typeface="Helvetica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</p:grpSp>
      <p:pic>
        <p:nvPicPr>
          <p:cNvPr id="15" name="Picture 4" descr="logo_white_bg.jpg"/>
          <p:cNvPicPr>
            <a:picLocks noChangeAspect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8091294" y="0"/>
            <a:ext cx="10668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0000FF"/>
          </a:solidFill>
          <a:latin typeface="+mn-lt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24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20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18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16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16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lcd.web.cern.ch/LCD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df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685800" y="936421"/>
            <a:ext cx="7772400" cy="2862991"/>
          </a:xfrm>
          <a:solidFill>
            <a:srgbClr val="FFF8D9"/>
          </a:solidFill>
          <a:ln>
            <a:solidFill>
              <a:srgbClr val="0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ILD and </a:t>
            </a:r>
            <a:r>
              <a:rPr lang="en-US" sz="3600" dirty="0" err="1" smtClean="0">
                <a:solidFill>
                  <a:srgbClr val="FF0000"/>
                </a:solidFill>
              </a:rPr>
              <a:t>SiD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detectors for 1 </a:t>
            </a:r>
            <a:r>
              <a:rPr lang="en-US" sz="3600" dirty="0" err="1" smtClean="0">
                <a:solidFill>
                  <a:srgbClr val="FF0000"/>
                </a:solidFill>
              </a:rPr>
              <a:t>TeV</a:t>
            </a:r>
            <a:r>
              <a:rPr lang="en-US" sz="3600" dirty="0" smtClean="0">
                <a:solidFill>
                  <a:srgbClr val="FF0000"/>
                </a:solidFill>
              </a:rPr>
              <a:t> ILC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some recommendations following experience  from the CLIC detector study</a:t>
            </a:r>
            <a:br>
              <a:rPr lang="en-US" sz="3600" dirty="0" smtClean="0"/>
            </a:br>
            <a:endParaRPr lang="en-US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2065499" y="3799412"/>
            <a:ext cx="5029041" cy="2675675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http://lcd.web.cern.ch/LCD/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Physics observables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15" y="799026"/>
            <a:ext cx="8907463" cy="2251741"/>
          </a:xfrm>
        </p:spPr>
        <p:txBody>
          <a:bodyPr/>
          <a:lstStyle/>
          <a:p>
            <a:r>
              <a:rPr lang="en-US" dirty="0" smtClean="0"/>
              <a:t>Get overview of physics observables at 1 </a:t>
            </a:r>
            <a:r>
              <a:rPr lang="en-US" dirty="0" err="1" smtClean="0"/>
              <a:t>TeV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(just to get familiar with the new domain)</a:t>
            </a:r>
          </a:p>
          <a:p>
            <a:pPr lvl="1"/>
            <a:r>
              <a:rPr lang="en-US" dirty="0" smtClean="0"/>
              <a:t>e.g. jet energies and particle energies in jets</a:t>
            </a:r>
          </a:p>
          <a:p>
            <a:pPr lvl="1"/>
            <a:r>
              <a:rPr lang="en-US" dirty="0" smtClean="0"/>
              <a:t>Minimal distances between leading particles in jets</a:t>
            </a:r>
          </a:p>
          <a:p>
            <a:pPr lvl="1"/>
            <a:r>
              <a:rPr lang="en-US" dirty="0" smtClean="0"/>
              <a:t>Evolution of angular coverage of the physics </a:t>
            </a:r>
            <a:r>
              <a:rPr lang="en-US" dirty="0" err="1" smtClean="0"/>
              <a:t>wrt</a:t>
            </a:r>
            <a:r>
              <a:rPr lang="en-US" dirty="0" smtClean="0"/>
              <a:t> 500 </a:t>
            </a:r>
            <a:r>
              <a:rPr lang="en-US" dirty="0" err="1" smtClean="0"/>
              <a:t>GeV</a:t>
            </a:r>
            <a:r>
              <a:rPr lang="en-US" dirty="0" smtClean="0"/>
              <a:t> case</a:t>
            </a:r>
          </a:p>
          <a:p>
            <a:endParaRPr lang="en-US" dirty="0"/>
          </a:p>
        </p:txBody>
      </p:sp>
      <p:pic>
        <p:nvPicPr>
          <p:cNvPr id="4" name="Picture 3" descr="test.pdf"/>
          <p:cNvPicPr>
            <a:picLocks noChangeAspect="1"/>
          </p:cNvPicPr>
          <p:nvPr/>
        </p:nvPicPr>
        <p:blipFill>
          <a:blip r:embed="rId2"/>
          <a:srcRect t="42947"/>
          <a:stretch>
            <a:fillRect/>
          </a:stretch>
        </p:blipFill>
        <p:spPr bwMode="auto">
          <a:xfrm>
            <a:off x="330200" y="3391874"/>
            <a:ext cx="8248818" cy="3235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677019" y="3137933"/>
            <a:ext cx="3468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CLIC example: </a:t>
            </a:r>
            <a:r>
              <a:rPr lang="en-US" dirty="0" err="1" smtClean="0">
                <a:solidFill>
                  <a:srgbClr val="FF0000"/>
                </a:solidFill>
              </a:rPr>
              <a:t>ttbar</a:t>
            </a:r>
            <a:r>
              <a:rPr lang="en-US" dirty="0" smtClean="0">
                <a:solidFill>
                  <a:srgbClr val="FF0000"/>
                </a:solidFill>
              </a:rPr>
              <a:t> events at 3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Study calorimeter requirements</a:t>
            </a:r>
            <a:endParaRPr lang="en-US" dirty="0"/>
          </a:p>
        </p:txBody>
      </p:sp>
      <p:pic>
        <p:nvPicPr>
          <p:cNvPr id="5" name="Picture 4" descr="Screen shot 2011-03-19 at 11.44.4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169" y="2134116"/>
            <a:ext cx="5415140" cy="37086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098" y="914690"/>
            <a:ext cx="812060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Assess calorimeter performance for the 1 </a:t>
            </a:r>
            <a:r>
              <a:rPr lang="en-US" sz="2000" dirty="0" err="1" smtClean="0"/>
              <a:t>TeV</a:t>
            </a:r>
            <a:r>
              <a:rPr lang="en-US" sz="2000" dirty="0" smtClean="0"/>
              <a:t> case</a:t>
            </a:r>
          </a:p>
          <a:p>
            <a:r>
              <a:rPr lang="en-US" dirty="0" smtClean="0"/>
              <a:t>Mostly to ensure that calorimeter depth is sufficient and that confusion remains limited (in fact already proven for the CLIC case)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9098" y="5906888"/>
            <a:ext cx="5332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Solid lines: not tails catcher    Markers: with tail catcher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645518" y="2976022"/>
            <a:ext cx="236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PFA study</a:t>
            </a:r>
          </a:p>
          <a:p>
            <a:r>
              <a:rPr lang="en-US" dirty="0" smtClean="0"/>
              <a:t>Full ILD-type  detector</a:t>
            </a:r>
          </a:p>
          <a:p>
            <a:r>
              <a:rPr lang="en-US" dirty="0" smtClean="0"/>
              <a:t>barrel with tungsten HCAL absorbers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Tungsten for HCAL barrel?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01" y="1135235"/>
            <a:ext cx="8614976" cy="44682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799" y="5665713"/>
            <a:ext cx="7744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Required resolution reached at smaller HCAL outer radius  for </a:t>
            </a:r>
            <a:r>
              <a:rPr lang="en-US" b="1" dirty="0" smtClean="0">
                <a:solidFill>
                  <a:srgbClr val="FF0000"/>
                </a:solidFill>
              </a:rPr>
              <a:t>tungsten</a:t>
            </a:r>
            <a:r>
              <a:rPr lang="en-US" dirty="0" smtClean="0">
                <a:solidFill>
                  <a:srgbClr val="FF0000"/>
                </a:solidFill>
              </a:rPr>
              <a:t> than for </a:t>
            </a:r>
            <a:r>
              <a:rPr lang="en-US" b="1" dirty="0" smtClean="0">
                <a:solidFill>
                  <a:srgbClr val="FF0000"/>
                </a:solidFill>
              </a:rPr>
              <a:t>steel absorber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Machine-induced backgrounds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4685" y="859456"/>
            <a:ext cx="8727255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Understand the main machine backgrounds: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Overall limited impact expected given the favorable ILC bunch </a:t>
            </a:r>
            <a:r>
              <a:rPr lang="en-US" dirty="0" smtClean="0">
                <a:solidFill>
                  <a:srgbClr val="FF0000"/>
                </a:solidFill>
              </a:rPr>
              <a:t>structure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Coherent pairs</a:t>
            </a:r>
            <a:endParaRPr lang="en-US" dirty="0" smtClean="0"/>
          </a:p>
          <a:p>
            <a:r>
              <a:rPr lang="en-US" dirty="0" smtClean="0"/>
              <a:t>	Ensure that outgoing beam pipe opening and crossing angle of 14 </a:t>
            </a:r>
            <a:r>
              <a:rPr lang="en-US" dirty="0" err="1" smtClean="0"/>
              <a:t>mrad</a:t>
            </a:r>
            <a:r>
              <a:rPr lang="en-US" dirty="0" smtClean="0"/>
              <a:t> are safe with 	respect to coherent pairs</a:t>
            </a:r>
          </a:p>
          <a:p>
            <a:r>
              <a:rPr lang="en-US" dirty="0" smtClean="0"/>
              <a:t> </a:t>
            </a:r>
          </a:p>
          <a:p>
            <a:r>
              <a:rPr lang="en-US" b="1" dirty="0" smtClean="0"/>
              <a:t>Incoherent pairs</a:t>
            </a:r>
            <a:endParaRPr lang="en-US" dirty="0" smtClean="0"/>
          </a:p>
          <a:p>
            <a:r>
              <a:rPr lang="en-US" dirty="0" smtClean="0"/>
              <a:t>	Study of </a:t>
            </a:r>
            <a:r>
              <a:rPr lang="en-US" dirty="0" err="1" smtClean="0"/>
              <a:t>lumical</a:t>
            </a:r>
            <a:r>
              <a:rPr lang="en-US" dirty="0" smtClean="0"/>
              <a:t> at 1 </a:t>
            </a:r>
            <a:r>
              <a:rPr lang="en-US" dirty="0" err="1" smtClean="0"/>
              <a:t>TeV</a:t>
            </a:r>
            <a:r>
              <a:rPr lang="en-US" dirty="0" smtClean="0"/>
              <a:t> =&gt; may require change in angular range for </a:t>
            </a:r>
            <a:r>
              <a:rPr lang="en-US" dirty="0" err="1" smtClean="0"/>
              <a:t>lumical</a:t>
            </a:r>
            <a:endParaRPr lang="en-US" dirty="0" smtClean="0"/>
          </a:p>
          <a:p>
            <a:r>
              <a:rPr lang="en-US" dirty="0" smtClean="0"/>
              <a:t>	Study optimal geometry for </a:t>
            </a:r>
            <a:r>
              <a:rPr lang="en-US" dirty="0" err="1" smtClean="0"/>
              <a:t>beamcal</a:t>
            </a:r>
            <a:endParaRPr lang="en-US" dirty="0" smtClean="0"/>
          </a:p>
          <a:p>
            <a:r>
              <a:rPr lang="en-US" dirty="0" smtClean="0"/>
              <a:t>		Trade-off between acceptance and backscattering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Optimise</a:t>
            </a:r>
            <a:r>
              <a:rPr lang="en-US" dirty="0" smtClean="0"/>
              <a:t> beam-pipe layout (can have a function of absorbing back-scattered background)</a:t>
            </a:r>
          </a:p>
          <a:p>
            <a:r>
              <a:rPr lang="en-US" dirty="0" smtClean="0"/>
              <a:t>	Verify occupancy in the vertex detector and tracking detectors</a:t>
            </a:r>
          </a:p>
          <a:p>
            <a:r>
              <a:rPr lang="en-US" dirty="0" smtClean="0"/>
              <a:t>		For direct hits (influence of B-field) and backscattered hits</a:t>
            </a:r>
          </a:p>
          <a:p>
            <a:r>
              <a:rPr lang="en-US" dirty="0" smtClean="0"/>
              <a:t>		Inner vertex layer may have to be moved to somewhat larger radius</a:t>
            </a:r>
          </a:p>
          <a:p>
            <a:r>
              <a:rPr lang="en-US" dirty="0" smtClean="0"/>
              <a:t> </a:t>
            </a:r>
          </a:p>
          <a:p>
            <a:r>
              <a:rPr lang="en-US" b="1" dirty="0" err="1" smtClean="0"/>
              <a:t>γγ</a:t>
            </a:r>
            <a:r>
              <a:rPr lang="en-US" b="1" dirty="0" smtClean="0"/>
              <a:t> to </a:t>
            </a:r>
            <a:r>
              <a:rPr lang="en-US" b="1" dirty="0" err="1" smtClean="0"/>
              <a:t>hadron</a:t>
            </a:r>
            <a:r>
              <a:rPr lang="en-US" b="1" dirty="0" smtClean="0"/>
              <a:t> background</a:t>
            </a:r>
            <a:endParaRPr lang="en-US" dirty="0" smtClean="0"/>
          </a:p>
          <a:p>
            <a:r>
              <a:rPr lang="en-US" dirty="0" smtClean="0"/>
              <a:t>	Only few events/</a:t>
            </a:r>
            <a:r>
              <a:rPr lang="en-US" dirty="0" err="1" smtClean="0"/>
              <a:t>bx</a:t>
            </a:r>
            <a:r>
              <a:rPr lang="en-US" dirty="0" smtClean="0"/>
              <a:t> expected, though with significant energy/</a:t>
            </a:r>
            <a:r>
              <a:rPr lang="en-US" dirty="0" err="1" smtClean="0"/>
              <a:t>bx</a:t>
            </a:r>
            <a:r>
              <a:rPr lang="en-US" dirty="0" smtClean="0"/>
              <a:t> (few-10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r>
              <a:rPr lang="en-US" dirty="0" smtClean="0"/>
              <a:t>	Study P</a:t>
            </a:r>
            <a:r>
              <a:rPr lang="en-US" baseline="-25000" dirty="0" smtClean="0"/>
              <a:t>t</a:t>
            </a:r>
            <a:r>
              <a:rPr lang="en-US" dirty="0" smtClean="0"/>
              <a:t> cuts and optimal jet reconstruction algorithm to suppress this background</a:t>
            </a:r>
          </a:p>
          <a:p>
            <a:r>
              <a:rPr lang="en-US" b="1" dirty="0" smtClean="0"/>
              <a:t> 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Coherent pairs and opening angle</a:t>
            </a:r>
            <a:endParaRPr lang="en-US" dirty="0"/>
          </a:p>
        </p:txBody>
      </p:sp>
      <p:pic>
        <p:nvPicPr>
          <p:cNvPr id="4" name="Picture 3" descr="Screen shot 2011-03-20 at 12.10.5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2624" y="767528"/>
            <a:ext cx="4040656" cy="39577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1479" y="1469349"/>
            <a:ext cx="32249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 example:</a:t>
            </a:r>
          </a:p>
          <a:p>
            <a:r>
              <a:rPr lang="en-US" dirty="0" smtClean="0"/>
              <a:t>Sharp angular cut-off in coherent pairs drives choice of beam pipe opening and choice of crossing angle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16200000" flipV="1">
            <a:off x="6019577" y="4488709"/>
            <a:ext cx="460728" cy="12452"/>
          </a:xfrm>
          <a:prstGeom prst="straightConnector1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61480" y="3155638"/>
            <a:ext cx="5215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Thoughts for ILC:</a:t>
            </a:r>
          </a:p>
          <a:p>
            <a:r>
              <a:rPr lang="en-US" dirty="0" smtClean="0"/>
              <a:t>“easier” bunch structure, but:</a:t>
            </a:r>
          </a:p>
          <a:p>
            <a:r>
              <a:rPr lang="en-US" dirty="0" smtClean="0"/>
              <a:t>long integration times – </a:t>
            </a:r>
            <a:br>
              <a:rPr lang="en-US" dirty="0" smtClean="0"/>
            </a:br>
            <a:r>
              <a:rPr lang="en-US" dirty="0" smtClean="0"/>
              <a:t>only a few readouts per train</a:t>
            </a:r>
          </a:p>
          <a:p>
            <a:endParaRPr lang="en-US" dirty="0" smtClean="0"/>
          </a:p>
          <a:p>
            <a:pPr marL="185738" indent="-185738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 smtClean="0"/>
              <a:t>total occupancies due to all background processes </a:t>
            </a:r>
            <a:r>
              <a:rPr lang="en-US" dirty="0" smtClean="0"/>
              <a:t>must be </a:t>
            </a:r>
            <a:r>
              <a:rPr lang="en-US" dirty="0" smtClean="0"/>
              <a:t>evaluated</a:t>
            </a:r>
            <a:r>
              <a:rPr lang="en-US" dirty="0" smtClean="0"/>
              <a:t> </a:t>
            </a:r>
          </a:p>
          <a:p>
            <a:pPr marL="185738" indent="-185738">
              <a:buFont typeface="Arial"/>
              <a:buChar char="•"/>
            </a:pPr>
            <a:r>
              <a:rPr lang="en-US" dirty="0" smtClean="0"/>
              <a:t>Multi-hit </a:t>
            </a:r>
            <a:r>
              <a:rPr lang="en-US" dirty="0" smtClean="0"/>
              <a:t>readout capabilities of the on-detector electronics (event buffers) have to be evaluated</a:t>
            </a:r>
            <a:r>
              <a:rPr lang="en-US" dirty="0" smtClean="0"/>
              <a:t> </a:t>
            </a:r>
            <a:endParaRPr lang="en-US" dirty="0" smtClean="0"/>
          </a:p>
          <a:p>
            <a:pPr marL="185738" indent="-185738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 smtClean="0"/>
              <a:t>electronics shall record the time of each hit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/>
              <a:t>with ~300 ns precision)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spectrum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4529" y="1133144"/>
            <a:ext cx="57341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Influence of luminosity spectrum on physics performance:</a:t>
            </a:r>
          </a:p>
          <a:p>
            <a:endParaRPr lang="en-US" dirty="0" smtClean="0"/>
          </a:p>
          <a:p>
            <a:r>
              <a:rPr lang="en-US" dirty="0" smtClean="0"/>
              <a:t>E.g. Influence in measuring masses from and-point spectra</a:t>
            </a:r>
          </a:p>
        </p:txBody>
      </p:sp>
      <p:pic>
        <p:nvPicPr>
          <p:cNvPr id="5" name="Picture 4" descr="Screen shot 2011-03-20 at 12.39.2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61" y="3364977"/>
            <a:ext cx="4519618" cy="3071246"/>
          </a:xfrm>
          <a:prstGeom prst="rect">
            <a:avLst/>
          </a:prstGeom>
        </p:spPr>
      </p:pic>
      <p:pic>
        <p:nvPicPr>
          <p:cNvPr id="7" name="Picture 6" descr="Screen shot 2011-03-20 at 12.42.46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1705" y="3386225"/>
            <a:ext cx="4033602" cy="3049998"/>
          </a:xfrm>
          <a:prstGeom prst="rect">
            <a:avLst/>
          </a:prstGeom>
        </p:spPr>
      </p:pic>
      <p:pic>
        <p:nvPicPr>
          <p:cNvPr id="8" name="Picture 7" descr="spectru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858642" y="853544"/>
            <a:ext cx="3285358" cy="22997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0131" y="3041225"/>
            <a:ext cx="6262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Example: CLIC luminosity spectrum and </a:t>
            </a:r>
            <a:r>
              <a:rPr lang="en-US" dirty="0" err="1" smtClean="0">
                <a:solidFill>
                  <a:srgbClr val="FF0000"/>
                </a:solidFill>
              </a:rPr>
              <a:t>squark</a:t>
            </a:r>
            <a:r>
              <a:rPr lang="en-US" dirty="0" smtClean="0">
                <a:solidFill>
                  <a:srgbClr val="FF0000"/>
                </a:solidFill>
              </a:rPr>
              <a:t> end-point spectra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Software for CLIC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CLIC CDR: Simulation and Reconstruction needed for 3 </a:t>
            </a:r>
            <a:r>
              <a:rPr lang="en-US" dirty="0" err="1" smtClean="0"/>
              <a:t>TeV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ILD - Several issues encountered, all fixed</a:t>
            </a:r>
          </a:p>
          <a:p>
            <a:pPr lvl="1"/>
            <a:r>
              <a:rPr lang="en-US" dirty="0" smtClean="0"/>
              <a:t>ILD tracking code: Hard-coded momentum “sanity check” caused high energy tracks to disappear</a:t>
            </a:r>
          </a:p>
          <a:p>
            <a:pPr lvl="1"/>
            <a:r>
              <a:rPr lang="en-US" dirty="0" smtClean="0"/>
              <a:t>Excessive reconstruction times</a:t>
            </a:r>
          </a:p>
          <a:p>
            <a:pPr lvl="1"/>
            <a:r>
              <a:rPr lang="en-US" dirty="0" smtClean="0"/>
              <a:t>...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PandoraPFA</a:t>
            </a:r>
            <a:r>
              <a:rPr lang="en-US" dirty="0" smtClean="0"/>
              <a:t> for </a:t>
            </a:r>
            <a:r>
              <a:rPr lang="en-US" dirty="0" smtClean="0"/>
              <a:t>CLIC</a:t>
            </a:r>
          </a:p>
          <a:p>
            <a:r>
              <a:rPr lang="en-US" dirty="0" smtClean="0"/>
              <a:t>Background overlay</a:t>
            </a:r>
          </a:p>
          <a:p>
            <a:pPr lvl="1"/>
            <a:r>
              <a:rPr lang="en-US" dirty="0" smtClean="0"/>
              <a:t>less of a concern for ILC, but due to long readout times, some background will be accumulated: Needs to be studied!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41684" y="6111268"/>
            <a:ext cx="8794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➫ Simulation and Reconstruction proven in multi-</a:t>
            </a:r>
            <a:r>
              <a:rPr lang="en-US" sz="2400" dirty="0" err="1" smtClean="0"/>
              <a:t>TeV</a:t>
            </a:r>
            <a:r>
              <a:rPr lang="en-US" sz="2400" dirty="0" smtClean="0"/>
              <a:t> environments!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6380</TotalTime>
  <Words>555</Words>
  <Application>Microsoft Macintosh PowerPoint</Application>
  <PresentationFormat>On-screen Show (4:3)</PresentationFormat>
  <Paragraphs>68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ILD and SiD detectors for 1 TeV ILC  some recommendations following experience  from the CLIC detector study </vt:lpstr>
      <vt:lpstr>Physics observables</vt:lpstr>
      <vt:lpstr>Study calorimeter requirements</vt:lpstr>
      <vt:lpstr>Tungsten for HCAL barrel?</vt:lpstr>
      <vt:lpstr>Machine-induced backgrounds</vt:lpstr>
      <vt:lpstr>Coherent pairs and opening angle</vt:lpstr>
      <vt:lpstr>Luminosity spectrum</vt:lpstr>
      <vt:lpstr>Software for CLIC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Frank Tecker</dc:creator>
  <cp:lastModifiedBy>Frank Simon</cp:lastModifiedBy>
  <cp:revision>124</cp:revision>
  <dcterms:created xsi:type="dcterms:W3CDTF">2011-03-21T19:55:39Z</dcterms:created>
  <dcterms:modified xsi:type="dcterms:W3CDTF">2011-03-21T20:24:47Z</dcterms:modified>
</cp:coreProperties>
</file>