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63" r:id="rId4"/>
    <p:sldId id="264" r:id="rId5"/>
    <p:sldId id="265" r:id="rId6"/>
    <p:sldId id="269" r:id="rId7"/>
    <p:sldId id="285" r:id="rId8"/>
    <p:sldId id="286" r:id="rId9"/>
    <p:sldId id="287" r:id="rId10"/>
    <p:sldId id="281" r:id="rId11"/>
    <p:sldId id="266" r:id="rId12"/>
    <p:sldId id="280" r:id="rId13"/>
    <p:sldId id="282" r:id="rId14"/>
    <p:sldId id="283" r:id="rId15"/>
    <p:sldId id="274" r:id="rId16"/>
    <p:sldId id="271" r:id="rId17"/>
    <p:sldId id="270" r:id="rId18"/>
    <p:sldId id="272" r:id="rId19"/>
    <p:sldId id="279" r:id="rId20"/>
    <p:sldId id="258" r:id="rId21"/>
    <p:sldId id="259" r:id="rId22"/>
    <p:sldId id="260" r:id="rId23"/>
    <p:sldId id="261" r:id="rId24"/>
    <p:sldId id="262" r:id="rId25"/>
    <p:sldId id="273" r:id="rId26"/>
    <p:sldId id="276" r:id="rId27"/>
    <p:sldId id="278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BA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98" autoAdjust="0"/>
  </p:normalViewPr>
  <p:slideViewPr>
    <p:cSldViewPr snapToGrid="0" snapToObjects="1">
      <p:cViewPr varScale="1">
        <p:scale>
          <a:sx n="77" d="100"/>
          <a:sy n="77" d="100"/>
        </p:scale>
        <p:origin x="-18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04B4A-256B-9D43-9D1D-78D8A521C90C}" type="datetimeFigureOut">
              <a:rPr lang="en-US" smtClean="0"/>
              <a:t>21.03.11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6CDFC-BC85-154D-84B0-E914DD43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535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cs typeface="Arial Unicode MS" charset="0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6EC1F59B-17A5-C54F-834A-4DEEF6BFF519}" type="slidenum">
              <a:rPr lang="en-US" sz="1200"/>
              <a:pPr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</a:t>
            </a:r>
            <a:r>
              <a:rPr lang="en-US" baseline="0" dirty="0" smtClean="0"/>
              <a:t> will be very difficult to put a cost on something which still required proof-of-principle R&amp;D</a:t>
            </a:r>
          </a:p>
          <a:p>
            <a:r>
              <a:rPr lang="en-US" baseline="0" dirty="0" smtClean="0"/>
              <a:t>We can make forward-looking assumptions, such as the cost per cavity remains unchanged (to first order)</a:t>
            </a:r>
          </a:p>
          <a:p>
            <a:r>
              <a:rPr lang="en-US" baseline="0" dirty="0" smtClean="0"/>
              <a:t>We should assume that the 3.3 BILCU (or whatever it will eventually be) is an upper limit.</a:t>
            </a:r>
          </a:p>
          <a:p>
            <a:r>
              <a:rPr lang="en-US" baseline="0" dirty="0" smtClean="0"/>
              <a:t>For the TDR, we can only produce simplistic cost models following scaling laws.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6CDFC-BC85-154D-84B0-E914DD43270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37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Possible we could replace simplistic</a:t>
            </a:r>
            <a:r>
              <a:rPr lang="en-US" baseline="0" dirty="0" smtClean="0"/>
              <a:t> cartoon with an updated analysis based on current costs/design?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6CDFC-BC85-154D-84B0-E914DD43270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767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obvious possible approach to minimizing</a:t>
            </a:r>
            <a:r>
              <a:rPr lang="en-US" baseline="0" dirty="0" smtClean="0"/>
              <a:t> downtime for physics.</a:t>
            </a:r>
          </a:p>
          <a:p>
            <a:r>
              <a:rPr lang="en-US" dirty="0" smtClean="0"/>
              <a:t>Assume something like a total of 5</a:t>
            </a:r>
            <a:r>
              <a:rPr lang="en-US" baseline="0" dirty="0" smtClean="0"/>
              <a:t> year construction with perhaps 12-18 months with no physics??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6CDFC-BC85-154D-84B0-E914DD43270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907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editors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6CDFC-BC85-154D-84B0-E914DD43270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253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21.03.11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21.03.11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21.03.11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21.03.11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21.03.11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21.03.11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21.03.11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21.03.11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21.03.11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21.03.11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21.03.11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21.03.11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11.e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1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Relationship Id="rId3" Type="http://schemas.openxmlformats.org/officeDocument/2006/relationships/hyperlink" Target="http://ilcagenda.linearcollider.org/sessionDisplay.py?sessionId=2&amp;confId=4572%2320110320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133600" y="3886200"/>
            <a:ext cx="6400800" cy="1752600"/>
          </a:xfrm>
        </p:spPr>
        <p:txBody>
          <a:bodyPr/>
          <a:lstStyle/>
          <a:p>
            <a:pPr algn="r"/>
            <a:r>
              <a:rPr lang="en-US" dirty="0" smtClean="0"/>
              <a:t>N. Walker (for PMs)</a:t>
            </a:r>
          </a:p>
          <a:p>
            <a:pPr algn="r"/>
            <a:r>
              <a:rPr lang="en-US" sz="2000" dirty="0" smtClean="0"/>
              <a:t>ALCPG, Univ. of Oregon, Eugene</a:t>
            </a:r>
          </a:p>
          <a:p>
            <a:pPr algn="r"/>
            <a:r>
              <a:rPr lang="en-US" sz="2000" dirty="0" smtClean="0"/>
              <a:t>21.03.2011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dirty="0" err="1" smtClean="0"/>
              <a:t>TeV</a:t>
            </a:r>
            <a:r>
              <a:rPr lang="en-US" dirty="0" smtClean="0"/>
              <a:t> Upgrade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51585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 Cost Estimate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41810"/>
            <a:ext cx="7772400" cy="539393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For the TDR, an approximate cost for the upgrade is needed</a:t>
            </a:r>
          </a:p>
          <a:p>
            <a:endParaRPr lang="en-US" dirty="0"/>
          </a:p>
          <a:p>
            <a:r>
              <a:rPr lang="en-US" dirty="0" err="1" smtClean="0"/>
              <a:t>Zeroth</a:t>
            </a:r>
            <a:r>
              <a:rPr lang="en-US" dirty="0" smtClean="0"/>
              <a:t>-order estimate: current cost of main linacs ~ 3 BILCU</a:t>
            </a:r>
          </a:p>
          <a:p>
            <a:pPr lvl="1"/>
            <a:r>
              <a:rPr lang="en-US" dirty="0" smtClean="0"/>
              <a:t>roughly ½ RDR total project cost</a:t>
            </a:r>
          </a:p>
          <a:p>
            <a:pPr lvl="1"/>
            <a:r>
              <a:rPr lang="en-US" dirty="0" smtClean="0"/>
              <a:t>Consider this an upper limit ?</a:t>
            </a:r>
          </a:p>
          <a:p>
            <a:endParaRPr lang="en-US" dirty="0"/>
          </a:p>
          <a:p>
            <a:r>
              <a:rPr lang="en-US" dirty="0" smtClean="0"/>
              <a:t>Most difficult question will be cost of “upgraded” main linac technology</a:t>
            </a:r>
          </a:p>
          <a:p>
            <a:pPr lvl="1"/>
            <a:r>
              <a:rPr lang="en-US" dirty="0" smtClean="0"/>
              <a:t>cost of ultra-high gradient cavities?</a:t>
            </a:r>
          </a:p>
          <a:p>
            <a:pPr lvl="1"/>
            <a:r>
              <a:rPr lang="en-US" dirty="0" smtClean="0"/>
              <a:t>Re-designed cryomodule?</a:t>
            </a:r>
          </a:p>
          <a:p>
            <a:pPr lvl="1"/>
            <a:r>
              <a:rPr lang="en-US" dirty="0" smtClean="0"/>
              <a:t>Updated HLRF?</a:t>
            </a:r>
          </a:p>
          <a:p>
            <a:pPr lvl="1"/>
            <a:r>
              <a:rPr lang="en-US" dirty="0" smtClean="0"/>
              <a:t>CFS solution</a:t>
            </a:r>
          </a:p>
          <a:p>
            <a:pPr lvl="1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75750" y="5237796"/>
            <a:ext cx="3309500" cy="14773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Forward looking R&amp;D required for proof-of-principle</a:t>
            </a:r>
          </a:p>
          <a:p>
            <a:endParaRPr lang="en-US" dirty="0"/>
          </a:p>
          <a:p>
            <a:r>
              <a:rPr lang="en-US" dirty="0" smtClean="0"/>
              <a:t>Cost effectiveness needs to be kept in mind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3976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865" y="2640412"/>
            <a:ext cx="2365772" cy="23657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Linac Cost Optimisation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3233747"/>
              </p:ext>
            </p:extLst>
          </p:nvPr>
        </p:nvGraphicFramePr>
        <p:xfrm>
          <a:off x="3149464" y="1083310"/>
          <a:ext cx="2894779" cy="9372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Equation" r:id="rId5" imgW="1333500" imgH="431800" progId="Equation.3">
                  <p:embed/>
                </p:oleObj>
              </mc:Choice>
              <mc:Fallback>
                <p:oleObj name="Equation" r:id="rId5" imgW="13335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49464" y="1083310"/>
                        <a:ext cx="2894779" cy="93727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0298" y="1306421"/>
            <a:ext cx="2609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a fixed energy gain: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410865" y="2512366"/>
            <a:ext cx="0" cy="249381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>
            <a:off x="429013" y="5006184"/>
            <a:ext cx="2431044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-94183" y="3452562"/>
            <a:ext cx="60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cost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08489" y="5041771"/>
            <a:ext cx="10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gradient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093896" y="3643391"/>
            <a:ext cx="125555" cy="125555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644919" y="4500364"/>
            <a:ext cx="125555" cy="125555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049959" y="4880629"/>
            <a:ext cx="125555" cy="125555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1149516" y="2206008"/>
            <a:ext cx="0" cy="28001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2929417" y="2762674"/>
            <a:ext cx="0" cy="19561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 rot="5400000">
            <a:off x="2307942" y="3523622"/>
            <a:ext cx="1608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increasing Q</a:t>
            </a:r>
            <a:r>
              <a:rPr lang="en-US" baseline="-25000" dirty="0" smtClean="0"/>
              <a:t>0</a:t>
            </a:r>
            <a:endParaRPr lang="en-US" baseline="-25000" dirty="0"/>
          </a:p>
        </p:txBody>
      </p:sp>
      <p:sp>
        <p:nvSpPr>
          <p:cNvPr id="22" name="Right Arrow 21"/>
          <p:cNvSpPr/>
          <p:nvPr/>
        </p:nvSpPr>
        <p:spPr>
          <a:xfrm>
            <a:off x="1191641" y="2299139"/>
            <a:ext cx="231760" cy="213227"/>
          </a:xfrm>
          <a:prstGeom prst="rightArrow">
            <a:avLst/>
          </a:prstGeom>
          <a:solidFill>
            <a:srgbClr val="FF6600"/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99820" y="2160071"/>
            <a:ext cx="2005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higher component cost</a:t>
            </a:r>
          </a:p>
          <a:p>
            <a:r>
              <a:rPr lang="en-US" sz="1400" dirty="0" smtClean="0"/>
              <a:t>(e.g. cavity, tunnel)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70255" y="2527968"/>
            <a:ext cx="49816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 overall cost-optimum should exist</a:t>
            </a:r>
          </a:p>
          <a:p>
            <a:endParaRPr lang="en-US" sz="2000" dirty="0"/>
          </a:p>
          <a:p>
            <a:r>
              <a:rPr lang="en-US" sz="2000" dirty="0" smtClean="0"/>
              <a:t>Above model naïve since cavity/CM cost assumed independent of gradient</a:t>
            </a:r>
          </a:p>
          <a:p>
            <a:endParaRPr lang="en-US" sz="2000" dirty="0"/>
          </a:p>
          <a:p>
            <a:r>
              <a:rPr lang="en-US" sz="2000" dirty="0" smtClean="0"/>
              <a:t>High-gradient R&amp;D must also push Q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for optimum cost</a:t>
            </a:r>
          </a:p>
          <a:p>
            <a:endParaRPr lang="en-US" sz="2000" dirty="0"/>
          </a:p>
          <a:p>
            <a:endParaRPr lang="en-US" sz="2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286500" y="1211171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simplistic – there are other terms!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45931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Scaling</a:t>
            </a:r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379788" y="5532438"/>
            <a:ext cx="2482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Linac Gradient (MV/m)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 rot="16200000">
            <a:off x="478631" y="2948782"/>
            <a:ext cx="21732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Relative Linac Cost</a:t>
            </a:r>
          </a:p>
        </p:txBody>
      </p:sp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2" t="2782" r="6465" b="4597"/>
          <a:stretch>
            <a:fillRect/>
          </a:stretch>
        </p:blipFill>
        <p:spPr bwMode="auto">
          <a:xfrm>
            <a:off x="1909763" y="981075"/>
            <a:ext cx="5354637" cy="446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280025" y="2940050"/>
            <a:ext cx="1139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</a:rPr>
              <a:t>Qo = 2e9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937125" y="3651250"/>
            <a:ext cx="1268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66FF"/>
                </a:solidFill>
              </a:rPr>
              <a:t>Qo = 1e10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995738" y="4284663"/>
            <a:ext cx="1268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B050"/>
                </a:solidFill>
              </a:rPr>
              <a:t>Qo = 5e10</a:t>
            </a:r>
          </a:p>
        </p:txBody>
      </p:sp>
      <p:sp>
        <p:nvSpPr>
          <p:cNvPr id="11" name="Oval 12"/>
          <p:cNvSpPr>
            <a:spLocks noChangeArrowheads="1"/>
          </p:cNvSpPr>
          <p:nvPr/>
        </p:nvSpPr>
        <p:spPr bwMode="auto">
          <a:xfrm>
            <a:off x="3163888" y="2132013"/>
            <a:ext cx="88900" cy="8890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7248525" y="3844925"/>
            <a:ext cx="18272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66FF"/>
                </a:solidFill>
              </a:rPr>
              <a:t>Cryo-Plant Cost</a:t>
            </a:r>
          </a:p>
          <a:p>
            <a:pPr eaLnBrk="1" hangingPunct="1"/>
            <a:r>
              <a:rPr lang="en-US">
                <a:solidFill>
                  <a:srgbClr val="0066FF"/>
                </a:solidFill>
              </a:rPr>
              <a:t>~ (Load)^1.0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7265988" y="4398963"/>
            <a:ext cx="1481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66FF"/>
                </a:solidFill>
              </a:rPr>
              <a:t>~ (Load)^0.6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6762750" y="4348163"/>
            <a:ext cx="509588" cy="23653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 flipV="1">
            <a:off x="6772275" y="4524375"/>
            <a:ext cx="509588" cy="23653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0" y="5676900"/>
            <a:ext cx="9325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 </a:t>
            </a:r>
            <a:r>
              <a:rPr lang="en-US" dirty="0" err="1" smtClean="0"/>
              <a:t>Adolphsen</a:t>
            </a:r>
            <a:endParaRPr lang="en-US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ilcagenda.linearcollider.org</a:t>
            </a:r>
            <a:r>
              <a:rPr lang="en-US" dirty="0">
                <a:hlinkClick r:id="rId3"/>
              </a:rPr>
              <a:t>/</a:t>
            </a:r>
            <a:r>
              <a:rPr lang="en-US" dirty="0" err="1">
                <a:hlinkClick r:id="rId3"/>
              </a:rPr>
              <a:t>sessionDisplay.py?sessionId</a:t>
            </a:r>
            <a:r>
              <a:rPr lang="en-US" dirty="0">
                <a:hlinkClick r:id="rId3"/>
              </a:rPr>
              <a:t>=2&amp;confId=4572#20110320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09327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RDR Power Estimate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74" y="1196974"/>
            <a:ext cx="8585201" cy="453594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8625" y="4079875"/>
            <a:ext cx="8334375" cy="381000"/>
          </a:xfrm>
          <a:prstGeom prst="rect">
            <a:avLst/>
          </a:prstGeom>
          <a:ln>
            <a:solidFill>
              <a:srgbClr val="FF0000"/>
            </a:solidFill>
          </a:ln>
          <a:effectLst>
            <a:glow rad="63500">
              <a:srgbClr val="FF0000">
                <a:alpha val="75000"/>
              </a:srgb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8625" y="5089525"/>
            <a:ext cx="8334375" cy="381000"/>
          </a:xfrm>
          <a:prstGeom prst="rect">
            <a:avLst/>
          </a:prstGeom>
          <a:ln>
            <a:solidFill>
              <a:srgbClr val="FF0000"/>
            </a:solidFill>
          </a:ln>
          <a:effectLst>
            <a:glow rad="63500">
              <a:srgbClr val="FF0000">
                <a:alpha val="75000"/>
              </a:srgb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625" y="5637669"/>
            <a:ext cx="562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Doubling linac ⇒     216 MW → 352 MW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 rot="1474116">
            <a:off x="7452955" y="1323974"/>
            <a:ext cx="133882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nb</a:t>
            </a:r>
            <a:r>
              <a:rPr lang="en-US" dirty="0" smtClean="0"/>
              <a:t> full 9mA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42131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and Power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1317625"/>
            <a:ext cx="4008992" cy="39867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617320" y="2747834"/>
            <a:ext cx="1821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efficiency %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3577653" y="2969111"/>
            <a:ext cx="2467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Total AC Power MW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0405" y="1155700"/>
            <a:ext cx="4171822" cy="41486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87500" y="5286375"/>
            <a:ext cx="19092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Gradient MV/m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127807" y="5286375"/>
            <a:ext cx="19092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Gradient MV/m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909272" y="3508283"/>
            <a:ext cx="2301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half-power (SB2009)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83531" y="4281671"/>
            <a:ext cx="2301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half-power (SB2009)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375" y="5873750"/>
            <a:ext cx="5034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Simples scaling – needs more detailed analysis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31550" y="791891"/>
            <a:ext cx="1903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nb</a:t>
            </a:r>
            <a:r>
              <a:rPr lang="en-US" dirty="0" smtClean="0"/>
              <a:t> 5 Hz rep. 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39527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76200"/>
            <a:ext cx="7233283" cy="914400"/>
          </a:xfrm>
        </p:spPr>
        <p:txBody>
          <a:bodyPr/>
          <a:lstStyle/>
          <a:p>
            <a:r>
              <a:rPr lang="en-US" dirty="0" smtClean="0"/>
              <a:t>Other Accelerator System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674" y="1181099"/>
            <a:ext cx="7954007" cy="5311776"/>
          </a:xfrm>
          <a:solidFill>
            <a:srgbClr val="FFFFFF"/>
          </a:solidFill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Damping Ring and electron source remain essentially unchanged</a:t>
            </a:r>
          </a:p>
          <a:p>
            <a:pPr lvl="1"/>
            <a:r>
              <a:rPr lang="en-US" dirty="0" smtClean="0"/>
              <a:t>Notwithstanding a chance in relevant parameters</a:t>
            </a:r>
          </a:p>
          <a:p>
            <a:pPr lvl="1"/>
            <a:r>
              <a:rPr lang="en-US" dirty="0" smtClean="0"/>
              <a:t>not considered further in this report</a:t>
            </a:r>
          </a:p>
          <a:p>
            <a:pPr lvl="1"/>
            <a:endParaRPr lang="en-US" dirty="0"/>
          </a:p>
          <a:p>
            <a:r>
              <a:rPr lang="en-US" dirty="0" smtClean="0"/>
              <a:t>Primary Main </a:t>
            </a:r>
            <a:r>
              <a:rPr lang="en-US" dirty="0"/>
              <a:t>L</a:t>
            </a:r>
            <a:r>
              <a:rPr lang="en-US" dirty="0" smtClean="0"/>
              <a:t>inac concern is choice of technology, but</a:t>
            </a:r>
          </a:p>
          <a:p>
            <a:pPr lvl="1"/>
            <a:r>
              <a:rPr lang="en-US" dirty="0" smtClean="0"/>
              <a:t>Beam dynamics issues (higher wakefields in new cavity shapes)</a:t>
            </a:r>
          </a:p>
          <a:p>
            <a:pPr lvl="1"/>
            <a:r>
              <a:rPr lang="en-US" dirty="0" smtClean="0"/>
              <a:t>Existing ML lattice now has to transport higher-energy beam</a:t>
            </a:r>
          </a:p>
          <a:p>
            <a:pPr lvl="1"/>
            <a:r>
              <a:rPr lang="en-US" dirty="0" smtClean="0"/>
              <a:t>…</a:t>
            </a:r>
          </a:p>
          <a:p>
            <a:pPr lvl="1"/>
            <a:endParaRPr lang="en-US" dirty="0"/>
          </a:p>
          <a:p>
            <a:r>
              <a:rPr lang="en-US" dirty="0" smtClean="0"/>
              <a:t>In the following, briefly consider impact to the following:</a:t>
            </a:r>
          </a:p>
          <a:p>
            <a:pPr lvl="1"/>
            <a:r>
              <a:rPr lang="en-US" dirty="0" smtClean="0"/>
              <a:t>RTML / Bunch Compressor</a:t>
            </a:r>
          </a:p>
          <a:p>
            <a:pPr lvl="1"/>
            <a:r>
              <a:rPr lang="en-US" dirty="0" smtClean="0"/>
              <a:t>Beam Delivery System</a:t>
            </a:r>
          </a:p>
          <a:p>
            <a:pPr lvl="1"/>
            <a:r>
              <a:rPr lang="en-US" dirty="0" smtClean="0"/>
              <a:t>Positron 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92500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/>
          <p:cNvSpPr/>
          <p:nvPr/>
        </p:nvSpPr>
        <p:spPr>
          <a:xfrm>
            <a:off x="7114659" y="1147863"/>
            <a:ext cx="2029341" cy="270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Compressor (RTML)</a:t>
            </a:r>
            <a:endParaRPr lang="en-US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1137810" y="3861030"/>
            <a:ext cx="7224132" cy="2996970"/>
          </a:xfrm>
          <a:solidFill>
            <a:srgbClr val="FFFFFF"/>
          </a:solidFill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Bunch compressor (and turn-around) must move!</a:t>
            </a:r>
          </a:p>
          <a:p>
            <a:r>
              <a:rPr lang="en-US" dirty="0" smtClean="0"/>
              <a:t>During upgrade we can consider various design scenarios:</a:t>
            </a:r>
          </a:p>
          <a:p>
            <a:pPr lvl="1"/>
            <a:r>
              <a:rPr lang="en-US" dirty="0" smtClean="0"/>
              <a:t>stay with single-stage</a:t>
            </a:r>
          </a:p>
          <a:p>
            <a:pPr lvl="1"/>
            <a:r>
              <a:rPr lang="en-US" dirty="0" smtClean="0"/>
              <a:t>Include two-stage compressor</a:t>
            </a:r>
          </a:p>
          <a:p>
            <a:pPr lvl="1"/>
            <a:r>
              <a:rPr lang="en-US" dirty="0" smtClean="0"/>
              <a:t>(even) consider three-stage compressor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Evaluate (physics) gain.</a:t>
            </a:r>
          </a:p>
          <a:p>
            <a:r>
              <a:rPr lang="en-US" dirty="0" smtClean="0"/>
              <a:t>Impact of energy spread etc.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647347" y="2683519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735166" y="2683519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804510" y="1352728"/>
            <a:ext cx="12330" cy="17129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714950" y="1771174"/>
            <a:ext cx="12330" cy="12945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7133864" y="2685745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H="1">
            <a:off x="7114659" y="1771174"/>
            <a:ext cx="6876" cy="20805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182562" y="1771174"/>
            <a:ext cx="0" cy="12828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632137" y="2683519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377019" y="1352728"/>
            <a:ext cx="12330" cy="17207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7727280" y="1948783"/>
            <a:ext cx="107723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4633562" y="1948783"/>
            <a:ext cx="24810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7114659" y="1948783"/>
            <a:ext cx="62050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377019" y="1948783"/>
            <a:ext cx="80554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8019729" y="1821788"/>
            <a:ext cx="538784" cy="215444"/>
          </a:xfrm>
          <a:prstGeom prst="rect">
            <a:avLst/>
          </a:prstGeom>
          <a:solidFill>
            <a:srgbClr val="D9D9D9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2.2 km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7142510" y="1832594"/>
            <a:ext cx="538784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1.3 km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5483959" y="1830486"/>
            <a:ext cx="6386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10.8 km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493593" y="1814190"/>
            <a:ext cx="53878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1.1 km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8001352" y="2818628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BDS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5977732" y="2817139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Main Linac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7094616" y="2989255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e+ </a:t>
            </a:r>
            <a:r>
              <a:rPr lang="en-US" sz="1400" dirty="0" err="1" smtClean="0"/>
              <a:t>src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297988" y="3226541"/>
            <a:ext cx="1212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bunch comp.</a:t>
            </a:r>
            <a:endParaRPr lang="en-US" sz="1400" dirty="0"/>
          </a:p>
        </p:txBody>
      </p:sp>
      <p:sp>
        <p:nvSpPr>
          <p:cNvPr id="41" name="Octagon 40"/>
          <p:cNvSpPr/>
          <p:nvPr/>
        </p:nvSpPr>
        <p:spPr bwMode="auto">
          <a:xfrm>
            <a:off x="8724810" y="2663694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377019" y="1352728"/>
            <a:ext cx="842749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3464482" y="1147863"/>
            <a:ext cx="1786159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/>
              <a:t>21-25 km</a:t>
            </a:r>
          </a:p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(site length 42-50 km)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619623" y="3054030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8361942" y="2202365"/>
            <a:ext cx="546914" cy="291449"/>
            <a:chOff x="1295400" y="4652316"/>
            <a:chExt cx="609552" cy="390534"/>
          </a:xfrm>
          <a:noFill/>
        </p:grpSpPr>
        <p:sp>
          <p:nvSpPr>
            <p:cNvPr id="56" name="Arc 5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3" name="Group 72"/>
          <p:cNvGrpSpPr/>
          <p:nvPr/>
        </p:nvGrpSpPr>
        <p:grpSpPr>
          <a:xfrm>
            <a:off x="389643" y="2254733"/>
            <a:ext cx="781087" cy="496944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 bwMode="auto">
          <a:xfrm flipV="1">
            <a:off x="8675377" y="2493814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>
            <a:stCxn id="72" idx="0"/>
          </p:cNvCxnSpPr>
          <p:nvPr/>
        </p:nvCxnSpPr>
        <p:spPr bwMode="auto">
          <a:xfrm>
            <a:off x="1023925" y="2644462"/>
            <a:ext cx="765145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2" name="Group 31"/>
          <p:cNvGrpSpPr/>
          <p:nvPr/>
        </p:nvGrpSpPr>
        <p:grpSpPr>
          <a:xfrm rot="952044">
            <a:off x="5664462" y="2460980"/>
            <a:ext cx="241025" cy="616618"/>
            <a:chOff x="4144431" y="3726925"/>
            <a:chExt cx="254444" cy="424431"/>
          </a:xfrm>
        </p:grpSpPr>
        <p:sp>
          <p:nvSpPr>
            <p:cNvPr id="28" name="Rectangle 27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0" name="TextBox 79"/>
          <p:cNvSpPr txBox="1"/>
          <p:nvPr/>
        </p:nvSpPr>
        <p:spPr>
          <a:xfrm>
            <a:off x="7416377" y="3426801"/>
            <a:ext cx="158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central region</a:t>
            </a:r>
            <a:endParaRPr lang="en-US" dirty="0"/>
          </a:p>
        </p:txBody>
      </p:sp>
      <p:sp>
        <p:nvSpPr>
          <p:cNvPr id="81" name="Rectangle 80"/>
          <p:cNvSpPr/>
          <p:nvPr/>
        </p:nvSpPr>
        <p:spPr bwMode="auto">
          <a:xfrm>
            <a:off x="8913824" y="2677703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4647922" y="1771174"/>
            <a:ext cx="0" cy="12945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1198339" y="2679930"/>
            <a:ext cx="3449583" cy="145722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52" name="Group 51"/>
          <p:cNvGrpSpPr/>
          <p:nvPr/>
        </p:nvGrpSpPr>
        <p:grpSpPr>
          <a:xfrm rot="952044">
            <a:off x="2501956" y="2435697"/>
            <a:ext cx="241025" cy="616618"/>
            <a:chOff x="4144431" y="3726925"/>
            <a:chExt cx="254444" cy="424431"/>
          </a:xfrm>
        </p:grpSpPr>
        <p:sp>
          <p:nvSpPr>
            <p:cNvPr id="53" name="Rectangle 52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57" name="Straight Arrow Connector 56"/>
          <p:cNvCxnSpPr/>
          <p:nvPr/>
        </p:nvCxnSpPr>
        <p:spPr bwMode="auto">
          <a:xfrm>
            <a:off x="1187662" y="1948792"/>
            <a:ext cx="34459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2315124" y="1830495"/>
            <a:ext cx="698421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 6-10 km</a:t>
            </a:r>
            <a:endParaRPr lang="en-US" sz="1400" dirty="0"/>
          </a:p>
        </p:txBody>
      </p:sp>
      <p:sp>
        <p:nvSpPr>
          <p:cNvPr id="15" name="Oval 14"/>
          <p:cNvSpPr/>
          <p:nvPr/>
        </p:nvSpPr>
        <p:spPr>
          <a:xfrm>
            <a:off x="139055" y="1771174"/>
            <a:ext cx="1316383" cy="2307934"/>
          </a:xfrm>
          <a:prstGeom prst="ellipse">
            <a:avLst/>
          </a:prstGeom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solidFill>
                  <a:srgbClr val="3366FF"/>
                </a:solidFill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>
            <a:off x="6369809" y="4817975"/>
            <a:ext cx="9270" cy="7787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6505221" y="4676671"/>
            <a:ext cx="26540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shorter 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i="1" baseline="-25000" dirty="0" smtClean="0">
                <a:latin typeface="Times New Roman"/>
                <a:cs typeface="Times New Roman"/>
              </a:rPr>
              <a:t>z</a:t>
            </a:r>
            <a:endParaRPr lang="en-US" baseline="-25000" dirty="0" smtClean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larger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>
                <a:latin typeface="Times New Roman"/>
                <a:cs typeface="Times New Roman"/>
              </a:rPr>
              <a:t>p/p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increased length,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complexity (and cost)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976031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1067586" y="3684884"/>
            <a:ext cx="6667580" cy="3173115"/>
          </a:xfrm>
          <a:solidFill>
            <a:srgbClr val="FFFFFF"/>
          </a:solidFill>
        </p:spPr>
        <p:txBody>
          <a:bodyPr>
            <a:noAutofit/>
          </a:bodyPr>
          <a:lstStyle/>
          <a:p>
            <a:r>
              <a:rPr lang="en-US" sz="2000" dirty="0" smtClean="0"/>
              <a:t>TDR BDS geometry already accommodates</a:t>
            </a:r>
            <a:br>
              <a:rPr lang="en-US" sz="2000" dirty="0" smtClean="0"/>
            </a:br>
            <a:r>
              <a:rPr lang="en-US" sz="2000" dirty="0" smtClean="0"/>
              <a:t>1 </a:t>
            </a:r>
            <a:r>
              <a:rPr lang="en-US" sz="2000" dirty="0" err="1" smtClean="0"/>
              <a:t>TeV</a:t>
            </a:r>
            <a:r>
              <a:rPr lang="en-US" sz="2000" dirty="0" smtClean="0"/>
              <a:t> upgrade</a:t>
            </a:r>
          </a:p>
          <a:p>
            <a:pPr lvl="1"/>
            <a:r>
              <a:rPr lang="en-US" sz="1800" dirty="0" smtClean="0"/>
              <a:t>Upgrade requires additional dipole magnets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Primary beam dumps rated for 500 </a:t>
            </a:r>
            <a:r>
              <a:rPr lang="en-US" sz="2000" dirty="0" err="1" smtClean="0"/>
              <a:t>GeV</a:t>
            </a:r>
            <a:r>
              <a:rPr lang="en-US" sz="2000" dirty="0" smtClean="0"/>
              <a:t> </a:t>
            </a:r>
            <a:r>
              <a:rPr lang="en-US" sz="2000" dirty="0"/>
              <a:t>9mA</a:t>
            </a:r>
            <a:r>
              <a:rPr lang="en-US" sz="2000" dirty="0" smtClean="0"/>
              <a:t> beam @ 4 Hz</a:t>
            </a:r>
          </a:p>
          <a:p>
            <a:pPr lvl="1"/>
            <a:r>
              <a:rPr lang="en-US" sz="1800" dirty="0" smtClean="0"/>
              <a:t>18 MW average beam power</a:t>
            </a:r>
          </a:p>
          <a:p>
            <a:pPr lvl="1"/>
            <a:r>
              <a:rPr lang="en-US" sz="1800" dirty="0" smtClean="0"/>
              <a:t>Assumed not easy to ‘upgrade’</a:t>
            </a:r>
          </a:p>
          <a:p>
            <a:pPr lvl="1"/>
            <a:endParaRPr lang="en-US" sz="1800" dirty="0" smtClean="0"/>
          </a:p>
          <a:p>
            <a:endParaRPr lang="en-US" sz="2000" dirty="0" smtClean="0"/>
          </a:p>
          <a:p>
            <a:pPr lvl="1"/>
            <a:endParaRPr lang="en-US" sz="1800" dirty="0" smtClean="0"/>
          </a:p>
          <a:p>
            <a:endParaRPr lang="en-US" sz="2000" dirty="0" smtClean="0"/>
          </a:p>
        </p:txBody>
      </p:sp>
      <p:sp>
        <p:nvSpPr>
          <p:cNvPr id="79" name="Rectangle 78"/>
          <p:cNvSpPr/>
          <p:nvPr/>
        </p:nvSpPr>
        <p:spPr>
          <a:xfrm>
            <a:off x="7114659" y="1147863"/>
            <a:ext cx="2029341" cy="270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Delivery System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647347" y="2683519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735166" y="2683519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804510" y="1352728"/>
            <a:ext cx="12330" cy="17129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714950" y="1771174"/>
            <a:ext cx="12330" cy="12945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7133864" y="2685745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H="1">
            <a:off x="7114659" y="1771174"/>
            <a:ext cx="6876" cy="20805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182562" y="1771174"/>
            <a:ext cx="0" cy="12828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632137" y="2683519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377019" y="1352728"/>
            <a:ext cx="12330" cy="17207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7727280" y="1948783"/>
            <a:ext cx="107723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4633562" y="1948783"/>
            <a:ext cx="24810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7114659" y="1948783"/>
            <a:ext cx="62050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377019" y="1948783"/>
            <a:ext cx="80554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8019729" y="1821788"/>
            <a:ext cx="538784" cy="215444"/>
          </a:xfrm>
          <a:prstGeom prst="rect">
            <a:avLst/>
          </a:prstGeom>
          <a:solidFill>
            <a:srgbClr val="D9D9D9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2.2 km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7142510" y="1832594"/>
            <a:ext cx="538784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1.3 km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5483959" y="1830486"/>
            <a:ext cx="6386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10.8 km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493593" y="1814190"/>
            <a:ext cx="53878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1.1 km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8001352" y="2818628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BDS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5977732" y="2817139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Main Linac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7094616" y="2989255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e+ </a:t>
            </a:r>
            <a:r>
              <a:rPr lang="en-US" sz="1400" dirty="0" err="1" smtClean="0"/>
              <a:t>src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297988" y="3226541"/>
            <a:ext cx="1212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bunch comp.</a:t>
            </a:r>
            <a:endParaRPr lang="en-US" sz="1400" dirty="0"/>
          </a:p>
        </p:txBody>
      </p:sp>
      <p:sp>
        <p:nvSpPr>
          <p:cNvPr id="41" name="Octagon 40"/>
          <p:cNvSpPr/>
          <p:nvPr/>
        </p:nvSpPr>
        <p:spPr bwMode="auto">
          <a:xfrm>
            <a:off x="8724810" y="2663694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377019" y="1352728"/>
            <a:ext cx="842749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3464482" y="1147863"/>
            <a:ext cx="1786159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/>
              <a:t>21-25 km</a:t>
            </a:r>
          </a:p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(site length 42-50 km)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619623" y="3054030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8361942" y="2202365"/>
            <a:ext cx="546914" cy="291449"/>
            <a:chOff x="1295400" y="4652316"/>
            <a:chExt cx="609552" cy="390534"/>
          </a:xfrm>
          <a:noFill/>
        </p:grpSpPr>
        <p:sp>
          <p:nvSpPr>
            <p:cNvPr id="56" name="Arc 5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3" name="Group 72"/>
          <p:cNvGrpSpPr/>
          <p:nvPr/>
        </p:nvGrpSpPr>
        <p:grpSpPr>
          <a:xfrm>
            <a:off x="389643" y="2254733"/>
            <a:ext cx="781087" cy="496944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 bwMode="auto">
          <a:xfrm flipV="1">
            <a:off x="8675377" y="2493814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>
            <a:stCxn id="72" idx="0"/>
          </p:cNvCxnSpPr>
          <p:nvPr/>
        </p:nvCxnSpPr>
        <p:spPr bwMode="auto">
          <a:xfrm>
            <a:off x="1023925" y="2644462"/>
            <a:ext cx="765145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2" name="Group 31"/>
          <p:cNvGrpSpPr/>
          <p:nvPr/>
        </p:nvGrpSpPr>
        <p:grpSpPr>
          <a:xfrm rot="952044">
            <a:off x="5664462" y="2460980"/>
            <a:ext cx="241025" cy="616618"/>
            <a:chOff x="4144431" y="3726925"/>
            <a:chExt cx="254444" cy="424431"/>
          </a:xfrm>
        </p:grpSpPr>
        <p:sp>
          <p:nvSpPr>
            <p:cNvPr id="28" name="Rectangle 27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0" name="TextBox 79"/>
          <p:cNvSpPr txBox="1"/>
          <p:nvPr/>
        </p:nvSpPr>
        <p:spPr>
          <a:xfrm>
            <a:off x="7416377" y="3426801"/>
            <a:ext cx="158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central region</a:t>
            </a:r>
            <a:endParaRPr lang="en-US" dirty="0"/>
          </a:p>
        </p:txBody>
      </p:sp>
      <p:sp>
        <p:nvSpPr>
          <p:cNvPr id="81" name="Rectangle 80"/>
          <p:cNvSpPr/>
          <p:nvPr/>
        </p:nvSpPr>
        <p:spPr bwMode="auto">
          <a:xfrm>
            <a:off x="8913824" y="2677703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4647922" y="1771174"/>
            <a:ext cx="0" cy="12945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1198339" y="2679930"/>
            <a:ext cx="3449583" cy="145722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52" name="Group 51"/>
          <p:cNvGrpSpPr/>
          <p:nvPr/>
        </p:nvGrpSpPr>
        <p:grpSpPr>
          <a:xfrm rot="952044">
            <a:off x="2501956" y="2435697"/>
            <a:ext cx="241025" cy="616618"/>
            <a:chOff x="4144431" y="3726925"/>
            <a:chExt cx="254444" cy="424431"/>
          </a:xfrm>
        </p:grpSpPr>
        <p:sp>
          <p:nvSpPr>
            <p:cNvPr id="53" name="Rectangle 52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57" name="Straight Arrow Connector 56"/>
          <p:cNvCxnSpPr/>
          <p:nvPr/>
        </p:nvCxnSpPr>
        <p:spPr bwMode="auto">
          <a:xfrm>
            <a:off x="1187662" y="1948792"/>
            <a:ext cx="34459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2315124" y="1830495"/>
            <a:ext cx="698421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 6-10 km</a:t>
            </a:r>
            <a:endParaRPr lang="en-US" sz="1400" dirty="0"/>
          </a:p>
        </p:txBody>
      </p:sp>
      <p:sp>
        <p:nvSpPr>
          <p:cNvPr id="15" name="Oval 14"/>
          <p:cNvSpPr/>
          <p:nvPr/>
        </p:nvSpPr>
        <p:spPr>
          <a:xfrm>
            <a:off x="7714950" y="2360399"/>
            <a:ext cx="1303265" cy="847264"/>
          </a:xfrm>
          <a:prstGeom prst="ellipse">
            <a:avLst/>
          </a:prstGeom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solidFill>
                  <a:srgbClr val="3366FF"/>
                </a:solidFill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251079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905009" y="4521443"/>
            <a:ext cx="7485825" cy="1085366"/>
          </a:xfrm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n-US" sz="2000" dirty="0" smtClean="0"/>
              <a:t>Undulator-based positron source probably requires most attention</a:t>
            </a:r>
          </a:p>
          <a:p>
            <a:pPr lvl="1"/>
            <a:endParaRPr lang="en-US" sz="1400" dirty="0" smtClean="0"/>
          </a:p>
          <a:p>
            <a:pPr lvl="1"/>
            <a:endParaRPr lang="en-US" sz="1800" dirty="0" smtClean="0"/>
          </a:p>
          <a:p>
            <a:endParaRPr lang="en-US" sz="2000" dirty="0" smtClean="0"/>
          </a:p>
          <a:p>
            <a:pPr lvl="1"/>
            <a:endParaRPr lang="en-US" sz="1800" dirty="0" smtClean="0"/>
          </a:p>
          <a:p>
            <a:endParaRPr lang="en-US" sz="2000" dirty="0" smtClean="0"/>
          </a:p>
        </p:txBody>
      </p:sp>
      <p:sp>
        <p:nvSpPr>
          <p:cNvPr id="79" name="Rectangle 78"/>
          <p:cNvSpPr/>
          <p:nvPr/>
        </p:nvSpPr>
        <p:spPr>
          <a:xfrm>
            <a:off x="7114659" y="1147863"/>
            <a:ext cx="2029341" cy="27038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Positron Source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647347" y="2683519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735166" y="2683519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804510" y="1352728"/>
            <a:ext cx="12330" cy="17129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714950" y="1771174"/>
            <a:ext cx="12330" cy="12945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7133864" y="2685745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H="1">
            <a:off x="7114659" y="1771174"/>
            <a:ext cx="6876" cy="20805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182562" y="1771174"/>
            <a:ext cx="0" cy="12828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632137" y="2683519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377019" y="1352728"/>
            <a:ext cx="12330" cy="17207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7727280" y="1948783"/>
            <a:ext cx="107723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4633562" y="1948783"/>
            <a:ext cx="24810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7114659" y="1948783"/>
            <a:ext cx="62050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377019" y="1948783"/>
            <a:ext cx="80554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8019729" y="1821788"/>
            <a:ext cx="538784" cy="215444"/>
          </a:xfrm>
          <a:prstGeom prst="rect">
            <a:avLst/>
          </a:prstGeom>
          <a:solidFill>
            <a:srgbClr val="D9D9D9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2.2 km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7142510" y="1832594"/>
            <a:ext cx="538784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1.3 km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5483959" y="1830486"/>
            <a:ext cx="6386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10.8 km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493593" y="1814190"/>
            <a:ext cx="53878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1.1 km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8001352" y="2818628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BDS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5977732" y="2817139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Main Linac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7094616" y="2989255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e+ </a:t>
            </a:r>
            <a:r>
              <a:rPr lang="en-US" sz="1400" dirty="0" err="1" smtClean="0"/>
              <a:t>src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297988" y="3226541"/>
            <a:ext cx="1212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bunch comp.</a:t>
            </a:r>
            <a:endParaRPr lang="en-US" sz="1400" dirty="0"/>
          </a:p>
        </p:txBody>
      </p:sp>
      <p:sp>
        <p:nvSpPr>
          <p:cNvPr id="41" name="Octagon 40"/>
          <p:cNvSpPr/>
          <p:nvPr/>
        </p:nvSpPr>
        <p:spPr bwMode="auto">
          <a:xfrm>
            <a:off x="8724810" y="2663694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377019" y="1352728"/>
            <a:ext cx="842749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3464482" y="1147863"/>
            <a:ext cx="1786159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/>
              <a:t>21-25 km</a:t>
            </a:r>
          </a:p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(site length 42-50 km)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619623" y="3054030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8361942" y="2202365"/>
            <a:ext cx="546914" cy="291449"/>
            <a:chOff x="1295400" y="4652316"/>
            <a:chExt cx="609552" cy="390534"/>
          </a:xfrm>
          <a:noFill/>
        </p:grpSpPr>
        <p:sp>
          <p:nvSpPr>
            <p:cNvPr id="56" name="Arc 5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3" name="Group 72"/>
          <p:cNvGrpSpPr/>
          <p:nvPr/>
        </p:nvGrpSpPr>
        <p:grpSpPr>
          <a:xfrm>
            <a:off x="389643" y="2254733"/>
            <a:ext cx="781087" cy="496944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 bwMode="auto">
          <a:xfrm flipV="1">
            <a:off x="8675377" y="2493814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>
            <a:stCxn id="72" idx="0"/>
          </p:cNvCxnSpPr>
          <p:nvPr/>
        </p:nvCxnSpPr>
        <p:spPr bwMode="auto">
          <a:xfrm>
            <a:off x="1023925" y="2644462"/>
            <a:ext cx="765145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2" name="Group 31"/>
          <p:cNvGrpSpPr/>
          <p:nvPr/>
        </p:nvGrpSpPr>
        <p:grpSpPr>
          <a:xfrm rot="952044">
            <a:off x="5664462" y="2460980"/>
            <a:ext cx="241025" cy="616618"/>
            <a:chOff x="4144431" y="3726925"/>
            <a:chExt cx="254444" cy="424431"/>
          </a:xfrm>
        </p:grpSpPr>
        <p:sp>
          <p:nvSpPr>
            <p:cNvPr id="28" name="Rectangle 27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0" name="TextBox 79"/>
          <p:cNvSpPr txBox="1"/>
          <p:nvPr/>
        </p:nvSpPr>
        <p:spPr>
          <a:xfrm>
            <a:off x="7416377" y="3426801"/>
            <a:ext cx="158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central region</a:t>
            </a:r>
            <a:endParaRPr lang="en-US" dirty="0"/>
          </a:p>
        </p:txBody>
      </p:sp>
      <p:sp>
        <p:nvSpPr>
          <p:cNvPr id="81" name="Rectangle 80"/>
          <p:cNvSpPr/>
          <p:nvPr/>
        </p:nvSpPr>
        <p:spPr bwMode="auto">
          <a:xfrm>
            <a:off x="8913824" y="2677703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4647922" y="1771174"/>
            <a:ext cx="0" cy="12945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1198339" y="2679930"/>
            <a:ext cx="3449583" cy="145722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52" name="Group 51"/>
          <p:cNvGrpSpPr/>
          <p:nvPr/>
        </p:nvGrpSpPr>
        <p:grpSpPr>
          <a:xfrm rot="952044">
            <a:off x="2501956" y="2435697"/>
            <a:ext cx="241025" cy="616618"/>
            <a:chOff x="4144431" y="3726925"/>
            <a:chExt cx="254444" cy="424431"/>
          </a:xfrm>
        </p:grpSpPr>
        <p:sp>
          <p:nvSpPr>
            <p:cNvPr id="53" name="Rectangle 52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57" name="Straight Arrow Connector 56"/>
          <p:cNvCxnSpPr/>
          <p:nvPr/>
        </p:nvCxnSpPr>
        <p:spPr bwMode="auto">
          <a:xfrm>
            <a:off x="1187662" y="1948792"/>
            <a:ext cx="34459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2315124" y="1830495"/>
            <a:ext cx="698421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 6-10 km</a:t>
            </a:r>
            <a:endParaRPr lang="en-US" sz="1400" dirty="0"/>
          </a:p>
        </p:txBody>
      </p:sp>
      <p:sp>
        <p:nvSpPr>
          <p:cNvPr id="15" name="Oval 14"/>
          <p:cNvSpPr/>
          <p:nvPr/>
        </p:nvSpPr>
        <p:spPr>
          <a:xfrm>
            <a:off x="6954695" y="2406753"/>
            <a:ext cx="952877" cy="1062963"/>
          </a:xfrm>
          <a:prstGeom prst="ellipse">
            <a:avLst/>
          </a:prstGeom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solidFill>
                  <a:srgbClr val="3366FF"/>
                </a:solidFill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839891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Positron Source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1022350"/>
            <a:ext cx="7772400" cy="5486400"/>
          </a:xfrm>
        </p:spPr>
        <p:txBody>
          <a:bodyPr/>
          <a:lstStyle/>
          <a:p>
            <a:r>
              <a:rPr lang="en-US" dirty="0" smtClean="0"/>
              <a:t>Simplistic </a:t>
            </a:r>
            <a:r>
              <a:rPr lang="en-US" dirty="0"/>
              <a:t>(first-order) approach: use existing location and drive with 500 </a:t>
            </a:r>
            <a:r>
              <a:rPr lang="en-US" dirty="0" err="1"/>
              <a:t>GeV</a:t>
            </a:r>
            <a:r>
              <a:rPr lang="en-US" dirty="0"/>
              <a:t> beam</a:t>
            </a:r>
          </a:p>
          <a:p>
            <a:pPr lvl="1"/>
            <a:r>
              <a:rPr lang="en-US" sz="1800" dirty="0"/>
              <a:t>reduce undulator length to ~10-18 m (or reduced field by ÷4)</a:t>
            </a:r>
          </a:p>
          <a:p>
            <a:pPr lvl="1"/>
            <a:r>
              <a:rPr lang="en-US" sz="1800" dirty="0"/>
              <a:t>photon cone (spot size on target) reduced by ÷2</a:t>
            </a:r>
          </a:p>
          <a:p>
            <a:pPr lvl="1"/>
            <a:r>
              <a:rPr lang="en-US" sz="1800" dirty="0"/>
              <a:t>photon energy (1</a:t>
            </a:r>
            <a:r>
              <a:rPr lang="en-US" sz="1800" baseline="30000" dirty="0"/>
              <a:t>st</a:t>
            </a:r>
            <a:r>
              <a:rPr lang="en-US" sz="1800" dirty="0"/>
              <a:t> harmonic) ~ 112 MeV</a:t>
            </a:r>
          </a:p>
          <a:p>
            <a:pPr lvl="1"/>
            <a:r>
              <a:rPr lang="en-US" sz="1800" dirty="0"/>
              <a:t>Impact on energy spread? Challenge for </a:t>
            </a:r>
            <a:r>
              <a:rPr lang="en-US" sz="1800" dirty="0" err="1"/>
              <a:t>polarisation</a:t>
            </a:r>
            <a:r>
              <a:rPr lang="en-US" sz="1800" dirty="0"/>
              <a:t> (photon collimator)?</a:t>
            </a:r>
          </a:p>
          <a:p>
            <a:r>
              <a:rPr lang="en-US" sz="2400" dirty="0"/>
              <a:t>What are the alternatives?</a:t>
            </a:r>
          </a:p>
          <a:p>
            <a:pPr lvl="1"/>
            <a:r>
              <a:rPr lang="en-US" sz="1800" dirty="0"/>
              <a:t>construct new undulator source at </a:t>
            </a:r>
            <a:r>
              <a:rPr lang="en-US" sz="1800" i="1" dirty="0"/>
              <a:t>new</a:t>
            </a:r>
            <a:r>
              <a:rPr lang="en-US" sz="1800" dirty="0"/>
              <a:t> 250GeV point ??</a:t>
            </a:r>
          </a:p>
          <a:p>
            <a:pPr lvl="1"/>
            <a:r>
              <a:rPr lang="en-US" sz="1800" dirty="0"/>
              <a:t>construct completely new source (alternative, such as Compton)??</a:t>
            </a:r>
          </a:p>
          <a:p>
            <a:pPr lvl="1"/>
            <a:r>
              <a:rPr lang="en-US" sz="1800" dirty="0"/>
              <a:t>…</a:t>
            </a:r>
          </a:p>
          <a:p>
            <a:r>
              <a:rPr lang="en-US" sz="2400" dirty="0"/>
              <a:t>Physics requirements: Z running (or in general </a:t>
            </a:r>
            <a:r>
              <a:rPr lang="en-US" sz="2400" dirty="0" err="1"/>
              <a:t>E</a:t>
            </a:r>
            <a:r>
              <a:rPr lang="en-US" sz="2400" baseline="-25000" dirty="0" err="1"/>
              <a:t>cm</a:t>
            </a:r>
            <a:r>
              <a:rPr lang="en-US" sz="2400" dirty="0"/>
              <a:t> &lt;300 </a:t>
            </a:r>
            <a:r>
              <a:rPr lang="en-US" sz="2400" dirty="0" err="1"/>
              <a:t>GeV</a:t>
            </a:r>
            <a:r>
              <a:rPr lang="en-US" sz="2400" dirty="0"/>
              <a:t>) still required??</a:t>
            </a:r>
            <a:endParaRPr lang="en-US" sz="18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611670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From 500 to 1000 </a:t>
            </a:r>
            <a:r>
              <a:rPr lang="en-US" dirty="0" err="1" smtClean="0"/>
              <a:t>GeV</a:t>
            </a:r>
            <a:r>
              <a:rPr lang="en-US" dirty="0" smtClean="0"/>
              <a:t> – the Gradient Question</a:t>
            </a:r>
          </a:p>
          <a:p>
            <a:endParaRPr lang="en-US" dirty="0"/>
          </a:p>
          <a:p>
            <a:r>
              <a:rPr lang="en-US" dirty="0" smtClean="0"/>
              <a:t>Overall layout and impact on accelerator systems</a:t>
            </a:r>
          </a:p>
          <a:p>
            <a:endParaRPr lang="en-US" dirty="0"/>
          </a:p>
          <a:p>
            <a:r>
              <a:rPr lang="en-US" dirty="0" smtClean="0"/>
              <a:t>Parameters</a:t>
            </a:r>
          </a:p>
          <a:p>
            <a:endParaRPr lang="en-US" dirty="0"/>
          </a:p>
          <a:p>
            <a:r>
              <a:rPr lang="en-US" dirty="0" smtClean="0"/>
              <a:t>Cost &amp; Schedule</a:t>
            </a:r>
          </a:p>
          <a:p>
            <a:endParaRPr lang="en-US" dirty="0"/>
          </a:p>
          <a:p>
            <a:r>
              <a:rPr lang="en-US" dirty="0" smtClean="0"/>
              <a:t>Proposal for White Paper as part of TDR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23468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en-US" dirty="0" err="1" smtClean="0"/>
              <a:t>TeV</a:t>
            </a:r>
            <a:r>
              <a:rPr lang="en-US" dirty="0" smtClean="0"/>
              <a:t> Parameters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58" y="1132526"/>
            <a:ext cx="6273800" cy="4432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80504" y="1132526"/>
            <a:ext cx="23179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Current “official” parameter set in EDMS*.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Should still be considered </a:t>
            </a:r>
            <a:r>
              <a:rPr lang="en-US" u="sng" dirty="0" smtClean="0">
                <a:solidFill>
                  <a:srgbClr val="0000FF"/>
                </a:solidFill>
              </a:rPr>
              <a:t>tentative</a:t>
            </a:r>
            <a:r>
              <a:rPr lang="en-US" dirty="0" smtClean="0">
                <a:solidFill>
                  <a:srgbClr val="0000FF"/>
                </a:solidFill>
              </a:rPr>
              <a:t>, pending </a:t>
            </a:r>
            <a:r>
              <a:rPr lang="en-US" u="sng" dirty="0" smtClean="0">
                <a:solidFill>
                  <a:srgbClr val="0000FF"/>
                </a:solidFill>
              </a:rPr>
              <a:t>review</a:t>
            </a:r>
            <a:r>
              <a:rPr lang="en-US" dirty="0" smtClean="0">
                <a:solidFill>
                  <a:srgbClr val="0000FF"/>
                </a:solidFill>
              </a:rPr>
              <a:t> and </a:t>
            </a:r>
            <a:r>
              <a:rPr lang="en-US" u="sng" dirty="0" smtClean="0">
                <a:solidFill>
                  <a:srgbClr val="0000FF"/>
                </a:solidFill>
              </a:rPr>
              <a:t>further study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Understanding (and updating)  these parameters is our job for the next ~6 months.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8898" y="5708590"/>
            <a:ext cx="74937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85738" algn="l"/>
              </a:tabLst>
            </a:pPr>
            <a:r>
              <a:rPr lang="en-US" sz="1400" dirty="0" smtClean="0"/>
              <a:t>*	EDMS Doc ID: D*925325</a:t>
            </a:r>
          </a:p>
          <a:p>
            <a:pPr>
              <a:tabLst>
                <a:tab pos="185738" algn="l"/>
              </a:tabLst>
            </a:pPr>
            <a:r>
              <a:rPr lang="en-US" sz="1400" dirty="0" smtClean="0"/>
              <a:t>	http://</a:t>
            </a:r>
            <a:r>
              <a:rPr lang="en-US" sz="1400" dirty="0" err="1" smtClean="0"/>
              <a:t>ilc-edmsdirect.desy.de</a:t>
            </a:r>
            <a:r>
              <a:rPr lang="en-US" sz="1400" dirty="0" smtClean="0"/>
              <a:t>/</a:t>
            </a:r>
            <a:r>
              <a:rPr lang="en-US" sz="1400" dirty="0" err="1" smtClean="0"/>
              <a:t>ilc-edmsdirect</a:t>
            </a:r>
            <a:r>
              <a:rPr lang="en-US" sz="1400" dirty="0" smtClean="0"/>
              <a:t>/</a:t>
            </a:r>
            <a:r>
              <a:rPr lang="en-US" sz="1400" dirty="0" err="1" smtClean="0"/>
              <a:t>file.jsp?edmsid</a:t>
            </a:r>
            <a:r>
              <a:rPr lang="en-US" sz="1400" dirty="0" smtClean="0"/>
              <a:t>=*925325&amp;fileClass=</a:t>
            </a:r>
            <a:r>
              <a:rPr lang="en-US" sz="1400" dirty="0" err="1" smtClean="0"/>
              <a:t>ExcelShtX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6589109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en-US" dirty="0" err="1" smtClean="0"/>
              <a:t>TeV</a:t>
            </a:r>
            <a:r>
              <a:rPr lang="en-US" dirty="0" smtClean="0"/>
              <a:t>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457" y="2798679"/>
            <a:ext cx="8802543" cy="4059321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Working assumptions:</a:t>
            </a:r>
          </a:p>
          <a:p>
            <a:pPr lvl="1"/>
            <a:r>
              <a:rPr lang="en-US" dirty="0" smtClean="0"/>
              <a:t>2625 bunches restored  </a:t>
            </a:r>
            <a:r>
              <a:rPr lang="en-US" dirty="0" smtClean="0">
                <a:solidFill>
                  <a:srgbClr val="FF0000"/>
                </a:solidFill>
              </a:rPr>
              <a:t>← Site power! Careful consideration.</a:t>
            </a:r>
          </a:p>
          <a:p>
            <a:pPr lvl="1"/>
            <a:r>
              <a:rPr lang="en-US" dirty="0" smtClean="0"/>
              <a:t>2×10</a:t>
            </a:r>
            <a:r>
              <a:rPr lang="en-US" baseline="30000" dirty="0" smtClean="0"/>
              <a:t>10</a:t>
            </a:r>
            <a:r>
              <a:rPr lang="en-US" dirty="0" smtClean="0"/>
              <a:t> particles per bunch (no change from 500GeV)</a:t>
            </a:r>
          </a:p>
          <a:p>
            <a:pPr lvl="1"/>
            <a:r>
              <a:rPr lang="en-US" dirty="0" smtClean="0"/>
              <a:t>Reduced collision rate 5 → 4 Hz (AC/</a:t>
            </a:r>
            <a:r>
              <a:rPr lang="en-US" dirty="0" err="1" smtClean="0"/>
              <a:t>Cryo</a:t>
            </a:r>
            <a:r>
              <a:rPr lang="en-US" dirty="0" smtClean="0"/>
              <a:t> power)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Considerations</a:t>
            </a:r>
          </a:p>
          <a:p>
            <a:pPr lvl="1"/>
            <a:r>
              <a:rPr lang="en-US" i="1" dirty="0" smtClean="0"/>
              <a:t>N</a:t>
            </a:r>
            <a:r>
              <a:rPr lang="en-US" dirty="0" smtClean="0"/>
              <a:t> ∝ 1/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b</a:t>
            </a:r>
            <a:r>
              <a:rPr lang="en-US" dirty="0" smtClean="0"/>
              <a:t> for fixed current</a:t>
            </a:r>
          </a:p>
          <a:p>
            <a:pPr lvl="2"/>
            <a:r>
              <a:rPr lang="en-US" dirty="0" smtClean="0"/>
              <a:t>beam-beam → stronger focusing; source/injector issues</a:t>
            </a:r>
          </a:p>
          <a:p>
            <a:pPr lvl="2"/>
            <a:r>
              <a:rPr lang="en-US" dirty="0" smtClean="0"/>
              <a:t>Requirements on bunch compressor</a:t>
            </a:r>
          </a:p>
          <a:p>
            <a:pPr lvl="2"/>
            <a:r>
              <a:rPr lang="en-US" dirty="0" smtClean="0"/>
              <a:t>(</a:t>
            </a:r>
            <a:r>
              <a:rPr lang="en-US" dirty="0" err="1" smtClean="0"/>
              <a:t>cf</a:t>
            </a:r>
            <a:r>
              <a:rPr lang="en-US" dirty="0" smtClean="0"/>
              <a:t> alternative parameter proposal from J. </a:t>
            </a:r>
            <a:r>
              <a:rPr lang="en-US" dirty="0" err="1" smtClean="0"/>
              <a:t>Gao</a:t>
            </a:r>
            <a:r>
              <a:rPr lang="en-US" dirty="0" smtClean="0"/>
              <a:t>, SLAC BAW)</a:t>
            </a:r>
          </a:p>
          <a:p>
            <a:pPr lvl="1"/>
            <a:r>
              <a:rPr lang="en-US" dirty="0" smtClean="0"/>
              <a:t>Reduced repetition rate?</a:t>
            </a:r>
          </a:p>
          <a:p>
            <a:pPr lvl="2"/>
            <a:r>
              <a:rPr lang="en-US" dirty="0" smtClean="0"/>
              <a:t>25% luminosity, but at a cost (increase AC/</a:t>
            </a:r>
            <a:r>
              <a:rPr lang="en-US" dirty="0" err="1" smtClean="0"/>
              <a:t>cryo</a:t>
            </a:r>
            <a:r>
              <a:rPr lang="en-US" dirty="0" smtClean="0"/>
              <a:t> power)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70197"/>
          <a:stretch/>
        </p:blipFill>
        <p:spPr>
          <a:xfrm>
            <a:off x="214458" y="1132526"/>
            <a:ext cx="6273800" cy="1320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88998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en-US" dirty="0" err="1" smtClean="0"/>
              <a:t>TeV</a:t>
            </a:r>
            <a:r>
              <a:rPr lang="en-US" dirty="0" smtClean="0"/>
              <a:t> Parameters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9246" b="52395"/>
          <a:stretch/>
        </p:blipFill>
        <p:spPr>
          <a:xfrm>
            <a:off x="221934" y="1220570"/>
            <a:ext cx="6273800" cy="813713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14457" y="2256203"/>
            <a:ext cx="8416319" cy="421651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Working assumptions:</a:t>
            </a:r>
          </a:p>
          <a:p>
            <a:pPr lvl="1"/>
            <a:r>
              <a:rPr lang="en-US" dirty="0" smtClean="0"/>
              <a:t>bunch length 	unchanged</a:t>
            </a:r>
          </a:p>
          <a:p>
            <a:pPr lvl="1"/>
            <a:r>
              <a:rPr lang="en-US" dirty="0" err="1" smtClean="0"/>
              <a:t>polarisation</a:t>
            </a:r>
            <a:r>
              <a:rPr lang="en-US" dirty="0" smtClean="0"/>
              <a:t> 	unchanged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nergy spread	scaled (simplistic)	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Considerations</a:t>
            </a:r>
          </a:p>
          <a:p>
            <a:pPr lvl="1"/>
            <a:r>
              <a:rPr lang="en-US" dirty="0" smtClean="0"/>
              <a:t>bunch compressor options, possible shorter </a:t>
            </a:r>
            <a:r>
              <a:rPr lang="en-US" i="1" dirty="0" smtClean="0">
                <a:latin typeface="Symbol" charset="2"/>
                <a:cs typeface="Symbol" charset="2"/>
              </a:rPr>
              <a:t>s</a:t>
            </a:r>
            <a:r>
              <a:rPr lang="en-US" i="1" baseline="-25000" dirty="0" smtClean="0">
                <a:latin typeface="Times New Roman"/>
                <a:cs typeface="Times New Roman"/>
              </a:rPr>
              <a:t>z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electron energy spread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ositron </a:t>
            </a:r>
            <a:r>
              <a:rPr lang="en-US" dirty="0" err="1" smtClean="0"/>
              <a:t>polarisation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energy spread (general)</a:t>
            </a:r>
          </a:p>
          <a:p>
            <a:pPr lvl="2"/>
            <a:r>
              <a:rPr lang="en-US" dirty="0" smtClean="0"/>
              <a:t>bunch compressor options</a:t>
            </a:r>
          </a:p>
          <a:p>
            <a:pPr lvl="2"/>
            <a:r>
              <a:rPr lang="en-US" dirty="0" smtClean="0"/>
              <a:t>linac technology for upgrade (wakefield)</a:t>
            </a:r>
          </a:p>
          <a:p>
            <a:endParaRPr lang="en-US" dirty="0"/>
          </a:p>
        </p:txBody>
      </p:sp>
      <p:sp>
        <p:nvSpPr>
          <p:cNvPr id="3" name="Right Brace 2"/>
          <p:cNvSpPr/>
          <p:nvPr/>
        </p:nvSpPr>
        <p:spPr bwMode="auto">
          <a:xfrm>
            <a:off x="3624937" y="4669604"/>
            <a:ext cx="172616" cy="585627"/>
          </a:xfrm>
          <a:prstGeom prst="rightBrac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solidFill>
                  <a:srgbClr val="0000FF"/>
                </a:solidFill>
              </a:ln>
              <a:noFill/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45509" y="4681933"/>
            <a:ext cx="355093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366FF"/>
                </a:solidFill>
              </a:rPr>
              <a:t>Strongly influenced by design choices for positron source</a:t>
            </a:r>
            <a:endParaRPr lang="en-US" sz="16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048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en-US" dirty="0" err="1" smtClean="0"/>
              <a:t>TeV</a:t>
            </a:r>
            <a:r>
              <a:rPr lang="en-US" dirty="0" smtClean="0"/>
              <a:t> Parameters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47327" b="10949"/>
          <a:stretch/>
        </p:blipFill>
        <p:spPr>
          <a:xfrm>
            <a:off x="350084" y="1077693"/>
            <a:ext cx="6273800" cy="1849349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82" y="2995616"/>
            <a:ext cx="8929543" cy="3862384"/>
          </a:xfrm>
          <a:solidFill>
            <a:srgbClr val="FFFFFF"/>
          </a:solidFill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Working assumptions:</a:t>
            </a:r>
          </a:p>
          <a:p>
            <a:pPr lvl="1"/>
            <a:r>
              <a:rPr lang="en-US" dirty="0" smtClean="0"/>
              <a:t>Horizontal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-function increased to limit </a:t>
            </a:r>
            <a:r>
              <a:rPr lang="en-US" dirty="0" err="1" smtClean="0"/>
              <a:t>beamstrahlung</a:t>
            </a:r>
            <a:r>
              <a:rPr lang="en-US" dirty="0" smtClean="0"/>
              <a:t> at ~5%</a:t>
            </a:r>
          </a:p>
          <a:p>
            <a:pPr lvl="1"/>
            <a:r>
              <a:rPr lang="en-US" dirty="0" smtClean="0"/>
              <a:t>(Vertical reduced to increase partially compensate)</a:t>
            </a:r>
          </a:p>
          <a:p>
            <a:pPr lvl="1"/>
            <a:r>
              <a:rPr lang="en-US" dirty="0" smtClean="0"/>
              <a:t>High disruption parameter regime (stability)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Normalised</a:t>
            </a:r>
            <a:r>
              <a:rPr lang="en-US" dirty="0" smtClean="0"/>
              <a:t>) </a:t>
            </a:r>
            <a:r>
              <a:rPr lang="en-US" dirty="0" err="1"/>
              <a:t>e</a:t>
            </a:r>
            <a:r>
              <a:rPr lang="en-US" dirty="0" err="1" smtClean="0"/>
              <a:t>mittances</a:t>
            </a:r>
            <a:r>
              <a:rPr lang="en-US" dirty="0" smtClean="0"/>
              <a:t> assumed unchanged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Considerations</a:t>
            </a:r>
          </a:p>
          <a:p>
            <a:pPr lvl="1"/>
            <a:r>
              <a:rPr lang="en-US" i="1" dirty="0"/>
              <a:t>N</a:t>
            </a:r>
            <a:r>
              <a:rPr lang="en-US" dirty="0"/>
              <a:t> ∝ 1/</a:t>
            </a:r>
            <a:r>
              <a:rPr lang="en-US" i="1" dirty="0" err="1"/>
              <a:t>n</a:t>
            </a:r>
            <a:r>
              <a:rPr lang="en-US" i="1" baseline="-25000" dirty="0" err="1"/>
              <a:t>b</a:t>
            </a:r>
            <a:r>
              <a:rPr lang="en-US" dirty="0"/>
              <a:t> </a:t>
            </a:r>
            <a:r>
              <a:rPr lang="en-US" dirty="0" smtClean="0"/>
              <a:t>(see slide 20) beam-beam tradeoffs</a:t>
            </a:r>
          </a:p>
          <a:p>
            <a:pPr lvl="2"/>
            <a:r>
              <a:rPr lang="en-US" dirty="0" smtClean="0"/>
              <a:t>This includes bunch length</a:t>
            </a:r>
          </a:p>
          <a:p>
            <a:pPr lvl="1"/>
            <a:r>
              <a:rPr lang="en-US" dirty="0" smtClean="0"/>
              <a:t>Vertical emittance – beam dynamics studies required</a:t>
            </a:r>
          </a:p>
          <a:p>
            <a:pPr lvl="2"/>
            <a:r>
              <a:rPr lang="en-US" dirty="0" smtClean="0"/>
              <a:t>influence of linac upgrade tech. choice and bunch compressor options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91574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76200"/>
            <a:ext cx="7383315" cy="914400"/>
          </a:xfrm>
        </p:spPr>
        <p:txBody>
          <a:bodyPr/>
          <a:lstStyle/>
          <a:p>
            <a:r>
              <a:rPr lang="en-US" sz="3200" dirty="0" smtClean="0"/>
              <a:t>1 </a:t>
            </a:r>
            <a:r>
              <a:rPr lang="en-US" sz="3200" dirty="0" err="1" smtClean="0"/>
              <a:t>TeV</a:t>
            </a:r>
            <a:r>
              <a:rPr lang="en-US" sz="3200" dirty="0" smtClean="0"/>
              <a:t> Parameter with </a:t>
            </a:r>
            <a:r>
              <a:rPr lang="en-US" sz="3200" u="sng" dirty="0" smtClean="0"/>
              <a:t>Travelling Focus</a:t>
            </a:r>
            <a:endParaRPr lang="en-US" sz="3200" u="sn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76" y="1294030"/>
            <a:ext cx="8291639" cy="24169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7076" y="4054512"/>
            <a:ext cx="82916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90"/>
                </a:solidFill>
              </a:rPr>
              <a:t>If Travelling Focus proves tractable, then it can equally be applied for the upgrade </a:t>
            </a:r>
          </a:p>
          <a:p>
            <a:endParaRPr lang="en-US" sz="2800" dirty="0">
              <a:solidFill>
                <a:srgbClr val="000090"/>
              </a:solidFill>
            </a:endParaRPr>
          </a:p>
          <a:p>
            <a:r>
              <a:rPr lang="en-US" sz="2800" dirty="0" smtClean="0">
                <a:solidFill>
                  <a:srgbClr val="000090"/>
                </a:solidFill>
              </a:rPr>
              <a:t>Same caveats apply as for current ≤500 </a:t>
            </a:r>
            <a:r>
              <a:rPr lang="en-US" sz="2800" dirty="0" err="1" smtClean="0">
                <a:solidFill>
                  <a:srgbClr val="000090"/>
                </a:solidFill>
              </a:rPr>
              <a:t>GeV</a:t>
            </a:r>
            <a:r>
              <a:rPr lang="en-US" sz="2800" dirty="0" smtClean="0">
                <a:solidFill>
                  <a:srgbClr val="000090"/>
                </a:solidFill>
              </a:rPr>
              <a:t> parameter sets</a:t>
            </a:r>
            <a:endParaRPr lang="en-US" sz="2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63672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Group 249"/>
          <p:cNvGrpSpPr/>
          <p:nvPr/>
        </p:nvGrpSpPr>
        <p:grpSpPr>
          <a:xfrm>
            <a:off x="4349867" y="5634341"/>
            <a:ext cx="781087" cy="496944"/>
            <a:chOff x="798456" y="2724045"/>
            <a:chExt cx="781087" cy="496944"/>
          </a:xfrm>
        </p:grpSpPr>
        <p:sp>
          <p:nvSpPr>
            <p:cNvPr id="251" name="Arc 25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52" name="Arc 25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grpSp>
        <p:nvGrpSpPr>
          <p:cNvPr id="239" name="Group 238"/>
          <p:cNvGrpSpPr/>
          <p:nvPr/>
        </p:nvGrpSpPr>
        <p:grpSpPr>
          <a:xfrm>
            <a:off x="4292528" y="4139989"/>
            <a:ext cx="781087" cy="496944"/>
            <a:chOff x="798456" y="2724045"/>
            <a:chExt cx="781087" cy="496944"/>
          </a:xfrm>
        </p:grpSpPr>
        <p:sp>
          <p:nvSpPr>
            <p:cNvPr id="240" name="Arc 239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1" name="Arc 240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235" name="Rectangle 234"/>
          <p:cNvSpPr/>
          <p:nvPr/>
        </p:nvSpPr>
        <p:spPr bwMode="auto">
          <a:xfrm>
            <a:off x="568514" y="3064153"/>
            <a:ext cx="4015785" cy="1696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036972" y="987845"/>
            <a:ext cx="2029341" cy="14008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 Scenario(s)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569660" y="1589790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657479" y="1589790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739153" y="987845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640219" y="987845"/>
            <a:ext cx="9374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7056177" y="1592016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7036972" y="987845"/>
            <a:ext cx="0" cy="14008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5120660" y="992297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4570235" y="1594242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923665" y="1724899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BDS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5900045" y="1723410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Main Linac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7016929" y="1895526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e+ </a:t>
            </a:r>
            <a:r>
              <a:rPr lang="en-US" sz="1400" dirty="0" err="1" smtClean="0"/>
              <a:t>src</a:t>
            </a:r>
            <a:endParaRPr lang="en-US" sz="1400" dirty="0"/>
          </a:p>
        </p:txBody>
      </p:sp>
      <p:sp>
        <p:nvSpPr>
          <p:cNvPr id="41" name="Octagon 40"/>
          <p:cNvSpPr/>
          <p:nvPr/>
        </p:nvSpPr>
        <p:spPr bwMode="auto">
          <a:xfrm>
            <a:off x="8647123" y="1569965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541936" y="1960301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8284255" y="1108636"/>
            <a:ext cx="546914" cy="291449"/>
            <a:chOff x="1295400" y="4652316"/>
            <a:chExt cx="609552" cy="390534"/>
          </a:xfrm>
          <a:noFill/>
        </p:grpSpPr>
        <p:sp>
          <p:nvSpPr>
            <p:cNvPr id="56" name="Arc 5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77" name="Straight Connector 76"/>
          <p:cNvCxnSpPr/>
          <p:nvPr/>
        </p:nvCxnSpPr>
        <p:spPr bwMode="auto">
          <a:xfrm flipV="1">
            <a:off x="8597690" y="1400085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>
            <a:stCxn id="72" idx="0"/>
          </p:cNvCxnSpPr>
          <p:nvPr/>
        </p:nvCxnSpPr>
        <p:spPr bwMode="auto">
          <a:xfrm flipV="1">
            <a:off x="4962023" y="1550733"/>
            <a:ext cx="3677387" cy="44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2" name="Group 31"/>
          <p:cNvGrpSpPr/>
          <p:nvPr/>
        </p:nvGrpSpPr>
        <p:grpSpPr>
          <a:xfrm rot="952044">
            <a:off x="5586775" y="1367251"/>
            <a:ext cx="241025" cy="616618"/>
            <a:chOff x="4144431" y="3726925"/>
            <a:chExt cx="254444" cy="424431"/>
          </a:xfrm>
        </p:grpSpPr>
        <p:sp>
          <p:nvSpPr>
            <p:cNvPr id="28" name="Rectangle 27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1" name="Rectangle 80"/>
          <p:cNvSpPr/>
          <p:nvPr/>
        </p:nvSpPr>
        <p:spPr bwMode="auto">
          <a:xfrm>
            <a:off x="8836137" y="1583974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4570235" y="987845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554450" y="1586201"/>
            <a:ext cx="4015785" cy="1696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52" name="Group 51"/>
          <p:cNvGrpSpPr/>
          <p:nvPr/>
        </p:nvGrpSpPr>
        <p:grpSpPr>
          <a:xfrm rot="952044">
            <a:off x="2424269" y="1341968"/>
            <a:ext cx="241025" cy="616618"/>
            <a:chOff x="4144431" y="3726925"/>
            <a:chExt cx="254444" cy="424431"/>
          </a:xfrm>
        </p:grpSpPr>
        <p:sp>
          <p:nvSpPr>
            <p:cNvPr id="53" name="Rectangle 52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7" name="TextBox 116"/>
          <p:cNvSpPr txBox="1"/>
          <p:nvPr/>
        </p:nvSpPr>
        <p:spPr>
          <a:xfrm>
            <a:off x="4491197" y="1725097"/>
            <a:ext cx="434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BC</a:t>
            </a:r>
            <a:endParaRPr lang="en-US" sz="1400" dirty="0"/>
          </a:p>
        </p:txBody>
      </p:sp>
      <p:sp>
        <p:nvSpPr>
          <p:cNvPr id="118" name="Rectangle 117"/>
          <p:cNvSpPr/>
          <p:nvPr/>
        </p:nvSpPr>
        <p:spPr>
          <a:xfrm>
            <a:off x="7036972" y="2482033"/>
            <a:ext cx="2029341" cy="14008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9" name="Rectangle 118"/>
          <p:cNvSpPr/>
          <p:nvPr/>
        </p:nvSpPr>
        <p:spPr bwMode="auto">
          <a:xfrm>
            <a:off x="4569660" y="3083978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0" name="Rectangle 119"/>
          <p:cNvSpPr/>
          <p:nvPr/>
        </p:nvSpPr>
        <p:spPr bwMode="auto">
          <a:xfrm>
            <a:off x="7657479" y="3083978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21" name="Straight Connector 120"/>
          <p:cNvCxnSpPr/>
          <p:nvPr/>
        </p:nvCxnSpPr>
        <p:spPr bwMode="auto">
          <a:xfrm>
            <a:off x="8739153" y="2482033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>
            <a:off x="7640219" y="2482033"/>
            <a:ext cx="9374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3" name="Rectangle 122"/>
          <p:cNvSpPr/>
          <p:nvPr/>
        </p:nvSpPr>
        <p:spPr bwMode="auto">
          <a:xfrm>
            <a:off x="7056177" y="3086204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24" name="Straight Connector 123"/>
          <p:cNvCxnSpPr/>
          <p:nvPr/>
        </p:nvCxnSpPr>
        <p:spPr bwMode="auto">
          <a:xfrm>
            <a:off x="7036972" y="2482033"/>
            <a:ext cx="0" cy="14008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Straight Connector 124"/>
          <p:cNvCxnSpPr/>
          <p:nvPr/>
        </p:nvCxnSpPr>
        <p:spPr bwMode="auto">
          <a:xfrm>
            <a:off x="1104875" y="2482033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6" name="Rectangle 125"/>
          <p:cNvSpPr/>
          <p:nvPr/>
        </p:nvSpPr>
        <p:spPr bwMode="auto">
          <a:xfrm>
            <a:off x="554450" y="3083978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27" name="Straight Connector 126"/>
          <p:cNvCxnSpPr/>
          <p:nvPr/>
        </p:nvCxnSpPr>
        <p:spPr bwMode="auto">
          <a:xfrm>
            <a:off x="302271" y="2482033"/>
            <a:ext cx="9391" cy="991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7923665" y="3219087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BDS</a:t>
            </a:r>
            <a:endParaRPr lang="en-US" sz="1400" dirty="0"/>
          </a:p>
        </p:txBody>
      </p:sp>
      <p:sp>
        <p:nvSpPr>
          <p:cNvPr id="129" name="TextBox 128"/>
          <p:cNvSpPr txBox="1"/>
          <p:nvPr/>
        </p:nvSpPr>
        <p:spPr>
          <a:xfrm>
            <a:off x="5900045" y="3217598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Main Linac</a:t>
            </a:r>
            <a:endParaRPr lang="en-US" sz="1400" dirty="0"/>
          </a:p>
        </p:txBody>
      </p:sp>
      <p:sp>
        <p:nvSpPr>
          <p:cNvPr id="130" name="TextBox 129"/>
          <p:cNvSpPr txBox="1"/>
          <p:nvPr/>
        </p:nvSpPr>
        <p:spPr>
          <a:xfrm rot="16200000">
            <a:off x="7016929" y="3389714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e+ </a:t>
            </a:r>
            <a:r>
              <a:rPr lang="en-US" sz="1400" dirty="0" err="1" smtClean="0"/>
              <a:t>src</a:t>
            </a:r>
            <a:endParaRPr lang="en-US" sz="1400" dirty="0"/>
          </a:p>
        </p:txBody>
      </p:sp>
      <p:sp>
        <p:nvSpPr>
          <p:cNvPr id="131" name="Octagon 130"/>
          <p:cNvSpPr/>
          <p:nvPr/>
        </p:nvSpPr>
        <p:spPr bwMode="auto">
          <a:xfrm>
            <a:off x="8647123" y="3064153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8541936" y="3454489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grpSp>
        <p:nvGrpSpPr>
          <p:cNvPr id="133" name="Group 132"/>
          <p:cNvGrpSpPr/>
          <p:nvPr/>
        </p:nvGrpSpPr>
        <p:grpSpPr>
          <a:xfrm>
            <a:off x="8284255" y="2602824"/>
            <a:ext cx="546914" cy="291449"/>
            <a:chOff x="1295400" y="4652316"/>
            <a:chExt cx="609552" cy="390534"/>
          </a:xfrm>
          <a:noFill/>
        </p:grpSpPr>
        <p:sp>
          <p:nvSpPr>
            <p:cNvPr id="134" name="Arc 133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35" name="Straight Connector 134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6" name="Straight Connector 135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37" name="Group 136"/>
          <p:cNvGrpSpPr/>
          <p:nvPr/>
        </p:nvGrpSpPr>
        <p:grpSpPr>
          <a:xfrm>
            <a:off x="311956" y="2655192"/>
            <a:ext cx="781087" cy="496944"/>
            <a:chOff x="798456" y="2724045"/>
            <a:chExt cx="781087" cy="496944"/>
          </a:xfrm>
        </p:grpSpPr>
        <p:sp>
          <p:nvSpPr>
            <p:cNvPr id="138" name="Arc 137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9" name="Arc 138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140" name="Straight Connector 139"/>
          <p:cNvCxnSpPr/>
          <p:nvPr/>
        </p:nvCxnSpPr>
        <p:spPr bwMode="auto">
          <a:xfrm flipV="1">
            <a:off x="8597690" y="2894273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2" name="Group 141"/>
          <p:cNvGrpSpPr/>
          <p:nvPr/>
        </p:nvGrpSpPr>
        <p:grpSpPr>
          <a:xfrm rot="952044">
            <a:off x="5586775" y="2861439"/>
            <a:ext cx="241025" cy="616618"/>
            <a:chOff x="4144431" y="3726925"/>
            <a:chExt cx="254444" cy="424431"/>
          </a:xfrm>
        </p:grpSpPr>
        <p:sp>
          <p:nvSpPr>
            <p:cNvPr id="143" name="Rectangle 142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44" name="Straight Connector 143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46" name="Rectangle 145"/>
          <p:cNvSpPr/>
          <p:nvPr/>
        </p:nvSpPr>
        <p:spPr bwMode="auto">
          <a:xfrm>
            <a:off x="8836137" y="3078162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7" name="Straight Connector 146"/>
          <p:cNvCxnSpPr/>
          <p:nvPr/>
        </p:nvCxnSpPr>
        <p:spPr bwMode="auto">
          <a:xfrm>
            <a:off x="4570235" y="2482033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8" name="Rectangle 147"/>
          <p:cNvSpPr/>
          <p:nvPr/>
        </p:nvSpPr>
        <p:spPr bwMode="auto">
          <a:xfrm>
            <a:off x="1120653" y="3080388"/>
            <a:ext cx="2902662" cy="15153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475412" y="3214833"/>
            <a:ext cx="434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BC</a:t>
            </a:r>
            <a:endParaRPr lang="en-US" sz="1400" dirty="0"/>
          </a:p>
        </p:txBody>
      </p:sp>
      <p:sp>
        <p:nvSpPr>
          <p:cNvPr id="154" name="Rectangle 153"/>
          <p:cNvSpPr/>
          <p:nvPr/>
        </p:nvSpPr>
        <p:spPr>
          <a:xfrm>
            <a:off x="7036972" y="3976221"/>
            <a:ext cx="2029341" cy="14008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5" name="Rectangle 154"/>
          <p:cNvSpPr/>
          <p:nvPr/>
        </p:nvSpPr>
        <p:spPr bwMode="auto">
          <a:xfrm>
            <a:off x="4569660" y="4578166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6" name="Rectangle 155"/>
          <p:cNvSpPr/>
          <p:nvPr/>
        </p:nvSpPr>
        <p:spPr bwMode="auto">
          <a:xfrm>
            <a:off x="7657479" y="4578166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57" name="Straight Connector 156"/>
          <p:cNvCxnSpPr/>
          <p:nvPr/>
        </p:nvCxnSpPr>
        <p:spPr bwMode="auto">
          <a:xfrm>
            <a:off x="8739153" y="3976221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8" name="Straight Connector 157"/>
          <p:cNvCxnSpPr/>
          <p:nvPr/>
        </p:nvCxnSpPr>
        <p:spPr bwMode="auto">
          <a:xfrm>
            <a:off x="7640219" y="3976221"/>
            <a:ext cx="9374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9" name="Rectangle 158"/>
          <p:cNvSpPr/>
          <p:nvPr/>
        </p:nvSpPr>
        <p:spPr bwMode="auto">
          <a:xfrm>
            <a:off x="7056177" y="4580392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60" name="Straight Connector 159"/>
          <p:cNvCxnSpPr/>
          <p:nvPr/>
        </p:nvCxnSpPr>
        <p:spPr bwMode="auto">
          <a:xfrm>
            <a:off x="7036972" y="3976221"/>
            <a:ext cx="0" cy="14008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1" name="Straight Connector 160"/>
          <p:cNvCxnSpPr/>
          <p:nvPr/>
        </p:nvCxnSpPr>
        <p:spPr bwMode="auto">
          <a:xfrm>
            <a:off x="1104875" y="3976221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2" name="Rectangle 161"/>
          <p:cNvSpPr/>
          <p:nvPr/>
        </p:nvSpPr>
        <p:spPr bwMode="auto">
          <a:xfrm>
            <a:off x="554450" y="4578166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63" name="Straight Connector 162"/>
          <p:cNvCxnSpPr/>
          <p:nvPr/>
        </p:nvCxnSpPr>
        <p:spPr bwMode="auto">
          <a:xfrm>
            <a:off x="302271" y="3976221"/>
            <a:ext cx="9391" cy="991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4" name="TextBox 163"/>
          <p:cNvSpPr txBox="1"/>
          <p:nvPr/>
        </p:nvSpPr>
        <p:spPr>
          <a:xfrm>
            <a:off x="7923665" y="4713275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BDS</a:t>
            </a:r>
            <a:endParaRPr lang="en-US" sz="1400" dirty="0"/>
          </a:p>
        </p:txBody>
      </p:sp>
      <p:sp>
        <p:nvSpPr>
          <p:cNvPr id="165" name="TextBox 164"/>
          <p:cNvSpPr txBox="1"/>
          <p:nvPr/>
        </p:nvSpPr>
        <p:spPr>
          <a:xfrm>
            <a:off x="5900045" y="4711786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Main Linac</a:t>
            </a:r>
            <a:endParaRPr lang="en-US" sz="1400" dirty="0"/>
          </a:p>
        </p:txBody>
      </p:sp>
      <p:sp>
        <p:nvSpPr>
          <p:cNvPr id="166" name="TextBox 165"/>
          <p:cNvSpPr txBox="1"/>
          <p:nvPr/>
        </p:nvSpPr>
        <p:spPr>
          <a:xfrm rot="16200000">
            <a:off x="7016929" y="4883902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e+ </a:t>
            </a:r>
            <a:r>
              <a:rPr lang="en-US" sz="1400" dirty="0" err="1" smtClean="0"/>
              <a:t>src</a:t>
            </a:r>
            <a:endParaRPr lang="en-US" sz="1400" dirty="0"/>
          </a:p>
        </p:txBody>
      </p:sp>
      <p:sp>
        <p:nvSpPr>
          <p:cNvPr id="167" name="Octagon 166"/>
          <p:cNvSpPr/>
          <p:nvPr/>
        </p:nvSpPr>
        <p:spPr bwMode="auto">
          <a:xfrm>
            <a:off x="8647123" y="4558341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8541936" y="4948677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grpSp>
        <p:nvGrpSpPr>
          <p:cNvPr id="169" name="Group 168"/>
          <p:cNvGrpSpPr/>
          <p:nvPr/>
        </p:nvGrpSpPr>
        <p:grpSpPr>
          <a:xfrm>
            <a:off x="8284255" y="4097012"/>
            <a:ext cx="546914" cy="291449"/>
            <a:chOff x="1295400" y="4652316"/>
            <a:chExt cx="609552" cy="390534"/>
          </a:xfrm>
          <a:noFill/>
        </p:grpSpPr>
        <p:sp>
          <p:nvSpPr>
            <p:cNvPr id="170" name="Arc 169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71" name="Straight Connector 170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2" name="Straight Connector 171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73" name="Group 172"/>
          <p:cNvGrpSpPr/>
          <p:nvPr/>
        </p:nvGrpSpPr>
        <p:grpSpPr>
          <a:xfrm>
            <a:off x="311956" y="4149380"/>
            <a:ext cx="781087" cy="496944"/>
            <a:chOff x="798456" y="2724045"/>
            <a:chExt cx="781087" cy="496944"/>
          </a:xfrm>
        </p:grpSpPr>
        <p:sp>
          <p:nvSpPr>
            <p:cNvPr id="174" name="Arc 173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75" name="Arc 174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176" name="Straight Connector 175"/>
          <p:cNvCxnSpPr/>
          <p:nvPr/>
        </p:nvCxnSpPr>
        <p:spPr bwMode="auto">
          <a:xfrm flipV="1">
            <a:off x="8597690" y="4388461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7" name="Straight Connector 176"/>
          <p:cNvCxnSpPr>
            <a:stCxn id="175" idx="0"/>
          </p:cNvCxnSpPr>
          <p:nvPr/>
        </p:nvCxnSpPr>
        <p:spPr bwMode="auto">
          <a:xfrm>
            <a:off x="946238" y="4539109"/>
            <a:ext cx="765145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78" name="Group 177"/>
          <p:cNvGrpSpPr/>
          <p:nvPr/>
        </p:nvGrpSpPr>
        <p:grpSpPr>
          <a:xfrm rot="952044">
            <a:off x="5586775" y="4355627"/>
            <a:ext cx="241025" cy="616618"/>
            <a:chOff x="4144431" y="3726925"/>
            <a:chExt cx="254444" cy="424431"/>
          </a:xfrm>
        </p:grpSpPr>
        <p:sp>
          <p:nvSpPr>
            <p:cNvPr id="179" name="Rectangle 178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80" name="Straight Connector 17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2" name="Rectangle 181"/>
          <p:cNvSpPr/>
          <p:nvPr/>
        </p:nvSpPr>
        <p:spPr bwMode="auto">
          <a:xfrm>
            <a:off x="8836137" y="4572350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83" name="Straight Connector 182"/>
          <p:cNvCxnSpPr/>
          <p:nvPr/>
        </p:nvCxnSpPr>
        <p:spPr bwMode="auto">
          <a:xfrm>
            <a:off x="4570235" y="3976221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4" name="Rectangle 183"/>
          <p:cNvSpPr/>
          <p:nvPr/>
        </p:nvSpPr>
        <p:spPr bwMode="auto">
          <a:xfrm>
            <a:off x="1120652" y="4574577"/>
            <a:ext cx="3449583" cy="145722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85" name="Group 184"/>
          <p:cNvGrpSpPr/>
          <p:nvPr/>
        </p:nvGrpSpPr>
        <p:grpSpPr>
          <a:xfrm rot="952044">
            <a:off x="2424269" y="4330344"/>
            <a:ext cx="241025" cy="616618"/>
            <a:chOff x="4144431" y="3726925"/>
            <a:chExt cx="254444" cy="424431"/>
          </a:xfrm>
        </p:grpSpPr>
        <p:sp>
          <p:nvSpPr>
            <p:cNvPr id="186" name="Rectangle 185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87" name="Straight Connector 186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9" name="TextBox 188"/>
          <p:cNvSpPr txBox="1"/>
          <p:nvPr/>
        </p:nvSpPr>
        <p:spPr>
          <a:xfrm>
            <a:off x="475412" y="4709021"/>
            <a:ext cx="434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BC</a:t>
            </a:r>
            <a:endParaRPr lang="en-US" sz="1400" dirty="0"/>
          </a:p>
        </p:txBody>
      </p:sp>
      <p:sp>
        <p:nvSpPr>
          <p:cNvPr id="190" name="Rectangle 189"/>
          <p:cNvSpPr/>
          <p:nvPr/>
        </p:nvSpPr>
        <p:spPr>
          <a:xfrm>
            <a:off x="7036972" y="5470409"/>
            <a:ext cx="2029341" cy="14008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2" name="Rectangle 191"/>
          <p:cNvSpPr/>
          <p:nvPr/>
        </p:nvSpPr>
        <p:spPr bwMode="auto">
          <a:xfrm>
            <a:off x="7657479" y="6072354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93" name="Straight Connector 192"/>
          <p:cNvCxnSpPr/>
          <p:nvPr/>
        </p:nvCxnSpPr>
        <p:spPr bwMode="auto">
          <a:xfrm>
            <a:off x="8739153" y="5470409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>
            <a:off x="7640219" y="5470409"/>
            <a:ext cx="9374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5" name="Rectangle 194"/>
          <p:cNvSpPr/>
          <p:nvPr/>
        </p:nvSpPr>
        <p:spPr bwMode="auto">
          <a:xfrm>
            <a:off x="7056177" y="6074580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96" name="Straight Connector 195"/>
          <p:cNvCxnSpPr/>
          <p:nvPr/>
        </p:nvCxnSpPr>
        <p:spPr bwMode="auto">
          <a:xfrm>
            <a:off x="7036972" y="5470409"/>
            <a:ext cx="0" cy="14008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7" name="Straight Connector 196"/>
          <p:cNvCxnSpPr/>
          <p:nvPr/>
        </p:nvCxnSpPr>
        <p:spPr bwMode="auto">
          <a:xfrm>
            <a:off x="1104875" y="5470409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8" name="Rectangle 197"/>
          <p:cNvSpPr/>
          <p:nvPr/>
        </p:nvSpPr>
        <p:spPr bwMode="auto">
          <a:xfrm>
            <a:off x="554450" y="6072354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99" name="Straight Connector 198"/>
          <p:cNvCxnSpPr/>
          <p:nvPr/>
        </p:nvCxnSpPr>
        <p:spPr bwMode="auto">
          <a:xfrm>
            <a:off x="302271" y="5470409"/>
            <a:ext cx="9391" cy="991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0" name="TextBox 199"/>
          <p:cNvSpPr txBox="1"/>
          <p:nvPr/>
        </p:nvSpPr>
        <p:spPr>
          <a:xfrm>
            <a:off x="7923665" y="6207463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BDS</a:t>
            </a:r>
            <a:endParaRPr lang="en-US" sz="1400" dirty="0"/>
          </a:p>
        </p:txBody>
      </p:sp>
      <p:sp>
        <p:nvSpPr>
          <p:cNvPr id="201" name="TextBox 200"/>
          <p:cNvSpPr txBox="1"/>
          <p:nvPr/>
        </p:nvSpPr>
        <p:spPr>
          <a:xfrm>
            <a:off x="5907504" y="6205974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Main Linac</a:t>
            </a:r>
            <a:endParaRPr lang="en-US" sz="1400" dirty="0"/>
          </a:p>
        </p:txBody>
      </p:sp>
      <p:sp>
        <p:nvSpPr>
          <p:cNvPr id="202" name="TextBox 201"/>
          <p:cNvSpPr txBox="1"/>
          <p:nvPr/>
        </p:nvSpPr>
        <p:spPr>
          <a:xfrm rot="16200000">
            <a:off x="7016929" y="6378090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e+ </a:t>
            </a:r>
            <a:r>
              <a:rPr lang="en-US" sz="1400" dirty="0" err="1" smtClean="0"/>
              <a:t>src</a:t>
            </a:r>
            <a:endParaRPr lang="en-US" sz="1400" dirty="0"/>
          </a:p>
        </p:txBody>
      </p:sp>
      <p:sp>
        <p:nvSpPr>
          <p:cNvPr id="203" name="Octagon 202"/>
          <p:cNvSpPr/>
          <p:nvPr/>
        </p:nvSpPr>
        <p:spPr bwMode="auto">
          <a:xfrm>
            <a:off x="8647123" y="6052529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8541936" y="6442865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grpSp>
        <p:nvGrpSpPr>
          <p:cNvPr id="205" name="Group 204"/>
          <p:cNvGrpSpPr/>
          <p:nvPr/>
        </p:nvGrpSpPr>
        <p:grpSpPr>
          <a:xfrm>
            <a:off x="8284255" y="5591200"/>
            <a:ext cx="546914" cy="291449"/>
            <a:chOff x="1295400" y="4652316"/>
            <a:chExt cx="609552" cy="390534"/>
          </a:xfrm>
          <a:noFill/>
        </p:grpSpPr>
        <p:sp>
          <p:nvSpPr>
            <p:cNvPr id="206" name="Arc 20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207" name="Straight Connector 206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8" name="Straight Connector 207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09" name="Group 208"/>
          <p:cNvGrpSpPr/>
          <p:nvPr/>
        </p:nvGrpSpPr>
        <p:grpSpPr>
          <a:xfrm>
            <a:off x="311956" y="5643568"/>
            <a:ext cx="781087" cy="496944"/>
            <a:chOff x="798456" y="2724045"/>
            <a:chExt cx="781087" cy="496944"/>
          </a:xfrm>
        </p:grpSpPr>
        <p:sp>
          <p:nvSpPr>
            <p:cNvPr id="210" name="Arc 209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11" name="Arc 210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212" name="Straight Connector 211"/>
          <p:cNvCxnSpPr/>
          <p:nvPr/>
        </p:nvCxnSpPr>
        <p:spPr bwMode="auto">
          <a:xfrm flipV="1">
            <a:off x="8597690" y="5882649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3" name="Straight Connector 212"/>
          <p:cNvCxnSpPr>
            <a:stCxn id="211" idx="0"/>
          </p:cNvCxnSpPr>
          <p:nvPr/>
        </p:nvCxnSpPr>
        <p:spPr bwMode="auto">
          <a:xfrm>
            <a:off x="946238" y="6033297"/>
            <a:ext cx="765145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8" name="Rectangle 217"/>
          <p:cNvSpPr/>
          <p:nvPr/>
        </p:nvSpPr>
        <p:spPr bwMode="auto">
          <a:xfrm>
            <a:off x="8836137" y="6066538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0" name="Rectangle 219"/>
          <p:cNvSpPr/>
          <p:nvPr/>
        </p:nvSpPr>
        <p:spPr bwMode="auto">
          <a:xfrm>
            <a:off x="1120652" y="6068765"/>
            <a:ext cx="5923195" cy="145722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21" name="Group 220"/>
          <p:cNvGrpSpPr/>
          <p:nvPr/>
        </p:nvGrpSpPr>
        <p:grpSpPr>
          <a:xfrm rot="952044">
            <a:off x="3908871" y="5835538"/>
            <a:ext cx="241025" cy="616618"/>
            <a:chOff x="4144431" y="3726925"/>
            <a:chExt cx="254444" cy="424431"/>
          </a:xfrm>
        </p:grpSpPr>
        <p:sp>
          <p:nvSpPr>
            <p:cNvPr id="222" name="Rectangle 221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223" name="Straight Connector 222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4" name="Straight Connector 223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5" name="TextBox 224"/>
          <p:cNvSpPr txBox="1"/>
          <p:nvPr/>
        </p:nvSpPr>
        <p:spPr>
          <a:xfrm>
            <a:off x="475412" y="6203209"/>
            <a:ext cx="434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BC</a:t>
            </a:r>
            <a:endParaRPr lang="en-US" sz="1400" dirty="0"/>
          </a:p>
        </p:txBody>
      </p:sp>
      <p:grpSp>
        <p:nvGrpSpPr>
          <p:cNvPr id="73" name="Group 72"/>
          <p:cNvGrpSpPr/>
          <p:nvPr/>
        </p:nvGrpSpPr>
        <p:grpSpPr>
          <a:xfrm>
            <a:off x="4327741" y="1165456"/>
            <a:ext cx="781087" cy="496944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43" name="Right Arrow 42"/>
          <p:cNvSpPr/>
          <p:nvPr/>
        </p:nvSpPr>
        <p:spPr>
          <a:xfrm>
            <a:off x="554450" y="1550733"/>
            <a:ext cx="86667" cy="279611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5009" y="1119041"/>
            <a:ext cx="1900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start civil construction</a:t>
            </a:r>
            <a:endParaRPr lang="en-US" sz="1400" dirty="0"/>
          </a:p>
        </p:txBody>
      </p:sp>
      <p:sp>
        <p:nvSpPr>
          <p:cNvPr id="226" name="TextBox 225"/>
          <p:cNvSpPr txBox="1"/>
          <p:nvPr/>
        </p:nvSpPr>
        <p:spPr>
          <a:xfrm>
            <a:off x="5120660" y="895659"/>
            <a:ext cx="1731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500GeV operations</a:t>
            </a:r>
            <a:endParaRPr lang="en-US" sz="1400" dirty="0">
              <a:solidFill>
                <a:srgbClr val="0000FF"/>
              </a:solidFill>
            </a:endParaRPr>
          </a:p>
        </p:txBody>
      </p:sp>
      <p:cxnSp>
        <p:nvCxnSpPr>
          <p:cNvPr id="227" name="Straight Connector 226"/>
          <p:cNvCxnSpPr>
            <a:stCxn id="230" idx="0"/>
          </p:cNvCxnSpPr>
          <p:nvPr/>
        </p:nvCxnSpPr>
        <p:spPr bwMode="auto">
          <a:xfrm flipV="1">
            <a:off x="4951169" y="3040469"/>
            <a:ext cx="3677387" cy="44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28" name="Group 227"/>
          <p:cNvGrpSpPr/>
          <p:nvPr/>
        </p:nvGrpSpPr>
        <p:grpSpPr>
          <a:xfrm>
            <a:off x="4316887" y="2655192"/>
            <a:ext cx="781087" cy="496944"/>
            <a:chOff x="798456" y="2724045"/>
            <a:chExt cx="781087" cy="496944"/>
          </a:xfrm>
        </p:grpSpPr>
        <p:sp>
          <p:nvSpPr>
            <p:cNvPr id="229" name="Arc 228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30" name="Arc 229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231" name="Rectangle 230"/>
          <p:cNvSpPr/>
          <p:nvPr/>
        </p:nvSpPr>
        <p:spPr bwMode="auto">
          <a:xfrm>
            <a:off x="4575293" y="3080608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232" name="Straight Connector 231"/>
          <p:cNvCxnSpPr/>
          <p:nvPr/>
        </p:nvCxnSpPr>
        <p:spPr bwMode="auto">
          <a:xfrm>
            <a:off x="5130818" y="2482033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3" name="TextBox 232"/>
          <p:cNvSpPr txBox="1"/>
          <p:nvPr/>
        </p:nvSpPr>
        <p:spPr>
          <a:xfrm>
            <a:off x="5174823" y="2390496"/>
            <a:ext cx="1731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500GeV operations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34" name="Right Arrow 233"/>
          <p:cNvSpPr/>
          <p:nvPr/>
        </p:nvSpPr>
        <p:spPr>
          <a:xfrm>
            <a:off x="3951459" y="3016335"/>
            <a:ext cx="86667" cy="279611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7" name="Rectangle 236"/>
          <p:cNvSpPr/>
          <p:nvPr/>
        </p:nvSpPr>
        <p:spPr bwMode="auto">
          <a:xfrm>
            <a:off x="1122765" y="3080388"/>
            <a:ext cx="1713569" cy="151537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238" name="Straight Connector 237"/>
          <p:cNvCxnSpPr/>
          <p:nvPr/>
        </p:nvCxnSpPr>
        <p:spPr bwMode="auto">
          <a:xfrm>
            <a:off x="946238" y="3044271"/>
            <a:ext cx="190279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9" name="Group 148"/>
          <p:cNvGrpSpPr/>
          <p:nvPr/>
        </p:nvGrpSpPr>
        <p:grpSpPr>
          <a:xfrm rot="952044">
            <a:off x="2424269" y="2836156"/>
            <a:ext cx="241025" cy="616618"/>
            <a:chOff x="4144431" y="3726925"/>
            <a:chExt cx="254444" cy="424431"/>
          </a:xfrm>
        </p:grpSpPr>
        <p:sp>
          <p:nvSpPr>
            <p:cNvPr id="150" name="Rectangle 149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51" name="Straight Connector 150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Straight Connector 151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42" name="TextBox 241"/>
          <p:cNvSpPr txBox="1"/>
          <p:nvPr/>
        </p:nvSpPr>
        <p:spPr>
          <a:xfrm>
            <a:off x="5120660" y="3995491"/>
            <a:ext cx="2600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Installation/upgrade shutdown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243" name="Rectangle 242"/>
          <p:cNvSpPr/>
          <p:nvPr/>
        </p:nvSpPr>
        <p:spPr bwMode="auto">
          <a:xfrm>
            <a:off x="4627865" y="4659101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951459" y="49603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44" name="TextBox 243"/>
          <p:cNvSpPr txBox="1"/>
          <p:nvPr/>
        </p:nvSpPr>
        <p:spPr>
          <a:xfrm>
            <a:off x="345009" y="2177473"/>
            <a:ext cx="2554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civil construction + installation</a:t>
            </a:r>
            <a:endParaRPr lang="en-US" sz="1400" dirty="0"/>
          </a:p>
        </p:txBody>
      </p:sp>
      <p:sp>
        <p:nvSpPr>
          <p:cNvPr id="245" name="TextBox 244"/>
          <p:cNvSpPr txBox="1"/>
          <p:nvPr/>
        </p:nvSpPr>
        <p:spPr>
          <a:xfrm>
            <a:off x="2933029" y="5035813"/>
            <a:ext cx="2040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final installation/connection</a:t>
            </a:r>
          </a:p>
          <a:p>
            <a:r>
              <a:rPr lang="en-US" sz="1200" dirty="0" smtClean="0"/>
              <a:t>removal/relocation of BC</a:t>
            </a:r>
          </a:p>
          <a:p>
            <a:r>
              <a:rPr lang="en-US" sz="1200" dirty="0" smtClean="0"/>
              <a:t>Removal of turnaround etc.</a:t>
            </a:r>
            <a:endParaRPr lang="en-US" sz="1200" dirty="0"/>
          </a:p>
        </p:txBody>
      </p:sp>
      <p:sp>
        <p:nvSpPr>
          <p:cNvPr id="246" name="Oval 245"/>
          <p:cNvSpPr/>
          <p:nvPr/>
        </p:nvSpPr>
        <p:spPr>
          <a:xfrm>
            <a:off x="4099044" y="3855073"/>
            <a:ext cx="1176837" cy="1253082"/>
          </a:xfrm>
          <a:prstGeom prst="ellipse">
            <a:avLst/>
          </a:prstGeom>
          <a:ln>
            <a:solidFill>
              <a:srgbClr val="0000FF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6224181" y="5285008"/>
            <a:ext cx="1956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Installation of addition magnets etc.</a:t>
            </a:r>
            <a:endParaRPr lang="en-US" sz="1200" dirty="0"/>
          </a:p>
        </p:txBody>
      </p:sp>
      <p:cxnSp>
        <p:nvCxnSpPr>
          <p:cNvPr id="249" name="Straight Arrow Connector 248"/>
          <p:cNvCxnSpPr/>
          <p:nvPr/>
        </p:nvCxnSpPr>
        <p:spPr bwMode="auto">
          <a:xfrm flipV="1">
            <a:off x="7842681" y="4993447"/>
            <a:ext cx="176135" cy="3245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3" name="TextBox 252"/>
          <p:cNvSpPr txBox="1"/>
          <p:nvPr/>
        </p:nvSpPr>
        <p:spPr>
          <a:xfrm>
            <a:off x="5195480" y="5691551"/>
            <a:ext cx="2980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Commissioning / operation at 1TeV</a:t>
            </a:r>
            <a:endParaRPr lang="en-US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6013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TDR Upgrade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244" y="990600"/>
            <a:ext cx="7462006" cy="5867399"/>
          </a:xfrm>
          <a:solidFill>
            <a:srgbClr val="FFFFFF"/>
          </a:solidFill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Begins this workshop (next slide)</a:t>
            </a:r>
          </a:p>
          <a:p>
            <a:endParaRPr lang="en-US" dirty="0" smtClean="0"/>
          </a:p>
          <a:p>
            <a:r>
              <a:rPr lang="en-US" dirty="0" smtClean="0"/>
              <a:t>Limited resources means only a </a:t>
            </a:r>
            <a:r>
              <a:rPr lang="en-US" u="sng" dirty="0" smtClean="0"/>
              <a:t>very</a:t>
            </a:r>
            <a:r>
              <a:rPr lang="en-US" dirty="0" smtClean="0"/>
              <a:t> conceptual study</a:t>
            </a:r>
          </a:p>
          <a:p>
            <a:pPr lvl="1"/>
            <a:r>
              <a:rPr lang="en-US" dirty="0" smtClean="0"/>
              <a:t>design parameters</a:t>
            </a:r>
          </a:p>
          <a:p>
            <a:pPr lvl="1"/>
            <a:r>
              <a:rPr lang="en-US" dirty="0" smtClean="0"/>
              <a:t>scaling of 500GeV designs</a:t>
            </a:r>
          </a:p>
          <a:p>
            <a:pPr lvl="1"/>
            <a:r>
              <a:rPr lang="en-US" dirty="0" smtClean="0"/>
              <a:t>Working assumptions on ML technology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SCRF Tech. will define forward looking R&amp;D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eyond 2012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pgrade scenarios can be ‘aggressively optimistic’ at this stage.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An AD&amp;I activity – including physics &amp; detector</a:t>
            </a:r>
          </a:p>
          <a:p>
            <a:endParaRPr lang="en-US" dirty="0" smtClean="0"/>
          </a:p>
          <a:p>
            <a:r>
              <a:rPr lang="en-US" dirty="0" smtClean="0"/>
              <a:t>Proposal to produce a White Paper by early 2012</a:t>
            </a:r>
          </a:p>
          <a:p>
            <a:pPr lvl="1"/>
            <a:r>
              <a:rPr lang="en-US" dirty="0" smtClean="0"/>
              <a:t>Will eventually be part of TDR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Primary editors (tentative – needs discussion):</a:t>
            </a:r>
          </a:p>
          <a:p>
            <a:pPr lvl="1"/>
            <a:r>
              <a:rPr lang="en-US" dirty="0" smtClean="0"/>
              <a:t>3 PMs</a:t>
            </a:r>
          </a:p>
          <a:p>
            <a:pPr lvl="1"/>
            <a:r>
              <a:rPr lang="en-US" dirty="0" smtClean="0"/>
              <a:t>1 Integration </a:t>
            </a:r>
          </a:p>
          <a:p>
            <a:pPr lvl="1"/>
            <a:r>
              <a:rPr lang="en-US" dirty="0" smtClean="0"/>
              <a:t>1 Parameters </a:t>
            </a:r>
          </a:p>
          <a:p>
            <a:pPr lvl="1"/>
            <a:r>
              <a:rPr lang="en-US" dirty="0" smtClean="0"/>
              <a:t>3 reps from physics and detectors (2 detectors + theory)</a:t>
            </a:r>
          </a:p>
          <a:p>
            <a:pPr lvl="1"/>
            <a:r>
              <a:rPr lang="en-US" dirty="0" smtClean="0"/>
              <a:t>1 cost &amp; schedule</a:t>
            </a:r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374387" y="1911950"/>
            <a:ext cx="2656193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Note that 500GeV remains our primary focus for the TDR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6310887" y="5208299"/>
            <a:ext cx="2656193" cy="58477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Expected to drive the study and write the White Paper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3508440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57021"/>
            <a:ext cx="77724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Each TAG needs to produce a comprehensive list of issues/questions</a:t>
            </a:r>
          </a:p>
          <a:p>
            <a:pPr lvl="1"/>
            <a:r>
              <a:rPr lang="en-US" dirty="0" smtClean="0"/>
              <a:t>this workshop</a:t>
            </a:r>
          </a:p>
          <a:p>
            <a:pPr lvl="1"/>
            <a:endParaRPr lang="en-US" dirty="0" smtClean="0"/>
          </a:p>
          <a:p>
            <a:r>
              <a:rPr lang="en-US" dirty="0"/>
              <a:t>Formation of the White Paper task </a:t>
            </a:r>
            <a:r>
              <a:rPr lang="en-US" dirty="0" smtClean="0"/>
              <a:t>force</a:t>
            </a:r>
          </a:p>
          <a:p>
            <a:endParaRPr lang="en-US" dirty="0"/>
          </a:p>
          <a:p>
            <a:r>
              <a:rPr lang="en-US" dirty="0" smtClean="0"/>
              <a:t>Early initial review of top-level parameter(s)</a:t>
            </a:r>
          </a:p>
          <a:p>
            <a:pPr lvl="1"/>
            <a:r>
              <a:rPr lang="en-US" dirty="0" smtClean="0"/>
              <a:t>working assumptions for remainder of studies</a:t>
            </a:r>
          </a:p>
          <a:p>
            <a:endParaRPr lang="en-US" dirty="0"/>
          </a:p>
          <a:p>
            <a:r>
              <a:rPr lang="en-US" dirty="0" smtClean="0"/>
              <a:t>Identification of key studies and deadlines for reports</a:t>
            </a:r>
          </a:p>
          <a:p>
            <a:pPr lvl="1"/>
            <a:r>
              <a:rPr lang="en-US" dirty="0" smtClean="0"/>
              <a:t>integrated into monthly AD&amp;I meetings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Outline of white paper and writing assignments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04059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/>
          <p:cNvSpPr/>
          <p:nvPr/>
        </p:nvSpPr>
        <p:spPr>
          <a:xfrm>
            <a:off x="7114659" y="1147863"/>
            <a:ext cx="2029341" cy="33626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500 to 1000 </a:t>
            </a:r>
            <a:r>
              <a:rPr lang="en-US" dirty="0" err="1"/>
              <a:t>G</a:t>
            </a:r>
            <a:r>
              <a:rPr lang="en-US" dirty="0" err="1" smtClean="0"/>
              <a:t>eV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647347" y="2683519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735166" y="2683519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804510" y="1352728"/>
            <a:ext cx="12330" cy="17129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714950" y="1771174"/>
            <a:ext cx="12330" cy="12945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7133864" y="2685745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H="1">
            <a:off x="7114659" y="1771174"/>
            <a:ext cx="6875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4633562" y="1771174"/>
            <a:ext cx="0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4083137" y="2683519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3828019" y="1352728"/>
            <a:ext cx="12330" cy="17207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7727280" y="1948783"/>
            <a:ext cx="107723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4633562" y="1948783"/>
            <a:ext cx="24810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7114659" y="1948783"/>
            <a:ext cx="62050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4070807" y="1948783"/>
            <a:ext cx="56275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8019729" y="1821788"/>
            <a:ext cx="538784" cy="215444"/>
          </a:xfrm>
          <a:prstGeom prst="rect">
            <a:avLst/>
          </a:prstGeom>
          <a:solidFill>
            <a:srgbClr val="D9D9D9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2.2 km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7142510" y="1832594"/>
            <a:ext cx="538784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1.3 km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5483959" y="1830486"/>
            <a:ext cx="6386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10.8 km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4064232" y="1832594"/>
            <a:ext cx="53878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1.1 km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8001352" y="2818628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BDS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5977732" y="2817139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Main Linac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7094616" y="2989255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e+ </a:t>
            </a:r>
            <a:r>
              <a:rPr lang="en-US" sz="1400" dirty="0" err="1" smtClean="0"/>
              <a:t>src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3748988" y="3226541"/>
            <a:ext cx="1212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bunch comp.</a:t>
            </a:r>
            <a:endParaRPr lang="en-US" sz="1400" dirty="0"/>
          </a:p>
        </p:txBody>
      </p:sp>
      <p:sp>
        <p:nvSpPr>
          <p:cNvPr id="41" name="Octagon 40"/>
          <p:cNvSpPr/>
          <p:nvPr/>
        </p:nvSpPr>
        <p:spPr bwMode="auto">
          <a:xfrm>
            <a:off x="8724810" y="2663694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3840643" y="1352728"/>
            <a:ext cx="496386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5536110" y="1147863"/>
            <a:ext cx="1581638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/>
              <a:t>15.4 km</a:t>
            </a:r>
          </a:p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(site length ~31 km)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619623" y="3054030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8361942" y="2202365"/>
            <a:ext cx="546914" cy="291449"/>
            <a:chOff x="1295400" y="4652316"/>
            <a:chExt cx="609552" cy="390534"/>
          </a:xfrm>
          <a:noFill/>
        </p:grpSpPr>
        <p:sp>
          <p:nvSpPr>
            <p:cNvPr id="56" name="Arc 5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3" name="Group 72"/>
          <p:cNvGrpSpPr/>
          <p:nvPr/>
        </p:nvGrpSpPr>
        <p:grpSpPr>
          <a:xfrm>
            <a:off x="3840643" y="2254733"/>
            <a:ext cx="781087" cy="496944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 bwMode="auto">
          <a:xfrm flipV="1">
            <a:off x="8675377" y="2493814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>
            <a:stCxn id="72" idx="0"/>
          </p:cNvCxnSpPr>
          <p:nvPr/>
        </p:nvCxnSpPr>
        <p:spPr bwMode="auto">
          <a:xfrm>
            <a:off x="4474925" y="2644462"/>
            <a:ext cx="4209790" cy="7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2" name="Group 31"/>
          <p:cNvGrpSpPr/>
          <p:nvPr/>
        </p:nvGrpSpPr>
        <p:grpSpPr>
          <a:xfrm rot="952044">
            <a:off x="5664462" y="2460980"/>
            <a:ext cx="241025" cy="616618"/>
            <a:chOff x="4144431" y="3726925"/>
            <a:chExt cx="254444" cy="424431"/>
          </a:xfrm>
        </p:grpSpPr>
        <p:sp>
          <p:nvSpPr>
            <p:cNvPr id="28" name="Rectangle 27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0" name="TextBox 79"/>
          <p:cNvSpPr txBox="1"/>
          <p:nvPr/>
        </p:nvSpPr>
        <p:spPr>
          <a:xfrm>
            <a:off x="7434917" y="3482427"/>
            <a:ext cx="158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central region</a:t>
            </a:r>
            <a:endParaRPr lang="en-US" dirty="0"/>
          </a:p>
        </p:txBody>
      </p:sp>
      <p:sp>
        <p:nvSpPr>
          <p:cNvPr id="81" name="Rectangle 80"/>
          <p:cNvSpPr/>
          <p:nvPr/>
        </p:nvSpPr>
        <p:spPr bwMode="auto">
          <a:xfrm>
            <a:off x="8913824" y="2677703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680132" y="3379698"/>
            <a:ext cx="259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Main Linac</a:t>
            </a:r>
          </a:p>
          <a:p>
            <a:pPr>
              <a:tabLst>
                <a:tab pos="533400" algn="l"/>
              </a:tabLst>
            </a:pPr>
            <a:r>
              <a:rPr lang="en-US" dirty="0" smtClean="0"/>
              <a:t>&lt;</a:t>
            </a:r>
            <a:r>
              <a:rPr lang="en-US" i="1" dirty="0" smtClean="0"/>
              <a:t>G</a:t>
            </a:r>
            <a:r>
              <a:rPr lang="en-US" baseline="-25000" dirty="0" smtClean="0"/>
              <a:t>cavity</a:t>
            </a:r>
            <a:r>
              <a:rPr lang="en-US" dirty="0" smtClean="0"/>
              <a:t>&gt;	= 31.5 MV/m</a:t>
            </a:r>
          </a:p>
          <a:p>
            <a:pPr>
              <a:tabLst>
                <a:tab pos="533400" algn="l"/>
              </a:tabLst>
            </a:pPr>
            <a:r>
              <a:rPr lang="en-US" dirty="0" smtClean="0"/>
              <a:t>  </a:t>
            </a:r>
            <a:r>
              <a:rPr lang="en-US" i="1" dirty="0" smtClean="0"/>
              <a:t>G</a:t>
            </a:r>
            <a:r>
              <a:rPr lang="en-US" baseline="-25000" dirty="0" smtClean="0"/>
              <a:t>eff</a:t>
            </a:r>
            <a:r>
              <a:rPr lang="en-US" dirty="0"/>
              <a:t>	</a:t>
            </a:r>
            <a:r>
              <a:rPr lang="en-US" dirty="0" smtClean="0"/>
              <a:t>	≈ 22.7 MV/m</a:t>
            </a:r>
          </a:p>
          <a:p>
            <a:pPr>
              <a:tabLst>
                <a:tab pos="533400" algn="l"/>
              </a:tabLst>
            </a:pPr>
            <a:r>
              <a:rPr lang="en-US" dirty="0" smtClean="0">
                <a:solidFill>
                  <a:srgbClr val="0000FF"/>
                </a:solidFill>
              </a:rPr>
              <a:t>(fill fact.	= 0.72)</a:t>
            </a: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03083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05432" y="4692095"/>
            <a:ext cx="8764420" cy="15740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114659" y="1147863"/>
            <a:ext cx="2029341" cy="33626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500 to 1000 </a:t>
            </a:r>
            <a:r>
              <a:rPr lang="en-US" dirty="0" err="1"/>
              <a:t>G</a:t>
            </a:r>
            <a:r>
              <a:rPr lang="en-US" dirty="0" err="1" smtClean="0"/>
              <a:t>eV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647347" y="2683519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735166" y="2683519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804510" y="1352728"/>
            <a:ext cx="12330" cy="17129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714950" y="1771174"/>
            <a:ext cx="12330" cy="12945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7133864" y="2685745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H="1">
            <a:off x="7114659" y="1771174"/>
            <a:ext cx="6875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182562" y="1771174"/>
            <a:ext cx="0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632137" y="2683519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377019" y="1352728"/>
            <a:ext cx="12330" cy="17207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7727280" y="1948783"/>
            <a:ext cx="107723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4633562" y="1948783"/>
            <a:ext cx="24810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7114659" y="1948783"/>
            <a:ext cx="62050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377019" y="1948783"/>
            <a:ext cx="80554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8019729" y="1821788"/>
            <a:ext cx="538784" cy="215444"/>
          </a:xfrm>
          <a:prstGeom prst="rect">
            <a:avLst/>
          </a:prstGeom>
          <a:solidFill>
            <a:srgbClr val="D9D9D9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2.2 km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7142510" y="1832594"/>
            <a:ext cx="538784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1.3 km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5483959" y="1830486"/>
            <a:ext cx="6386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10.8 km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493593" y="1814190"/>
            <a:ext cx="53878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1.1 km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8001352" y="2818628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BDS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5977732" y="2817139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Main Linac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7094616" y="2989255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e+ </a:t>
            </a:r>
            <a:r>
              <a:rPr lang="en-US" sz="1400" dirty="0" err="1" smtClean="0"/>
              <a:t>src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297988" y="3226541"/>
            <a:ext cx="1212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bunch comp.</a:t>
            </a:r>
            <a:endParaRPr lang="en-US" sz="1400" dirty="0"/>
          </a:p>
        </p:txBody>
      </p:sp>
      <p:sp>
        <p:nvSpPr>
          <p:cNvPr id="41" name="Octagon 40"/>
          <p:cNvSpPr/>
          <p:nvPr/>
        </p:nvSpPr>
        <p:spPr bwMode="auto">
          <a:xfrm>
            <a:off x="8724810" y="2663694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377019" y="1352728"/>
            <a:ext cx="842749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3491876" y="1147863"/>
            <a:ext cx="1731368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/>
              <a:t>&lt;26 km ?</a:t>
            </a:r>
          </a:p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(site length &lt;52 km ?)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680132" y="3379698"/>
            <a:ext cx="259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Main Linac</a:t>
            </a:r>
          </a:p>
          <a:p>
            <a:pPr>
              <a:tabLst>
                <a:tab pos="533400" algn="l"/>
              </a:tabLst>
            </a:pPr>
            <a:r>
              <a:rPr lang="en-US" dirty="0" smtClean="0"/>
              <a:t>&lt;</a:t>
            </a:r>
            <a:r>
              <a:rPr lang="en-US" i="1" dirty="0" smtClean="0"/>
              <a:t>G</a:t>
            </a:r>
            <a:r>
              <a:rPr lang="en-US" baseline="-25000" dirty="0" smtClean="0"/>
              <a:t>cavity</a:t>
            </a:r>
            <a:r>
              <a:rPr lang="en-US" dirty="0" smtClean="0"/>
              <a:t>&gt;	= 31.5 MV/m</a:t>
            </a:r>
          </a:p>
          <a:p>
            <a:pPr>
              <a:tabLst>
                <a:tab pos="533400" algn="l"/>
              </a:tabLst>
            </a:pPr>
            <a:r>
              <a:rPr lang="en-US" dirty="0" smtClean="0"/>
              <a:t>  </a:t>
            </a:r>
            <a:r>
              <a:rPr lang="en-US" i="1" dirty="0" smtClean="0"/>
              <a:t>G</a:t>
            </a:r>
            <a:r>
              <a:rPr lang="en-US" baseline="-25000" dirty="0" smtClean="0"/>
              <a:t>eff</a:t>
            </a:r>
            <a:r>
              <a:rPr lang="en-US" dirty="0"/>
              <a:t>	</a:t>
            </a:r>
            <a:r>
              <a:rPr lang="en-US" dirty="0" smtClean="0"/>
              <a:t>	≈ 22.7 MV/m</a:t>
            </a:r>
          </a:p>
          <a:p>
            <a:pPr>
              <a:tabLst>
                <a:tab pos="533400" algn="l"/>
              </a:tabLst>
            </a:pPr>
            <a:r>
              <a:rPr lang="en-US" dirty="0" smtClean="0">
                <a:solidFill>
                  <a:srgbClr val="0000FF"/>
                </a:solidFill>
              </a:rPr>
              <a:t>(fill fact.	= 0.72)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8619623" y="3054030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8361942" y="2202365"/>
            <a:ext cx="546914" cy="291449"/>
            <a:chOff x="1295400" y="4652316"/>
            <a:chExt cx="609552" cy="390534"/>
          </a:xfrm>
          <a:noFill/>
        </p:grpSpPr>
        <p:sp>
          <p:nvSpPr>
            <p:cNvPr id="56" name="Arc 5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3" name="Group 72"/>
          <p:cNvGrpSpPr/>
          <p:nvPr/>
        </p:nvGrpSpPr>
        <p:grpSpPr>
          <a:xfrm>
            <a:off x="389643" y="2254733"/>
            <a:ext cx="781087" cy="496944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 bwMode="auto">
          <a:xfrm flipV="1">
            <a:off x="8675377" y="2493814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>
            <a:stCxn id="72" idx="0"/>
          </p:cNvCxnSpPr>
          <p:nvPr/>
        </p:nvCxnSpPr>
        <p:spPr bwMode="auto">
          <a:xfrm>
            <a:off x="1023925" y="2644462"/>
            <a:ext cx="765145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2" name="Group 31"/>
          <p:cNvGrpSpPr/>
          <p:nvPr/>
        </p:nvGrpSpPr>
        <p:grpSpPr>
          <a:xfrm rot="952044">
            <a:off x="5664462" y="2460980"/>
            <a:ext cx="241025" cy="616618"/>
            <a:chOff x="4144431" y="3726925"/>
            <a:chExt cx="254444" cy="424431"/>
          </a:xfrm>
        </p:grpSpPr>
        <p:sp>
          <p:nvSpPr>
            <p:cNvPr id="28" name="Rectangle 27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0" name="TextBox 79"/>
          <p:cNvSpPr txBox="1"/>
          <p:nvPr/>
        </p:nvSpPr>
        <p:spPr>
          <a:xfrm>
            <a:off x="7434917" y="3482427"/>
            <a:ext cx="158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central region</a:t>
            </a:r>
            <a:endParaRPr lang="en-US" dirty="0"/>
          </a:p>
        </p:txBody>
      </p:sp>
      <p:sp>
        <p:nvSpPr>
          <p:cNvPr id="81" name="Rectangle 80"/>
          <p:cNvSpPr/>
          <p:nvPr/>
        </p:nvSpPr>
        <p:spPr bwMode="auto">
          <a:xfrm>
            <a:off x="8913824" y="2677703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4647922" y="1771174"/>
            <a:ext cx="0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1198339" y="2679930"/>
            <a:ext cx="3449583" cy="145722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52" name="Group 51"/>
          <p:cNvGrpSpPr/>
          <p:nvPr/>
        </p:nvGrpSpPr>
        <p:grpSpPr>
          <a:xfrm rot="952044">
            <a:off x="2501956" y="2435697"/>
            <a:ext cx="241025" cy="616618"/>
            <a:chOff x="4144431" y="3726925"/>
            <a:chExt cx="254444" cy="424431"/>
          </a:xfrm>
        </p:grpSpPr>
        <p:sp>
          <p:nvSpPr>
            <p:cNvPr id="53" name="Rectangle 52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57" name="Straight Arrow Connector 56"/>
          <p:cNvCxnSpPr/>
          <p:nvPr/>
        </p:nvCxnSpPr>
        <p:spPr bwMode="auto">
          <a:xfrm>
            <a:off x="1187662" y="1948792"/>
            <a:ext cx="34459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2315124" y="1830495"/>
            <a:ext cx="943092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 &lt;10.8 km ?</a:t>
            </a:r>
            <a:endParaRPr lang="en-US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280449" y="4788257"/>
            <a:ext cx="445571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Snowmass 2005 baseline recommendation for </a:t>
            </a:r>
            <a:r>
              <a:rPr lang="en-US" u="sng" dirty="0" err="1" smtClean="0"/>
              <a:t>TeV</a:t>
            </a:r>
            <a:r>
              <a:rPr lang="en-US" u="sng" dirty="0" smtClean="0"/>
              <a:t> upgrade:</a:t>
            </a:r>
          </a:p>
          <a:p>
            <a:pPr>
              <a:tabLst>
                <a:tab pos="533400" algn="l"/>
              </a:tabLst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i="1" dirty="0" smtClean="0"/>
              <a:t>G</a:t>
            </a:r>
            <a:r>
              <a:rPr lang="en-US" baseline="-25000" dirty="0" smtClean="0"/>
              <a:t>cavity</a:t>
            </a:r>
            <a:r>
              <a:rPr lang="en-US" dirty="0" smtClean="0"/>
              <a:t>	= 36 MV/m		⇒ </a:t>
            </a:r>
            <a:r>
              <a:rPr lang="en-US" sz="2000" dirty="0" smtClean="0">
                <a:solidFill>
                  <a:srgbClr val="0000FF"/>
                </a:solidFill>
              </a:rPr>
              <a:t>9.6 km</a:t>
            </a:r>
          </a:p>
          <a:p>
            <a:pPr>
              <a:tabLst>
                <a:tab pos="533400" algn="l"/>
              </a:tabLst>
            </a:pPr>
            <a:r>
              <a:rPr lang="en-US" dirty="0" smtClean="0"/>
              <a:t>  (VT</a:t>
            </a:r>
            <a:r>
              <a:rPr lang="en-US" dirty="0"/>
              <a:t>	</a:t>
            </a:r>
            <a:r>
              <a:rPr lang="en-US" dirty="0" smtClean="0"/>
              <a:t>	≥ 40 MV/m)		</a:t>
            </a:r>
            <a:endParaRPr lang="en-US" dirty="0"/>
          </a:p>
        </p:txBody>
      </p:sp>
      <p:pic>
        <p:nvPicPr>
          <p:cNvPr id="18" name="Picture 17" descr="Screen shot 2011-03-14 at 14.10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688" y="4843469"/>
            <a:ext cx="2254597" cy="131159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792377" y="4954731"/>
            <a:ext cx="1988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Based on use of low-loss or re-entrant cavity shapes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25839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Ultra-High Gradient Cavity R&amp;D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634" y="1115186"/>
            <a:ext cx="8323622" cy="5290865"/>
          </a:xfrm>
        </p:spPr>
        <p:txBody>
          <a:bodyPr/>
          <a:lstStyle/>
          <a:p>
            <a:r>
              <a:rPr lang="en-US" sz="2400" dirty="0" smtClean="0"/>
              <a:t>Single-cell re-entrant</a:t>
            </a:r>
            <a:br>
              <a:rPr lang="en-US" sz="2400" dirty="0" smtClean="0"/>
            </a:br>
            <a:r>
              <a:rPr lang="en-US" sz="2400" dirty="0" smtClean="0"/>
              <a:t>cavity design achieved</a:t>
            </a:r>
            <a:br>
              <a:rPr lang="en-US" sz="2400" dirty="0" smtClean="0"/>
            </a:br>
            <a:r>
              <a:rPr lang="en-US" sz="2400" dirty="0" smtClean="0"/>
              <a:t>~59 MV/m (</a:t>
            </a:r>
            <a:r>
              <a:rPr lang="en-US" sz="2400" dirty="0" err="1" smtClean="0"/>
              <a:t>cw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/>
              <a:t>C</a:t>
            </a:r>
            <a:r>
              <a:rPr lang="en-US" sz="2000" dirty="0" smtClean="0"/>
              <a:t>ornell/KEK collaboration</a:t>
            </a:r>
            <a:endParaRPr lang="en-US" sz="2000" dirty="0"/>
          </a:p>
          <a:p>
            <a:pPr lvl="1"/>
            <a:endParaRPr lang="en-US" sz="2000" baseline="30000" dirty="0" smtClean="0"/>
          </a:p>
          <a:p>
            <a:r>
              <a:rPr lang="en-US" sz="2400" dirty="0" smtClean="0"/>
              <a:t>In principle, </a:t>
            </a:r>
            <a:r>
              <a:rPr lang="en-US" sz="2400" dirty="0" err="1" smtClean="0"/>
              <a:t>multicells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with 60 MV/m could be</a:t>
            </a:r>
            <a:br>
              <a:rPr lang="en-US" sz="2400" dirty="0" smtClean="0"/>
            </a:br>
            <a:r>
              <a:rPr lang="en-US" sz="2400" dirty="0" smtClean="0"/>
              <a:t>possible</a:t>
            </a:r>
          </a:p>
          <a:p>
            <a:pPr lvl="1"/>
            <a:r>
              <a:rPr lang="en-US" sz="2000" dirty="0" smtClean="0"/>
              <a:t>&lt; 6 km additional linac (total site length ~ 43 km)</a:t>
            </a:r>
          </a:p>
          <a:p>
            <a:pPr lvl="1"/>
            <a:endParaRPr lang="en-US" sz="2000" dirty="0"/>
          </a:p>
          <a:p>
            <a:r>
              <a:rPr lang="en-US" sz="2400" dirty="0" smtClean="0"/>
              <a:t>Overall cost-effective solution must be found</a:t>
            </a:r>
          </a:p>
          <a:p>
            <a:pPr lvl="1"/>
            <a:r>
              <a:rPr lang="en-US" sz="2000" dirty="0" smtClean="0"/>
              <a:t>Q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⇒ required cryogenic cooling</a:t>
            </a:r>
          </a:p>
          <a:p>
            <a:pPr lvl="1"/>
            <a:r>
              <a:rPr lang="en-US" sz="2000" dirty="0" smtClean="0"/>
              <a:t>cost/cavity for increased performance</a:t>
            </a:r>
          </a:p>
          <a:p>
            <a:pPr lvl="1"/>
            <a:r>
              <a:rPr lang="en-US" sz="2000" dirty="0" smtClean="0"/>
              <a:t>site constraints!</a:t>
            </a:r>
          </a:p>
          <a:p>
            <a:endParaRPr lang="en-US" sz="2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5342111" y="831850"/>
            <a:ext cx="3559005" cy="3105151"/>
            <a:chOff x="5175251" y="831850"/>
            <a:chExt cx="3559005" cy="310515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75251" y="831850"/>
              <a:ext cx="3559005" cy="245956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7556500" y="2984501"/>
              <a:ext cx="35583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50</a:t>
              </a:r>
              <a:endParaRPr lang="en-US" sz="12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984058" y="2988739"/>
              <a:ext cx="70803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Ins="0" rtlCol="0">
              <a:spAutoFit/>
            </a:bodyPr>
            <a:lstStyle/>
            <a:p>
              <a:r>
                <a:rPr lang="en-US" sz="1200" dirty="0" smtClean="0"/>
                <a:t>60 MV/m</a:t>
              </a:r>
              <a:endParaRPr lang="en-US" sz="12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126835" y="2978156"/>
              <a:ext cx="35583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40</a:t>
              </a:r>
              <a:endParaRPr lang="en-US" sz="1200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065" y="2141009"/>
              <a:ext cx="1336149" cy="179599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5255682" y="2881068"/>
              <a:ext cx="300931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72000" tIns="0" rIns="0" bIns="0" rtlCol="0">
              <a:spAutoFit/>
            </a:bodyPr>
            <a:lstStyle/>
            <a:p>
              <a:r>
                <a:rPr lang="en-US" sz="1200" dirty="0" smtClean="0"/>
                <a:t>10</a:t>
              </a:r>
              <a:r>
                <a:rPr lang="en-US" sz="1200" baseline="30000" dirty="0" smtClean="0"/>
                <a:t>9</a:t>
              </a:r>
              <a:endParaRPr lang="en-US" sz="1200" baseline="30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17582" y="1877768"/>
              <a:ext cx="357988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72000" tIns="0" rIns="0" bIns="0" rtlCol="0">
              <a:spAutoFit/>
            </a:bodyPr>
            <a:lstStyle/>
            <a:p>
              <a:r>
                <a:rPr lang="en-US" sz="1200" dirty="0" smtClean="0"/>
                <a:t>10</a:t>
              </a:r>
              <a:r>
                <a:rPr lang="en-US" sz="1200" baseline="30000" dirty="0" smtClean="0"/>
                <a:t>10</a:t>
              </a:r>
              <a:endParaRPr lang="en-US" sz="1200" baseline="30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04882" y="880818"/>
              <a:ext cx="35037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72000" tIns="0" rIns="0" bIns="0" rtlCol="0">
              <a:spAutoFit/>
            </a:bodyPr>
            <a:lstStyle/>
            <a:p>
              <a:r>
                <a:rPr lang="en-US" sz="1200" dirty="0" smtClean="0"/>
                <a:t>10</a:t>
              </a:r>
              <a:r>
                <a:rPr lang="en-US" sz="1200" baseline="30000" dirty="0" smtClean="0"/>
                <a:t>11</a:t>
              </a:r>
              <a:endParaRPr lang="en-US" sz="1200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71184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R&amp;D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254500"/>
            <a:ext cx="7772400" cy="1917699"/>
          </a:xfrm>
        </p:spPr>
        <p:txBody>
          <a:bodyPr/>
          <a:lstStyle/>
          <a:p>
            <a:r>
              <a:rPr lang="en-US" dirty="0" smtClean="0"/>
              <a:t>Special GDE plenary yesterday to discuss prospects and future directions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5850"/>
            <a:ext cx="9144000" cy="304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990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2" descr="C:\ILC_high_gradient\ILC_EP\Result_summary\HighGradientEvolution_1CellandMultiCell\LBandSRFNbCavityGradientEvolution_rev21jan2011_TechnologyImpact_HiRes.tif"/>
          <p:cNvPicPr preferRelativeResize="0"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22375" y="866775"/>
            <a:ext cx="6218238" cy="4192588"/>
          </a:xfrm>
          <a:noFill/>
        </p:spPr>
      </p:pic>
      <p:sp>
        <p:nvSpPr>
          <p:cNvPr id="19459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r>
              <a:rPr lang="en-US" sz="3200">
                <a:latin typeface="Arial" charset="0"/>
                <a:cs typeface="Arial Unicode MS" charset="0"/>
              </a:rPr>
              <a:t>SRF R&amp;D Behind Gradient Progresses</a:t>
            </a:r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sz="1600">
                <a:solidFill>
                  <a:srgbClr val="23346C"/>
                </a:solidFill>
              </a:rPr>
              <a:t>ALCPG2011, 3/19-23,2011</a:t>
            </a:r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38869E10-81F8-1B4E-876B-20AED94E3E76}" type="slidenum">
              <a:rPr lang="en-US" sz="1400"/>
              <a:pPr/>
              <a:t>7</a:t>
            </a:fld>
            <a:endParaRPr lang="en-US" sz="1400"/>
          </a:p>
        </p:txBody>
      </p:sp>
      <p:sp>
        <p:nvSpPr>
          <p:cNvPr id="19463" name="TextBox 40"/>
          <p:cNvSpPr txBox="1">
            <a:spLocks noChangeArrowheads="1"/>
          </p:cNvSpPr>
          <p:nvPr/>
        </p:nvSpPr>
        <p:spPr bwMode="auto">
          <a:xfrm>
            <a:off x="381000" y="5170488"/>
            <a:ext cx="8305800" cy="1077912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sz="1600">
                <a:solidFill>
                  <a:schemeClr val="bg1"/>
                </a:solidFill>
              </a:rPr>
              <a:t>Understanding in gradient limits </a:t>
            </a:r>
            <a:r>
              <a:rPr lang="en-US" sz="1600">
                <a:solidFill>
                  <a:srgbClr val="FFFF00"/>
                </a:solidFill>
              </a:rPr>
              <a:t>and </a:t>
            </a:r>
            <a:r>
              <a:rPr lang="en-US" sz="1600">
                <a:solidFill>
                  <a:schemeClr val="bg1"/>
                </a:solidFill>
              </a:rPr>
              <a:t>inventing breakthrough solutions </a:t>
            </a:r>
            <a:r>
              <a:rPr lang="en-US" sz="1600">
                <a:solidFill>
                  <a:srgbClr val="FFFF00"/>
                </a:solidFill>
              </a:rPr>
              <a:t>are responsible for gradient progresses. This has been a tradition in SRF community and rapid gradient progress continues. Up to 60 MV/m gradient has been demonstrated in 1-cell 1300 MHz Nb cavity. </a:t>
            </a:r>
            <a:r>
              <a:rPr lang="en-US" sz="1600">
                <a:solidFill>
                  <a:schemeClr val="bg1"/>
                </a:solidFill>
              </a:rPr>
              <a:t>45-50 MV/m gradient demonstration in 9-cell cavity is foreseen in next 5 years.</a:t>
            </a:r>
            <a:r>
              <a:rPr lang="en-US" sz="1600">
                <a:solidFill>
                  <a:srgbClr val="FFFF00"/>
                </a:solidFill>
              </a:rPr>
              <a:t>     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4343400"/>
            <a:ext cx="1733167" cy="584775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none">
            <a:spAutoFit/>
            <a:scene3d>
              <a:camera prst="isometricRightUp"/>
              <a:lightRig rig="threePt" dir="t"/>
            </a:scene3d>
          </a:bodyPr>
          <a:lstStyle/>
          <a:p>
            <a:pPr algn="ctr">
              <a:defRPr/>
            </a:pPr>
            <a:r>
              <a:rPr lang="en-US" sz="3200" b="1" dirty="0">
                <a:ln w="1905">
                  <a:solidFill>
                    <a:srgbClr val="0000FF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rial Unicode MS" pitchFamily="34" charset="-128"/>
                <a:cs typeface="Arial Unicode MS" pitchFamily="34" charset="-128"/>
              </a:rPr>
              <a:t>Material</a:t>
            </a:r>
          </a:p>
        </p:txBody>
      </p:sp>
      <p:cxnSp>
        <p:nvCxnSpPr>
          <p:cNvPr id="19465" name="Straight Arrow Connector 10"/>
          <p:cNvCxnSpPr>
            <a:cxnSpLocks noChangeShapeType="1"/>
          </p:cNvCxnSpPr>
          <p:nvPr/>
        </p:nvCxnSpPr>
        <p:spPr bwMode="auto">
          <a:xfrm>
            <a:off x="1447800" y="4419600"/>
            <a:ext cx="457200" cy="7620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9"/>
          <p:cNvSpPr/>
          <p:nvPr/>
        </p:nvSpPr>
        <p:spPr>
          <a:xfrm>
            <a:off x="239423" y="2895600"/>
            <a:ext cx="2393604" cy="584775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none">
            <a:spAutoFit/>
            <a:scene3d>
              <a:camera prst="isometricRightUp"/>
              <a:lightRig rig="threePt" dir="t"/>
            </a:scene3d>
          </a:bodyPr>
          <a:lstStyle/>
          <a:p>
            <a:pPr algn="ctr">
              <a:defRPr/>
            </a:pPr>
            <a:r>
              <a:rPr lang="en-US" sz="3200" b="1" dirty="0">
                <a:ln w="1905">
                  <a:solidFill>
                    <a:srgbClr val="0000FF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rial Unicode MS" pitchFamily="34" charset="-128"/>
                <a:cs typeface="Arial Unicode MS" pitchFamily="34" charset="-128"/>
              </a:rPr>
              <a:t>Processing</a:t>
            </a:r>
          </a:p>
        </p:txBody>
      </p:sp>
      <p:cxnSp>
        <p:nvCxnSpPr>
          <p:cNvPr id="19467" name="Straight Arrow Connector 10"/>
          <p:cNvCxnSpPr>
            <a:cxnSpLocks noChangeShapeType="1"/>
          </p:cNvCxnSpPr>
          <p:nvPr/>
        </p:nvCxnSpPr>
        <p:spPr bwMode="auto">
          <a:xfrm rot="16200000" flipH="1">
            <a:off x="1866900" y="3238500"/>
            <a:ext cx="990600" cy="76200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8" name="Straight Arrow Connector 10"/>
          <p:cNvCxnSpPr>
            <a:cxnSpLocks noChangeShapeType="1"/>
          </p:cNvCxnSpPr>
          <p:nvPr/>
        </p:nvCxnSpPr>
        <p:spPr bwMode="auto">
          <a:xfrm>
            <a:off x="2133600" y="3048000"/>
            <a:ext cx="1371600" cy="457200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9" name="Straight Arrow Connector 10"/>
          <p:cNvCxnSpPr>
            <a:cxnSpLocks noChangeShapeType="1"/>
          </p:cNvCxnSpPr>
          <p:nvPr/>
        </p:nvCxnSpPr>
        <p:spPr bwMode="auto">
          <a:xfrm>
            <a:off x="2286000" y="2971800"/>
            <a:ext cx="1447800" cy="304800"/>
          </a:xfrm>
          <a:prstGeom prst="straightConnector1">
            <a:avLst/>
          </a:prstGeom>
          <a:noFill/>
          <a:ln w="28575">
            <a:solidFill>
              <a:srgbClr val="00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0" name="Straight Arrow Connector 10"/>
          <p:cNvCxnSpPr>
            <a:cxnSpLocks noChangeShapeType="1"/>
          </p:cNvCxnSpPr>
          <p:nvPr/>
        </p:nvCxnSpPr>
        <p:spPr bwMode="auto">
          <a:xfrm>
            <a:off x="2362200" y="2819400"/>
            <a:ext cx="1524000" cy="152400"/>
          </a:xfrm>
          <a:prstGeom prst="straightConnector1">
            <a:avLst/>
          </a:prstGeom>
          <a:noFill/>
          <a:ln w="28575">
            <a:solidFill>
              <a:srgbClr val="0066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1" name="Straight Arrow Connector 10"/>
          <p:cNvCxnSpPr>
            <a:cxnSpLocks noChangeShapeType="1"/>
          </p:cNvCxnSpPr>
          <p:nvPr/>
        </p:nvCxnSpPr>
        <p:spPr bwMode="auto">
          <a:xfrm>
            <a:off x="2438400" y="2743200"/>
            <a:ext cx="1752600" cy="1588"/>
          </a:xfrm>
          <a:prstGeom prst="straightConnector1">
            <a:avLst/>
          </a:prstGeom>
          <a:noFill/>
          <a:ln w="28575">
            <a:solidFill>
              <a:srgbClr val="CC00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2" name="Straight Arrow Connector 10"/>
          <p:cNvCxnSpPr>
            <a:cxnSpLocks noChangeShapeType="1"/>
          </p:cNvCxnSpPr>
          <p:nvPr/>
        </p:nvCxnSpPr>
        <p:spPr bwMode="auto">
          <a:xfrm>
            <a:off x="2057400" y="3097213"/>
            <a:ext cx="1295400" cy="1093787"/>
          </a:xfrm>
          <a:prstGeom prst="straightConnector1">
            <a:avLst/>
          </a:prstGeom>
          <a:noFill/>
          <a:ln w="28575">
            <a:solidFill>
              <a:srgbClr val="FF99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73" name="Straight Arrow Connector 10"/>
          <p:cNvCxnSpPr>
            <a:cxnSpLocks noChangeShapeType="1"/>
          </p:cNvCxnSpPr>
          <p:nvPr/>
        </p:nvCxnSpPr>
        <p:spPr bwMode="auto">
          <a:xfrm>
            <a:off x="2362200" y="2895600"/>
            <a:ext cx="3276600" cy="381000"/>
          </a:xfrm>
          <a:prstGeom prst="straightConnector1">
            <a:avLst/>
          </a:prstGeom>
          <a:noFill/>
          <a:ln w="28575">
            <a:solidFill>
              <a:srgbClr val="00FF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" name="Rectangle 40"/>
          <p:cNvSpPr/>
          <p:nvPr/>
        </p:nvSpPr>
        <p:spPr>
          <a:xfrm>
            <a:off x="3813048" y="1222248"/>
            <a:ext cx="1800494" cy="584775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</p:spPr>
        <p:txBody>
          <a:bodyPr wrap="none">
            <a:spAutoFit/>
            <a:scene3d>
              <a:camera prst="isometricRightUp"/>
              <a:lightRig rig="threePt" dir="t"/>
            </a:scene3d>
          </a:bodyPr>
          <a:lstStyle/>
          <a:p>
            <a:pPr algn="ctr">
              <a:defRPr/>
            </a:pPr>
            <a:r>
              <a:rPr lang="en-US" sz="3200" b="1" dirty="0">
                <a:ln w="1905">
                  <a:solidFill>
                    <a:srgbClr val="0000FF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rial Unicode MS" pitchFamily="34" charset="-128"/>
                <a:cs typeface="Arial Unicode MS" pitchFamily="34" charset="-128"/>
              </a:rPr>
              <a:t>Shaping</a:t>
            </a:r>
          </a:p>
        </p:txBody>
      </p:sp>
      <p:cxnSp>
        <p:nvCxnSpPr>
          <p:cNvPr id="19475" name="Straight Arrow Connector 10"/>
          <p:cNvCxnSpPr>
            <a:cxnSpLocks noChangeShapeType="1"/>
          </p:cNvCxnSpPr>
          <p:nvPr/>
        </p:nvCxnSpPr>
        <p:spPr bwMode="auto">
          <a:xfrm rot="16200000" flipH="1">
            <a:off x="4686300" y="1790700"/>
            <a:ext cx="304800" cy="22860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553200" y="1143000"/>
            <a:ext cx="2438400" cy="457200"/>
          </a:xfrm>
          <a:solidFill>
            <a:srgbClr val="FFFFFF"/>
          </a:solidFill>
          <a:ln/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sz="2800" dirty="0"/>
              <a:t>R.L. </a:t>
            </a:r>
            <a:r>
              <a:rPr lang="en-US" sz="2800" dirty="0" err="1"/>
              <a:t>Geng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822932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6200" y="6330950"/>
            <a:ext cx="24384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sz="2000" dirty="0"/>
              <a:t>R.L. </a:t>
            </a:r>
            <a:r>
              <a:rPr lang="en-US" sz="2000" dirty="0" err="1"/>
              <a:t>Geng</a:t>
            </a:r>
            <a:endParaRPr lang="en-US" sz="2000" dirty="0"/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sz="1600">
                <a:solidFill>
                  <a:srgbClr val="23346C"/>
                </a:solidFill>
              </a:rPr>
              <a:t>ALCPG2011, 3/19-23,2011</a:t>
            </a: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329FD41A-D0BC-0348-8B38-1300872A48BE}" type="slidenum">
              <a:rPr lang="en-US" sz="1400"/>
              <a:pPr/>
              <a:t>8</a:t>
            </a:fld>
            <a:endParaRPr lang="en-US" sz="1400"/>
          </a:p>
        </p:txBody>
      </p:sp>
      <p:sp>
        <p:nvSpPr>
          <p:cNvPr id="297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latin typeface="Arial" charset="0"/>
                <a:cs typeface="Arial Unicode MS" charset="0"/>
              </a:rPr>
              <a:t>Main Issues at Very High Gradient (3) </a:t>
            </a:r>
          </a:p>
        </p:txBody>
      </p:sp>
      <p:pic>
        <p:nvPicPr>
          <p:cNvPr id="29702" name="Picture 2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438400"/>
            <a:ext cx="73707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703" name="Straight Arrow Connector 17"/>
          <p:cNvCxnSpPr>
            <a:cxnSpLocks noChangeShapeType="1"/>
            <a:stCxn id="29704" idx="1"/>
          </p:cNvCxnSpPr>
          <p:nvPr/>
        </p:nvCxnSpPr>
        <p:spPr bwMode="auto">
          <a:xfrm rot="10800000" flipV="1">
            <a:off x="5791200" y="1909763"/>
            <a:ext cx="685800" cy="757237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04" name="TextBox 20"/>
          <p:cNvSpPr txBox="1">
            <a:spLocks noChangeArrowheads="1"/>
          </p:cNvSpPr>
          <p:nvPr/>
        </p:nvSpPr>
        <p:spPr bwMode="auto">
          <a:xfrm>
            <a:off x="6477000" y="1371600"/>
            <a:ext cx="2390775" cy="1077913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sz="1600">
                <a:solidFill>
                  <a:srgbClr val="FF0000"/>
                </a:solidFill>
              </a:rPr>
              <a:t>Material</a:t>
            </a:r>
          </a:p>
          <a:p>
            <a:r>
              <a:rPr lang="en-US" sz="1600">
                <a:solidFill>
                  <a:srgbClr val="FF0000"/>
                </a:solidFill>
              </a:rPr>
              <a:t>Nb: &gt; 2000 Oe (exp.)</a:t>
            </a:r>
          </a:p>
          <a:p>
            <a:r>
              <a:rPr lang="en-US" sz="1600">
                <a:solidFill>
                  <a:srgbClr val="FF0000"/>
                </a:solidFill>
              </a:rPr>
              <a:t>          2400 Oe (the.) </a:t>
            </a:r>
          </a:p>
          <a:p>
            <a:r>
              <a:rPr lang="en-US" sz="1600">
                <a:solidFill>
                  <a:srgbClr val="FF0000"/>
                </a:solidFill>
              </a:rPr>
              <a:t>Nb</a:t>
            </a:r>
            <a:r>
              <a:rPr lang="en-US" sz="1600" baseline="-25000">
                <a:solidFill>
                  <a:srgbClr val="FF0000"/>
                </a:solidFill>
              </a:rPr>
              <a:t>3</a:t>
            </a:r>
            <a:r>
              <a:rPr lang="en-US" sz="1600">
                <a:solidFill>
                  <a:srgbClr val="FF0000"/>
                </a:solidFill>
              </a:rPr>
              <a:t>Sn: &gt; 4000 Oe (the.)</a:t>
            </a:r>
          </a:p>
        </p:txBody>
      </p:sp>
      <p:cxnSp>
        <p:nvCxnSpPr>
          <p:cNvPr id="29705" name="Straight Arrow Connector 23"/>
          <p:cNvCxnSpPr>
            <a:cxnSpLocks noChangeShapeType="1"/>
            <a:stCxn id="29706" idx="0"/>
          </p:cNvCxnSpPr>
          <p:nvPr/>
        </p:nvCxnSpPr>
        <p:spPr bwMode="auto">
          <a:xfrm rot="16200000" flipV="1">
            <a:off x="6969919" y="3317081"/>
            <a:ext cx="304800" cy="985838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06" name="TextBox 24"/>
          <p:cNvSpPr txBox="1">
            <a:spLocks noChangeArrowheads="1"/>
          </p:cNvSpPr>
          <p:nvPr/>
        </p:nvSpPr>
        <p:spPr bwMode="auto">
          <a:xfrm>
            <a:off x="6781800" y="3962400"/>
            <a:ext cx="1666875" cy="4000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sz="2000">
                <a:solidFill>
                  <a:srgbClr val="FF0000"/>
                </a:solidFill>
              </a:rPr>
              <a:t>Cavity shape</a:t>
            </a:r>
          </a:p>
        </p:txBody>
      </p:sp>
      <p:cxnSp>
        <p:nvCxnSpPr>
          <p:cNvPr id="29707" name="Straight Arrow Connector 26"/>
          <p:cNvCxnSpPr>
            <a:cxnSpLocks noChangeShapeType="1"/>
            <a:stCxn id="29708" idx="2"/>
          </p:cNvCxnSpPr>
          <p:nvPr/>
        </p:nvCxnSpPr>
        <p:spPr bwMode="auto">
          <a:xfrm rot="16200000" flipH="1">
            <a:off x="4202907" y="1916906"/>
            <a:ext cx="423862" cy="923925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08" name="TextBox 28"/>
          <p:cNvSpPr txBox="1">
            <a:spLocks noChangeArrowheads="1"/>
          </p:cNvSpPr>
          <p:nvPr/>
        </p:nvSpPr>
        <p:spPr bwMode="auto">
          <a:xfrm>
            <a:off x="2743200" y="1828800"/>
            <a:ext cx="2420938" cy="3381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sz="1600">
                <a:solidFill>
                  <a:srgbClr val="FF0000"/>
                </a:solidFill>
              </a:rPr>
              <a:t>Cavity surface chemistry</a:t>
            </a:r>
          </a:p>
        </p:txBody>
      </p:sp>
      <p:cxnSp>
        <p:nvCxnSpPr>
          <p:cNvPr id="29709" name="Straight Arrow Connector 30"/>
          <p:cNvCxnSpPr>
            <a:cxnSpLocks noChangeShapeType="1"/>
            <a:stCxn id="29710" idx="0"/>
          </p:cNvCxnSpPr>
          <p:nvPr/>
        </p:nvCxnSpPr>
        <p:spPr bwMode="auto">
          <a:xfrm rot="16200000" flipV="1">
            <a:off x="4548982" y="3756818"/>
            <a:ext cx="304800" cy="106363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10" name="TextBox 32"/>
          <p:cNvSpPr txBox="1">
            <a:spLocks noChangeArrowheads="1"/>
          </p:cNvSpPr>
          <p:nvPr/>
        </p:nvSpPr>
        <p:spPr bwMode="auto">
          <a:xfrm>
            <a:off x="3124200" y="3962400"/>
            <a:ext cx="3260725" cy="4000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sz="2000">
                <a:solidFill>
                  <a:srgbClr val="FF0000"/>
                </a:solidFill>
              </a:rPr>
              <a:t>Cavity surface smoothness</a:t>
            </a:r>
          </a:p>
        </p:txBody>
      </p:sp>
      <p:cxnSp>
        <p:nvCxnSpPr>
          <p:cNvPr id="29711" name="Straight Arrow Connector 33"/>
          <p:cNvCxnSpPr>
            <a:cxnSpLocks noChangeShapeType="1"/>
            <a:stCxn id="29712" idx="0"/>
          </p:cNvCxnSpPr>
          <p:nvPr/>
        </p:nvCxnSpPr>
        <p:spPr bwMode="auto">
          <a:xfrm rot="5400000" flipH="1" flipV="1">
            <a:off x="2088357" y="2621756"/>
            <a:ext cx="533400" cy="1843087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12" name="TextBox 36"/>
          <p:cNvSpPr txBox="1">
            <a:spLocks noChangeArrowheads="1"/>
          </p:cNvSpPr>
          <p:nvPr/>
        </p:nvSpPr>
        <p:spPr bwMode="auto">
          <a:xfrm>
            <a:off x="152400" y="3810000"/>
            <a:ext cx="2563813" cy="7080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sz="2000">
                <a:solidFill>
                  <a:srgbClr val="FF0000"/>
                </a:solidFill>
              </a:rPr>
              <a:t>Cavity wall </a:t>
            </a:r>
          </a:p>
          <a:p>
            <a:pPr algn="ctr"/>
            <a:r>
              <a:rPr lang="en-US" sz="2000">
                <a:solidFill>
                  <a:srgbClr val="FF0000"/>
                </a:solidFill>
              </a:rPr>
              <a:t>thermal conductance</a:t>
            </a:r>
          </a:p>
        </p:txBody>
      </p:sp>
      <p:cxnSp>
        <p:nvCxnSpPr>
          <p:cNvPr id="29713" name="Straight Arrow Connector 41"/>
          <p:cNvCxnSpPr>
            <a:cxnSpLocks noChangeShapeType="1"/>
            <a:stCxn id="29714" idx="2"/>
          </p:cNvCxnSpPr>
          <p:nvPr/>
        </p:nvCxnSpPr>
        <p:spPr bwMode="auto">
          <a:xfrm rot="16200000" flipH="1">
            <a:off x="1122363" y="2265363"/>
            <a:ext cx="500062" cy="455612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14" name="TextBox 42"/>
          <p:cNvSpPr txBox="1">
            <a:spLocks noChangeArrowheads="1"/>
          </p:cNvSpPr>
          <p:nvPr/>
        </p:nvSpPr>
        <p:spPr bwMode="auto">
          <a:xfrm>
            <a:off x="152400" y="1905000"/>
            <a:ext cx="1982788" cy="3381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sz="1600">
                <a:solidFill>
                  <a:srgbClr val="FF0000"/>
                </a:solidFill>
              </a:rPr>
              <a:t>Achievable gradient</a:t>
            </a:r>
          </a:p>
        </p:txBody>
      </p:sp>
      <p:sp>
        <p:nvSpPr>
          <p:cNvPr id="29715" name="TextBox 43"/>
          <p:cNvSpPr txBox="1">
            <a:spLocks noChangeArrowheads="1"/>
          </p:cNvSpPr>
          <p:nvPr/>
        </p:nvSpPr>
        <p:spPr bwMode="auto">
          <a:xfrm>
            <a:off x="76200" y="838200"/>
            <a:ext cx="9067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ja-JP" altLang="en-US" sz="2400">
                <a:solidFill>
                  <a:srgbClr val="FF0000"/>
                </a:solidFill>
              </a:rPr>
              <a:t>“</a:t>
            </a:r>
            <a:r>
              <a:rPr lang="en-US" sz="2400">
                <a:solidFill>
                  <a:srgbClr val="FF0000"/>
                </a:solidFill>
              </a:rPr>
              <a:t>Knobs</a:t>
            </a:r>
            <a:r>
              <a:rPr lang="ja-JP" altLang="en-US" sz="2400">
                <a:solidFill>
                  <a:srgbClr val="FF0000"/>
                </a:solidFill>
              </a:rPr>
              <a:t>”</a:t>
            </a:r>
            <a:r>
              <a:rPr lang="en-US" sz="2400">
                <a:solidFill>
                  <a:srgbClr val="FF0000"/>
                </a:solidFill>
              </a:rPr>
              <a:t> for improved reproducibility in overcoming </a:t>
            </a:r>
            <a:r>
              <a:rPr lang="en-US" sz="2400" u="sng">
                <a:solidFill>
                  <a:srgbClr val="FF0000"/>
                </a:solidFill>
              </a:rPr>
              <a:t>local quench </a:t>
            </a:r>
            <a:r>
              <a:rPr lang="en-US" sz="2400">
                <a:solidFill>
                  <a:srgbClr val="FF0000"/>
                </a:solidFill>
              </a:rPr>
              <a:t>at very high gradient of 40-50 MV/m   </a:t>
            </a:r>
          </a:p>
        </p:txBody>
      </p:sp>
      <p:sp>
        <p:nvSpPr>
          <p:cNvPr id="29716" name="TextBox 40"/>
          <p:cNvSpPr txBox="1">
            <a:spLocks noChangeArrowheads="1"/>
          </p:cNvSpPr>
          <p:nvPr/>
        </p:nvSpPr>
        <p:spPr bwMode="auto">
          <a:xfrm>
            <a:off x="0" y="4495800"/>
            <a:ext cx="9144000" cy="181610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800100" indent="-3429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>
              <a:buFontTx/>
              <a:buAutoNum type="arabicParenBoth"/>
            </a:pPr>
            <a:r>
              <a:rPr lang="en-US" sz="1600">
                <a:solidFill>
                  <a:srgbClr val="FFFF00"/>
                </a:solidFill>
              </a:rPr>
              <a:t>Alternate cavity shape for reduced Hpk/Eacc ratio</a:t>
            </a:r>
            <a:r>
              <a:rPr lang="en-US" sz="1600" u="sng">
                <a:solidFill>
                  <a:srgbClr val="FF0000"/>
                </a:solidFill>
              </a:rPr>
              <a:t>. In hand </a:t>
            </a:r>
            <a:r>
              <a:rPr lang="en-US" sz="1600">
                <a:solidFill>
                  <a:srgbClr val="FF0000"/>
                </a:solidFill>
              </a:rPr>
              <a:t>(LL, RE, LSF).</a:t>
            </a:r>
          </a:p>
          <a:p>
            <a:pPr>
              <a:buFontTx/>
              <a:buAutoNum type="arabicParenBoth"/>
            </a:pPr>
            <a:r>
              <a:rPr lang="en-US" sz="1600">
                <a:solidFill>
                  <a:srgbClr val="FFFF00"/>
                </a:solidFill>
              </a:rPr>
              <a:t>Uniform cavity processing for reduced local </a:t>
            </a:r>
            <a:r>
              <a:rPr lang="ja-JP" altLang="en-US" sz="1600">
                <a:solidFill>
                  <a:srgbClr val="FFFF00"/>
                </a:solidFill>
              </a:rPr>
              <a:t>“</a:t>
            </a:r>
            <a:r>
              <a:rPr lang="en-US" sz="1600">
                <a:solidFill>
                  <a:srgbClr val="FFFF00"/>
                </a:solidFill>
              </a:rPr>
              <a:t>bad</a:t>
            </a:r>
            <a:r>
              <a:rPr lang="ja-JP" altLang="en-US" sz="1600">
                <a:solidFill>
                  <a:srgbClr val="FFFF00"/>
                </a:solidFill>
              </a:rPr>
              <a:t>”</a:t>
            </a:r>
            <a:r>
              <a:rPr lang="en-US" sz="1600">
                <a:solidFill>
                  <a:srgbClr val="FFFF00"/>
                </a:solidFill>
              </a:rPr>
              <a:t> spots. </a:t>
            </a:r>
            <a:r>
              <a:rPr lang="en-US" sz="1600" u="sng">
                <a:solidFill>
                  <a:srgbClr val="FF0000"/>
                </a:solidFill>
              </a:rPr>
              <a:t>In hand </a:t>
            </a:r>
            <a:r>
              <a:rPr lang="en-US" sz="1600">
                <a:solidFill>
                  <a:srgbClr val="FF0000"/>
                </a:solidFill>
              </a:rPr>
              <a:t>(EP).  </a:t>
            </a:r>
          </a:p>
          <a:p>
            <a:pPr>
              <a:buFontTx/>
              <a:buAutoNum type="arabicParenBoth"/>
            </a:pPr>
            <a:r>
              <a:rPr lang="en-US" sz="1600">
                <a:solidFill>
                  <a:srgbClr val="FFFF00"/>
                </a:solidFill>
              </a:rPr>
              <a:t>Smooth surface for reduced local magnetic field enhancement. </a:t>
            </a:r>
            <a:r>
              <a:rPr lang="en-US" sz="1600">
                <a:solidFill>
                  <a:srgbClr val="FF0000"/>
                </a:solidFill>
              </a:rPr>
              <a:t>In hand(CBP &amp; derivative + EP).</a:t>
            </a:r>
          </a:p>
          <a:p>
            <a:pPr>
              <a:buFontTx/>
              <a:buAutoNum type="arabicParenBoth"/>
            </a:pPr>
            <a:r>
              <a:rPr lang="en-US" sz="1600">
                <a:solidFill>
                  <a:srgbClr val="FFFF00"/>
                </a:solidFill>
              </a:rPr>
              <a:t>Improved wall thermal conductance for increased local heating tolerance. </a:t>
            </a:r>
          </a:p>
          <a:p>
            <a:pPr lvl="1">
              <a:buFont typeface="Wingdings" charset="0"/>
              <a:buChar char="Ø"/>
            </a:pPr>
            <a:r>
              <a:rPr lang="en-US" sz="1600">
                <a:solidFill>
                  <a:srgbClr val="FFFF00"/>
                </a:solidFill>
                <a:ea typeface="ＭＳ Ｐゴシック" charset="0"/>
              </a:rPr>
              <a:t>Cavity heat treatment optimization for </a:t>
            </a:r>
            <a:r>
              <a:rPr lang="ja-JP" altLang="en-US" sz="1600">
                <a:solidFill>
                  <a:srgbClr val="FFFF00"/>
                </a:solidFill>
                <a:ea typeface="ＭＳ Ｐゴシック" charset="0"/>
              </a:rPr>
              <a:t>“</a:t>
            </a:r>
            <a:r>
              <a:rPr lang="en-US" sz="1600">
                <a:solidFill>
                  <a:srgbClr val="FFFF00"/>
                </a:solidFill>
                <a:ea typeface="ＭＳ Ｐゴシック" charset="0"/>
              </a:rPr>
              <a:t>phonon peak engineering</a:t>
            </a:r>
            <a:r>
              <a:rPr lang="ja-JP" altLang="en-US" sz="1600">
                <a:solidFill>
                  <a:srgbClr val="FFFF00"/>
                </a:solidFill>
                <a:ea typeface="ＭＳ Ｐゴシック" charset="0"/>
              </a:rPr>
              <a:t>”</a:t>
            </a:r>
            <a:endParaRPr lang="en-US" sz="1600">
              <a:solidFill>
                <a:srgbClr val="FFFF00"/>
              </a:solidFill>
              <a:ea typeface="ＭＳ Ｐゴシック" charset="0"/>
            </a:endParaRPr>
          </a:p>
          <a:p>
            <a:pPr lvl="1">
              <a:buFont typeface="Wingdings" charset="0"/>
              <a:buChar char="Ø"/>
            </a:pPr>
            <a:r>
              <a:rPr lang="en-US" sz="1600">
                <a:solidFill>
                  <a:srgbClr val="FFFF00"/>
                </a:solidFill>
                <a:ea typeface="ＭＳ Ｐゴシック" charset="0"/>
              </a:rPr>
              <a:t>Use Nb/Cu composite material (such as explosion bonded material)</a:t>
            </a:r>
          </a:p>
          <a:p>
            <a:r>
              <a:rPr lang="en-US" sz="1600">
                <a:solidFill>
                  <a:srgbClr val="FFFF00"/>
                </a:solidFill>
              </a:rPr>
              <a:t>(5) The game-changing knob is a Nb replacement material (such as Nb</a:t>
            </a:r>
            <a:r>
              <a:rPr lang="en-US" sz="1600" baseline="-25000">
                <a:solidFill>
                  <a:srgbClr val="FFFF00"/>
                </a:solidFill>
              </a:rPr>
              <a:t>3</a:t>
            </a:r>
            <a:r>
              <a:rPr lang="en-US" sz="1600">
                <a:solidFill>
                  <a:srgbClr val="FFFF00"/>
                </a:solidFill>
              </a:rPr>
              <a:t>Sn or Mg</a:t>
            </a:r>
            <a:r>
              <a:rPr lang="en-US" sz="1600" baseline="-25000">
                <a:solidFill>
                  <a:srgbClr val="FFFF00"/>
                </a:solidFill>
              </a:rPr>
              <a:t>2</a:t>
            </a:r>
            <a:r>
              <a:rPr lang="en-US" sz="1600">
                <a:solidFill>
                  <a:srgbClr val="FFFF00"/>
                </a:solidFill>
              </a:rPr>
              <a:t>B w/ multi-layer).        </a:t>
            </a:r>
          </a:p>
        </p:txBody>
      </p:sp>
    </p:spTree>
    <p:extLst>
      <p:ext uri="{BB962C8B-B14F-4D97-AF65-F5344CB8AC3E}">
        <p14:creationId xmlns:p14="http://schemas.microsoft.com/office/powerpoint/2010/main" val="35422843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45951" y="228600"/>
            <a:ext cx="7315121" cy="762000"/>
          </a:xfrm>
        </p:spPr>
        <p:txBody>
          <a:bodyPr/>
          <a:lstStyle/>
          <a:p>
            <a:r>
              <a:rPr lang="en-US" dirty="0" smtClean="0"/>
              <a:t>Possible processing baseline in 5 years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7983B66-BBD4-47BF-AD4A-E1FA52A666A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50" y="0"/>
            <a:ext cx="8286750" cy="637890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4084008"/>
            <a:ext cx="2438400" cy="868991"/>
          </a:xfrm>
          <a:solidFill>
            <a:srgbClr val="FFFFFF"/>
          </a:solidFill>
        </p:spPr>
        <p:txBody>
          <a:bodyPr/>
          <a:lstStyle/>
          <a:p>
            <a:pPr>
              <a:defRPr/>
            </a:pPr>
            <a:r>
              <a:rPr lang="en-US" sz="1600" dirty="0" smtClean="0"/>
              <a:t>Lance Cooley, Fermilab – ALCPG11, 20 March 2011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3277651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rgbClr val="000000"/>
          </a:solidFill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1043</TotalTime>
  <Words>1819</Words>
  <Application>Microsoft Macintosh PowerPoint</Application>
  <PresentationFormat>On-screen Show (4:3)</PresentationFormat>
  <Paragraphs>384</Paragraphs>
  <Slides>27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Default Theme</vt:lpstr>
      <vt:lpstr>Equation</vt:lpstr>
      <vt:lpstr>TeV Upgrade</vt:lpstr>
      <vt:lpstr>Content</vt:lpstr>
      <vt:lpstr>From 500 to 1000 GeV</vt:lpstr>
      <vt:lpstr>From 500 to 1000 GeV</vt:lpstr>
      <vt:lpstr>Ultra-High Gradient Cavity R&amp;D</vt:lpstr>
      <vt:lpstr>Cavity R&amp;D Prospects</vt:lpstr>
      <vt:lpstr>SRF R&amp;D Behind Gradient Progresses</vt:lpstr>
      <vt:lpstr>Main Issues at Very High Gradient (3) </vt:lpstr>
      <vt:lpstr>Possible processing baseline in 5 years</vt:lpstr>
      <vt:lpstr>Upgrade Cost Estimate</vt:lpstr>
      <vt:lpstr>Linac Cost Optimisation</vt:lpstr>
      <vt:lpstr>Cost Scaling</vt:lpstr>
      <vt:lpstr>RDR Power Estimate</vt:lpstr>
      <vt:lpstr>Efficiency and Power</vt:lpstr>
      <vt:lpstr>Other Accelerator System Impacts</vt:lpstr>
      <vt:lpstr>Bunch Compressor (RTML)</vt:lpstr>
      <vt:lpstr>Beam Delivery System</vt:lpstr>
      <vt:lpstr>Positron Source</vt:lpstr>
      <vt:lpstr>Positron Source (cont.)</vt:lpstr>
      <vt:lpstr>1 TeV Parameters</vt:lpstr>
      <vt:lpstr>1 TeV Parameters</vt:lpstr>
      <vt:lpstr>1 TeV Parameters</vt:lpstr>
      <vt:lpstr>1 TeV Parameters</vt:lpstr>
      <vt:lpstr>1 TeV Parameter with Travelling Focus</vt:lpstr>
      <vt:lpstr>Construction Scenario(s)</vt:lpstr>
      <vt:lpstr>The TDR Upgrade Study</vt:lpstr>
      <vt:lpstr>Next Steps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TeV Upgrade</dc:title>
  <dc:creator>Nicholas Walker</dc:creator>
  <cp:lastModifiedBy>Nicholas Walker</cp:lastModifiedBy>
  <cp:revision>60</cp:revision>
  <dcterms:created xsi:type="dcterms:W3CDTF">2011-03-14T08:11:19Z</dcterms:created>
  <dcterms:modified xsi:type="dcterms:W3CDTF">2011-03-21T20:42:01Z</dcterms:modified>
</cp:coreProperties>
</file>