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notesMasterIdLst>
    <p:notesMasterId r:id="rId18"/>
  </p:notesMasterIdLst>
  <p:handoutMasterIdLst>
    <p:handoutMasterId r:id="rId19"/>
  </p:handoutMasterIdLst>
  <p:sldIdLst>
    <p:sldId id="334" r:id="rId2"/>
    <p:sldId id="874" r:id="rId3"/>
    <p:sldId id="879" r:id="rId4"/>
    <p:sldId id="876" r:id="rId5"/>
    <p:sldId id="877" r:id="rId6"/>
    <p:sldId id="878" r:id="rId7"/>
    <p:sldId id="880" r:id="rId8"/>
    <p:sldId id="881" r:id="rId9"/>
    <p:sldId id="882" r:id="rId10"/>
    <p:sldId id="883" r:id="rId11"/>
    <p:sldId id="884" r:id="rId12"/>
    <p:sldId id="885" r:id="rId13"/>
    <p:sldId id="887" r:id="rId14"/>
    <p:sldId id="889" r:id="rId15"/>
    <p:sldId id="890" r:id="rId16"/>
    <p:sldId id="891" r:id="rId17"/>
  </p:sldIdLst>
  <p:sldSz cx="9144000" cy="6858000" type="screen4x3"/>
  <p:notesSz cx="6997700" cy="9271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9900"/>
    <a:srgbClr val="990099"/>
    <a:srgbClr val="993366"/>
    <a:srgbClr val="569064"/>
    <a:srgbClr val="CC0000"/>
    <a:srgbClr val="46A064"/>
    <a:srgbClr val="E5B01B"/>
    <a:srgbClr val="660066"/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588" autoAdjust="0"/>
    <p:restoredTop sz="79198" autoAdjust="0"/>
  </p:normalViewPr>
  <p:slideViewPr>
    <p:cSldViewPr>
      <p:cViewPr>
        <p:scale>
          <a:sx n="80" d="100"/>
          <a:sy n="80" d="100"/>
        </p:scale>
        <p:origin x="-996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3.wmf"/><Relationship Id="rId1" Type="http://schemas.openxmlformats.org/officeDocument/2006/relationships/image" Target="../media/image2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4" Type="http://schemas.openxmlformats.org/officeDocument/2006/relationships/image" Target="../media/image3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0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22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t" anchorCtr="0" compatLnSpc="1">
            <a:prstTxWarp prst="textNoShape">
              <a:avLst/>
            </a:prstTxWarp>
          </a:bodyPr>
          <a:lstStyle>
            <a:lvl1pPr algn="l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60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t" anchorCtr="0" compatLnSpc="1">
            <a:prstTxWarp prst="textNoShape">
              <a:avLst/>
            </a:prstTxWarp>
          </a:bodyPr>
          <a:lstStyle>
            <a:lvl1pPr algn="r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622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b" anchorCtr="0" compatLnSpc="1">
            <a:prstTxWarp prst="textNoShape">
              <a:avLst/>
            </a:prstTxWarp>
          </a:bodyPr>
          <a:lstStyle>
            <a:lvl1pPr algn="l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829675"/>
            <a:ext cx="3060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b" anchorCtr="0" compatLnSpc="1">
            <a:prstTxWarp prst="textNoShape">
              <a:avLst/>
            </a:prstTxWarp>
          </a:bodyPr>
          <a:lstStyle>
            <a:lvl1pPr algn="r" defTabSz="879475">
              <a:defRPr sz="1200"/>
            </a:lvl1pPr>
          </a:lstStyle>
          <a:p>
            <a:pPr>
              <a:defRPr/>
            </a:pPr>
            <a:fld id="{F773F9CA-AA54-46FE-BF81-BCC542168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9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9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03725"/>
            <a:ext cx="559752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99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9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2338D0-BA1D-4056-9BB5-D78336ACCB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4CF2E0-CCC4-4E1E-9902-C3C36AB3FDA4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4CF2E0-CCC4-4E1E-9902-C3C36AB3FDA4}" type="datetimeFigureOut">
              <a:rPr lang="en-US" smtClean="0"/>
              <a:pPr/>
              <a:t>3/23/2011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3/23/2011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8077200" y="6575425"/>
            <a:ext cx="4079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defRPr/>
            </a:pPr>
            <a:fld id="{0A9CC971-58DE-41FD-98F6-54CE5B19428D}" type="slidenum">
              <a:rPr lang="en-US" sz="1200">
                <a:solidFill>
                  <a:schemeClr val="bg2"/>
                </a:solidFill>
                <a:latin typeface="Textile" charset="0"/>
              </a:rPr>
              <a:pPr algn="l" eaLnBrk="0" hangingPunct="0"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5.bin"/><Relationship Id="rId3" Type="http://schemas.openxmlformats.org/officeDocument/2006/relationships/image" Target="../media/image31.png"/><Relationship Id="rId7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5" Type="http://schemas.openxmlformats.org/officeDocument/2006/relationships/oleObject" Target="../embeddings/oleObject12.bin"/><Relationship Id="rId4" Type="http://schemas.openxmlformats.org/officeDocument/2006/relationships/image" Target="../media/image32.png"/><Relationship Id="rId9" Type="http://schemas.openxmlformats.org/officeDocument/2006/relationships/oleObject" Target="../embeddings/oleObject16.bin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oleObject" Target="../embeddings/oleObject17.bin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9.bin"/><Relationship Id="rId11" Type="http://schemas.openxmlformats.org/officeDocument/2006/relationships/oleObject" Target="../embeddings/oleObject23.bin"/><Relationship Id="rId5" Type="http://schemas.openxmlformats.org/officeDocument/2006/relationships/image" Target="../media/image38.png"/><Relationship Id="rId10" Type="http://schemas.openxmlformats.org/officeDocument/2006/relationships/oleObject" Target="../embeddings/oleObject22.bin"/><Relationship Id="rId4" Type="http://schemas.openxmlformats.org/officeDocument/2006/relationships/oleObject" Target="../embeddings/oleObject18.bin"/><Relationship Id="rId9" Type="http://schemas.openxmlformats.org/officeDocument/2006/relationships/oleObject" Target="../embeddings/oleObject2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image" Target="../media/image4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26.bin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8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10" Type="http://schemas.openxmlformats.org/officeDocument/2006/relationships/oleObject" Target="../embeddings/oleObject6.bin"/><Relationship Id="rId4" Type="http://schemas.openxmlformats.org/officeDocument/2006/relationships/oleObject" Target="../embeddings/oleObject1.bin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9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oleObject11.bin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990600"/>
            <a:ext cx="8915400" cy="1908175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rgbClr val="009900"/>
                </a:solidFill>
              </a:rPr>
              <a:t>Benchmark Processes for the DBD</a:t>
            </a:r>
            <a:endParaRPr lang="en-US" sz="4000" dirty="0" smtClean="0">
              <a:solidFill>
                <a:srgbClr val="0099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10000"/>
            <a:ext cx="7162800" cy="1828800"/>
          </a:xfrm>
        </p:spPr>
        <p:txBody>
          <a:bodyPr/>
          <a:lstStyle/>
          <a:p>
            <a:pPr eaLnBrk="1" hangingPunct="1"/>
            <a:r>
              <a:rPr lang="en-US" dirty="0" smtClean="0"/>
              <a:t>Tim </a:t>
            </a:r>
            <a:r>
              <a:rPr lang="en-US" dirty="0" err="1" smtClean="0"/>
              <a:t>Barklow</a:t>
            </a:r>
            <a:r>
              <a:rPr lang="en-US" smtClean="0"/>
              <a:t> (SLAC)</a:t>
            </a:r>
          </a:p>
          <a:p>
            <a:pPr eaLnBrk="1" hangingPunct="1"/>
            <a:r>
              <a:rPr lang="en-US" smtClean="0"/>
              <a:t>Mar 23, 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3820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smtClean="0"/>
              <a:t>With aliasing, number of processes changed from 45 without CKM-suppressed final states to about 18 including CKM-suppressed final states</a:t>
            </a:r>
          </a:p>
          <a:p>
            <a:r>
              <a:rPr lang="en-US" smtClean="0"/>
              <a:t>Mikael Beggren has created a script that can generate all 4-fermion events with a specified lumi, fill a status file, copy stdhep files to grid and output other info (.log, .in, .out, .prc.,… files )  to a web directory.  </a:t>
            </a:r>
          </a:p>
          <a:p>
            <a:r>
              <a:rPr lang="en-US" smtClean="0"/>
              <a:t>Mikael recently tested the script by generating all 4-fermion processes excluding those with final state electrons and produced 1 ab-1 equiv on DESY batch system overnight.   </a:t>
            </a:r>
          </a:p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10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4-Fermion Production </a:t>
            </a:r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Aliasing has allowed us to consolidate the processes</a:t>
            </a:r>
          </a:p>
          <a:p>
            <a:r>
              <a:rPr lang="en-US" smtClean="0"/>
              <a:t>Compilation and MC integration take much longer than before because of the CKM-suppressed vertices.  However, compilation and integration only has to be done once, so this ultimately should not hold us up.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11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6-Fermion Production</a:t>
            </a:r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12</a:t>
            </a:fld>
            <a:endParaRPr kumimoji="0" lang="en-US"/>
          </a:p>
        </p:txBody>
      </p:sp>
      <p:pic>
        <p:nvPicPr>
          <p:cNvPr id="42701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457200"/>
            <a:ext cx="4124325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2701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143000"/>
            <a:ext cx="4200525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8200" y="3886200"/>
            <a:ext cx="4419600" cy="21056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1" y="3886201"/>
            <a:ext cx="4495799" cy="2139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13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2000" smtClean="0"/>
              <a:t>SiD Participation in CLIC Benchmarking:   Chargino  Mass and Cross Section</a:t>
            </a:r>
            <a:endParaRPr lang="en-US" sz="2000"/>
          </a:p>
        </p:txBody>
      </p:sp>
      <p:graphicFrame>
        <p:nvGraphicFramePr>
          <p:cNvPr id="440322" name="Object 2"/>
          <p:cNvGraphicFramePr>
            <a:graphicFrameLocks noChangeAspect="1"/>
          </p:cNvGraphicFramePr>
          <p:nvPr/>
        </p:nvGraphicFramePr>
        <p:xfrm>
          <a:off x="990600" y="720725"/>
          <a:ext cx="6597650" cy="3089275"/>
        </p:xfrm>
        <a:graphic>
          <a:graphicData uri="http://schemas.openxmlformats.org/presentationml/2006/ole">
            <p:oleObj spid="_x0000_s423938" name="Equation" r:id="rId5" imgW="4686120" imgH="2197080" progId="Equation.DSMT4">
              <p:embed/>
            </p:oleObj>
          </a:graphicData>
        </a:graphic>
      </p:graphicFrame>
      <p:graphicFrame>
        <p:nvGraphicFramePr>
          <p:cNvPr id="440325" name="Object 5"/>
          <p:cNvGraphicFramePr>
            <a:graphicFrameLocks noChangeAspect="1"/>
          </p:cNvGraphicFramePr>
          <p:nvPr/>
        </p:nvGraphicFramePr>
        <p:xfrm>
          <a:off x="2160588" y="4200104"/>
          <a:ext cx="2149475" cy="777875"/>
        </p:xfrm>
        <a:graphic>
          <a:graphicData uri="http://schemas.openxmlformats.org/presentationml/2006/ole">
            <p:oleObj spid="_x0000_s423940" name="Equation" r:id="rId6" imgW="1930320" imgH="698400" progId="Equation.DSMT4">
              <p:embed/>
            </p:oleObj>
          </a:graphicData>
        </a:graphic>
      </p:graphicFrame>
      <p:graphicFrame>
        <p:nvGraphicFramePr>
          <p:cNvPr id="440329" name="Object 9"/>
          <p:cNvGraphicFramePr>
            <a:graphicFrameLocks noChangeAspect="1"/>
          </p:cNvGraphicFramePr>
          <p:nvPr/>
        </p:nvGraphicFramePr>
        <p:xfrm>
          <a:off x="6850063" y="4236948"/>
          <a:ext cx="2133600" cy="776287"/>
        </p:xfrm>
        <a:graphic>
          <a:graphicData uri="http://schemas.openxmlformats.org/presentationml/2006/ole">
            <p:oleObj spid="_x0000_s423942" name="Equation" r:id="rId7" imgW="1917360" imgH="698400" progId="Equation.DSMT4">
              <p:embed/>
            </p:oleObj>
          </a:graphicData>
        </a:graphic>
      </p:graphicFrame>
      <p:graphicFrame>
        <p:nvGraphicFramePr>
          <p:cNvPr id="423943" name="Object 7"/>
          <p:cNvGraphicFramePr>
            <a:graphicFrameLocks noChangeAspect="1"/>
          </p:cNvGraphicFramePr>
          <p:nvPr/>
        </p:nvGraphicFramePr>
        <p:xfrm>
          <a:off x="2819400" y="6096000"/>
          <a:ext cx="1371600" cy="342543"/>
        </p:xfrm>
        <a:graphic>
          <a:graphicData uri="http://schemas.openxmlformats.org/presentationml/2006/ole">
            <p:oleObj spid="_x0000_s423943" name="Equation" r:id="rId8" imgW="1015920" imgH="228600" progId="Equation.DSMT4">
              <p:embed/>
            </p:oleObj>
          </a:graphicData>
        </a:graphic>
      </p:graphicFrame>
      <p:graphicFrame>
        <p:nvGraphicFramePr>
          <p:cNvPr id="423944" name="Object 8"/>
          <p:cNvGraphicFramePr>
            <a:graphicFrameLocks noChangeAspect="1"/>
          </p:cNvGraphicFramePr>
          <p:nvPr/>
        </p:nvGraphicFramePr>
        <p:xfrm>
          <a:off x="7239000" y="6019800"/>
          <a:ext cx="1447800" cy="342900"/>
        </p:xfrm>
        <a:graphic>
          <a:graphicData uri="http://schemas.openxmlformats.org/presentationml/2006/ole">
            <p:oleObj spid="_x0000_s423944" name="Equation" r:id="rId9" imgW="101592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14</a:t>
            </a:fld>
            <a:endParaRPr kumimoji="0" lang="en-US"/>
          </a:p>
        </p:txBody>
      </p:sp>
      <p:graphicFrame>
        <p:nvGraphicFramePr>
          <p:cNvPr id="470019" name="Object 3"/>
          <p:cNvGraphicFramePr>
            <a:graphicFrameLocks noChangeAspect="1"/>
          </p:cNvGraphicFramePr>
          <p:nvPr/>
        </p:nvGraphicFramePr>
        <p:xfrm>
          <a:off x="1681163" y="1493838"/>
          <a:ext cx="2052637" cy="1020762"/>
        </p:xfrm>
        <a:graphic>
          <a:graphicData uri="http://schemas.openxmlformats.org/presentationml/2006/ole">
            <p:oleObj spid="_x0000_s425986" name="Equation" r:id="rId3" imgW="1333440" imgH="660240" progId="Equation.DSMT4">
              <p:embed/>
            </p:oleObj>
          </a:graphicData>
        </a:graphic>
      </p:graphicFrame>
      <p:graphicFrame>
        <p:nvGraphicFramePr>
          <p:cNvPr id="470020" name="Object 4"/>
          <p:cNvGraphicFramePr>
            <a:graphicFrameLocks noChangeAspect="1"/>
          </p:cNvGraphicFramePr>
          <p:nvPr/>
        </p:nvGraphicFramePr>
        <p:xfrm>
          <a:off x="6391275" y="1492250"/>
          <a:ext cx="2052638" cy="1022350"/>
        </p:xfrm>
        <a:graphic>
          <a:graphicData uri="http://schemas.openxmlformats.org/presentationml/2006/ole">
            <p:oleObj spid="_x0000_s425987" name="Equation" r:id="rId4" imgW="1333440" imgH="660240" progId="Equation.DSMT4">
              <p:embed/>
            </p:oleObj>
          </a:graphicData>
        </a:graphic>
      </p:graphicFrame>
      <p:pic>
        <p:nvPicPr>
          <p:cNvPr id="47002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2529040"/>
            <a:ext cx="3581400" cy="3338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70022" name="Object 6"/>
          <p:cNvGraphicFramePr>
            <a:graphicFrameLocks noChangeAspect="1"/>
          </p:cNvGraphicFramePr>
          <p:nvPr/>
        </p:nvGraphicFramePr>
        <p:xfrm>
          <a:off x="-28576" y="3048000"/>
          <a:ext cx="932023" cy="665162"/>
        </p:xfrm>
        <a:graphic>
          <a:graphicData uri="http://schemas.openxmlformats.org/presentationml/2006/ole">
            <p:oleObj spid="_x0000_s425988" name="Equation" r:id="rId6" imgW="660240" imgH="469800" progId="Equation.DSMT4">
              <p:embed/>
            </p:oleObj>
          </a:graphicData>
        </a:graphic>
      </p:graphicFrame>
      <p:graphicFrame>
        <p:nvGraphicFramePr>
          <p:cNvPr id="470023" name="Object 7"/>
          <p:cNvGraphicFramePr>
            <a:graphicFrameLocks noChangeAspect="1"/>
          </p:cNvGraphicFramePr>
          <p:nvPr/>
        </p:nvGraphicFramePr>
        <p:xfrm>
          <a:off x="4876800" y="3297237"/>
          <a:ext cx="914400" cy="665163"/>
        </p:xfrm>
        <a:graphic>
          <a:graphicData uri="http://schemas.openxmlformats.org/presentationml/2006/ole">
            <p:oleObj spid="_x0000_s425989" name="Equation" r:id="rId7" imgW="647640" imgH="469800" progId="Equation.DSMT4">
              <p:embed/>
            </p:oleObj>
          </a:graphicData>
        </a:graphic>
      </p:graphicFrame>
      <p:pic>
        <p:nvPicPr>
          <p:cNvPr id="470024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48325" y="2514600"/>
            <a:ext cx="3495675" cy="3293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70025" name="Object 9"/>
          <p:cNvGraphicFramePr>
            <a:graphicFrameLocks noChangeAspect="1"/>
          </p:cNvGraphicFramePr>
          <p:nvPr/>
        </p:nvGraphicFramePr>
        <p:xfrm>
          <a:off x="296863" y="50932"/>
          <a:ext cx="8618537" cy="1015868"/>
        </p:xfrm>
        <a:graphic>
          <a:graphicData uri="http://schemas.openxmlformats.org/presentationml/2006/ole">
            <p:oleObj spid="_x0000_s425990" name="Equation" r:id="rId9" imgW="4114800" imgH="482400" progId="Equation.DSMT4">
              <p:embed/>
            </p:oleObj>
          </a:graphicData>
        </a:graphic>
      </p:graphicFrame>
      <p:graphicFrame>
        <p:nvGraphicFramePr>
          <p:cNvPr id="470026" name="Object 10"/>
          <p:cNvGraphicFramePr>
            <a:graphicFrameLocks noChangeAspect="1"/>
          </p:cNvGraphicFramePr>
          <p:nvPr/>
        </p:nvGraphicFramePr>
        <p:xfrm>
          <a:off x="2057400" y="5937970"/>
          <a:ext cx="1381125" cy="310430"/>
        </p:xfrm>
        <a:graphic>
          <a:graphicData uri="http://schemas.openxmlformats.org/presentationml/2006/ole">
            <p:oleObj spid="_x0000_s425991" name="Equation" r:id="rId10" imgW="1015920" imgH="228600" progId="Equation.DSMT4">
              <p:embed/>
            </p:oleObj>
          </a:graphicData>
        </a:graphic>
      </p:graphicFrame>
      <p:graphicFrame>
        <p:nvGraphicFramePr>
          <p:cNvPr id="470027" name="Object 11"/>
          <p:cNvGraphicFramePr>
            <a:graphicFrameLocks noChangeAspect="1"/>
          </p:cNvGraphicFramePr>
          <p:nvPr/>
        </p:nvGraphicFramePr>
        <p:xfrm>
          <a:off x="7162800" y="5861050"/>
          <a:ext cx="1381125" cy="311150"/>
        </p:xfrm>
        <a:graphic>
          <a:graphicData uri="http://schemas.openxmlformats.org/presentationml/2006/ole">
            <p:oleObj spid="_x0000_s425992" name="Equation" r:id="rId11" imgW="1015920" imgH="2286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15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smtClean="0"/>
              <a:t>Benchmarking for Detector Optimization</a:t>
            </a:r>
            <a:endParaRPr lang="en-US" sz="3200"/>
          </a:p>
        </p:txBody>
      </p:sp>
      <p:grpSp>
        <p:nvGrpSpPr>
          <p:cNvPr id="12" name="Group 11"/>
          <p:cNvGrpSpPr/>
          <p:nvPr/>
        </p:nvGrpSpPr>
        <p:grpSpPr>
          <a:xfrm>
            <a:off x="4724400" y="1371600"/>
            <a:ext cx="4114800" cy="3276600"/>
            <a:chOff x="447675" y="1323304"/>
            <a:chExt cx="4886325" cy="3629696"/>
          </a:xfrm>
        </p:grpSpPr>
        <p:pic>
          <p:nvPicPr>
            <p:cNvPr id="427014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47675" y="1323304"/>
              <a:ext cx="4886325" cy="32895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aphicFrame>
          <p:nvGraphicFramePr>
            <p:cNvPr id="427011" name="Object 3"/>
            <p:cNvGraphicFramePr>
              <a:graphicFrameLocks noChangeAspect="1"/>
            </p:cNvGraphicFramePr>
            <p:nvPr/>
          </p:nvGraphicFramePr>
          <p:xfrm>
            <a:off x="2514601" y="4589263"/>
            <a:ext cx="990600" cy="363737"/>
          </p:xfrm>
          <a:graphic>
            <a:graphicData uri="http://schemas.openxmlformats.org/presentationml/2006/ole">
              <p:oleObj spid="_x0000_s427011" name="Equation" r:id="rId4" imgW="660240" imgH="241200" progId="Equation.DSMT4">
                <p:embed/>
              </p:oleObj>
            </a:graphicData>
          </a:graphic>
        </p:graphicFrame>
        <p:graphicFrame>
          <p:nvGraphicFramePr>
            <p:cNvPr id="427012" name="Object 4"/>
            <p:cNvGraphicFramePr>
              <a:graphicFrameLocks noChangeAspect="1"/>
            </p:cNvGraphicFramePr>
            <p:nvPr/>
          </p:nvGraphicFramePr>
          <p:xfrm>
            <a:off x="3733800" y="1981200"/>
            <a:ext cx="1422016" cy="381000"/>
          </p:xfrm>
          <a:graphic>
            <a:graphicData uri="http://schemas.openxmlformats.org/presentationml/2006/ole">
              <p:oleObj spid="_x0000_s427012" name="Equation" r:id="rId5" imgW="761760" imgH="203040" progId="Equation.DSMT4">
                <p:embed/>
              </p:oleObj>
            </a:graphicData>
          </a:graphic>
        </p:graphicFrame>
      </p:grpSp>
      <p:graphicFrame>
        <p:nvGraphicFramePr>
          <p:cNvPr id="427015" name="Object 7"/>
          <p:cNvGraphicFramePr>
            <a:graphicFrameLocks noChangeAspect="1"/>
          </p:cNvGraphicFramePr>
          <p:nvPr/>
        </p:nvGraphicFramePr>
        <p:xfrm>
          <a:off x="887413" y="5105400"/>
          <a:ext cx="8131175" cy="1008063"/>
        </p:xfrm>
        <a:graphic>
          <a:graphicData uri="http://schemas.openxmlformats.org/presentationml/2006/ole">
            <p:oleObj spid="_x0000_s427015" name="Equation" r:id="rId6" imgW="5651280" imgH="698400" progId="Equation.DSMT4">
              <p:embed/>
            </p:oleObj>
          </a:graphicData>
        </a:graphic>
      </p:graphicFrame>
      <p:pic>
        <p:nvPicPr>
          <p:cNvPr id="427016" name="Picture 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6200" y="1371600"/>
            <a:ext cx="442696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16</a:t>
            </a:fld>
            <a:endParaRPr kumimoji="0" lang="en-US"/>
          </a:p>
        </p:txBody>
      </p:sp>
      <p:graphicFrame>
        <p:nvGraphicFramePr>
          <p:cNvPr id="447490" name="Object 2"/>
          <p:cNvGraphicFramePr>
            <a:graphicFrameLocks noChangeAspect="1"/>
          </p:cNvGraphicFramePr>
          <p:nvPr/>
        </p:nvGraphicFramePr>
        <p:xfrm>
          <a:off x="292100" y="152400"/>
          <a:ext cx="8715375" cy="5827712"/>
        </p:xfrm>
        <a:graphic>
          <a:graphicData uri="http://schemas.openxmlformats.org/presentationml/2006/ole">
            <p:oleObj spid="_x0000_s447490" name="Equation" r:id="rId3" imgW="4952880" imgH="330192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28600" y="1646237"/>
            <a:ext cx="8686800" cy="4525963"/>
          </a:xfrm>
        </p:spPr>
        <p:txBody>
          <a:bodyPr>
            <a:normAutofit/>
          </a:bodyPr>
          <a:lstStyle/>
          <a:p>
            <a:r>
              <a:rPr lang="en-US" sz="3200" smtClean="0"/>
              <a:t>DBD Benchmarks with Baseline Detector</a:t>
            </a:r>
          </a:p>
          <a:p>
            <a:r>
              <a:rPr lang="en-US" sz="3200" smtClean="0"/>
              <a:t>DBD Benchmark Event Generation</a:t>
            </a:r>
          </a:p>
          <a:p>
            <a:r>
              <a:rPr lang="en-US" sz="3200" smtClean="0"/>
              <a:t>CLIC Benchmarking Participation by SiD</a:t>
            </a:r>
          </a:p>
          <a:p>
            <a:r>
              <a:rPr lang="en-US" sz="3200" smtClean="0"/>
              <a:t>Benchmarking for Detector Optimization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2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                  Outline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3</a:t>
            </a:fld>
            <a:endParaRPr kumimoji="0"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533400" y="1219200"/>
            <a:ext cx="7543800" cy="4440487"/>
            <a:chOff x="1524000" y="1828800"/>
            <a:chExt cx="7543800" cy="4440487"/>
          </a:xfrm>
        </p:grpSpPr>
        <p:pic>
          <p:nvPicPr>
            <p:cNvPr id="36761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524000" y="1828800"/>
              <a:ext cx="4538661" cy="44404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7" name="Straight Connector 6"/>
            <p:cNvCxnSpPr/>
            <p:nvPr/>
          </p:nvCxnSpPr>
          <p:spPr>
            <a:xfrm>
              <a:off x="6858000" y="2362200"/>
              <a:ext cx="533400" cy="0"/>
            </a:xfrm>
            <a:prstGeom prst="line">
              <a:avLst/>
            </a:prstGeom>
            <a:ln w="508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6858000" y="3200400"/>
              <a:ext cx="533400" cy="0"/>
            </a:xfrm>
            <a:prstGeom prst="line">
              <a:avLst/>
            </a:prstGeom>
            <a:ln w="50800">
              <a:solidFill>
                <a:srgbClr val="00FF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858000" y="2743200"/>
              <a:ext cx="533400" cy="0"/>
            </a:xfrm>
            <a:prstGeom prst="line">
              <a:avLst/>
            </a:prstGeom>
            <a:ln w="50800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10"/>
            <p:cNvSpPr/>
            <p:nvPr/>
          </p:nvSpPr>
          <p:spPr>
            <a:xfrm>
              <a:off x="6858000" y="3581400"/>
              <a:ext cx="533400" cy="45719"/>
            </a:xfrm>
            <a:prstGeom prst="rect">
              <a:avLst/>
            </a:prstGeom>
            <a:noFill/>
            <a:ln w="0"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367619" name="Object 4"/>
            <p:cNvGraphicFramePr>
              <a:graphicFrameLocks noChangeAspect="1"/>
            </p:cNvGraphicFramePr>
            <p:nvPr/>
          </p:nvGraphicFramePr>
          <p:xfrm>
            <a:off x="3430588" y="1863725"/>
            <a:ext cx="2530475" cy="2632075"/>
          </p:xfrm>
          <a:graphic>
            <a:graphicData uri="http://schemas.openxmlformats.org/presentationml/2006/ole">
              <p:oleObj spid="_x0000_s417794" name="Equation" r:id="rId4" imgW="1739880" imgH="1803240" progId="Equation.DSMT4">
                <p:embed/>
              </p:oleObj>
            </a:graphicData>
          </a:graphic>
        </p:graphicFrame>
        <p:graphicFrame>
          <p:nvGraphicFramePr>
            <p:cNvPr id="367620" name="Object 4"/>
            <p:cNvGraphicFramePr>
              <a:graphicFrameLocks noChangeAspect="1"/>
            </p:cNvGraphicFramePr>
            <p:nvPr/>
          </p:nvGraphicFramePr>
          <p:xfrm>
            <a:off x="7670800" y="2209800"/>
            <a:ext cx="1016000" cy="258762"/>
          </p:xfrm>
          <a:graphic>
            <a:graphicData uri="http://schemas.openxmlformats.org/presentationml/2006/ole">
              <p:oleObj spid="_x0000_s417795" name="Equation" r:id="rId5" imgW="698400" imgH="177480" progId="Equation.DSMT4">
                <p:embed/>
              </p:oleObj>
            </a:graphicData>
          </a:graphic>
        </p:graphicFrame>
        <p:graphicFrame>
          <p:nvGraphicFramePr>
            <p:cNvPr id="367621" name="Object 4"/>
            <p:cNvGraphicFramePr>
              <a:graphicFrameLocks noChangeAspect="1"/>
            </p:cNvGraphicFramePr>
            <p:nvPr/>
          </p:nvGraphicFramePr>
          <p:xfrm>
            <a:off x="7682552" y="2600325"/>
            <a:ext cx="757237" cy="295275"/>
          </p:xfrm>
          <a:graphic>
            <a:graphicData uri="http://schemas.openxmlformats.org/presentationml/2006/ole">
              <p:oleObj spid="_x0000_s417796" name="Equation" r:id="rId6" imgW="520560" imgH="203040" progId="Equation.DSMT4">
                <p:embed/>
              </p:oleObj>
            </a:graphicData>
          </a:graphic>
        </p:graphicFrame>
        <p:graphicFrame>
          <p:nvGraphicFramePr>
            <p:cNvPr id="367622" name="Object 4"/>
            <p:cNvGraphicFramePr>
              <a:graphicFrameLocks noChangeAspect="1"/>
            </p:cNvGraphicFramePr>
            <p:nvPr/>
          </p:nvGraphicFramePr>
          <p:xfrm>
            <a:off x="7672388" y="3011488"/>
            <a:ext cx="1090612" cy="331787"/>
          </p:xfrm>
          <a:graphic>
            <a:graphicData uri="http://schemas.openxmlformats.org/presentationml/2006/ole">
              <p:oleObj spid="_x0000_s417797" name="Equation" r:id="rId7" imgW="749160" imgH="228600" progId="Equation.DSMT4">
                <p:embed/>
              </p:oleObj>
            </a:graphicData>
          </a:graphic>
        </p:graphicFrame>
        <p:graphicFrame>
          <p:nvGraphicFramePr>
            <p:cNvPr id="367624" name="Object 4"/>
            <p:cNvGraphicFramePr>
              <a:graphicFrameLocks noChangeAspect="1"/>
            </p:cNvGraphicFramePr>
            <p:nvPr/>
          </p:nvGraphicFramePr>
          <p:xfrm>
            <a:off x="7553325" y="3460750"/>
            <a:ext cx="1514475" cy="295275"/>
          </p:xfrm>
          <a:graphic>
            <a:graphicData uri="http://schemas.openxmlformats.org/presentationml/2006/ole">
              <p:oleObj spid="_x0000_s417798" name="Equation" r:id="rId8" imgW="1041120" imgH="203040" progId="Equation.DSMT4">
                <p:embed/>
              </p:oleObj>
            </a:graphicData>
          </a:graphic>
        </p:graphicFrame>
        <p:sp>
          <p:nvSpPr>
            <p:cNvPr id="19" name="TextBox 18"/>
            <p:cNvSpPr txBox="1"/>
            <p:nvPr/>
          </p:nvSpPr>
          <p:spPr>
            <a:xfrm>
              <a:off x="6184538" y="3974068"/>
              <a:ext cx="25784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i="1" smtClean="0"/>
                <a:t>Barklow, hep-ph/0312268</a:t>
              </a:r>
              <a:endParaRPr lang="en-US" sz="1800" i="1"/>
            </a:p>
          </p:txBody>
        </p:sp>
      </p:grpSp>
      <p:pic>
        <p:nvPicPr>
          <p:cNvPr id="417799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90600" y="457200"/>
            <a:ext cx="73056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" name="Object 7"/>
          <p:cNvGraphicFramePr>
            <a:graphicFrameLocks noChangeAspect="1"/>
          </p:cNvGraphicFramePr>
          <p:nvPr/>
        </p:nvGraphicFramePr>
        <p:xfrm>
          <a:off x="4724400" y="5410200"/>
          <a:ext cx="4316413" cy="1003300"/>
        </p:xfrm>
        <a:graphic>
          <a:graphicData uri="http://schemas.openxmlformats.org/presentationml/2006/ole">
            <p:oleObj spid="_x0000_s417799" name="Equation" r:id="rId10" imgW="3174840" imgH="73656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4</a:t>
            </a:fld>
            <a:endParaRPr kumimoji="0" lang="en-US"/>
          </a:p>
        </p:txBody>
      </p:sp>
      <p:grpSp>
        <p:nvGrpSpPr>
          <p:cNvPr id="8" name="Group 7"/>
          <p:cNvGrpSpPr/>
          <p:nvPr/>
        </p:nvGrpSpPr>
        <p:grpSpPr>
          <a:xfrm>
            <a:off x="228601" y="1219200"/>
            <a:ext cx="4190999" cy="3886200"/>
            <a:chOff x="228600" y="304800"/>
            <a:chExt cx="4695825" cy="3390900"/>
          </a:xfrm>
        </p:grpSpPr>
        <p:pic>
          <p:nvPicPr>
            <p:cNvPr id="41881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04800" y="304800"/>
              <a:ext cx="4619625" cy="3390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ctangle 3"/>
            <p:cNvSpPr/>
            <p:nvPr/>
          </p:nvSpPr>
          <p:spPr>
            <a:xfrm>
              <a:off x="228600" y="457200"/>
              <a:ext cx="914400" cy="381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188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96628" y="152400"/>
            <a:ext cx="3942572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8822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48225" y="3276600"/>
            <a:ext cx="3838575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18823" name="Object 7"/>
          <p:cNvGraphicFramePr>
            <a:graphicFrameLocks noChangeAspect="1"/>
          </p:cNvGraphicFramePr>
          <p:nvPr/>
        </p:nvGraphicFramePr>
        <p:xfrm>
          <a:off x="5562600" y="3749458"/>
          <a:ext cx="1295400" cy="310542"/>
        </p:xfrm>
        <a:graphic>
          <a:graphicData uri="http://schemas.openxmlformats.org/presentationml/2006/ole">
            <p:oleObj spid="_x0000_s418823" name="Equation" r:id="rId6" imgW="952200" imgH="22860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5</a:t>
            </a:fld>
            <a:endParaRPr kumimoji="0" lang="en-US"/>
          </a:p>
        </p:txBody>
      </p:sp>
      <p:grpSp>
        <p:nvGrpSpPr>
          <p:cNvPr id="5" name="Group 4"/>
          <p:cNvGrpSpPr/>
          <p:nvPr/>
        </p:nvGrpSpPr>
        <p:grpSpPr>
          <a:xfrm>
            <a:off x="0" y="1676400"/>
            <a:ext cx="3952875" cy="2362200"/>
            <a:chOff x="2286000" y="2124075"/>
            <a:chExt cx="4562475" cy="2609850"/>
          </a:xfrm>
        </p:grpSpPr>
        <p:pic>
          <p:nvPicPr>
            <p:cNvPr id="41984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95525" y="2124075"/>
              <a:ext cx="4552950" cy="26098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ctangle 3"/>
            <p:cNvSpPr/>
            <p:nvPr/>
          </p:nvSpPr>
          <p:spPr>
            <a:xfrm>
              <a:off x="2286000" y="2133600"/>
              <a:ext cx="816097" cy="4366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198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371600"/>
            <a:ext cx="3852861" cy="2802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4" name="Group 13"/>
          <p:cNvGrpSpPr/>
          <p:nvPr/>
        </p:nvGrpSpPr>
        <p:grpSpPr>
          <a:xfrm>
            <a:off x="4572000" y="762000"/>
            <a:ext cx="4572000" cy="3393753"/>
            <a:chOff x="4572000" y="762000"/>
            <a:chExt cx="4572000" cy="3393753"/>
          </a:xfrm>
        </p:grpSpPr>
        <p:pic>
          <p:nvPicPr>
            <p:cNvPr id="419844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572000" y="762000"/>
              <a:ext cx="4572000" cy="33937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>
            <a:xfrm>
              <a:off x="7343900" y="3374575"/>
              <a:ext cx="1600200" cy="228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760025" y="990600"/>
              <a:ext cx="1347850" cy="3048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5105400" y="1295400"/>
              <a:ext cx="685800" cy="228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648700" y="3657600"/>
              <a:ext cx="885700" cy="228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162800" y="3886200"/>
              <a:ext cx="1981200" cy="2286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6</a:t>
            </a:fld>
            <a:endParaRPr kumimoji="0" lang="en-US"/>
          </a:p>
        </p:txBody>
      </p:sp>
      <p:grpSp>
        <p:nvGrpSpPr>
          <p:cNvPr id="5" name="Group 4"/>
          <p:cNvGrpSpPr/>
          <p:nvPr/>
        </p:nvGrpSpPr>
        <p:grpSpPr>
          <a:xfrm>
            <a:off x="609600" y="381000"/>
            <a:ext cx="5153025" cy="2447925"/>
            <a:chOff x="1981200" y="2205038"/>
            <a:chExt cx="5153025" cy="2447925"/>
          </a:xfrm>
        </p:grpSpPr>
        <p:pic>
          <p:nvPicPr>
            <p:cNvPr id="42086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09775" y="2205038"/>
              <a:ext cx="5124450" cy="2447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" name="Rectangle 3"/>
            <p:cNvSpPr/>
            <p:nvPr/>
          </p:nvSpPr>
          <p:spPr>
            <a:xfrm>
              <a:off x="1981200" y="2209800"/>
              <a:ext cx="707057" cy="3952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343400"/>
            <a:ext cx="5943600" cy="174876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7" name="Picture 2" descr="80eRrhoomega"/>
          <p:cNvPicPr>
            <a:picLocks noChangeAspect="1" noChangeArrowheads="1"/>
          </p:cNvPicPr>
          <p:nvPr/>
        </p:nvPicPr>
        <p:blipFill>
          <a:blip r:embed="rId4" cstate="print"/>
          <a:srcRect r="61041" b="52663"/>
          <a:stretch>
            <a:fillRect/>
          </a:stretch>
        </p:blipFill>
        <p:spPr bwMode="auto">
          <a:xfrm>
            <a:off x="5486400" y="1981200"/>
            <a:ext cx="3352800" cy="231227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899531" y="4953000"/>
            <a:ext cx="1253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>
                <a:solidFill>
                  <a:srgbClr val="FF0000"/>
                </a:solidFill>
              </a:rPr>
              <a:t>SiD LOI</a:t>
            </a:r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10800000">
            <a:off x="6400801" y="5181600"/>
            <a:ext cx="457200" cy="1588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7200104" y="4610894"/>
            <a:ext cx="534989" cy="2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mtClean="0"/>
              <a:t>Distribute Event Generation between KEK, DESY and SLAC</a:t>
            </a:r>
          </a:p>
          <a:p>
            <a:r>
              <a:rPr lang="en-US" smtClean="0"/>
              <a:t>Include initial state particles and final state polarization and color flow in event record</a:t>
            </a:r>
          </a:p>
          <a:p>
            <a:r>
              <a:rPr lang="en-US" smtClean="0"/>
              <a:t>Improved data base for event generation information</a:t>
            </a:r>
          </a:p>
          <a:p>
            <a:r>
              <a:rPr lang="en-US" smtClean="0"/>
              <a:t>Include amplitudes with CKM-suppressed vertices in event generation</a:t>
            </a:r>
          </a:p>
          <a:p>
            <a:r>
              <a:rPr lang="en-US" smtClean="0"/>
              <a:t>Use particle aliasing to reduce the number of distinct WHIZARD processes (let the WHIZARD program do the flavor sums)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7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/>
              <a:t>Event Generation Changes Since the LOI</a:t>
            </a:r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8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pPr algn="ctr"/>
            <a:r>
              <a:rPr lang="en-US" smtClean="0"/>
              <a:t>Aliasing</a:t>
            </a:r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99060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algn="l"/>
            <a:r>
              <a:rPr lang="pt-BR" smtClean="0"/>
              <a:t>alias q u:d:s:c:b:U:D:S:C:B</a:t>
            </a:r>
          </a:p>
          <a:p>
            <a:pPr algn="l"/>
            <a:r>
              <a:rPr lang="pt-BR" smtClean="0"/>
              <a:t>alias r u:d:s:c:U:D:S:C</a:t>
            </a:r>
          </a:p>
          <a:p>
            <a:pPr algn="l"/>
            <a:r>
              <a:rPr lang="pt-BR" smtClean="0"/>
              <a:t>alias e e1:E1</a:t>
            </a:r>
          </a:p>
          <a:p>
            <a:pPr algn="l"/>
            <a:r>
              <a:rPr lang="pt-BR" smtClean="0"/>
              <a:t>alias l e2:e3:E2:E3</a:t>
            </a:r>
          </a:p>
          <a:p>
            <a:pPr algn="l"/>
            <a:r>
              <a:rPr lang="pt-BR" smtClean="0"/>
              <a:t>alias v n1:n2:n3:N1:N2:N3</a:t>
            </a:r>
          </a:p>
          <a:p>
            <a:pPr algn="l"/>
            <a:r>
              <a:rPr lang="pt-BR" smtClean="0"/>
              <a:t>alias x u:c:U:C</a:t>
            </a:r>
          </a:p>
          <a:p>
            <a:pPr algn="l"/>
            <a:r>
              <a:rPr lang="pt-BR" smtClean="0"/>
              <a:t>alias y d:s:D:S</a:t>
            </a:r>
          </a:p>
          <a:p>
            <a:pPr algn="l"/>
            <a:r>
              <a:rPr lang="pt-BR" smtClean="0"/>
              <a:t>alias k b:B</a:t>
            </a: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5800" y="4754940"/>
            <a:ext cx="8229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US" smtClean="0"/>
              <a:t>bbxxyy_o	e1,E1	k,k,x,x,y,y             omega	w:c,c</a:t>
            </a:r>
          </a:p>
          <a:p>
            <a:pPr algn="l"/>
            <a:r>
              <a:rPr lang="en-US" smtClean="0"/>
              <a:t>bbxxby_o	e1,E1	k,k,x,x,k,y             omega	w:c,c</a:t>
            </a:r>
          </a:p>
          <a:p>
            <a:pPr algn="l"/>
            <a:r>
              <a:rPr lang="en-US" smtClean="0"/>
              <a:t>bbxxbb_o	e1,E1	k,k,x,x,k,k             omega	w:c,c</a:t>
            </a:r>
          </a:p>
          <a:p>
            <a:endParaRPr lang="en-US"/>
          </a:p>
        </p:txBody>
      </p:sp>
      <p:graphicFrame>
        <p:nvGraphicFramePr>
          <p:cNvPr id="468994" name="Object 2"/>
          <p:cNvGraphicFramePr>
            <a:graphicFrameLocks noChangeAspect="1"/>
          </p:cNvGraphicFramePr>
          <p:nvPr/>
        </p:nvGraphicFramePr>
        <p:xfrm>
          <a:off x="1387475" y="4094162"/>
          <a:ext cx="6083300" cy="477838"/>
        </p:xfrm>
        <a:graphic>
          <a:graphicData uri="http://schemas.openxmlformats.org/presentationml/2006/ole">
            <p:oleObj spid="_x0000_s421890" name="Equation" r:id="rId3" imgW="2920680" imgH="228600" progId="Equation.DSMT4">
              <p:embed/>
            </p:oleObj>
          </a:graphicData>
        </a:graphic>
      </p:graphicFrame>
      <p:graphicFrame>
        <p:nvGraphicFramePr>
          <p:cNvPr id="468995" name="Object 3"/>
          <p:cNvGraphicFramePr>
            <a:graphicFrameLocks noChangeAspect="1"/>
          </p:cNvGraphicFramePr>
          <p:nvPr/>
        </p:nvGraphicFramePr>
        <p:xfrm>
          <a:off x="4267200" y="1600200"/>
          <a:ext cx="4259263" cy="901700"/>
        </p:xfrm>
        <a:graphic>
          <a:graphicData uri="http://schemas.openxmlformats.org/presentationml/2006/ole">
            <p:oleObj spid="_x0000_s421891" name="Equation" r:id="rId4" imgW="2044440" imgH="4316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3488" y="173788"/>
            <a:ext cx="6843712" cy="660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486400" y="833735"/>
            <a:ext cx="8531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</a:t>
            </a:r>
            <a:r>
              <a:rPr lang="en-US" baseline="-25000" smtClean="0"/>
              <a:t>b</a:t>
            </a:r>
            <a:r>
              <a:rPr lang="en-US" smtClean="0"/>
              <a:t>=0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838615" y="833735"/>
            <a:ext cx="1742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</a:t>
            </a:r>
            <a:r>
              <a:rPr lang="en-US" baseline="-25000" smtClean="0"/>
              <a:t>b</a:t>
            </a:r>
            <a:r>
              <a:rPr lang="en-US" smtClean="0"/>
              <a:t>=5.5 GeV</a:t>
            </a: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227432" y="3733800"/>
            <a:ext cx="8418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m</a:t>
            </a:r>
            <a:r>
              <a:rPr lang="en-US" baseline="-25000" smtClean="0"/>
              <a:t>c</a:t>
            </a:r>
            <a:r>
              <a:rPr lang="en-US" smtClean="0"/>
              <a:t>=0</a:t>
            </a:r>
            <a:endParaRPr lang="en-US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5625098" y="3831273"/>
          <a:ext cx="2223502" cy="2112327"/>
        </p:xfrm>
        <a:graphic>
          <a:graphicData uri="http://schemas.openxmlformats.org/presentationml/2006/ole">
            <p:oleObj spid="_x0000_s422914" name="Equation" r:id="rId4" imgW="1015920" imgH="965160" progId="Equation.DSMT4">
              <p:embed/>
            </p:oleObj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4229100" y="1905000"/>
          <a:ext cx="914400" cy="198438"/>
        </p:xfrm>
        <a:graphic>
          <a:graphicData uri="http://schemas.openxmlformats.org/presentationml/2006/ole">
            <p:oleObj spid="_x0000_s422915" name="Equation" r:id="rId5" imgW="914400" imgH="198720" progId="Equation.DSMT4">
              <p:embed/>
            </p:oleObj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23109</TotalTime>
  <Words>308</Words>
  <Application>Microsoft Office PowerPoint</Application>
  <PresentationFormat>On-screen Show (4:3)</PresentationFormat>
  <Paragraphs>54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Concourse</vt:lpstr>
      <vt:lpstr>Equation</vt:lpstr>
      <vt:lpstr>MathType 6.0 Equation</vt:lpstr>
      <vt:lpstr>Benchmark Processes for the DBD</vt:lpstr>
      <vt:lpstr>                   Outline</vt:lpstr>
      <vt:lpstr>Slide 3</vt:lpstr>
      <vt:lpstr>Slide 4</vt:lpstr>
      <vt:lpstr>Slide 5</vt:lpstr>
      <vt:lpstr>Slide 6</vt:lpstr>
      <vt:lpstr>Event Generation Changes Since the LOI</vt:lpstr>
      <vt:lpstr>Aliasing</vt:lpstr>
      <vt:lpstr>Slide 9</vt:lpstr>
      <vt:lpstr>4-Fermion Production </vt:lpstr>
      <vt:lpstr>6-Fermion Production</vt:lpstr>
      <vt:lpstr>Slide 12</vt:lpstr>
      <vt:lpstr>SiD Participation in CLIC Benchmarking:   Chargino  Mass and Cross Section</vt:lpstr>
      <vt:lpstr>Slide 14</vt:lpstr>
      <vt:lpstr>Benchmarking for Detector Optimization</vt:lpstr>
      <vt:lpstr>Slide 16</vt:lpstr>
    </vt:vector>
  </TitlesOfParts>
  <Company>Stanford Linear Accelerator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SLAC</dc:creator>
  <cp:lastModifiedBy>Timothy Barklow</cp:lastModifiedBy>
  <cp:revision>855</cp:revision>
  <dcterms:created xsi:type="dcterms:W3CDTF">2003-02-05T00:06:42Z</dcterms:created>
  <dcterms:modified xsi:type="dcterms:W3CDTF">2011-03-23T17:27:16Z</dcterms:modified>
</cp:coreProperties>
</file>