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4" r:id="rId10"/>
    <p:sldId id="259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E50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4802B-0288-2840-A0DD-62161FD8FB25}" type="datetimeFigureOut">
              <a:rPr lang="en-GB" smtClean="0"/>
              <a:t>3/21/11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41DBC-086D-214F-8D8E-21F66334E4E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41DBC-086D-214F-8D8E-21F66334E4E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7093-2CA1-E046-ABCC-0D7D4AF057E8}" type="datetimeFigureOut">
              <a:rPr lang="en-GB" smtClean="0"/>
              <a:pPr/>
              <a:t>3/20/11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CA20C-A76D-F343-830B-ED326721B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983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Ground </a:t>
            </a:r>
            <a:r>
              <a:rPr lang="en-GB" dirty="0" smtClean="0"/>
              <a:t>Motion</a:t>
            </a:r>
            <a:r>
              <a:rPr lang="en-GB" dirty="0" smtClean="0"/>
              <a:t> + Vibration </a:t>
            </a:r>
            <a:r>
              <a:rPr lang="en-GB" dirty="0" smtClean="0"/>
              <a:t>Transfer Function for Final QD0/SD0 </a:t>
            </a:r>
            <a:r>
              <a:rPr lang="en-GB" dirty="0" err="1" smtClean="0"/>
              <a:t>Cryomodule</a:t>
            </a:r>
            <a:r>
              <a:rPr lang="en-GB" dirty="0" smtClean="0"/>
              <a:t> System at ILC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Glen White, SLAC</a:t>
            </a:r>
            <a:endParaRPr lang="en-GB" dirty="0" smtClean="0"/>
          </a:p>
          <a:p>
            <a:r>
              <a:rPr lang="en-GB" dirty="0" smtClean="0"/>
              <a:t>ALCPG11, Eugene</a:t>
            </a:r>
          </a:p>
          <a:p>
            <a:r>
              <a:rPr lang="en-GB" dirty="0" smtClean="0"/>
              <a:t>March</a:t>
            </a:r>
            <a:r>
              <a:rPr lang="en-GB" dirty="0" smtClean="0"/>
              <a:t> 21, 2011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9207"/>
          </a:xfrm>
        </p:spPr>
        <p:txBody>
          <a:bodyPr/>
          <a:lstStyle/>
          <a:p>
            <a:r>
              <a:rPr lang="en-GB" dirty="0" smtClean="0"/>
              <a:t>Intra-Pulse IP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942"/>
            <a:ext cx="8229600" cy="239464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Use ILC IP FFB, tuned for ‘noisy’ </a:t>
            </a:r>
            <a:r>
              <a:rPr lang="en-US" sz="2000" dirty="0" smtClean="0"/>
              <a:t>conditions (like those simulated for TESLA)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Assume </a:t>
            </a:r>
            <a:r>
              <a:rPr lang="en-US" sz="2000" dirty="0" smtClean="0"/>
              <a:t>BDS-entrance FFB has perfectly flattened beam train (flat trajectory into Final Doublet).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No</a:t>
            </a:r>
            <a:r>
              <a:rPr lang="en-US" sz="2000" dirty="0" smtClean="0"/>
              <a:t> </a:t>
            </a:r>
            <a:r>
              <a:rPr lang="en-US" sz="2000" dirty="0" smtClean="0"/>
              <a:t>systematic or random</a:t>
            </a:r>
            <a:r>
              <a:rPr lang="en-US" sz="2000" dirty="0" smtClean="0"/>
              <a:t> </a:t>
            </a:r>
            <a:r>
              <a:rPr lang="en-US" sz="2000" dirty="0" smtClean="0"/>
              <a:t>intra-pulse distortions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Calculate Luminosity from measured bunches, with mean of last 50 weighted to account for the rest of the beam train (1320 bunches).</a:t>
            </a:r>
          </a:p>
          <a:p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050" y="3634432"/>
            <a:ext cx="41910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9650" y="3634432"/>
            <a:ext cx="4191000" cy="317341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646"/>
            <a:ext cx="8229600" cy="919474"/>
          </a:xfrm>
        </p:spPr>
        <p:txBody>
          <a:bodyPr>
            <a:normAutofit/>
          </a:bodyPr>
          <a:lstStyle/>
          <a:p>
            <a:r>
              <a:rPr lang="en-GB" dirty="0" smtClean="0"/>
              <a:t>Luminosity Loss vs. QD0 Jitter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860936" y="1640891"/>
            <a:ext cx="2825864" cy="521711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Data shown gives % nominal luminosity for different levels of uncorrelated QD0 jitter.</a:t>
            </a:r>
          </a:p>
          <a:p>
            <a:pPr lvl="1"/>
            <a:r>
              <a:rPr lang="en-GB" dirty="0" smtClean="0"/>
              <a:t>100 pulses simulated per jitter cases with FFB</a:t>
            </a:r>
          </a:p>
          <a:p>
            <a:pPr lvl="1"/>
            <a:r>
              <a:rPr lang="en-GB" dirty="0" smtClean="0"/>
              <a:t>Mean, 10% &amp; 90% CL results shown for each jitter point from 100 pulse simulations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Tolerance to keep luminosity loss &lt;1% is &lt;50nm RMS QD0 jitter.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65" y="1792875"/>
            <a:ext cx="5335623" cy="406234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Jitter of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820" y="1600200"/>
            <a:ext cx="4105980" cy="4525963"/>
          </a:xfrm>
        </p:spPr>
        <p:txBody>
          <a:bodyPr/>
          <a:lstStyle/>
          <a:p>
            <a:r>
              <a:rPr lang="en-GB" dirty="0" smtClean="0"/>
              <a:t>GM ‘C’ + QD0 TF + mechanical jitter added to all BDS magnets</a:t>
            </a:r>
          </a:p>
          <a:p>
            <a:r>
              <a:rPr lang="en-GB" dirty="0" smtClean="0"/>
              <a:t>Could tolerate -&gt; 17nm RMS additional mechanical magnet jitter.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49" y="2083161"/>
            <a:ext cx="4267978" cy="315948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10800000">
            <a:off x="768731" y="3497928"/>
            <a:ext cx="233961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2478943" y="4127332"/>
            <a:ext cx="1258809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94867" y="4916735"/>
            <a:ext cx="64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/ nm</a:t>
            </a:r>
            <a:endParaRPr lang="en-GB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Scaling of TF Magnitude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530" y="1943146"/>
            <a:ext cx="4084270" cy="3929678"/>
          </a:xfrm>
        </p:spPr>
        <p:txBody>
          <a:bodyPr/>
          <a:lstStyle/>
          <a:p>
            <a:r>
              <a:rPr lang="en-GB" dirty="0" smtClean="0"/>
              <a:t>Scale magnitude of TF attached to QD0</a:t>
            </a:r>
          </a:p>
          <a:p>
            <a:r>
              <a:rPr lang="en-GB" dirty="0" smtClean="0"/>
              <a:t>Can be scaled by -&gt; </a:t>
            </a:r>
            <a:r>
              <a:rPr lang="en-GB" dirty="0" smtClean="0">
                <a:solidFill>
                  <a:srgbClr val="FF0000"/>
                </a:solidFill>
              </a:rPr>
              <a:t>120%</a:t>
            </a:r>
            <a:r>
              <a:rPr lang="en-GB" dirty="0" smtClean="0"/>
              <a:t> before required 50nm RMS IP offset jitter exceeded.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4" y="1943146"/>
            <a:ext cx="4545974" cy="35867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 the worst GM model considered (‘C’), the QD0 TF studied increases expected jitter of QD0 magnet from 19.4 -&gt; 24.3 nm</a:t>
            </a:r>
          </a:p>
          <a:p>
            <a:pPr lvl="1"/>
            <a:r>
              <a:rPr lang="en-GB" dirty="0" smtClean="0"/>
              <a:t>The effect in GM Models ‘A’ and ‘B’ is negligible.	</a:t>
            </a:r>
          </a:p>
          <a:p>
            <a:r>
              <a:rPr lang="en-GB" dirty="0" smtClean="0"/>
              <a:t>The jitter tolerance to keep luminosity loss &lt;1% is &lt;50nm RMS</a:t>
            </a:r>
          </a:p>
          <a:p>
            <a:pPr lvl="1"/>
            <a:r>
              <a:rPr lang="en-GB" dirty="0" smtClean="0"/>
              <a:t>The TF studied meets this requirement in the worst studied GM case.</a:t>
            </a:r>
          </a:p>
          <a:p>
            <a:pPr lvl="1"/>
            <a:r>
              <a:rPr lang="en-GB" dirty="0" smtClean="0"/>
              <a:t>Can scale magnitude of provided TF up to 120% before exceeding tolerance.</a:t>
            </a:r>
          </a:p>
          <a:p>
            <a:r>
              <a:rPr lang="en-GB" dirty="0" smtClean="0"/>
              <a:t>This assumes no other mechanical vibration</a:t>
            </a:r>
          </a:p>
          <a:p>
            <a:pPr lvl="1"/>
            <a:r>
              <a:rPr lang="en-GB" dirty="0" smtClean="0"/>
              <a:t>For GM ‘C’ and the studied TF, up to a further 17nm RMS jitter can be tolerated whilst keeping within the 50nm tolerance.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8003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Lucretia</a:t>
            </a:r>
            <a:r>
              <a:rPr lang="en-GB" dirty="0" smtClean="0"/>
              <a:t> simulation of ILC BDS</a:t>
            </a:r>
          </a:p>
          <a:p>
            <a:pPr lvl="1"/>
            <a:r>
              <a:rPr lang="en-GB" dirty="0" smtClean="0"/>
              <a:t>ILC2006e (RDR) lattice and beam </a:t>
            </a:r>
            <a:r>
              <a:rPr lang="en-GB" dirty="0" smtClean="0"/>
              <a:t>parameters</a:t>
            </a:r>
          </a:p>
          <a:p>
            <a:pPr lvl="1"/>
            <a:r>
              <a:rPr lang="en-GB" dirty="0" smtClean="0"/>
              <a:t>Reduce </a:t>
            </a:r>
            <a:r>
              <a:rPr lang="en-GB" dirty="0" err="1" smtClean="0"/>
              <a:t>Nb</a:t>
            </a:r>
            <a:r>
              <a:rPr lang="en-GB" dirty="0" smtClean="0"/>
              <a:t> 2625 -&gt; 1320 </a:t>
            </a:r>
            <a:r>
              <a:rPr lang="en-GB" dirty="0" smtClean="0"/>
              <a:t>for </a:t>
            </a:r>
            <a:r>
              <a:rPr lang="en-GB" dirty="0" smtClean="0"/>
              <a:t>luminosity calculation with fast feedback to more closely mimic SB2009 parameter set</a:t>
            </a:r>
          </a:p>
          <a:p>
            <a:pPr lvl="1"/>
            <a:r>
              <a:rPr lang="en-GB" dirty="0" smtClean="0"/>
              <a:t>Electron and positron </a:t>
            </a:r>
            <a:r>
              <a:rPr lang="en-GB" dirty="0" err="1" smtClean="0"/>
              <a:t>beamlines</a:t>
            </a:r>
            <a:endParaRPr lang="en-GB" dirty="0" smtClean="0"/>
          </a:p>
          <a:p>
            <a:r>
              <a:rPr lang="en-GB" dirty="0" smtClean="0"/>
              <a:t>G</a:t>
            </a:r>
            <a:r>
              <a:rPr lang="en-GB" dirty="0" smtClean="0"/>
              <a:t>round </a:t>
            </a:r>
            <a:r>
              <a:rPr lang="en-GB" dirty="0" smtClean="0"/>
              <a:t>motion applied to all</a:t>
            </a:r>
            <a:r>
              <a:rPr lang="en-GB" dirty="0" smtClean="0"/>
              <a:t> </a:t>
            </a:r>
            <a:r>
              <a:rPr lang="en-GB" dirty="0" smtClean="0"/>
              <a:t>ILC</a:t>
            </a:r>
            <a:r>
              <a:rPr lang="en-GB" dirty="0" smtClean="0"/>
              <a:t> </a:t>
            </a:r>
            <a:r>
              <a:rPr lang="en-GB" dirty="0" smtClean="0"/>
              <a:t>elements </a:t>
            </a:r>
            <a:r>
              <a:rPr lang="en-GB" dirty="0" smtClean="0"/>
              <a:t>plus</a:t>
            </a:r>
            <a:r>
              <a:rPr lang="en-GB" dirty="0" smtClean="0"/>
              <a:t> </a:t>
            </a:r>
            <a:r>
              <a:rPr lang="en-GB" dirty="0" smtClean="0"/>
              <a:t>transfer </a:t>
            </a:r>
            <a:r>
              <a:rPr lang="en-GB" dirty="0" smtClean="0"/>
              <a:t>function (TF) between ground and QD0/SD0/OC0 system.</a:t>
            </a:r>
            <a:endParaRPr lang="en-GB" dirty="0" smtClean="0"/>
          </a:p>
          <a:p>
            <a:r>
              <a:rPr lang="en-GB" dirty="0" smtClean="0"/>
              <a:t>50</a:t>
            </a:r>
            <a:r>
              <a:rPr lang="en-GB" dirty="0" smtClean="0"/>
              <a:t> </a:t>
            </a:r>
            <a:r>
              <a:rPr lang="en-GB" dirty="0" smtClean="0"/>
              <a:t>consecutive </a:t>
            </a:r>
            <a:r>
              <a:rPr lang="en-GB" dirty="0" smtClean="0"/>
              <a:t>pulses (10s) modelled </a:t>
            </a:r>
            <a:r>
              <a:rPr lang="en-GB" dirty="0" smtClean="0"/>
              <a:t>with ground motion + pulse-pulse </a:t>
            </a:r>
            <a:r>
              <a:rPr lang="en-GB" dirty="0" smtClean="0"/>
              <a:t>feedback.</a:t>
            </a:r>
            <a:endParaRPr lang="en-GB" dirty="0" smtClean="0"/>
          </a:p>
          <a:p>
            <a:pPr lvl="1"/>
            <a:r>
              <a:rPr lang="en-GB" dirty="0" smtClean="0"/>
              <a:t>Results shown for GM models ‘A’, ‘B’ and ‘C’</a:t>
            </a:r>
          </a:p>
          <a:p>
            <a:pPr lvl="1"/>
            <a:r>
              <a:rPr lang="en-GB" dirty="0" smtClean="0"/>
              <a:t>QD0 system TF calculation for</a:t>
            </a:r>
            <a:r>
              <a:rPr lang="en-GB" dirty="0" smtClean="0"/>
              <a:t> </a:t>
            </a:r>
            <a:r>
              <a:rPr lang="en-GB" dirty="0" err="1" smtClean="0"/>
              <a:t>SiD</a:t>
            </a:r>
            <a:r>
              <a:rPr lang="en-GB" dirty="0" smtClean="0"/>
              <a:t> “</a:t>
            </a:r>
            <a:r>
              <a:rPr lang="en-GB" dirty="0" smtClean="0"/>
              <a:t>rigid support</a:t>
            </a:r>
            <a:r>
              <a:rPr lang="en-GB" dirty="0" smtClean="0"/>
              <a:t> </a:t>
            </a:r>
            <a:r>
              <a:rPr lang="en-GB" dirty="0" smtClean="0"/>
              <a:t>from platform</a:t>
            </a:r>
            <a:r>
              <a:rPr lang="en-GB" dirty="0" smtClean="0"/>
              <a:t>” </a:t>
            </a:r>
            <a:r>
              <a:rPr lang="en-GB" dirty="0" smtClean="0"/>
              <a:t>(Marco)</a:t>
            </a:r>
            <a:r>
              <a:rPr lang="en-GB" dirty="0" smtClean="0"/>
              <a:t>.</a:t>
            </a:r>
          </a:p>
          <a:p>
            <a:r>
              <a:rPr lang="en-GB" dirty="0" smtClean="0"/>
              <a:t>Fast IP position feedback for tolerance estimates.</a:t>
            </a:r>
            <a:endParaRPr lang="en-GB" dirty="0" smtClean="0"/>
          </a:p>
          <a:p>
            <a:r>
              <a:rPr lang="en-GB" dirty="0" smtClean="0"/>
              <a:t>Simplifications</a:t>
            </a:r>
          </a:p>
          <a:p>
            <a:pPr lvl="1"/>
            <a:r>
              <a:rPr lang="en-GB" dirty="0" smtClean="0"/>
              <a:t>RTML and </a:t>
            </a:r>
            <a:r>
              <a:rPr lang="en-GB" dirty="0" err="1" smtClean="0"/>
              <a:t>Linac</a:t>
            </a:r>
            <a:r>
              <a:rPr lang="en-GB" dirty="0" smtClean="0"/>
              <a:t> excluded from</a:t>
            </a:r>
            <a:r>
              <a:rPr lang="en-GB" dirty="0" smtClean="0"/>
              <a:t> </a:t>
            </a:r>
            <a:r>
              <a:rPr lang="en-GB" dirty="0" smtClean="0"/>
              <a:t>tracking simulation</a:t>
            </a:r>
            <a:endParaRPr lang="en-GB" dirty="0" smtClean="0"/>
          </a:p>
          <a:p>
            <a:pPr lvl="1"/>
            <a:r>
              <a:rPr lang="en-GB" dirty="0" smtClean="0"/>
              <a:t>Incoming beam perfectly aligned with first </a:t>
            </a:r>
            <a:r>
              <a:rPr lang="en-GB" dirty="0" smtClean="0"/>
              <a:t>element (upstream FFB)</a:t>
            </a:r>
          </a:p>
          <a:p>
            <a:pPr lvl="1"/>
            <a:r>
              <a:rPr lang="en-GB" dirty="0" smtClean="0"/>
              <a:t>No intra-pulse misalignments</a:t>
            </a:r>
          </a:p>
          <a:p>
            <a:pPr lvl="1"/>
            <a:r>
              <a:rPr lang="en-GB" dirty="0" smtClean="0"/>
              <a:t>No other mechanical noise model of magnets applied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Initially perfect lattice.</a:t>
            </a:r>
          </a:p>
          <a:p>
            <a:r>
              <a:rPr lang="en-GB" dirty="0" err="1" smtClean="0"/>
              <a:t>BPMs</a:t>
            </a:r>
            <a:endParaRPr lang="en-GB" dirty="0" smtClean="0"/>
          </a:p>
          <a:p>
            <a:pPr lvl="1"/>
            <a:r>
              <a:rPr lang="en-GB" dirty="0" smtClean="0"/>
              <a:t>Cavity systems throughout BDS</a:t>
            </a:r>
          </a:p>
          <a:p>
            <a:pPr lvl="2"/>
            <a:r>
              <a:rPr lang="en-GB" dirty="0" smtClean="0"/>
              <a:t>Resolution = 100nm</a:t>
            </a:r>
          </a:p>
          <a:p>
            <a:pPr lvl="2"/>
            <a:r>
              <a:rPr lang="en-GB" dirty="0" smtClean="0"/>
              <a:t>Scale factor error = 1%</a:t>
            </a:r>
          </a:p>
          <a:p>
            <a:pPr lvl="1"/>
            <a:r>
              <a:rPr lang="en-GB" dirty="0" err="1" smtClean="0"/>
              <a:t>Stripline</a:t>
            </a:r>
            <a:r>
              <a:rPr lang="en-GB" dirty="0" smtClean="0"/>
              <a:t> </a:t>
            </a:r>
            <a:r>
              <a:rPr lang="en-GB" dirty="0" err="1" smtClean="0"/>
              <a:t>BPMs</a:t>
            </a:r>
            <a:r>
              <a:rPr lang="en-GB" dirty="0" smtClean="0"/>
              <a:t> for fast feedback</a:t>
            </a:r>
          </a:p>
          <a:p>
            <a:pPr lvl="2"/>
            <a:r>
              <a:rPr lang="en-GB" dirty="0" smtClean="0"/>
              <a:t>Resolution = 2um</a:t>
            </a:r>
          </a:p>
          <a:p>
            <a:pPr lvl="2"/>
            <a:r>
              <a:rPr lang="en-GB" dirty="0" smtClean="0"/>
              <a:t>Scale factor error = 1</a:t>
            </a:r>
            <a:r>
              <a:rPr lang="en-GB" dirty="0" smtClean="0"/>
              <a:t>%</a:t>
            </a:r>
          </a:p>
          <a:p>
            <a:pPr lvl="1"/>
            <a:r>
              <a:rPr lang="en-GB" dirty="0" smtClean="0"/>
              <a:t>Corrector magnet field errors 0.1%</a:t>
            </a:r>
            <a:endParaRPr lang="en-GB" dirty="0" smtClean="0"/>
          </a:p>
          <a:p>
            <a:r>
              <a:rPr lang="en-GB" dirty="0" smtClean="0"/>
              <a:t>5 Hz feedback</a:t>
            </a:r>
          </a:p>
          <a:p>
            <a:pPr lvl="1"/>
            <a:r>
              <a:rPr lang="en-GB" dirty="0" smtClean="0"/>
              <a:t>Simple gain feedback, convergence 50 pulses</a:t>
            </a:r>
          </a:p>
          <a:p>
            <a:r>
              <a:rPr lang="en-GB" dirty="0" smtClean="0"/>
              <a:t>Intra-pulse feedback</a:t>
            </a:r>
          </a:p>
          <a:p>
            <a:pPr lvl="1"/>
            <a:r>
              <a:rPr lang="en-GB" dirty="0" smtClean="0"/>
              <a:t>Based on detection of beam-beam kick at IP for small offsets using downstream </a:t>
            </a:r>
            <a:r>
              <a:rPr lang="en-GB" dirty="0" err="1" smtClean="0"/>
              <a:t>stripline</a:t>
            </a:r>
            <a:r>
              <a:rPr lang="en-GB" dirty="0" smtClean="0"/>
              <a:t> BPM and correction using </a:t>
            </a:r>
            <a:r>
              <a:rPr lang="en-GB" dirty="0" err="1" smtClean="0"/>
              <a:t>stripline</a:t>
            </a:r>
            <a:r>
              <a:rPr lang="en-GB" dirty="0" smtClean="0"/>
              <a:t> kicker system between QF1 &amp; QD0 </a:t>
            </a:r>
            <a:r>
              <a:rPr lang="en-GB" dirty="0" err="1" smtClean="0"/>
              <a:t>cryomodule</a:t>
            </a:r>
            <a:r>
              <a:rPr lang="en-GB" dirty="0" smtClean="0"/>
              <a:t> systems</a:t>
            </a:r>
          </a:p>
          <a:p>
            <a:pPr lvl="1"/>
            <a:r>
              <a:rPr lang="en-GB" dirty="0" smtClean="0"/>
              <a:t>Feedback is PID controller using </a:t>
            </a:r>
            <a:r>
              <a:rPr lang="en-GB" dirty="0" err="1" smtClean="0"/>
              <a:t>linearised</a:t>
            </a:r>
            <a:r>
              <a:rPr lang="en-GB" dirty="0" smtClean="0"/>
              <a:t> look-up of beam-beam kick to IP beam offset model (up to turn-over point). Feedback convergence </a:t>
            </a:r>
            <a:r>
              <a:rPr lang="en-GB" dirty="0" smtClean="0"/>
              <a:t>~</a:t>
            </a:r>
            <a:r>
              <a:rPr lang="en-GB" dirty="0" smtClean="0"/>
              <a:t>20</a:t>
            </a:r>
            <a:r>
              <a:rPr lang="en-GB" dirty="0" smtClean="0"/>
              <a:t> </a:t>
            </a:r>
            <a:r>
              <a:rPr lang="en-GB" dirty="0" smtClean="0"/>
              <a:t>bunches for offsets left of turn-over point.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Region Final Doublet</a:t>
            </a:r>
            <a:endParaRPr lang="en-GB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600200" y="2378380"/>
            <a:ext cx="2438400" cy="1905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791200" y="2378380"/>
            <a:ext cx="2438400" cy="1905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683180"/>
            <a:ext cx="76200" cy="1219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905000" y="2683180"/>
            <a:ext cx="304800" cy="1219200"/>
          </a:xfrm>
          <a:prstGeom prst="rect">
            <a:avLst/>
          </a:prstGeom>
          <a:solidFill>
            <a:srgbClr val="587CB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676400" y="2911780"/>
            <a:ext cx="228600" cy="685800"/>
          </a:xfrm>
          <a:prstGeom prst="rect">
            <a:avLst/>
          </a:prstGeom>
          <a:solidFill>
            <a:srgbClr val="BFDF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86000" y="2683180"/>
            <a:ext cx="381000" cy="1219200"/>
          </a:xfrm>
          <a:prstGeom prst="rect">
            <a:avLst/>
          </a:prstGeom>
          <a:solidFill>
            <a:srgbClr val="587CB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SF1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971800" y="2683180"/>
            <a:ext cx="914400" cy="1219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QF1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172200" y="2683180"/>
            <a:ext cx="304800" cy="1219200"/>
          </a:xfrm>
          <a:prstGeom prst="rect">
            <a:avLst/>
          </a:prstGeom>
          <a:solidFill>
            <a:srgbClr val="587CB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943600" y="2911780"/>
            <a:ext cx="228600" cy="685800"/>
          </a:xfrm>
          <a:prstGeom prst="rect">
            <a:avLst/>
          </a:prstGeom>
          <a:solidFill>
            <a:srgbClr val="BFDF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553200" y="2683180"/>
            <a:ext cx="381000" cy="1219200"/>
          </a:xfrm>
          <a:prstGeom prst="rect">
            <a:avLst/>
          </a:prstGeom>
          <a:solidFill>
            <a:srgbClr val="587CB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SD0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7086600" y="2683180"/>
            <a:ext cx="914400" cy="1219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QD0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477000" y="2683180"/>
            <a:ext cx="76200" cy="1219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1143000" y="329278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667000" y="329278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8001000" y="329278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381000" y="329278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3886200" y="329278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4201855" y="3140380"/>
            <a:ext cx="1388482" cy="3048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200" dirty="0"/>
              <a:t>IP FB Kicker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1524000" y="390238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OCT</a:t>
            </a: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1905000" y="382618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334000" y="390238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OCT</a:t>
            </a: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V="1">
            <a:off x="5943600" y="382618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1219200" y="237838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BPM</a:t>
            </a: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1600200" y="268318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5200650" y="245458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BPM</a:t>
            </a: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5791200" y="275938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6934200" y="32927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8382000" y="275938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IP -&gt;</a:t>
            </a:r>
          </a:p>
        </p:txBody>
      </p:sp>
      <p:sp>
        <p:nvSpPr>
          <p:cNvPr id="32" name="Up-Down Arrow 31"/>
          <p:cNvSpPr/>
          <p:nvPr/>
        </p:nvSpPr>
        <p:spPr>
          <a:xfrm>
            <a:off x="6743700" y="4283380"/>
            <a:ext cx="381000" cy="966145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1200" y="5249525"/>
            <a:ext cx="2438400" cy="200813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4406424" y="4432416"/>
            <a:ext cx="2277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TF to ground</a:t>
            </a:r>
          </a:p>
          <a:p>
            <a:r>
              <a:rPr lang="en-GB" dirty="0" smtClean="0"/>
              <a:t>(from detector model)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1066800" y="4332009"/>
            <a:ext cx="2438400" cy="200813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07951" y="4755581"/>
            <a:ext cx="3278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and other magnets assumed</a:t>
            </a:r>
          </a:p>
          <a:p>
            <a:r>
              <a:rPr lang="en-GB" dirty="0"/>
              <a:t>r</a:t>
            </a:r>
            <a:r>
              <a:rPr lang="en-GB" dirty="0" smtClean="0"/>
              <a:t>igidly attached to ground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Ground Motion Spectra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86655"/>
            <a:ext cx="8229600" cy="150620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simulation applies offsets due to ground motion according to Model ‘A’, ‘B’ or ‘C’</a:t>
            </a:r>
          </a:p>
          <a:p>
            <a:r>
              <a:rPr lang="en-GB" dirty="0" smtClean="0"/>
              <a:t>The spectra for these models indicative of ‘quiet’, ‘average’ and ‘noisy’ sites, mainly in terms of the magnitude of high frequency noise, are shown above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323" y="1417638"/>
            <a:ext cx="5331476" cy="37986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11" y="3813474"/>
            <a:ext cx="4955087" cy="24393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95" y="1047149"/>
            <a:ext cx="5204659" cy="26152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3652"/>
          </a:xfrm>
        </p:spPr>
        <p:txBody>
          <a:bodyPr/>
          <a:lstStyle/>
          <a:p>
            <a:r>
              <a:rPr lang="en-GB" dirty="0" smtClean="0"/>
              <a:t>Simulated GM Example (‘C’)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9374" y="3104692"/>
            <a:ext cx="3127426" cy="145559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10s of ‘C’ GM showing ground position change and beam orbits</a:t>
            </a:r>
          </a:p>
          <a:p>
            <a:r>
              <a:rPr lang="en-GB" dirty="0" smtClean="0"/>
              <a:t>Tracking studies focused on BDS section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261629" y="1258525"/>
            <a:ext cx="846718" cy="19527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14029" y="4125113"/>
            <a:ext cx="846718" cy="165004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260747" y="5440529"/>
            <a:ext cx="2298627" cy="397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3108347" y="1247669"/>
            <a:ext cx="2298627" cy="397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974" y="1258524"/>
            <a:ext cx="3587681" cy="18027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736" y="4516866"/>
            <a:ext cx="3526264" cy="17359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QD0 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7963" y="1600200"/>
            <a:ext cx="3238836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“Rigid support structure” model from </a:t>
            </a:r>
            <a:r>
              <a:rPr lang="en-GB" dirty="0" err="1" smtClean="0"/>
              <a:t>SiD</a:t>
            </a:r>
            <a:r>
              <a:rPr lang="en-GB" dirty="0" smtClean="0"/>
              <a:t> group (Marco). QD0 rigidly attached to detector platform.</a:t>
            </a:r>
          </a:p>
          <a:p>
            <a:r>
              <a:rPr lang="en-GB" dirty="0" smtClean="0"/>
              <a:t>Apply to simulation girder element attached to SD0/OC0/QD0 </a:t>
            </a:r>
            <a:r>
              <a:rPr lang="en-GB" dirty="0" err="1" smtClean="0"/>
              <a:t>cryomodule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72" y="1949482"/>
            <a:ext cx="5013749" cy="380791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938"/>
            <a:ext cx="8229600" cy="661113"/>
          </a:xfrm>
        </p:spPr>
        <p:txBody>
          <a:bodyPr>
            <a:noAutofit/>
          </a:bodyPr>
          <a:lstStyle/>
          <a:p>
            <a:r>
              <a:rPr lang="en-GB" sz="2800" dirty="0" smtClean="0"/>
              <a:t>GM Induced Jitter @ IP (Vertical Offset between </a:t>
            </a:r>
            <a:r>
              <a:rPr lang="en-GB" sz="2800" dirty="0" err="1" smtClean="0"/>
              <a:t>e</a:t>
            </a:r>
            <a:r>
              <a:rPr lang="en-GB" sz="2800" dirty="0" smtClean="0"/>
              <a:t>- and </a:t>
            </a:r>
            <a:r>
              <a:rPr lang="en-GB" sz="2800" dirty="0" err="1" smtClean="0"/>
              <a:t>e</a:t>
            </a:r>
            <a:r>
              <a:rPr lang="en-GB" sz="2800" dirty="0" smtClean="0"/>
              <a:t>+ beams at IP) with and without QD0 TF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871"/>
            <a:ext cx="8196595" cy="19517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65567" y="1818107"/>
            <a:ext cx="828134" cy="369332"/>
          </a:xfrm>
          <a:prstGeom prst="rect">
            <a:avLst/>
          </a:prstGeom>
          <a:solidFill>
            <a:srgbClr val="AE504D"/>
          </a:solidFill>
          <a:ln>
            <a:noFill/>
          </a:ln>
          <a:effectLst>
            <a:glow rad="228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GM ‘C’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54373"/>
            <a:ext cx="8196595" cy="1938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3119" y="3700750"/>
            <a:ext cx="820582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glow rad="228600">
              <a:schemeClr val="accent3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GM ‘B’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1" y="4858149"/>
            <a:ext cx="8276481" cy="19583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65567" y="5558808"/>
            <a:ext cx="800407" cy="369332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glow rad="190500">
              <a:schemeClr val="accent6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GM ‘A’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690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Luminosity Loss </a:t>
            </a:r>
            <a:r>
              <a:rPr lang="en-GB" dirty="0" smtClean="0"/>
              <a:t>Mechanisms and Preventative Feedbacks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7055"/>
            <a:ext cx="8229600" cy="4943720"/>
          </a:xfrm>
        </p:spPr>
        <p:txBody>
          <a:bodyPr>
            <a:noAutofit/>
          </a:bodyPr>
          <a:lstStyle/>
          <a:p>
            <a:r>
              <a:rPr lang="en-GB" sz="1800" dirty="0" smtClean="0"/>
              <a:t>Ground motion causes misalignment of all BDS magnets, causing growth of beam orbit over time</a:t>
            </a:r>
          </a:p>
          <a:p>
            <a:r>
              <a:rPr lang="en-GB" sz="1800" dirty="0" smtClean="0"/>
              <a:t>2 mechanisms for Luminosity loss</a:t>
            </a:r>
          </a:p>
          <a:p>
            <a:pPr lvl="1"/>
            <a:r>
              <a:rPr lang="en-GB" sz="1600" dirty="0" err="1" smtClean="0"/>
              <a:t>Beamsize</a:t>
            </a:r>
            <a:r>
              <a:rPr lang="en-GB" sz="1600" dirty="0" smtClean="0"/>
              <a:t> growth at IP</a:t>
            </a:r>
          </a:p>
          <a:p>
            <a:pPr lvl="2"/>
            <a:r>
              <a:rPr lang="en-GB" sz="1200" dirty="0" smtClean="0"/>
              <a:t>Orbit generates </a:t>
            </a:r>
            <a:r>
              <a:rPr lang="en-GB" sz="1200" dirty="0" err="1" smtClean="0"/>
              <a:t>emittance</a:t>
            </a:r>
            <a:r>
              <a:rPr lang="en-GB" sz="1200" dirty="0" smtClean="0"/>
              <a:t> growth due to dispersive kicks along the </a:t>
            </a:r>
            <a:r>
              <a:rPr lang="en-GB" sz="1200" dirty="0" err="1" smtClean="0"/>
              <a:t>beamline</a:t>
            </a:r>
            <a:endParaRPr lang="en-GB" sz="1200" dirty="0" smtClean="0"/>
          </a:p>
          <a:p>
            <a:pPr lvl="2"/>
            <a:r>
              <a:rPr lang="en-GB" sz="1200" dirty="0" smtClean="0"/>
              <a:t>Offsets in non-linear elements cause larger </a:t>
            </a:r>
            <a:r>
              <a:rPr lang="en-GB" sz="1200" dirty="0" err="1" smtClean="0"/>
              <a:t>beamsize</a:t>
            </a:r>
            <a:r>
              <a:rPr lang="en-GB" sz="1200" dirty="0" smtClean="0"/>
              <a:t> at IP through introduction of linear and higher order </a:t>
            </a:r>
            <a:r>
              <a:rPr lang="en-GB" sz="1200" dirty="0" err="1" smtClean="0"/>
              <a:t>aberations</a:t>
            </a:r>
            <a:r>
              <a:rPr lang="en-GB" sz="1200" dirty="0" smtClean="0"/>
              <a:t> (mainly waist offset, dispersion and coupling)</a:t>
            </a:r>
          </a:p>
          <a:p>
            <a:pPr lvl="1"/>
            <a:r>
              <a:rPr lang="en-GB" sz="1600" dirty="0" smtClean="0"/>
              <a:t>Beams move out of collision in position and angle at IP</a:t>
            </a:r>
          </a:p>
          <a:p>
            <a:r>
              <a:rPr lang="en-GB" sz="1800" dirty="0" smtClean="0"/>
              <a:t>Slow orbit feedbacks keep </a:t>
            </a:r>
            <a:r>
              <a:rPr lang="en-GB" sz="1800" dirty="0" err="1" smtClean="0"/>
              <a:t>beamsize</a:t>
            </a:r>
            <a:r>
              <a:rPr lang="en-GB" sz="1800" dirty="0" smtClean="0"/>
              <a:t> effects from becoming too large</a:t>
            </a:r>
          </a:p>
          <a:p>
            <a:pPr lvl="1"/>
            <a:r>
              <a:rPr lang="en-GB" sz="1600" dirty="0" smtClean="0"/>
              <a:t>Still residual pulse-pulse jitter at IP, this must keep within the tolerances of the intra-pulse feedback system (ideally ~&lt;200nm)</a:t>
            </a:r>
          </a:p>
          <a:p>
            <a:r>
              <a:rPr lang="en-GB" sz="1800" dirty="0" smtClean="0"/>
              <a:t>Intra-pulse feedbacks keep beams in collision.</a:t>
            </a:r>
            <a:endParaRPr lang="en-GB" sz="1800" dirty="0" smtClean="0"/>
          </a:p>
          <a:p>
            <a:pPr lvl="1"/>
            <a:r>
              <a:rPr lang="en-GB" sz="1600" dirty="0" smtClean="0"/>
              <a:t>Depends on </a:t>
            </a:r>
            <a:r>
              <a:rPr lang="en-GB" sz="1600" dirty="0" smtClean="0"/>
              <a:t>shape of pulse train, incoming conditions etc which are hard to model. Model a conservative case tuned to deal with harsh conditions.</a:t>
            </a:r>
            <a:endParaRPr lang="en-GB" sz="1600" dirty="0" smtClean="0"/>
          </a:p>
          <a:p>
            <a:pPr lvl="1"/>
            <a:r>
              <a:rPr lang="en-GB" sz="1600" dirty="0" smtClean="0"/>
              <a:t>P</a:t>
            </a:r>
            <a:r>
              <a:rPr lang="en-GB" sz="1600" dirty="0" smtClean="0"/>
              <a:t>erformance </a:t>
            </a:r>
            <a:r>
              <a:rPr lang="en-GB" sz="1600" dirty="0" smtClean="0"/>
              <a:t>limited by speed of convergence (governed by intra-pulse jitter conditions and pulse shape reproducibility) and</a:t>
            </a:r>
            <a:r>
              <a:rPr lang="en-GB" sz="1600" dirty="0" smtClean="0"/>
              <a:t> </a:t>
            </a:r>
            <a:r>
              <a:rPr lang="en-GB" sz="1600" dirty="0" err="1" smtClean="0"/>
              <a:t>beamsize</a:t>
            </a:r>
            <a:r>
              <a:rPr lang="en-GB" sz="1600" dirty="0" smtClean="0"/>
              <a:t> growth due to correction kick induced offset </a:t>
            </a:r>
            <a:r>
              <a:rPr lang="en-GB" sz="1600" dirty="0" smtClean="0"/>
              <a:t>through SD0</a:t>
            </a:r>
            <a:r>
              <a:rPr lang="en-GB" sz="1600" dirty="0" smtClean="0"/>
              <a:t> </a:t>
            </a:r>
            <a:r>
              <a:rPr lang="en-GB" sz="1600" dirty="0" smtClean="0"/>
              <a:t>(</a:t>
            </a:r>
            <a:r>
              <a:rPr lang="en-GB" sz="1600" dirty="0" smtClean="0"/>
              <a:t>depends </a:t>
            </a:r>
            <a:r>
              <a:rPr lang="en-GB" sz="1600" dirty="0" smtClean="0"/>
              <a:t>on the size of the required correction (IP offset</a:t>
            </a:r>
            <a:r>
              <a:rPr lang="en-GB" sz="1600" dirty="0" smtClean="0"/>
              <a:t>)). </a:t>
            </a:r>
            <a:endParaRPr lang="en-GB" sz="1600" dirty="0" smtClean="0"/>
          </a:p>
          <a:p>
            <a:endParaRPr lang="en-GB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6568</TotalTime>
  <Words>1009</Words>
  <Application>Microsoft Macintosh PowerPoint</Application>
  <PresentationFormat>On-screen Show (4:3)</PresentationFormat>
  <Paragraphs>100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Ground Motion + Vibration Transfer Function for Final QD0/SD0 Cryomodule System at ILC</vt:lpstr>
      <vt:lpstr>Simulation Overview</vt:lpstr>
      <vt:lpstr>Simulation Parameters</vt:lpstr>
      <vt:lpstr>IP Region Final Doublet</vt:lpstr>
      <vt:lpstr>Ground Motion Spectra</vt:lpstr>
      <vt:lpstr>Simulated GM Example (‘C’)</vt:lpstr>
      <vt:lpstr>QD0 TF</vt:lpstr>
      <vt:lpstr>GM Induced Jitter @ IP (Vertical Offset between e- and e+ beams at IP) with and without QD0 TF</vt:lpstr>
      <vt:lpstr>Luminosity Loss Mechanisms and Preventative Feedbacks</vt:lpstr>
      <vt:lpstr>Intra-Pulse IP Feedback</vt:lpstr>
      <vt:lpstr>Luminosity Loss vs. QD0 Jitter </vt:lpstr>
      <vt:lpstr>Mechanical Jitter of Magnets</vt:lpstr>
      <vt:lpstr>Scaling of TF Magnitude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Ground Motion + Calculated Vibration Transfer Function Between Ground and Final QD0/SD0 Cryomodule system at ILC</dc:title>
  <dc:creator>Glen White</dc:creator>
  <cp:lastModifiedBy>Glen White</cp:lastModifiedBy>
  <cp:revision>35</cp:revision>
  <dcterms:created xsi:type="dcterms:W3CDTF">2011-03-20T22:59:54Z</dcterms:created>
  <dcterms:modified xsi:type="dcterms:W3CDTF">2011-03-21T16:18:55Z</dcterms:modified>
</cp:coreProperties>
</file>