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40"/>
  </p:notesMasterIdLst>
  <p:sldIdLst>
    <p:sldId id="315" r:id="rId4"/>
    <p:sldId id="262" r:id="rId5"/>
    <p:sldId id="319" r:id="rId6"/>
    <p:sldId id="306" r:id="rId7"/>
    <p:sldId id="320" r:id="rId8"/>
    <p:sldId id="313" r:id="rId9"/>
    <p:sldId id="352" r:id="rId10"/>
    <p:sldId id="353" r:id="rId11"/>
    <p:sldId id="323" r:id="rId12"/>
    <p:sldId id="326" r:id="rId13"/>
    <p:sldId id="329" r:id="rId14"/>
    <p:sldId id="330" r:id="rId15"/>
    <p:sldId id="327" r:id="rId16"/>
    <p:sldId id="332" r:id="rId17"/>
    <p:sldId id="333" r:id="rId18"/>
    <p:sldId id="334" r:id="rId19"/>
    <p:sldId id="336" r:id="rId20"/>
    <p:sldId id="338" r:id="rId21"/>
    <p:sldId id="339" r:id="rId22"/>
    <p:sldId id="341" r:id="rId23"/>
    <p:sldId id="340" r:id="rId24"/>
    <p:sldId id="321" r:id="rId25"/>
    <p:sldId id="308" r:id="rId26"/>
    <p:sldId id="310" r:id="rId27"/>
    <p:sldId id="312" r:id="rId28"/>
    <p:sldId id="322" r:id="rId29"/>
    <p:sldId id="342" r:id="rId30"/>
    <p:sldId id="343" r:id="rId31"/>
    <p:sldId id="344" r:id="rId32"/>
    <p:sldId id="345" r:id="rId33"/>
    <p:sldId id="346" r:id="rId34"/>
    <p:sldId id="347" r:id="rId35"/>
    <p:sldId id="348" r:id="rId36"/>
    <p:sldId id="349" r:id="rId37"/>
    <p:sldId id="350" r:id="rId38"/>
    <p:sldId id="351" r:id="rId3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snapToObjects="1" showGuides="1">
      <p:cViewPr varScale="1">
        <p:scale>
          <a:sx n="126" d="100"/>
          <a:sy n="126" d="100"/>
        </p:scale>
        <p:origin x="-128" y="-2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53A14C-7AF5-A340-8FE0-8ABF7DDB2F37}" type="datetimeFigureOut">
              <a:rPr lang="ja-JP" altLang="en-US" smtClean="0"/>
              <a:t>11/03/22</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51FA87-C7B7-9645-9CC9-CA0D0CBCB02E}" type="slidenum">
              <a:rPr lang="ja-JP" altLang="en-US" smtClean="0"/>
              <a:t>‹#›</a:t>
            </a:fld>
            <a:endParaRPr lang="ja-JP" altLang="en-US"/>
          </a:p>
        </p:txBody>
      </p:sp>
    </p:spTree>
    <p:extLst>
      <p:ext uri="{BB962C8B-B14F-4D97-AF65-F5344CB8AC3E}">
        <p14:creationId xmlns:p14="http://schemas.microsoft.com/office/powerpoint/2010/main" val="3072604784"/>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4BCEB2-9F6F-4766-9736-11CF1836A17D}" type="slidenum">
              <a:rPr lang="en-US">
                <a:solidFill>
                  <a:prstClr val="black"/>
                </a:solidFill>
              </a:rPr>
              <a:pPr/>
              <a:t>8</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ADAA50-2E0E-DF47-9240-3E39B15C80E6}" type="slidenum">
              <a:rPr lang="en-US" altLang="ja-JP"/>
              <a:pPr/>
              <a:t>9</a:t>
            </a:fld>
            <a:endParaRPr lang="en-US" altLang="ja-JP"/>
          </a:p>
        </p:txBody>
      </p:sp>
      <p:sp>
        <p:nvSpPr>
          <p:cNvPr id="3061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617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E1CB77-2178-0544-AB3B-487497252E39}" type="slidenum">
              <a:rPr lang="en-US" altLang="ja-JP"/>
              <a:pPr/>
              <a:t>14</a:t>
            </a:fld>
            <a:endParaRPr lang="en-US" altLang="ja-JP"/>
          </a:p>
        </p:txBody>
      </p:sp>
      <p:sp>
        <p:nvSpPr>
          <p:cNvPr id="319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949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8F3DB8-B246-BB4A-874C-72FB37D22A5A}" type="slidenum">
              <a:rPr lang="en-US" altLang="ja-JP"/>
              <a:pPr/>
              <a:t>15</a:t>
            </a:fld>
            <a:endParaRPr lang="en-US" altLang="ja-JP"/>
          </a:p>
        </p:txBody>
      </p:sp>
      <p:sp>
        <p:nvSpPr>
          <p:cNvPr id="3102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027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05181F-5DB7-FD4A-A4A8-3E0D061DF712}" type="slidenum">
              <a:rPr lang="en-US" altLang="ja-JP"/>
              <a:pPr/>
              <a:t>16</a:t>
            </a:fld>
            <a:endParaRPr lang="en-US" altLang="ja-JP"/>
          </a:p>
        </p:txBody>
      </p:sp>
      <p:sp>
        <p:nvSpPr>
          <p:cNvPr id="3112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129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A62D8-B33E-8D49-9CE1-676F0E11CDCE}" type="slidenum">
              <a:rPr lang="en-US" altLang="ja-JP"/>
              <a:pPr/>
              <a:t>17</a:t>
            </a:fld>
            <a:endParaRPr lang="en-US" altLang="ja-JP"/>
          </a:p>
        </p:txBody>
      </p:sp>
      <p:sp>
        <p:nvSpPr>
          <p:cNvPr id="3133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334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F58D5B-C52B-7246-8D1E-7A69DCB3469A}" type="slidenum">
              <a:rPr lang="en-US" altLang="ja-JP"/>
              <a:pPr/>
              <a:t>18</a:t>
            </a:fld>
            <a:endParaRPr lang="en-US" altLang="ja-JP"/>
          </a:p>
        </p:txBody>
      </p:sp>
      <p:sp>
        <p:nvSpPr>
          <p:cNvPr id="3153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539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88CB08-9732-444B-BD0F-2A196F0E50ED}" type="slidenum">
              <a:rPr lang="en-US" altLang="ja-JP"/>
              <a:pPr/>
              <a:t>19</a:t>
            </a:fld>
            <a:endParaRPr lang="en-US" altLang="ja-JP"/>
          </a:p>
        </p:txBody>
      </p:sp>
      <p:sp>
        <p:nvSpPr>
          <p:cNvPr id="3164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641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4C3DF7-0C5A-2347-B6F7-A01EBD649883}" type="slidenum">
              <a:rPr lang="en-US" altLang="ja-JP"/>
              <a:pPr/>
              <a:t>21</a:t>
            </a:fld>
            <a:endParaRPr lang="en-US" altLang="ja-JP"/>
          </a:p>
        </p:txBody>
      </p:sp>
      <p:sp>
        <p:nvSpPr>
          <p:cNvPr id="3225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2563" name="Rectangle 3"/>
          <p:cNvSpPr>
            <a:spLocks noGrp="1" noChangeArrowheads="1"/>
          </p:cNvSpPr>
          <p:nvPr>
            <p:ph type="body" idx="1"/>
          </p:nvPr>
        </p:nvSpPr>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381000" y="6248400"/>
            <a:ext cx="8382000" cy="0"/>
          </a:xfrm>
          <a:prstGeom prst="line">
            <a:avLst/>
          </a:prstGeom>
          <a:noFill/>
          <a:ln w="19050">
            <a:solidFill>
              <a:srgbClr val="800000"/>
            </a:solidFill>
            <a:round/>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sp>
        <p:nvSpPr>
          <p:cNvPr id="17410" name="Rectangle 2"/>
          <p:cNvSpPr>
            <a:spLocks noGrp="1" noChangeArrowheads="1"/>
          </p:cNvSpPr>
          <p:nvPr>
            <p:ph type="ctrTitle"/>
          </p:nvPr>
        </p:nvSpPr>
        <p:spPr>
          <a:xfrm>
            <a:off x="685800" y="2286000"/>
            <a:ext cx="7772400" cy="1143000"/>
          </a:xfrm>
        </p:spPr>
        <p:txBody>
          <a:bodyPr/>
          <a:lstStyle>
            <a:lvl1pPr>
              <a:defRPr/>
            </a:lvl1pPr>
          </a:lstStyle>
          <a:p>
            <a:r>
              <a:rPr lang="en-US" smtClean="0"/>
              <a:t>Click to edit Master title style</a:t>
            </a:r>
            <a:endParaRPr lang="en-US"/>
          </a:p>
        </p:txBody>
      </p:sp>
      <p:sp>
        <p:nvSpPr>
          <p:cNvPr id="17411" name="Rectangle 3"/>
          <p:cNvSpPr>
            <a:spLocks noGrp="1" noChangeArrowheads="1"/>
          </p:cNvSpPr>
          <p:nvPr>
            <p:ph type="subTitle" idx="1"/>
          </p:nvPr>
        </p:nvSpPr>
        <p:spPr>
          <a:xfrm>
            <a:off x="1371600" y="3886200"/>
            <a:ext cx="6400800" cy="1752600"/>
          </a:xfrm>
          <a:ln>
            <a:noFill/>
          </a:ln>
        </p:spPr>
        <p:txBody>
          <a:bodyPr/>
          <a:lstStyle>
            <a:lvl1pPr marL="0" indent="0" algn="ctr">
              <a:buFontTx/>
              <a:buNone/>
              <a:defRPr/>
            </a:lvl1pPr>
          </a:lstStyle>
          <a:p>
            <a:r>
              <a:rPr lang="en-US" smtClean="0"/>
              <a:t>Click to edit Master subtitle style</a:t>
            </a:r>
            <a:endParaRPr lang="en-US"/>
          </a:p>
        </p:txBody>
      </p:sp>
      <p:sp>
        <p:nvSpPr>
          <p:cNvPr id="5" name="Rectangle 4"/>
          <p:cNvSpPr>
            <a:spLocks noGrp="1" noChangeArrowheads="1"/>
          </p:cNvSpPr>
          <p:nvPr>
            <p:ph type="dt" sz="half" idx="10"/>
          </p:nvPr>
        </p:nvSpPr>
        <p:spPr>
          <a:xfrm>
            <a:off x="685800" y="6248400"/>
            <a:ext cx="1905000" cy="457200"/>
          </a:xfrm>
        </p:spPr>
        <p:txBody>
          <a:bodyPr/>
          <a:lstStyle>
            <a:lvl1pPr>
              <a:defRPr sz="1400" b="0"/>
            </a:lvl1pPr>
          </a:lstStyle>
          <a:p>
            <a:pPr>
              <a:defRPr/>
            </a:pPr>
            <a:r>
              <a:rPr lang="en-US" smtClean="0">
                <a:latin typeface="Arial Rounded MT Bold"/>
              </a:rPr>
              <a:t>3/21/2011</a:t>
            </a:r>
            <a:endParaRPr lang="en-US">
              <a:latin typeface="Arial Rounded MT Bold"/>
            </a:endParaRPr>
          </a:p>
        </p:txBody>
      </p:sp>
      <p:sp>
        <p:nvSpPr>
          <p:cNvPr id="6" name="Rectangle 5"/>
          <p:cNvSpPr>
            <a:spLocks noGrp="1" noChangeArrowheads="1"/>
          </p:cNvSpPr>
          <p:nvPr>
            <p:ph type="ftr" sz="quarter" idx="11"/>
          </p:nvPr>
        </p:nvSpPr>
        <p:spPr>
          <a:xfrm>
            <a:off x="3124200" y="6248400"/>
            <a:ext cx="2895600" cy="457200"/>
          </a:xfrm>
        </p:spPr>
        <p:txBody>
          <a:bodyPr/>
          <a:lstStyle>
            <a:lvl1pPr>
              <a:defRPr sz="1400" b="0"/>
            </a:lvl1pPr>
          </a:lstStyle>
          <a:p>
            <a:pPr>
              <a:defRPr/>
            </a:pPr>
            <a:r>
              <a:rPr lang="sv-SE" smtClean="0">
                <a:latin typeface="Arial Rounded MT Bold"/>
              </a:rPr>
              <a:t>ALCPG 2011, ATF Damping Ring BPMs</a:t>
            </a:r>
            <a:endParaRPr lang="en-US">
              <a:latin typeface="Arial Rounded MT Bold"/>
            </a:endParaRPr>
          </a:p>
        </p:txBody>
      </p:sp>
      <p:sp>
        <p:nvSpPr>
          <p:cNvPr id="7" name="Rectangle 6"/>
          <p:cNvSpPr>
            <a:spLocks noGrp="1" noChangeArrowheads="1"/>
          </p:cNvSpPr>
          <p:nvPr>
            <p:ph type="sldNum" sz="quarter" idx="12"/>
          </p:nvPr>
        </p:nvSpPr>
        <p:spPr>
          <a:xfrm>
            <a:off x="6553200" y="6248400"/>
            <a:ext cx="1905000" cy="457200"/>
          </a:xfrm>
        </p:spPr>
        <p:txBody>
          <a:bodyPr/>
          <a:lstStyle>
            <a:lvl1pPr>
              <a:defRPr sz="1400" b="0">
                <a:solidFill>
                  <a:schemeClr val="tx1"/>
                </a:solidFill>
              </a:defRPr>
            </a:lvl1pPr>
          </a:lstStyle>
          <a:p>
            <a:pPr>
              <a:defRPr/>
            </a:pPr>
            <a:fld id="{C238A274-171B-4D8C-AD0C-D5AF9E3CCE77}" type="slidenum">
              <a:rPr lang="en-US">
                <a:solidFill>
                  <a:srgbClr val="000000"/>
                </a:solidFill>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BE9E0AFE-CC6C-4335-941F-2DD0F11AC527}"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4CDE0655-DD8A-423E-AC40-350BD48D1D2E}"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67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267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6" name="Footer Placeholder 5"/>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7" name="Slide Number Placeholder 6"/>
          <p:cNvSpPr>
            <a:spLocks noGrp="1"/>
          </p:cNvSpPr>
          <p:nvPr>
            <p:ph type="sldNum" sz="quarter" idx="12"/>
          </p:nvPr>
        </p:nvSpPr>
        <p:spPr/>
        <p:txBody>
          <a:bodyPr/>
          <a:lstStyle>
            <a:lvl1pPr>
              <a:defRPr/>
            </a:lvl1pPr>
          </a:lstStyle>
          <a:p>
            <a:pPr>
              <a:defRPr/>
            </a:pPr>
            <a:fld id="{C37D83C8-812A-4C40-BE0D-AFEA8D7BC295}"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8" name="Footer Placeholder 7"/>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9" name="Slide Number Placeholder 8"/>
          <p:cNvSpPr>
            <a:spLocks noGrp="1"/>
          </p:cNvSpPr>
          <p:nvPr>
            <p:ph type="sldNum" sz="quarter" idx="12"/>
          </p:nvPr>
        </p:nvSpPr>
        <p:spPr/>
        <p:txBody>
          <a:bodyPr/>
          <a:lstStyle>
            <a:lvl1pPr>
              <a:defRPr/>
            </a:lvl1pPr>
          </a:lstStyle>
          <a:p>
            <a:pPr>
              <a:defRPr/>
            </a:pPr>
            <a:fld id="{763E0EE0-48B9-4A08-8CF3-F770AC68071A}"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4" name="Footer Placeholder 3"/>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5" name="Slide Number Placeholder 4"/>
          <p:cNvSpPr>
            <a:spLocks noGrp="1"/>
          </p:cNvSpPr>
          <p:nvPr>
            <p:ph type="sldNum" sz="quarter" idx="12"/>
          </p:nvPr>
        </p:nvSpPr>
        <p:spPr/>
        <p:txBody>
          <a:bodyPr/>
          <a:lstStyle>
            <a:lvl1pPr>
              <a:defRPr/>
            </a:lvl1pPr>
          </a:lstStyle>
          <a:p>
            <a:pPr>
              <a:defRPr/>
            </a:pPr>
            <a:fld id="{9374DE54-9FB6-4509-A59D-8FE699F53F51}"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3" name="Footer Placeholder 2"/>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4" name="Slide Number Placeholder 3"/>
          <p:cNvSpPr>
            <a:spLocks noGrp="1"/>
          </p:cNvSpPr>
          <p:nvPr>
            <p:ph type="sldNum" sz="quarter" idx="12"/>
          </p:nvPr>
        </p:nvSpPr>
        <p:spPr/>
        <p:txBody>
          <a:bodyPr/>
          <a:lstStyle>
            <a:lvl1pPr>
              <a:defRPr/>
            </a:lvl1pPr>
          </a:lstStyle>
          <a:p>
            <a:pPr>
              <a:defRPr/>
            </a:pPr>
            <a:fld id="{2778886C-534A-423E-B098-FD90950D56FA}"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6" name="Footer Placeholder 5"/>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7" name="Slide Number Placeholder 6"/>
          <p:cNvSpPr>
            <a:spLocks noGrp="1"/>
          </p:cNvSpPr>
          <p:nvPr>
            <p:ph type="sldNum" sz="quarter" idx="12"/>
          </p:nvPr>
        </p:nvSpPr>
        <p:spPr/>
        <p:txBody>
          <a:bodyPr/>
          <a:lstStyle>
            <a:lvl1pPr>
              <a:defRPr/>
            </a:lvl1pPr>
          </a:lstStyle>
          <a:p>
            <a:pPr>
              <a:defRPr/>
            </a:pPr>
            <a:fld id="{82BE47CC-E5A1-438C-83AA-71502ACBEDA4}"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6" name="Footer Placeholder 5"/>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7" name="Slide Number Placeholder 6"/>
          <p:cNvSpPr>
            <a:spLocks noGrp="1"/>
          </p:cNvSpPr>
          <p:nvPr>
            <p:ph type="sldNum" sz="quarter" idx="12"/>
          </p:nvPr>
        </p:nvSpPr>
        <p:spPr/>
        <p:txBody>
          <a:bodyPr/>
          <a:lstStyle>
            <a:lvl1pPr>
              <a:defRPr/>
            </a:lvl1pPr>
          </a:lstStyle>
          <a:p>
            <a:pPr>
              <a:defRPr/>
            </a:pPr>
            <a:fld id="{1B24A00A-D45D-4D4F-ADDC-39414BD528B7}"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65AD6E50-336A-4E5D-84BD-F284F68ACDB8}"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0"/>
            <a:ext cx="21717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627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0C167480-FB51-41AA-9DFF-D3BDDAC66B29}"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381000" y="6248400"/>
            <a:ext cx="8382000" cy="0"/>
          </a:xfrm>
          <a:prstGeom prst="line">
            <a:avLst/>
          </a:prstGeom>
          <a:noFill/>
          <a:ln w="19050">
            <a:solidFill>
              <a:srgbClr val="800000"/>
            </a:solidFill>
            <a:round/>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sp>
        <p:nvSpPr>
          <p:cNvPr id="17410" name="Rectangle 2"/>
          <p:cNvSpPr>
            <a:spLocks noGrp="1" noChangeArrowheads="1"/>
          </p:cNvSpPr>
          <p:nvPr>
            <p:ph type="ctrTitle"/>
          </p:nvPr>
        </p:nvSpPr>
        <p:spPr>
          <a:xfrm>
            <a:off x="685800" y="2286000"/>
            <a:ext cx="7772400" cy="1143000"/>
          </a:xfrm>
        </p:spPr>
        <p:txBody>
          <a:bodyPr/>
          <a:lstStyle>
            <a:lvl1pPr>
              <a:defRPr/>
            </a:lvl1pPr>
          </a:lstStyle>
          <a:p>
            <a:r>
              <a:rPr lang="en-US" smtClean="0"/>
              <a:t>Click to edit Master title style</a:t>
            </a:r>
            <a:endParaRPr lang="en-US"/>
          </a:p>
        </p:txBody>
      </p:sp>
      <p:sp>
        <p:nvSpPr>
          <p:cNvPr id="17411" name="Rectangle 3"/>
          <p:cNvSpPr>
            <a:spLocks noGrp="1" noChangeArrowheads="1"/>
          </p:cNvSpPr>
          <p:nvPr>
            <p:ph type="subTitle" idx="1"/>
          </p:nvPr>
        </p:nvSpPr>
        <p:spPr>
          <a:xfrm>
            <a:off x="1371600" y="3886200"/>
            <a:ext cx="6400800" cy="1752600"/>
          </a:xfrm>
          <a:ln>
            <a:noFill/>
          </a:ln>
        </p:spPr>
        <p:txBody>
          <a:bodyPr/>
          <a:lstStyle>
            <a:lvl1pPr marL="0" indent="0" algn="ctr">
              <a:buFontTx/>
              <a:buNone/>
              <a:defRPr/>
            </a:lvl1pPr>
          </a:lstStyle>
          <a:p>
            <a:r>
              <a:rPr lang="en-US" smtClean="0"/>
              <a:t>Click to edit Master subtitle style</a:t>
            </a:r>
            <a:endParaRPr lang="en-US"/>
          </a:p>
        </p:txBody>
      </p:sp>
      <p:sp>
        <p:nvSpPr>
          <p:cNvPr id="5" name="Rectangle 4"/>
          <p:cNvSpPr>
            <a:spLocks noGrp="1" noChangeArrowheads="1"/>
          </p:cNvSpPr>
          <p:nvPr>
            <p:ph type="dt" sz="half" idx="10"/>
          </p:nvPr>
        </p:nvSpPr>
        <p:spPr>
          <a:xfrm>
            <a:off x="685800" y="6248400"/>
            <a:ext cx="1905000" cy="457200"/>
          </a:xfrm>
        </p:spPr>
        <p:txBody>
          <a:bodyPr/>
          <a:lstStyle>
            <a:lvl1pPr>
              <a:defRPr sz="1400" b="0"/>
            </a:lvl1pPr>
          </a:lstStyle>
          <a:p>
            <a:pPr>
              <a:defRPr/>
            </a:pPr>
            <a:r>
              <a:rPr lang="en-US" smtClean="0">
                <a:latin typeface="Arial Rounded MT Bold"/>
              </a:rPr>
              <a:t>3/21/2011</a:t>
            </a:r>
            <a:endParaRPr lang="en-US">
              <a:latin typeface="Arial Rounded MT Bold"/>
            </a:endParaRPr>
          </a:p>
        </p:txBody>
      </p:sp>
      <p:sp>
        <p:nvSpPr>
          <p:cNvPr id="6" name="Rectangle 5"/>
          <p:cNvSpPr>
            <a:spLocks noGrp="1" noChangeArrowheads="1"/>
          </p:cNvSpPr>
          <p:nvPr>
            <p:ph type="ftr" sz="quarter" idx="11"/>
          </p:nvPr>
        </p:nvSpPr>
        <p:spPr>
          <a:xfrm>
            <a:off x="3124200" y="6248400"/>
            <a:ext cx="2895600" cy="457200"/>
          </a:xfrm>
        </p:spPr>
        <p:txBody>
          <a:bodyPr/>
          <a:lstStyle>
            <a:lvl1pPr>
              <a:defRPr sz="1400" b="0"/>
            </a:lvl1pPr>
          </a:lstStyle>
          <a:p>
            <a:pPr>
              <a:defRPr/>
            </a:pPr>
            <a:r>
              <a:rPr lang="sv-SE" smtClean="0">
                <a:latin typeface="Arial Rounded MT Bold"/>
              </a:rPr>
              <a:t>ALCPG 2011, ATF Damping Ring BPMs</a:t>
            </a:r>
            <a:endParaRPr lang="en-US">
              <a:latin typeface="Arial Rounded MT Bold"/>
            </a:endParaRPr>
          </a:p>
        </p:txBody>
      </p:sp>
      <p:sp>
        <p:nvSpPr>
          <p:cNvPr id="7" name="Rectangle 6"/>
          <p:cNvSpPr>
            <a:spLocks noGrp="1" noChangeArrowheads="1"/>
          </p:cNvSpPr>
          <p:nvPr>
            <p:ph type="sldNum" sz="quarter" idx="12"/>
          </p:nvPr>
        </p:nvSpPr>
        <p:spPr>
          <a:xfrm>
            <a:off x="6553200" y="6248400"/>
            <a:ext cx="1905000" cy="457200"/>
          </a:xfrm>
        </p:spPr>
        <p:txBody>
          <a:bodyPr/>
          <a:lstStyle>
            <a:lvl1pPr>
              <a:defRPr sz="1400" b="0">
                <a:solidFill>
                  <a:schemeClr val="tx1"/>
                </a:solidFill>
              </a:defRPr>
            </a:lvl1pPr>
          </a:lstStyle>
          <a:p>
            <a:pPr>
              <a:defRPr/>
            </a:pPr>
            <a:fld id="{C238A274-171B-4D8C-AD0C-D5AF9E3CCE77}" type="slidenum">
              <a:rPr lang="en-US">
                <a:solidFill>
                  <a:srgbClr val="000000"/>
                </a:solidFill>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BE9E0AFE-CC6C-4335-941F-2DD0F11AC527}"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4CDE0655-DD8A-423E-AC40-350BD48D1D2E}"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67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267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6" name="Footer Placeholder 5"/>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7" name="Slide Number Placeholder 6"/>
          <p:cNvSpPr>
            <a:spLocks noGrp="1"/>
          </p:cNvSpPr>
          <p:nvPr>
            <p:ph type="sldNum" sz="quarter" idx="12"/>
          </p:nvPr>
        </p:nvSpPr>
        <p:spPr/>
        <p:txBody>
          <a:bodyPr/>
          <a:lstStyle>
            <a:lvl1pPr>
              <a:defRPr/>
            </a:lvl1pPr>
          </a:lstStyle>
          <a:p>
            <a:pPr>
              <a:defRPr/>
            </a:pPr>
            <a:fld id="{C37D83C8-812A-4C40-BE0D-AFEA8D7BC295}"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8" name="Footer Placeholder 7"/>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9" name="Slide Number Placeholder 8"/>
          <p:cNvSpPr>
            <a:spLocks noGrp="1"/>
          </p:cNvSpPr>
          <p:nvPr>
            <p:ph type="sldNum" sz="quarter" idx="12"/>
          </p:nvPr>
        </p:nvSpPr>
        <p:spPr/>
        <p:txBody>
          <a:bodyPr/>
          <a:lstStyle>
            <a:lvl1pPr>
              <a:defRPr/>
            </a:lvl1pPr>
          </a:lstStyle>
          <a:p>
            <a:pPr>
              <a:defRPr/>
            </a:pPr>
            <a:fld id="{763E0EE0-48B9-4A08-8CF3-F770AC68071A}"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4" name="Footer Placeholder 3"/>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5" name="Slide Number Placeholder 4"/>
          <p:cNvSpPr>
            <a:spLocks noGrp="1"/>
          </p:cNvSpPr>
          <p:nvPr>
            <p:ph type="sldNum" sz="quarter" idx="12"/>
          </p:nvPr>
        </p:nvSpPr>
        <p:spPr/>
        <p:txBody>
          <a:bodyPr/>
          <a:lstStyle>
            <a:lvl1pPr>
              <a:defRPr/>
            </a:lvl1pPr>
          </a:lstStyle>
          <a:p>
            <a:pPr>
              <a:defRPr/>
            </a:pPr>
            <a:fld id="{9374DE54-9FB6-4509-A59D-8FE699F53F51}"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3" name="Footer Placeholder 2"/>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4" name="Slide Number Placeholder 3"/>
          <p:cNvSpPr>
            <a:spLocks noGrp="1"/>
          </p:cNvSpPr>
          <p:nvPr>
            <p:ph type="sldNum" sz="quarter" idx="12"/>
          </p:nvPr>
        </p:nvSpPr>
        <p:spPr/>
        <p:txBody>
          <a:bodyPr/>
          <a:lstStyle>
            <a:lvl1pPr>
              <a:defRPr/>
            </a:lvl1pPr>
          </a:lstStyle>
          <a:p>
            <a:pPr>
              <a:defRPr/>
            </a:pPr>
            <a:fld id="{2778886C-534A-423E-B098-FD90950D56FA}"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6" name="Footer Placeholder 5"/>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7" name="Slide Number Placeholder 6"/>
          <p:cNvSpPr>
            <a:spLocks noGrp="1"/>
          </p:cNvSpPr>
          <p:nvPr>
            <p:ph type="sldNum" sz="quarter" idx="12"/>
          </p:nvPr>
        </p:nvSpPr>
        <p:spPr/>
        <p:txBody>
          <a:bodyPr/>
          <a:lstStyle>
            <a:lvl1pPr>
              <a:defRPr/>
            </a:lvl1pPr>
          </a:lstStyle>
          <a:p>
            <a:pPr>
              <a:defRPr/>
            </a:pPr>
            <a:fld id="{82BE47CC-E5A1-438C-83AA-71502ACBEDA4}"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6" name="Footer Placeholder 5"/>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7" name="Slide Number Placeholder 6"/>
          <p:cNvSpPr>
            <a:spLocks noGrp="1"/>
          </p:cNvSpPr>
          <p:nvPr>
            <p:ph type="sldNum" sz="quarter" idx="12"/>
          </p:nvPr>
        </p:nvSpPr>
        <p:spPr/>
        <p:txBody>
          <a:bodyPr/>
          <a:lstStyle>
            <a:lvl1pPr>
              <a:defRPr/>
            </a:lvl1pPr>
          </a:lstStyle>
          <a:p>
            <a:pPr>
              <a:defRPr/>
            </a:pPr>
            <a:fld id="{1B24A00A-D45D-4D4F-ADDC-39414BD528B7}"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65AD6E50-336A-4E5D-84BD-F284F68ACDB8}"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0"/>
            <a:ext cx="21717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627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lvl1pPr>
              <a:defRPr/>
            </a:lvl1pPr>
          </a:lstStyle>
          <a:p>
            <a:pPr>
              <a:defRPr/>
            </a:pPr>
            <a:r>
              <a:rPr lang="sv-SE"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lvl1pPr>
              <a:defRPr/>
            </a:lvl1pPr>
          </a:lstStyle>
          <a:p>
            <a:pPr>
              <a:defRPr/>
            </a:pPr>
            <a:fld id="{0C167480-FB51-41AA-9DFF-D3BDDAC66B29}" type="slidenum">
              <a:rPr lang="en-US">
                <a:latin typeface="Arial Rounded MT Bold"/>
              </a:rPr>
              <a:pPr>
                <a:defRPr/>
              </a:pPr>
              <a:t>‹#›</a:t>
            </a:fld>
            <a:endParaRPr lang="en-US">
              <a:solidFill>
                <a:srgbClr val="000000"/>
              </a:solidFill>
              <a:latin typeface="Times"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E69E1901-D46C-5144-8E52-0E93B45B3F66}" type="datetimeFigureOut">
              <a:rPr lang="ja-JP" altLang="en-US" smtClean="0"/>
              <a:pPr/>
              <a:t>11/03/22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99DE2A40-5368-634B-91D1-C3038C070DAC}"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4" Type="http://schemas.openxmlformats.org/officeDocument/2006/relationships/image" Target="../media/image2.jpeg"/><Relationship Id="rId15" Type="http://schemas.openxmlformats.org/officeDocument/2006/relationships/image" Target="../media/image3.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png"/><Relationship Id="rId14" Type="http://schemas.openxmlformats.org/officeDocument/2006/relationships/image" Target="../media/image2.jpeg"/><Relationship Id="rId15" Type="http://schemas.openxmlformats.org/officeDocument/2006/relationships/image" Target="../media/image3.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9E1901-D46C-5144-8E52-0E93B45B3F66}" type="datetimeFigureOut">
              <a:rPr lang="ja-JP" altLang="en-US" smtClean="0"/>
              <a:pPr/>
              <a:t>11/03/22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E2A40-5368-634B-91D1-C3038C070DAC}"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914400" y="0"/>
            <a:ext cx="7467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228600" y="1143000"/>
            <a:ext cx="8686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88" name="Rectangle 4"/>
          <p:cNvSpPr>
            <a:spLocks noGrp="1" noChangeArrowheads="1"/>
          </p:cNvSpPr>
          <p:nvPr>
            <p:ph type="dt" sz="half" idx="2"/>
          </p:nvPr>
        </p:nvSpPr>
        <p:spPr bwMode="auto">
          <a:xfrm>
            <a:off x="685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00" b="1">
                <a:solidFill>
                  <a:srgbClr val="800000"/>
                </a:solidFill>
                <a:latin typeface="+mj-lt"/>
              </a:defRPr>
            </a:lvl1pPr>
          </a:lstStyle>
          <a:p>
            <a:pPr defTabSz="914400" fontAlgn="base">
              <a:spcBef>
                <a:spcPct val="0"/>
              </a:spcBef>
              <a:spcAft>
                <a:spcPct val="0"/>
              </a:spcAft>
              <a:defRPr/>
            </a:pPr>
            <a:r>
              <a:rPr kumimoji="0" lang="en-US" smtClean="0">
                <a:latin typeface="Arial Rounded MT Bold"/>
              </a:rPr>
              <a:t>3/21/2011</a:t>
            </a:r>
            <a:endParaRPr kumimoji="0" lang="en-US">
              <a:latin typeface="Arial Rounded MT Bold"/>
            </a:endParaRPr>
          </a:p>
        </p:txBody>
      </p:sp>
      <p:sp>
        <p:nvSpPr>
          <p:cNvPr id="16389" name="Rectangle 5"/>
          <p:cNvSpPr>
            <a:spLocks noGrp="1" noChangeArrowheads="1"/>
          </p:cNvSpPr>
          <p:nvPr>
            <p:ph type="ftr" sz="quarter" idx="3"/>
          </p:nvPr>
        </p:nvSpPr>
        <p:spPr bwMode="auto">
          <a:xfrm>
            <a:off x="2819400" y="6477000"/>
            <a:ext cx="3657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00" b="1">
                <a:solidFill>
                  <a:srgbClr val="800000"/>
                </a:solidFill>
                <a:latin typeface="+mj-lt"/>
              </a:defRPr>
            </a:lvl1pPr>
          </a:lstStyle>
          <a:p>
            <a:pPr defTabSz="914400" fontAlgn="base">
              <a:spcBef>
                <a:spcPct val="0"/>
              </a:spcBef>
              <a:spcAft>
                <a:spcPct val="0"/>
              </a:spcAft>
              <a:defRPr/>
            </a:pPr>
            <a:r>
              <a:rPr kumimoji="0" lang="sv-SE" smtClean="0">
                <a:latin typeface="Arial Rounded MT Bold"/>
              </a:rPr>
              <a:t>ALCPG 2011, ATF Damping Ring BPMs</a:t>
            </a:r>
            <a:endParaRPr kumimoji="0" lang="en-US">
              <a:latin typeface="Arial Rounded MT Bold"/>
            </a:endParaRPr>
          </a:p>
        </p:txBody>
      </p:sp>
      <p:sp>
        <p:nvSpPr>
          <p:cNvPr id="16390" name="Rectangle 6"/>
          <p:cNvSpPr>
            <a:spLocks noGrp="1" noChangeArrowheads="1"/>
          </p:cNvSpPr>
          <p:nvPr>
            <p:ph type="sldNum" sz="quarter" idx="4"/>
          </p:nvPr>
        </p:nvSpPr>
        <p:spPr bwMode="auto">
          <a:xfrm>
            <a:off x="6781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00" b="1">
                <a:solidFill>
                  <a:srgbClr val="800000"/>
                </a:solidFill>
                <a:latin typeface="+mj-lt"/>
              </a:defRPr>
            </a:lvl1pPr>
          </a:lstStyle>
          <a:p>
            <a:pPr defTabSz="914400" fontAlgn="base">
              <a:spcBef>
                <a:spcPct val="0"/>
              </a:spcBef>
              <a:spcAft>
                <a:spcPct val="0"/>
              </a:spcAft>
              <a:defRPr/>
            </a:pPr>
            <a:fld id="{8524A4FB-0006-4991-A52A-35E3032CB2C3}" type="slidenum">
              <a:rPr kumimoji="0" lang="en-US">
                <a:latin typeface="Arial Rounded MT Bold"/>
              </a:rPr>
              <a:pPr defTabSz="914400" fontAlgn="base">
                <a:spcBef>
                  <a:spcPct val="0"/>
                </a:spcBef>
                <a:spcAft>
                  <a:spcPct val="0"/>
                </a:spcAft>
                <a:defRPr/>
              </a:pPr>
              <a:t>‹#›</a:t>
            </a:fld>
            <a:endParaRPr kumimoji="0" lang="en-US">
              <a:latin typeface="Times" pitchFamily="18" charset="0"/>
            </a:endParaRPr>
          </a:p>
        </p:txBody>
      </p:sp>
      <p:sp>
        <p:nvSpPr>
          <p:cNvPr id="16391" name="Line 7"/>
          <p:cNvSpPr>
            <a:spLocks noChangeShapeType="1"/>
          </p:cNvSpPr>
          <p:nvPr/>
        </p:nvSpPr>
        <p:spPr bwMode="auto">
          <a:xfrm>
            <a:off x="381000" y="6477000"/>
            <a:ext cx="8382000" cy="0"/>
          </a:xfrm>
          <a:prstGeom prst="line">
            <a:avLst/>
          </a:prstGeom>
          <a:noFill/>
          <a:ln w="19050">
            <a:solidFill>
              <a:srgbClr val="800000"/>
            </a:solidFill>
            <a:round/>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sp>
        <p:nvSpPr>
          <p:cNvPr id="16392" name="Rectangle 8"/>
          <p:cNvSpPr>
            <a:spLocks noChangeArrowheads="1"/>
          </p:cNvSpPr>
          <p:nvPr/>
        </p:nvSpPr>
        <p:spPr bwMode="auto">
          <a:xfrm>
            <a:off x="76200" y="838200"/>
            <a:ext cx="8458200" cy="76200"/>
          </a:xfrm>
          <a:prstGeom prst="rect">
            <a:avLst/>
          </a:prstGeom>
          <a:solidFill>
            <a:srgbClr val="0000FF"/>
          </a:solidFill>
          <a:ln w="9525">
            <a:solidFill>
              <a:schemeClr val="tx1"/>
            </a:solidFill>
            <a:miter lim="800000"/>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sp>
        <p:nvSpPr>
          <p:cNvPr id="16393" name="Rectangle 9"/>
          <p:cNvSpPr>
            <a:spLocks noChangeArrowheads="1"/>
          </p:cNvSpPr>
          <p:nvPr/>
        </p:nvSpPr>
        <p:spPr bwMode="auto">
          <a:xfrm>
            <a:off x="381000" y="990600"/>
            <a:ext cx="8458200" cy="76200"/>
          </a:xfrm>
          <a:prstGeom prst="rect">
            <a:avLst/>
          </a:prstGeom>
          <a:solidFill>
            <a:srgbClr val="3399FF"/>
          </a:solidFill>
          <a:ln w="9525">
            <a:solidFill>
              <a:schemeClr val="tx1"/>
            </a:solidFill>
            <a:miter lim="800000"/>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pic>
        <p:nvPicPr>
          <p:cNvPr id="4106" name="Picture 10" descr="ilccolor"/>
          <p:cNvPicPr>
            <a:picLocks noChangeAspect="1" noChangeArrowheads="1"/>
          </p:cNvPicPr>
          <p:nvPr/>
        </p:nvPicPr>
        <p:blipFill>
          <a:blip r:embed="rId13" cstate="print"/>
          <a:srcRect/>
          <a:stretch>
            <a:fillRect/>
          </a:stretch>
        </p:blipFill>
        <p:spPr bwMode="auto">
          <a:xfrm>
            <a:off x="0" y="152400"/>
            <a:ext cx="838200" cy="547688"/>
          </a:xfrm>
          <a:prstGeom prst="rect">
            <a:avLst/>
          </a:prstGeom>
          <a:noFill/>
          <a:ln w="9525">
            <a:noFill/>
            <a:miter lim="800000"/>
            <a:headEnd/>
            <a:tailEnd/>
          </a:ln>
        </p:spPr>
      </p:pic>
      <p:pic>
        <p:nvPicPr>
          <p:cNvPr id="4107" name="Picture 11" descr="1024_greendot_divider"/>
          <p:cNvPicPr>
            <a:picLocks noChangeAspect="1" noChangeArrowheads="1"/>
          </p:cNvPicPr>
          <p:nvPr/>
        </p:nvPicPr>
        <p:blipFill>
          <a:blip r:embed="rId14" cstate="print"/>
          <a:srcRect/>
          <a:stretch>
            <a:fillRect/>
          </a:stretch>
        </p:blipFill>
        <p:spPr bwMode="auto">
          <a:xfrm>
            <a:off x="914400" y="685800"/>
            <a:ext cx="7848600" cy="153988"/>
          </a:xfrm>
          <a:prstGeom prst="rect">
            <a:avLst/>
          </a:prstGeom>
          <a:noFill/>
          <a:ln w="9525">
            <a:noFill/>
            <a:miter lim="800000"/>
            <a:headEnd/>
            <a:tailEnd/>
          </a:ln>
        </p:spPr>
      </p:pic>
      <p:pic>
        <p:nvPicPr>
          <p:cNvPr id="4108" name="Picture 12" descr="Fermi Logo"/>
          <p:cNvPicPr>
            <a:picLocks noChangeAspect="1" noChangeArrowheads="1"/>
          </p:cNvPicPr>
          <p:nvPr userDrawn="1"/>
        </p:nvPicPr>
        <p:blipFill>
          <a:blip r:embed="rId15" cstate="print"/>
          <a:srcRect/>
          <a:stretch>
            <a:fillRect/>
          </a:stretch>
        </p:blipFill>
        <p:spPr bwMode="auto">
          <a:xfrm>
            <a:off x="8382000" y="-228600"/>
            <a:ext cx="914400" cy="9810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0" eaLnBrk="0" fontAlgn="base" hangingPunct="0">
        <a:spcBef>
          <a:spcPct val="0"/>
        </a:spcBef>
        <a:spcAft>
          <a:spcPct val="0"/>
        </a:spcAft>
        <a:defRPr sz="3600" b="1">
          <a:solidFill>
            <a:srgbClr val="008000"/>
          </a:solidFill>
          <a:latin typeface="+mj-lt"/>
          <a:ea typeface="+mj-ea"/>
          <a:cs typeface="+mj-cs"/>
        </a:defRPr>
      </a:lvl1pPr>
      <a:lvl2pPr algn="ctr" rtl="0" eaLnBrk="0" fontAlgn="base" hangingPunct="0">
        <a:spcBef>
          <a:spcPct val="0"/>
        </a:spcBef>
        <a:spcAft>
          <a:spcPct val="0"/>
        </a:spcAft>
        <a:defRPr sz="3600" b="1">
          <a:solidFill>
            <a:srgbClr val="008000"/>
          </a:solidFill>
          <a:latin typeface="Arial Rounded MT Bold" pitchFamily="34" charset="0"/>
        </a:defRPr>
      </a:lvl2pPr>
      <a:lvl3pPr algn="ctr" rtl="0" eaLnBrk="0" fontAlgn="base" hangingPunct="0">
        <a:spcBef>
          <a:spcPct val="0"/>
        </a:spcBef>
        <a:spcAft>
          <a:spcPct val="0"/>
        </a:spcAft>
        <a:defRPr sz="3600" b="1">
          <a:solidFill>
            <a:srgbClr val="008000"/>
          </a:solidFill>
          <a:latin typeface="Arial Rounded MT Bold" pitchFamily="34" charset="0"/>
        </a:defRPr>
      </a:lvl3pPr>
      <a:lvl4pPr algn="ctr" rtl="0" eaLnBrk="0" fontAlgn="base" hangingPunct="0">
        <a:spcBef>
          <a:spcPct val="0"/>
        </a:spcBef>
        <a:spcAft>
          <a:spcPct val="0"/>
        </a:spcAft>
        <a:defRPr sz="3600" b="1">
          <a:solidFill>
            <a:srgbClr val="008000"/>
          </a:solidFill>
          <a:latin typeface="Arial Rounded MT Bold" pitchFamily="34" charset="0"/>
        </a:defRPr>
      </a:lvl4pPr>
      <a:lvl5pPr algn="ctr" rtl="0" eaLnBrk="0" fontAlgn="base" hangingPunct="0">
        <a:spcBef>
          <a:spcPct val="0"/>
        </a:spcBef>
        <a:spcAft>
          <a:spcPct val="0"/>
        </a:spcAft>
        <a:defRPr sz="3600" b="1">
          <a:solidFill>
            <a:srgbClr val="008000"/>
          </a:solidFill>
          <a:latin typeface="Arial Rounded MT Bold" pitchFamily="34" charset="0"/>
        </a:defRPr>
      </a:lvl5pPr>
      <a:lvl6pPr marL="457200" algn="ctr" rtl="0" eaLnBrk="1" fontAlgn="base" hangingPunct="1">
        <a:spcBef>
          <a:spcPct val="0"/>
        </a:spcBef>
        <a:spcAft>
          <a:spcPct val="0"/>
        </a:spcAft>
        <a:defRPr sz="3600" b="1">
          <a:solidFill>
            <a:srgbClr val="008000"/>
          </a:solidFill>
          <a:latin typeface="Arial Rounded MT Bold" pitchFamily="34" charset="0"/>
        </a:defRPr>
      </a:lvl6pPr>
      <a:lvl7pPr marL="914400" algn="ctr" rtl="0" eaLnBrk="1" fontAlgn="base" hangingPunct="1">
        <a:spcBef>
          <a:spcPct val="0"/>
        </a:spcBef>
        <a:spcAft>
          <a:spcPct val="0"/>
        </a:spcAft>
        <a:defRPr sz="3600" b="1">
          <a:solidFill>
            <a:srgbClr val="008000"/>
          </a:solidFill>
          <a:latin typeface="Arial Rounded MT Bold" pitchFamily="34" charset="0"/>
        </a:defRPr>
      </a:lvl7pPr>
      <a:lvl8pPr marL="1371600" algn="ctr" rtl="0" eaLnBrk="1" fontAlgn="base" hangingPunct="1">
        <a:spcBef>
          <a:spcPct val="0"/>
        </a:spcBef>
        <a:spcAft>
          <a:spcPct val="0"/>
        </a:spcAft>
        <a:defRPr sz="3600" b="1">
          <a:solidFill>
            <a:srgbClr val="008000"/>
          </a:solidFill>
          <a:latin typeface="Arial Rounded MT Bold" pitchFamily="34" charset="0"/>
        </a:defRPr>
      </a:lvl8pPr>
      <a:lvl9pPr marL="1828800" algn="ctr" rtl="0" eaLnBrk="1" fontAlgn="base" hangingPunct="1">
        <a:spcBef>
          <a:spcPct val="0"/>
        </a:spcBef>
        <a:spcAft>
          <a:spcPct val="0"/>
        </a:spcAft>
        <a:defRPr sz="3600" b="1">
          <a:solidFill>
            <a:srgbClr val="008000"/>
          </a:solidFill>
          <a:latin typeface="Arial Rounded MT Bold" pitchFamily="34"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99"/>
          </a:solidFill>
          <a:latin typeface="+mn-lt"/>
        </a:defRPr>
      </a:lvl2pPr>
      <a:lvl3pPr marL="1143000" indent="-228600" algn="l" rtl="0" eaLnBrk="0" fontAlgn="base" hangingPunct="0">
        <a:spcBef>
          <a:spcPct val="20000"/>
        </a:spcBef>
        <a:spcAft>
          <a:spcPct val="0"/>
        </a:spcAft>
        <a:buChar char="•"/>
        <a:defRPr sz="2400" b="1">
          <a:solidFill>
            <a:srgbClr val="378614"/>
          </a:solidFill>
          <a:latin typeface="+mn-lt"/>
        </a:defRPr>
      </a:lvl3pPr>
      <a:lvl4pPr marL="1600200" indent="-228600" algn="l" rtl="0" eaLnBrk="0" fontAlgn="base" hangingPunct="0">
        <a:spcBef>
          <a:spcPct val="20000"/>
        </a:spcBef>
        <a:spcAft>
          <a:spcPct val="0"/>
        </a:spcAft>
        <a:buChar char="–"/>
        <a:defRPr sz="1600" b="1">
          <a:solidFill>
            <a:schemeClr val="tx1"/>
          </a:solidFill>
          <a:latin typeface="+mn-lt"/>
        </a:defRPr>
      </a:lvl4pPr>
      <a:lvl5pPr marL="2057400" indent="-228600" algn="l" rtl="0" eaLnBrk="0" fontAlgn="base" hangingPunct="0">
        <a:spcBef>
          <a:spcPct val="20000"/>
        </a:spcBef>
        <a:spcAft>
          <a:spcPct val="0"/>
        </a:spcAft>
        <a:buChar char="»"/>
        <a:defRPr sz="1000" b="1">
          <a:solidFill>
            <a:schemeClr val="tx1"/>
          </a:solidFill>
          <a:latin typeface="+mn-lt"/>
        </a:defRPr>
      </a:lvl5pPr>
      <a:lvl6pPr marL="2514600" indent="-228600" algn="l" rtl="0" eaLnBrk="1" fontAlgn="base" hangingPunct="1">
        <a:spcBef>
          <a:spcPct val="20000"/>
        </a:spcBef>
        <a:spcAft>
          <a:spcPct val="0"/>
        </a:spcAft>
        <a:buChar char="»"/>
        <a:defRPr sz="1000" b="1">
          <a:solidFill>
            <a:schemeClr val="tx1"/>
          </a:solidFill>
          <a:latin typeface="+mn-lt"/>
        </a:defRPr>
      </a:lvl6pPr>
      <a:lvl7pPr marL="2971800" indent="-228600" algn="l" rtl="0" eaLnBrk="1" fontAlgn="base" hangingPunct="1">
        <a:spcBef>
          <a:spcPct val="20000"/>
        </a:spcBef>
        <a:spcAft>
          <a:spcPct val="0"/>
        </a:spcAft>
        <a:buChar char="»"/>
        <a:defRPr sz="1000" b="1">
          <a:solidFill>
            <a:schemeClr val="tx1"/>
          </a:solidFill>
          <a:latin typeface="+mn-lt"/>
        </a:defRPr>
      </a:lvl7pPr>
      <a:lvl8pPr marL="3429000" indent="-228600" algn="l" rtl="0" eaLnBrk="1" fontAlgn="base" hangingPunct="1">
        <a:spcBef>
          <a:spcPct val="20000"/>
        </a:spcBef>
        <a:spcAft>
          <a:spcPct val="0"/>
        </a:spcAft>
        <a:buChar char="»"/>
        <a:defRPr sz="1000" b="1">
          <a:solidFill>
            <a:schemeClr val="tx1"/>
          </a:solidFill>
          <a:latin typeface="+mn-lt"/>
        </a:defRPr>
      </a:lvl8pPr>
      <a:lvl9pPr marL="3886200" indent="-228600" algn="l" rtl="0" eaLnBrk="1" fontAlgn="base" hangingPunct="1">
        <a:spcBef>
          <a:spcPct val="20000"/>
        </a:spcBef>
        <a:spcAft>
          <a:spcPct val="0"/>
        </a:spcAft>
        <a:buChar char="»"/>
        <a:defRPr sz="1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914400" y="0"/>
            <a:ext cx="7467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228600" y="1143000"/>
            <a:ext cx="8686800" cy="5181600"/>
          </a:xfrm>
          <a:prstGeom prst="rect">
            <a:avLst/>
          </a:prstGeom>
          <a:noFill/>
          <a:ln w="19050">
            <a:solidFill>
              <a:srgbClr val="006600"/>
            </a:solid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88" name="Rectangle 4"/>
          <p:cNvSpPr>
            <a:spLocks noGrp="1" noChangeArrowheads="1"/>
          </p:cNvSpPr>
          <p:nvPr>
            <p:ph type="dt" sz="half" idx="2"/>
          </p:nvPr>
        </p:nvSpPr>
        <p:spPr bwMode="auto">
          <a:xfrm>
            <a:off x="685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00" b="1">
                <a:solidFill>
                  <a:srgbClr val="800000"/>
                </a:solidFill>
                <a:latin typeface="+mj-lt"/>
              </a:defRPr>
            </a:lvl1pPr>
          </a:lstStyle>
          <a:p>
            <a:pPr defTabSz="914400" fontAlgn="base">
              <a:spcBef>
                <a:spcPct val="0"/>
              </a:spcBef>
              <a:spcAft>
                <a:spcPct val="0"/>
              </a:spcAft>
              <a:defRPr/>
            </a:pPr>
            <a:r>
              <a:rPr kumimoji="0" lang="en-US" smtClean="0">
                <a:latin typeface="Arial Rounded MT Bold"/>
              </a:rPr>
              <a:t>3/21/2011</a:t>
            </a:r>
            <a:endParaRPr kumimoji="0" lang="en-US">
              <a:latin typeface="Arial Rounded MT Bold"/>
            </a:endParaRPr>
          </a:p>
        </p:txBody>
      </p:sp>
      <p:sp>
        <p:nvSpPr>
          <p:cNvPr id="16389" name="Rectangle 5"/>
          <p:cNvSpPr>
            <a:spLocks noGrp="1" noChangeArrowheads="1"/>
          </p:cNvSpPr>
          <p:nvPr>
            <p:ph type="ftr" sz="quarter" idx="3"/>
          </p:nvPr>
        </p:nvSpPr>
        <p:spPr bwMode="auto">
          <a:xfrm>
            <a:off x="2819400" y="6477000"/>
            <a:ext cx="3657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00" b="1">
                <a:solidFill>
                  <a:srgbClr val="800000"/>
                </a:solidFill>
                <a:latin typeface="+mj-lt"/>
              </a:defRPr>
            </a:lvl1pPr>
          </a:lstStyle>
          <a:p>
            <a:pPr defTabSz="914400" fontAlgn="base">
              <a:spcBef>
                <a:spcPct val="0"/>
              </a:spcBef>
              <a:spcAft>
                <a:spcPct val="0"/>
              </a:spcAft>
              <a:defRPr/>
            </a:pPr>
            <a:r>
              <a:rPr kumimoji="0" lang="sv-SE" smtClean="0">
                <a:latin typeface="Arial Rounded MT Bold"/>
              </a:rPr>
              <a:t>ALCPG 2011, ATF Damping Ring BPMs</a:t>
            </a:r>
            <a:endParaRPr kumimoji="0" lang="en-US">
              <a:latin typeface="Arial Rounded MT Bold"/>
            </a:endParaRPr>
          </a:p>
        </p:txBody>
      </p:sp>
      <p:sp>
        <p:nvSpPr>
          <p:cNvPr id="16390" name="Rectangle 6"/>
          <p:cNvSpPr>
            <a:spLocks noGrp="1" noChangeArrowheads="1"/>
          </p:cNvSpPr>
          <p:nvPr>
            <p:ph type="sldNum" sz="quarter" idx="4"/>
          </p:nvPr>
        </p:nvSpPr>
        <p:spPr bwMode="auto">
          <a:xfrm>
            <a:off x="6781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00" b="1">
                <a:solidFill>
                  <a:srgbClr val="800000"/>
                </a:solidFill>
                <a:latin typeface="+mj-lt"/>
              </a:defRPr>
            </a:lvl1pPr>
          </a:lstStyle>
          <a:p>
            <a:pPr defTabSz="914400" fontAlgn="base">
              <a:spcBef>
                <a:spcPct val="0"/>
              </a:spcBef>
              <a:spcAft>
                <a:spcPct val="0"/>
              </a:spcAft>
              <a:defRPr/>
            </a:pPr>
            <a:fld id="{8524A4FB-0006-4991-A52A-35E3032CB2C3}" type="slidenum">
              <a:rPr kumimoji="0" lang="en-US">
                <a:latin typeface="Arial Rounded MT Bold"/>
              </a:rPr>
              <a:pPr defTabSz="914400" fontAlgn="base">
                <a:spcBef>
                  <a:spcPct val="0"/>
                </a:spcBef>
                <a:spcAft>
                  <a:spcPct val="0"/>
                </a:spcAft>
                <a:defRPr/>
              </a:pPr>
              <a:t>‹#›</a:t>
            </a:fld>
            <a:endParaRPr kumimoji="0" lang="en-US">
              <a:latin typeface="Times" pitchFamily="18" charset="0"/>
            </a:endParaRPr>
          </a:p>
        </p:txBody>
      </p:sp>
      <p:sp>
        <p:nvSpPr>
          <p:cNvPr id="16391" name="Line 7"/>
          <p:cNvSpPr>
            <a:spLocks noChangeShapeType="1"/>
          </p:cNvSpPr>
          <p:nvPr/>
        </p:nvSpPr>
        <p:spPr bwMode="auto">
          <a:xfrm>
            <a:off x="381000" y="6477000"/>
            <a:ext cx="8382000" cy="0"/>
          </a:xfrm>
          <a:prstGeom prst="line">
            <a:avLst/>
          </a:prstGeom>
          <a:noFill/>
          <a:ln w="19050">
            <a:solidFill>
              <a:srgbClr val="800000"/>
            </a:solidFill>
            <a:round/>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sp>
        <p:nvSpPr>
          <p:cNvPr id="16392" name="Rectangle 8"/>
          <p:cNvSpPr>
            <a:spLocks noChangeArrowheads="1"/>
          </p:cNvSpPr>
          <p:nvPr/>
        </p:nvSpPr>
        <p:spPr bwMode="auto">
          <a:xfrm>
            <a:off x="76200" y="838200"/>
            <a:ext cx="8458200" cy="76200"/>
          </a:xfrm>
          <a:prstGeom prst="rect">
            <a:avLst/>
          </a:prstGeom>
          <a:solidFill>
            <a:srgbClr val="0000FF"/>
          </a:solidFill>
          <a:ln w="9525">
            <a:solidFill>
              <a:schemeClr val="tx1"/>
            </a:solidFill>
            <a:miter lim="800000"/>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sp>
        <p:nvSpPr>
          <p:cNvPr id="16393" name="Rectangle 9"/>
          <p:cNvSpPr>
            <a:spLocks noChangeArrowheads="1"/>
          </p:cNvSpPr>
          <p:nvPr/>
        </p:nvSpPr>
        <p:spPr bwMode="auto">
          <a:xfrm>
            <a:off x="381000" y="990600"/>
            <a:ext cx="8458200" cy="76200"/>
          </a:xfrm>
          <a:prstGeom prst="rect">
            <a:avLst/>
          </a:prstGeom>
          <a:solidFill>
            <a:srgbClr val="3399FF"/>
          </a:solidFill>
          <a:ln w="9525">
            <a:solidFill>
              <a:schemeClr val="tx1"/>
            </a:solidFill>
            <a:miter lim="800000"/>
            <a:headEnd/>
            <a:tailEnd/>
          </a:ln>
          <a:effectLst/>
        </p:spPr>
        <p:txBody>
          <a:bodyPr wrap="none" anchor="ctr"/>
          <a:lstStyle/>
          <a:p>
            <a:pPr defTabSz="914400" eaLnBrk="0" fontAlgn="base" hangingPunct="0">
              <a:spcBef>
                <a:spcPct val="0"/>
              </a:spcBef>
              <a:spcAft>
                <a:spcPct val="0"/>
              </a:spcAft>
              <a:defRPr/>
            </a:pPr>
            <a:endParaRPr kumimoji="0" lang="en-US" sz="2400">
              <a:solidFill>
                <a:srgbClr val="000000"/>
              </a:solidFill>
              <a:latin typeface="Arial" charset="0"/>
            </a:endParaRPr>
          </a:p>
        </p:txBody>
      </p:sp>
      <p:pic>
        <p:nvPicPr>
          <p:cNvPr id="4106" name="Picture 10" descr="ilccolor"/>
          <p:cNvPicPr>
            <a:picLocks noChangeAspect="1" noChangeArrowheads="1"/>
          </p:cNvPicPr>
          <p:nvPr/>
        </p:nvPicPr>
        <p:blipFill>
          <a:blip r:embed="rId13" cstate="print"/>
          <a:srcRect/>
          <a:stretch>
            <a:fillRect/>
          </a:stretch>
        </p:blipFill>
        <p:spPr bwMode="auto">
          <a:xfrm>
            <a:off x="0" y="152400"/>
            <a:ext cx="838200" cy="547688"/>
          </a:xfrm>
          <a:prstGeom prst="rect">
            <a:avLst/>
          </a:prstGeom>
          <a:noFill/>
          <a:ln w="9525">
            <a:noFill/>
            <a:miter lim="800000"/>
            <a:headEnd/>
            <a:tailEnd/>
          </a:ln>
        </p:spPr>
      </p:pic>
      <p:pic>
        <p:nvPicPr>
          <p:cNvPr id="4107" name="Picture 11" descr="1024_greendot_divider"/>
          <p:cNvPicPr>
            <a:picLocks noChangeAspect="1" noChangeArrowheads="1"/>
          </p:cNvPicPr>
          <p:nvPr/>
        </p:nvPicPr>
        <p:blipFill>
          <a:blip r:embed="rId14" cstate="print"/>
          <a:srcRect/>
          <a:stretch>
            <a:fillRect/>
          </a:stretch>
        </p:blipFill>
        <p:spPr bwMode="auto">
          <a:xfrm>
            <a:off x="914400" y="685800"/>
            <a:ext cx="7848600" cy="153988"/>
          </a:xfrm>
          <a:prstGeom prst="rect">
            <a:avLst/>
          </a:prstGeom>
          <a:noFill/>
          <a:ln w="9525">
            <a:noFill/>
            <a:miter lim="800000"/>
            <a:headEnd/>
            <a:tailEnd/>
          </a:ln>
        </p:spPr>
      </p:pic>
      <p:pic>
        <p:nvPicPr>
          <p:cNvPr id="4108" name="Picture 12" descr="Fermi Logo"/>
          <p:cNvPicPr>
            <a:picLocks noChangeAspect="1" noChangeArrowheads="1"/>
          </p:cNvPicPr>
          <p:nvPr userDrawn="1"/>
        </p:nvPicPr>
        <p:blipFill>
          <a:blip r:embed="rId15" cstate="print"/>
          <a:srcRect/>
          <a:stretch>
            <a:fillRect/>
          </a:stretch>
        </p:blipFill>
        <p:spPr bwMode="auto">
          <a:xfrm>
            <a:off x="8382000" y="-228600"/>
            <a:ext cx="914400" cy="9810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rtl="0" eaLnBrk="0" fontAlgn="base" hangingPunct="0">
        <a:spcBef>
          <a:spcPct val="0"/>
        </a:spcBef>
        <a:spcAft>
          <a:spcPct val="0"/>
        </a:spcAft>
        <a:defRPr sz="3600" b="1">
          <a:solidFill>
            <a:srgbClr val="008000"/>
          </a:solidFill>
          <a:latin typeface="+mj-lt"/>
          <a:ea typeface="+mj-ea"/>
          <a:cs typeface="+mj-cs"/>
        </a:defRPr>
      </a:lvl1pPr>
      <a:lvl2pPr algn="ctr" rtl="0" eaLnBrk="0" fontAlgn="base" hangingPunct="0">
        <a:spcBef>
          <a:spcPct val="0"/>
        </a:spcBef>
        <a:spcAft>
          <a:spcPct val="0"/>
        </a:spcAft>
        <a:defRPr sz="3600" b="1">
          <a:solidFill>
            <a:srgbClr val="008000"/>
          </a:solidFill>
          <a:latin typeface="Arial Rounded MT Bold" pitchFamily="34" charset="0"/>
        </a:defRPr>
      </a:lvl2pPr>
      <a:lvl3pPr algn="ctr" rtl="0" eaLnBrk="0" fontAlgn="base" hangingPunct="0">
        <a:spcBef>
          <a:spcPct val="0"/>
        </a:spcBef>
        <a:spcAft>
          <a:spcPct val="0"/>
        </a:spcAft>
        <a:defRPr sz="3600" b="1">
          <a:solidFill>
            <a:srgbClr val="008000"/>
          </a:solidFill>
          <a:latin typeface="Arial Rounded MT Bold" pitchFamily="34" charset="0"/>
        </a:defRPr>
      </a:lvl3pPr>
      <a:lvl4pPr algn="ctr" rtl="0" eaLnBrk="0" fontAlgn="base" hangingPunct="0">
        <a:spcBef>
          <a:spcPct val="0"/>
        </a:spcBef>
        <a:spcAft>
          <a:spcPct val="0"/>
        </a:spcAft>
        <a:defRPr sz="3600" b="1">
          <a:solidFill>
            <a:srgbClr val="008000"/>
          </a:solidFill>
          <a:latin typeface="Arial Rounded MT Bold" pitchFamily="34" charset="0"/>
        </a:defRPr>
      </a:lvl4pPr>
      <a:lvl5pPr algn="ctr" rtl="0" eaLnBrk="0" fontAlgn="base" hangingPunct="0">
        <a:spcBef>
          <a:spcPct val="0"/>
        </a:spcBef>
        <a:spcAft>
          <a:spcPct val="0"/>
        </a:spcAft>
        <a:defRPr sz="3600" b="1">
          <a:solidFill>
            <a:srgbClr val="008000"/>
          </a:solidFill>
          <a:latin typeface="Arial Rounded MT Bold" pitchFamily="34" charset="0"/>
        </a:defRPr>
      </a:lvl5pPr>
      <a:lvl6pPr marL="457200" algn="ctr" rtl="0" eaLnBrk="1" fontAlgn="base" hangingPunct="1">
        <a:spcBef>
          <a:spcPct val="0"/>
        </a:spcBef>
        <a:spcAft>
          <a:spcPct val="0"/>
        </a:spcAft>
        <a:defRPr sz="3600" b="1">
          <a:solidFill>
            <a:srgbClr val="008000"/>
          </a:solidFill>
          <a:latin typeface="Arial Rounded MT Bold" pitchFamily="34" charset="0"/>
        </a:defRPr>
      </a:lvl6pPr>
      <a:lvl7pPr marL="914400" algn="ctr" rtl="0" eaLnBrk="1" fontAlgn="base" hangingPunct="1">
        <a:spcBef>
          <a:spcPct val="0"/>
        </a:spcBef>
        <a:spcAft>
          <a:spcPct val="0"/>
        </a:spcAft>
        <a:defRPr sz="3600" b="1">
          <a:solidFill>
            <a:srgbClr val="008000"/>
          </a:solidFill>
          <a:latin typeface="Arial Rounded MT Bold" pitchFamily="34" charset="0"/>
        </a:defRPr>
      </a:lvl7pPr>
      <a:lvl8pPr marL="1371600" algn="ctr" rtl="0" eaLnBrk="1" fontAlgn="base" hangingPunct="1">
        <a:spcBef>
          <a:spcPct val="0"/>
        </a:spcBef>
        <a:spcAft>
          <a:spcPct val="0"/>
        </a:spcAft>
        <a:defRPr sz="3600" b="1">
          <a:solidFill>
            <a:srgbClr val="008000"/>
          </a:solidFill>
          <a:latin typeface="Arial Rounded MT Bold" pitchFamily="34" charset="0"/>
        </a:defRPr>
      </a:lvl8pPr>
      <a:lvl9pPr marL="1828800" algn="ctr" rtl="0" eaLnBrk="1" fontAlgn="base" hangingPunct="1">
        <a:spcBef>
          <a:spcPct val="0"/>
        </a:spcBef>
        <a:spcAft>
          <a:spcPct val="0"/>
        </a:spcAft>
        <a:defRPr sz="3600" b="1">
          <a:solidFill>
            <a:srgbClr val="008000"/>
          </a:solidFill>
          <a:latin typeface="Arial Rounded MT Bold" pitchFamily="34"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99"/>
          </a:solidFill>
          <a:latin typeface="+mn-lt"/>
        </a:defRPr>
      </a:lvl2pPr>
      <a:lvl3pPr marL="1143000" indent="-228600" algn="l" rtl="0" eaLnBrk="0" fontAlgn="base" hangingPunct="0">
        <a:spcBef>
          <a:spcPct val="20000"/>
        </a:spcBef>
        <a:spcAft>
          <a:spcPct val="0"/>
        </a:spcAft>
        <a:buChar char="•"/>
        <a:defRPr sz="2400" b="1">
          <a:solidFill>
            <a:srgbClr val="378614"/>
          </a:solidFill>
          <a:latin typeface="+mn-lt"/>
        </a:defRPr>
      </a:lvl3pPr>
      <a:lvl4pPr marL="1600200" indent="-228600" algn="l" rtl="0" eaLnBrk="0" fontAlgn="base" hangingPunct="0">
        <a:spcBef>
          <a:spcPct val="20000"/>
        </a:spcBef>
        <a:spcAft>
          <a:spcPct val="0"/>
        </a:spcAft>
        <a:buChar char="–"/>
        <a:defRPr sz="1600" b="1">
          <a:solidFill>
            <a:schemeClr val="tx1"/>
          </a:solidFill>
          <a:latin typeface="+mn-lt"/>
        </a:defRPr>
      </a:lvl4pPr>
      <a:lvl5pPr marL="2057400" indent="-228600" algn="l" rtl="0" eaLnBrk="0" fontAlgn="base" hangingPunct="0">
        <a:spcBef>
          <a:spcPct val="20000"/>
        </a:spcBef>
        <a:spcAft>
          <a:spcPct val="0"/>
        </a:spcAft>
        <a:buChar char="»"/>
        <a:defRPr sz="1000" b="1">
          <a:solidFill>
            <a:schemeClr val="tx1"/>
          </a:solidFill>
          <a:latin typeface="+mn-lt"/>
        </a:defRPr>
      </a:lvl5pPr>
      <a:lvl6pPr marL="2514600" indent="-228600" algn="l" rtl="0" eaLnBrk="1" fontAlgn="base" hangingPunct="1">
        <a:spcBef>
          <a:spcPct val="20000"/>
        </a:spcBef>
        <a:spcAft>
          <a:spcPct val="0"/>
        </a:spcAft>
        <a:buChar char="»"/>
        <a:defRPr sz="1000" b="1">
          <a:solidFill>
            <a:schemeClr val="tx1"/>
          </a:solidFill>
          <a:latin typeface="+mn-lt"/>
        </a:defRPr>
      </a:lvl6pPr>
      <a:lvl7pPr marL="2971800" indent="-228600" algn="l" rtl="0" eaLnBrk="1" fontAlgn="base" hangingPunct="1">
        <a:spcBef>
          <a:spcPct val="20000"/>
        </a:spcBef>
        <a:spcAft>
          <a:spcPct val="0"/>
        </a:spcAft>
        <a:buChar char="»"/>
        <a:defRPr sz="1000" b="1">
          <a:solidFill>
            <a:schemeClr val="tx1"/>
          </a:solidFill>
          <a:latin typeface="+mn-lt"/>
        </a:defRPr>
      </a:lvl7pPr>
      <a:lvl8pPr marL="3429000" indent="-228600" algn="l" rtl="0" eaLnBrk="1" fontAlgn="base" hangingPunct="1">
        <a:spcBef>
          <a:spcPct val="20000"/>
        </a:spcBef>
        <a:spcAft>
          <a:spcPct val="0"/>
        </a:spcAft>
        <a:buChar char="»"/>
        <a:defRPr sz="1000" b="1">
          <a:solidFill>
            <a:schemeClr val="tx1"/>
          </a:solidFill>
          <a:latin typeface="+mn-lt"/>
        </a:defRPr>
      </a:lvl8pPr>
      <a:lvl9pPr marL="3886200" indent="-228600" algn="l" rtl="0" eaLnBrk="1" fontAlgn="base" hangingPunct="1">
        <a:spcBef>
          <a:spcPct val="20000"/>
        </a:spcBef>
        <a:spcAft>
          <a:spcPct val="0"/>
        </a:spcAft>
        <a:buChar char="»"/>
        <a:defRPr sz="1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3.png"/><Relationship Id="rId6" Type="http://schemas.openxmlformats.org/officeDocument/2006/relationships/oleObject" Target="../embeddings/oleObject1.bin"/><Relationship Id="rId7" Type="http://schemas.openxmlformats.org/officeDocument/2006/relationships/image" Target="../media/image14.png"/><Relationship Id="rId8" Type="http://schemas.openxmlformats.org/officeDocument/2006/relationships/package" Target="../embeddings/Microsoft_Word___1.docx"/><Relationship Id="rId9" Type="http://schemas.openxmlformats.org/officeDocument/2006/relationships/image" Target="../media/image1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13.png"/><Relationship Id="rId6" Type="http://schemas.openxmlformats.org/officeDocument/2006/relationships/image" Target="../media/image21.jpeg"/><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png"/><Relationship Id="rId5"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13.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30.png"/><Relationship Id="rId5" Type="http://schemas.openxmlformats.org/officeDocument/2006/relationships/image" Target="../media/image31.jpe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34.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 Id="rId3" Type="http://schemas.openxmlformats.org/officeDocument/2006/relationships/image" Target="../media/image5.tiff"/></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3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3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3.jpg"/><Relationship Id="rId3" Type="http://schemas.openxmlformats.org/officeDocument/2006/relationships/image" Target="../media/image4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jpg"/><Relationship Id="rId3" Type="http://schemas.openxmlformats.org/officeDocument/2006/relationships/image" Target="../media/image4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8.jpg"/></Relationships>
</file>

<file path=ppt/slides/_rels/slide31.xml.rels><?xml version="1.0" encoding="UTF-8" standalone="yes"?>
<Relationships xmlns="http://schemas.openxmlformats.org/package/2006/relationships"><Relationship Id="rId3" Type="http://schemas.openxmlformats.org/officeDocument/2006/relationships/image" Target="../media/image50.jpg"/><Relationship Id="rId4" Type="http://schemas.openxmlformats.org/officeDocument/2006/relationships/image" Target="../media/image51.jpg"/><Relationship Id="rId5" Type="http://schemas.openxmlformats.org/officeDocument/2006/relationships/image" Target="../media/image52.jpg"/><Relationship Id="rId1" Type="http://schemas.openxmlformats.org/officeDocument/2006/relationships/slideLayout" Target="../slideLayouts/slideLayout1.xml"/><Relationship Id="rId2" Type="http://schemas.openxmlformats.org/officeDocument/2006/relationships/image" Target="../media/image49.jpg"/></Relationships>
</file>

<file path=ppt/slides/_rels/slide32.xml.rels><?xml version="1.0" encoding="UTF-8" standalone="yes"?>
<Relationships xmlns="http://schemas.openxmlformats.org/package/2006/relationships"><Relationship Id="rId3" Type="http://schemas.openxmlformats.org/officeDocument/2006/relationships/image" Target="../media/image53.jpg"/><Relationship Id="rId4" Type="http://schemas.openxmlformats.org/officeDocument/2006/relationships/image" Target="../media/image54.jpg"/><Relationship Id="rId5" Type="http://schemas.openxmlformats.org/officeDocument/2006/relationships/image" Target="../media/image55.jpg"/><Relationship Id="rId6" Type="http://schemas.openxmlformats.org/officeDocument/2006/relationships/image" Target="../media/image56.jpg"/><Relationship Id="rId1" Type="http://schemas.openxmlformats.org/officeDocument/2006/relationships/slideLayout" Target="../slideLayouts/slideLayout1.xml"/><Relationship Id="rId2" Type="http://schemas.openxmlformats.org/officeDocument/2006/relationships/image" Target="../media/image52.jpg"/></Relationships>
</file>

<file path=ppt/slides/_rels/slide33.xml.rels><?xml version="1.0" encoding="UTF-8" standalone="yes"?>
<Relationships xmlns="http://schemas.openxmlformats.org/package/2006/relationships"><Relationship Id="rId3" Type="http://schemas.openxmlformats.org/officeDocument/2006/relationships/image" Target="../media/image57.jpg"/><Relationship Id="rId4" Type="http://schemas.openxmlformats.org/officeDocument/2006/relationships/image" Target="../media/image58.jpg"/><Relationship Id="rId5" Type="http://schemas.openxmlformats.org/officeDocument/2006/relationships/image" Target="../media/image59.jpg"/><Relationship Id="rId6" Type="http://schemas.openxmlformats.org/officeDocument/2006/relationships/image" Target="../media/image60.jpg"/><Relationship Id="rId1" Type="http://schemas.openxmlformats.org/officeDocument/2006/relationships/slideLayout" Target="../slideLayouts/slideLayout1.xml"/><Relationship Id="rId2" Type="http://schemas.openxmlformats.org/officeDocument/2006/relationships/image" Target="../media/image52.jpg"/></Relationships>
</file>

<file path=ppt/slides/_rels/slide34.xml.rels><?xml version="1.0" encoding="UTF-8" standalone="yes"?>
<Relationships xmlns="http://schemas.openxmlformats.org/package/2006/relationships"><Relationship Id="rId3" Type="http://schemas.openxmlformats.org/officeDocument/2006/relationships/image" Target="../media/image61.jpg"/><Relationship Id="rId4" Type="http://schemas.openxmlformats.org/officeDocument/2006/relationships/image" Target="../media/image62.jpg"/><Relationship Id="rId5" Type="http://schemas.openxmlformats.org/officeDocument/2006/relationships/image" Target="../media/image63.jpg"/><Relationship Id="rId6" Type="http://schemas.openxmlformats.org/officeDocument/2006/relationships/image" Target="../media/image64.jpg"/><Relationship Id="rId1" Type="http://schemas.openxmlformats.org/officeDocument/2006/relationships/slideLayout" Target="../slideLayouts/slideLayout1.xml"/><Relationship Id="rId2" Type="http://schemas.openxmlformats.org/officeDocument/2006/relationships/image" Target="../media/image52.jpg"/></Relationships>
</file>

<file path=ppt/slides/_rels/slide35.xml.rels><?xml version="1.0" encoding="UTF-8" standalone="yes"?>
<Relationships xmlns="http://schemas.openxmlformats.org/package/2006/relationships"><Relationship Id="rId3" Type="http://schemas.openxmlformats.org/officeDocument/2006/relationships/image" Target="../media/image66.jpg"/><Relationship Id="rId4" Type="http://schemas.openxmlformats.org/officeDocument/2006/relationships/image" Target="../media/image67.jpg"/><Relationship Id="rId5" Type="http://schemas.openxmlformats.org/officeDocument/2006/relationships/image" Target="../media/image68.jpg"/><Relationship Id="rId1" Type="http://schemas.openxmlformats.org/officeDocument/2006/relationships/slideLayout" Target="../slideLayouts/slideLayout1.xml"/><Relationship Id="rId2" Type="http://schemas.openxmlformats.org/officeDocument/2006/relationships/image" Target="../media/image65.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11.jpeg"/><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95372"/>
            <a:ext cx="8229600" cy="1588741"/>
          </a:xfrm>
        </p:spPr>
        <p:style>
          <a:lnRef idx="1">
            <a:schemeClr val="accent3"/>
          </a:lnRef>
          <a:fillRef idx="2">
            <a:schemeClr val="accent3"/>
          </a:fillRef>
          <a:effectRef idx="1">
            <a:schemeClr val="accent3"/>
          </a:effectRef>
          <a:fontRef idx="minor">
            <a:schemeClr val="dk1"/>
          </a:fontRef>
        </p:style>
        <p:txBody>
          <a:bodyPr>
            <a:normAutofit/>
          </a:bodyPr>
          <a:lstStyle/>
          <a:p>
            <a:r>
              <a:rPr kumimoji="1" lang="en-US" altLang="ja-JP" sz="3600" b="1" dirty="0" smtClean="0"/>
              <a:t>Recent Status of ATF</a:t>
            </a:r>
            <a:r>
              <a:rPr lang="en-US" altLang="ja-JP" sz="3600" b="1" dirty="0"/>
              <a:t/>
            </a:r>
            <a:br>
              <a:rPr lang="en-US" altLang="ja-JP" sz="3600" b="1" dirty="0"/>
            </a:br>
            <a:r>
              <a:rPr lang="en-US" altLang="ja-JP" sz="2800" dirty="0" err="1" smtClean="0"/>
              <a:t>N.Terunuma</a:t>
            </a:r>
            <a:r>
              <a:rPr lang="en-US" altLang="ja-JP" sz="2800" dirty="0" smtClean="0"/>
              <a:t>, KEK</a:t>
            </a:r>
            <a:endParaRPr kumimoji="1" lang="ja-JP" altLang="en-US" sz="2800" dirty="0"/>
          </a:p>
        </p:txBody>
      </p:sp>
      <p:sp>
        <p:nvSpPr>
          <p:cNvPr id="3" name="コンテンツ プレースホルダー 2"/>
          <p:cNvSpPr>
            <a:spLocks noGrp="1"/>
          </p:cNvSpPr>
          <p:nvPr>
            <p:ph idx="1"/>
          </p:nvPr>
        </p:nvSpPr>
        <p:spPr>
          <a:xfrm>
            <a:off x="997803" y="2009405"/>
            <a:ext cx="7266823" cy="3521654"/>
          </a:xfrm>
        </p:spPr>
        <p:txBody>
          <a:bodyPr>
            <a:noAutofit/>
          </a:bodyPr>
          <a:lstStyle/>
          <a:p>
            <a:r>
              <a:rPr lang="en-US" altLang="ja-JP" b="1" dirty="0" smtClean="0">
                <a:solidFill>
                  <a:srgbClr val="000090"/>
                </a:solidFill>
              </a:rPr>
              <a:t>R&amp;D highlights</a:t>
            </a:r>
          </a:p>
          <a:p>
            <a:pPr lvl="1"/>
            <a:r>
              <a:rPr lang="en-US" altLang="ja-JP" b="1" dirty="0">
                <a:solidFill>
                  <a:srgbClr val="000090"/>
                </a:solidFill>
              </a:rPr>
              <a:t>3.5 cells RF Gun</a:t>
            </a:r>
          </a:p>
          <a:p>
            <a:pPr lvl="1"/>
            <a:r>
              <a:rPr lang="en-US" altLang="ja-JP" b="1" dirty="0">
                <a:solidFill>
                  <a:srgbClr val="000090"/>
                </a:solidFill>
              </a:rPr>
              <a:t>Upgrade of the DR BPM Readout</a:t>
            </a:r>
          </a:p>
          <a:p>
            <a:pPr lvl="1"/>
            <a:r>
              <a:rPr kumimoji="1" lang="en-US" altLang="ja-JP" b="1" dirty="0" smtClean="0">
                <a:solidFill>
                  <a:srgbClr val="000090"/>
                </a:solidFill>
              </a:rPr>
              <a:t>Fast Kicker</a:t>
            </a:r>
          </a:p>
          <a:p>
            <a:pPr lvl="1"/>
            <a:r>
              <a:rPr lang="en-US" altLang="ja-JP" b="1" dirty="0" smtClean="0">
                <a:solidFill>
                  <a:srgbClr val="000090"/>
                </a:solidFill>
              </a:rPr>
              <a:t>4-mirror Compton Generation</a:t>
            </a:r>
          </a:p>
          <a:p>
            <a:r>
              <a:rPr kumimoji="1" lang="en-US" altLang="ja-JP" b="1" dirty="0" smtClean="0">
                <a:solidFill>
                  <a:srgbClr val="000090"/>
                </a:solidFill>
              </a:rPr>
              <a:t>Hardware maintenance issues</a:t>
            </a:r>
          </a:p>
          <a:p>
            <a:r>
              <a:rPr kumimoji="1" lang="en-US" altLang="ja-JP" b="1" dirty="0" smtClean="0">
                <a:solidFill>
                  <a:srgbClr val="000090"/>
                </a:solidFill>
              </a:rPr>
              <a:t>Brief report on the </a:t>
            </a:r>
            <a:r>
              <a:rPr lang="en-US" altLang="ja-JP" b="1" dirty="0" smtClean="0">
                <a:solidFill>
                  <a:srgbClr val="000090"/>
                </a:solidFill>
              </a:rPr>
              <a:t>fire </a:t>
            </a:r>
            <a:r>
              <a:rPr kumimoji="1" lang="en-US" altLang="ja-JP" b="1" dirty="0" smtClean="0">
                <a:solidFill>
                  <a:srgbClr val="000090"/>
                </a:solidFill>
              </a:rPr>
              <a:t>accident and the earthquake</a:t>
            </a:r>
            <a:endParaRPr kumimoji="1" lang="ja-JP" altLang="en-US" sz="2800" dirty="0"/>
          </a:p>
        </p:txBody>
      </p:sp>
      <p:sp>
        <p:nvSpPr>
          <p:cNvPr id="4" name="テキスト ボックス 3"/>
          <p:cNvSpPr txBox="1"/>
          <p:nvPr/>
        </p:nvSpPr>
        <p:spPr>
          <a:xfrm>
            <a:off x="3294152" y="6386936"/>
            <a:ext cx="5506823" cy="369332"/>
          </a:xfrm>
          <a:prstGeom prst="rect">
            <a:avLst/>
          </a:prstGeom>
          <a:noFill/>
        </p:spPr>
        <p:txBody>
          <a:bodyPr wrap="none" rtlCol="0">
            <a:spAutoFit/>
          </a:bodyPr>
          <a:lstStyle/>
          <a:p>
            <a:r>
              <a:rPr kumimoji="1" lang="en-US" altLang="ja-JP" i="1" dirty="0" smtClean="0">
                <a:solidFill>
                  <a:schemeClr val="tx1">
                    <a:lumMod val="50000"/>
                    <a:lumOff val="50000"/>
                  </a:schemeClr>
                </a:solidFill>
              </a:rPr>
              <a:t>22/Mar/2011 ATF/ATF2 session@ALCPG11, Eugene, OR</a:t>
            </a:r>
            <a:endParaRPr kumimoji="1" lang="ja-JP" altLang="en-US" i="1" dirty="0">
              <a:solidFill>
                <a:schemeClr val="tx1">
                  <a:lumMod val="50000"/>
                  <a:lumOff val="50000"/>
                </a:schemeClr>
              </a:solidFill>
            </a:endParaRPr>
          </a:p>
        </p:txBody>
      </p:sp>
    </p:spTree>
    <p:extLst>
      <p:ext uri="{BB962C8B-B14F-4D97-AF65-F5344CB8AC3E}">
        <p14:creationId xmlns:p14="http://schemas.microsoft.com/office/powerpoint/2010/main" val="3692329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5"/>
          <p:cNvSpPr>
            <a:spLocks noGrp="1"/>
          </p:cNvSpPr>
          <p:nvPr>
            <p:ph type="sldNum" sz="quarter" idx="12"/>
          </p:nvPr>
        </p:nvSpPr>
        <p:spPr/>
        <p:txBody>
          <a:bodyPr/>
          <a:lstStyle/>
          <a:p>
            <a:fld id="{AEA99A0E-E2A8-9C40-BE45-C123409BBD22}" type="slidenum">
              <a:rPr lang="en-US" altLang="ja-JP"/>
              <a:pPr/>
              <a:t>10</a:t>
            </a:fld>
            <a:endParaRPr lang="en-US" altLang="ja-JP"/>
          </a:p>
        </p:txBody>
      </p:sp>
      <p:pic>
        <p:nvPicPr>
          <p:cNvPr id="330756" name="Picture 4" descr="ATF2layout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276725"/>
            <a:ext cx="4953000" cy="2505075"/>
          </a:xfrm>
          <a:prstGeom prst="rect">
            <a:avLst/>
          </a:prstGeom>
          <a:noFill/>
          <a:extLst>
            <a:ext uri="{909E8E84-426E-40dd-AFC4-6F175D3DCCD1}">
              <a14:hiddenFill xmlns:a14="http://schemas.microsoft.com/office/drawing/2010/main">
                <a:solidFill>
                  <a:srgbClr val="FFFFFF"/>
                </a:solidFill>
              </a14:hiddenFill>
            </a:ext>
          </a:extLst>
        </p:spPr>
      </p:pic>
      <p:sp>
        <p:nvSpPr>
          <p:cNvPr id="330758" name="Line 6"/>
          <p:cNvSpPr>
            <a:spLocks noChangeShapeType="1"/>
          </p:cNvSpPr>
          <p:nvPr/>
        </p:nvSpPr>
        <p:spPr bwMode="auto">
          <a:xfrm flipH="1">
            <a:off x="7848600" y="4114800"/>
            <a:ext cx="381000" cy="762000"/>
          </a:xfrm>
          <a:prstGeom prst="line">
            <a:avLst/>
          </a:prstGeom>
          <a:noFill/>
          <a:ln w="127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pic>
        <p:nvPicPr>
          <p:cNvPr id="330759" name="Picture 7" descr="WEOBMH02f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1219200"/>
            <a:ext cx="4724400" cy="2852738"/>
          </a:xfrm>
          <a:prstGeom prst="rect">
            <a:avLst/>
          </a:prstGeom>
          <a:noFill/>
          <a:extLst>
            <a:ext uri="{909E8E84-426E-40dd-AFC4-6F175D3DCCD1}">
              <a14:hiddenFill xmlns:a14="http://schemas.microsoft.com/office/drawing/2010/main">
                <a:solidFill>
                  <a:srgbClr val="FFFFFF"/>
                </a:solidFill>
              </a14:hiddenFill>
            </a:ext>
          </a:extLst>
        </p:spPr>
      </p:pic>
      <p:sp>
        <p:nvSpPr>
          <p:cNvPr id="330754" name="Line 2"/>
          <p:cNvSpPr>
            <a:spLocks noChangeShapeType="1"/>
          </p:cNvSpPr>
          <p:nvPr/>
        </p:nvSpPr>
        <p:spPr bwMode="auto">
          <a:xfrm>
            <a:off x="395288" y="871538"/>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30755" name="Text Box 3"/>
          <p:cNvSpPr txBox="1">
            <a:spLocks noChangeArrowheads="1"/>
          </p:cNvSpPr>
          <p:nvPr/>
        </p:nvSpPr>
        <p:spPr bwMode="auto">
          <a:xfrm>
            <a:off x="3090863" y="304800"/>
            <a:ext cx="333533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i="0">
                <a:solidFill>
                  <a:schemeClr val="accent2"/>
                </a:solidFill>
                <a:latin typeface="Arial" charset="0"/>
                <a:ea typeface="ＭＳ Ｐゴシック" charset="0"/>
                <a:cs typeface="ＭＳ Ｐゴシック" charset="0"/>
              </a:rPr>
              <a:t>Beam extraction test(1)</a:t>
            </a:r>
            <a:endParaRPr lang="en-US" altLang="ja-JP" i="0">
              <a:latin typeface="Arial" charset="0"/>
              <a:ea typeface="ＭＳ Ｐゴシック" charset="0"/>
              <a:cs typeface="ＭＳ Ｐゴシック" charset="0"/>
            </a:endParaRPr>
          </a:p>
        </p:txBody>
      </p:sp>
      <p:sp>
        <p:nvSpPr>
          <p:cNvPr id="330757" name="Text Box 5"/>
          <p:cNvSpPr txBox="1">
            <a:spLocks noChangeArrowheads="1"/>
          </p:cNvSpPr>
          <p:nvPr/>
        </p:nvSpPr>
        <p:spPr bwMode="auto">
          <a:xfrm>
            <a:off x="7391400" y="3886200"/>
            <a:ext cx="15700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200">
                <a:solidFill>
                  <a:srgbClr val="FF0000"/>
                </a:solidFill>
                <a:latin typeface="ＤＦＰ太丸ゴシック体" charset="0"/>
                <a:ea typeface="ＤＦＰ太丸ゴシック体" charset="0"/>
                <a:cs typeface="ＤＦＰ太丸ゴシック体" charset="0"/>
              </a:rPr>
              <a:t>Extraction kicker</a:t>
            </a:r>
            <a:endParaRPr lang="en-US" altLang="ja-JP">
              <a:solidFill>
                <a:srgbClr val="FF0000"/>
              </a:solidFill>
              <a:latin typeface="ＤＦＰ太丸ゴシック体" charset="0"/>
              <a:ea typeface="ＤＦＰ太丸ゴシック体" charset="0"/>
              <a:cs typeface="ＤＦＰ太丸ゴシック体" charset="0"/>
            </a:endParaRPr>
          </a:p>
        </p:txBody>
      </p:sp>
      <p:sp>
        <p:nvSpPr>
          <p:cNvPr id="330760" name="Text Box 8"/>
          <p:cNvSpPr txBox="1">
            <a:spLocks noChangeArrowheads="1"/>
          </p:cNvSpPr>
          <p:nvPr/>
        </p:nvSpPr>
        <p:spPr bwMode="auto">
          <a:xfrm>
            <a:off x="228600" y="1273175"/>
            <a:ext cx="4343400" cy="2563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just">
              <a:buFontTx/>
              <a:buChar char="•"/>
            </a:pPr>
            <a:r>
              <a:rPr lang="en-US" altLang="ja-JP" sz="1800">
                <a:solidFill>
                  <a:schemeClr val="accent2"/>
                </a:solidFill>
                <a:latin typeface="Helvetica" charset="0"/>
                <a:ea typeface="ＭＳ Ｐゴシック" charset="0"/>
                <a:cs typeface="ＭＳ Ｐゴシック" charset="0"/>
              </a:rPr>
              <a:t>The beam extraction test was carried out to confirm the performance of the strip-line kicker.</a:t>
            </a:r>
          </a:p>
          <a:p>
            <a:pPr algn="just">
              <a:buFontTx/>
              <a:buChar char="•"/>
            </a:pPr>
            <a:r>
              <a:rPr lang="en-US" altLang="ja-JP" sz="1800">
                <a:solidFill>
                  <a:schemeClr val="accent2"/>
                </a:solidFill>
                <a:latin typeface="Helvetica" charset="0"/>
                <a:ea typeface="ＭＳ Ｐゴシック" charset="0"/>
                <a:cs typeface="ＭＳ Ｐゴシック" charset="0"/>
              </a:rPr>
              <a:t>The pulsed magnet kicker was replaced to  two units of 60cm long strip-line kicker.</a:t>
            </a:r>
          </a:p>
          <a:p>
            <a:pPr algn="just">
              <a:buFontTx/>
              <a:buChar char="•"/>
            </a:pPr>
            <a:r>
              <a:rPr lang="en-US" altLang="ja-JP" sz="1800">
                <a:solidFill>
                  <a:schemeClr val="accent2"/>
                </a:solidFill>
                <a:latin typeface="Helvetica" charset="0"/>
                <a:ea typeface="ＭＳ Ｐゴシック" charset="0"/>
                <a:cs typeface="ＭＳ Ｐゴシック" charset="0"/>
              </a:rPr>
              <a:t>To help the lack of the kick angle, a local bump orbit and an auxiliary septum is used.</a:t>
            </a:r>
          </a:p>
        </p:txBody>
      </p:sp>
      <p:pic>
        <p:nvPicPr>
          <p:cNvPr id="330761" name="Picture 9" descr="atflogo-200-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330762" name="Text Box 10"/>
          <p:cNvSpPr txBox="1">
            <a:spLocks noChangeArrowheads="1"/>
          </p:cNvSpPr>
          <p:nvPr/>
        </p:nvSpPr>
        <p:spPr bwMode="auto">
          <a:xfrm>
            <a:off x="4038600" y="4038600"/>
            <a:ext cx="18573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200">
                <a:solidFill>
                  <a:srgbClr val="FF0000"/>
                </a:solidFill>
                <a:latin typeface="ＤＦＰ太丸ゴシック体" charset="0"/>
                <a:ea typeface="ＤＦＰ太丸ゴシック体" charset="0"/>
                <a:cs typeface="ＤＦＰ太丸ゴシック体" charset="0"/>
              </a:rPr>
              <a:t>ATF2 Extraction line</a:t>
            </a:r>
            <a:endParaRPr lang="en-US" altLang="ja-JP">
              <a:solidFill>
                <a:srgbClr val="FF0000"/>
              </a:solidFill>
              <a:latin typeface="ＤＦＰ太丸ゴシック体" charset="0"/>
              <a:ea typeface="ＤＦＰ太丸ゴシック体" charset="0"/>
              <a:cs typeface="ＤＦＰ太丸ゴシック体" charset="0"/>
            </a:endParaRPr>
          </a:p>
        </p:txBody>
      </p:sp>
      <p:sp>
        <p:nvSpPr>
          <p:cNvPr id="330763" name="Text Box 11"/>
          <p:cNvSpPr txBox="1">
            <a:spLocks noChangeArrowheads="1"/>
          </p:cNvSpPr>
          <p:nvPr/>
        </p:nvSpPr>
        <p:spPr bwMode="auto">
          <a:xfrm>
            <a:off x="6781800" y="5410200"/>
            <a:ext cx="12398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200">
                <a:solidFill>
                  <a:srgbClr val="FF0000"/>
                </a:solidFill>
                <a:latin typeface="ＤＦＰ太丸ゴシック体" charset="0"/>
                <a:ea typeface="ＤＦＰ太丸ゴシック体" charset="0"/>
                <a:cs typeface="ＤＦＰ太丸ゴシック体" charset="0"/>
              </a:rPr>
              <a:t>Damping Ring</a:t>
            </a:r>
            <a:endParaRPr lang="en-US" altLang="ja-JP">
              <a:solidFill>
                <a:srgbClr val="FF0000"/>
              </a:solidFill>
              <a:latin typeface="ＤＦＰ太丸ゴシック体" charset="0"/>
              <a:ea typeface="ＤＦＰ太丸ゴシック体" charset="0"/>
              <a:cs typeface="ＤＦＰ太丸ゴシック体" charset="0"/>
            </a:endParaRPr>
          </a:p>
        </p:txBody>
      </p:sp>
      <p:graphicFrame>
        <p:nvGraphicFramePr>
          <p:cNvPr id="330764" name="Object 12"/>
          <p:cNvGraphicFramePr>
            <a:graphicFrameLocks noChangeAspect="1"/>
          </p:cNvGraphicFramePr>
          <p:nvPr/>
        </p:nvGraphicFramePr>
        <p:xfrm>
          <a:off x="2057400" y="4038600"/>
          <a:ext cx="1898650" cy="1849438"/>
        </p:xfrm>
        <a:graphic>
          <a:graphicData uri="http://schemas.openxmlformats.org/presentationml/2006/ole">
            <mc:AlternateContent xmlns:mc="http://schemas.openxmlformats.org/markup-compatibility/2006">
              <mc:Choice xmlns:v="urn:schemas-microsoft-com:vml" Requires="v">
                <p:oleObj spid="_x0000_s5174" r:id="rId6" imgW="2425700" imgH="2362200" progId="">
                  <p:embed/>
                </p:oleObj>
              </mc:Choice>
              <mc:Fallback>
                <p:oleObj r:id="rId6" imgW="2425700" imgH="23622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4038600"/>
                        <a:ext cx="1898650" cy="184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330765" name="Object 13"/>
          <p:cNvGraphicFramePr>
            <a:graphicFrameLocks noChangeAspect="1"/>
          </p:cNvGraphicFramePr>
          <p:nvPr/>
        </p:nvGraphicFramePr>
        <p:xfrm>
          <a:off x="76200" y="4044950"/>
          <a:ext cx="1905000" cy="1809750"/>
        </p:xfrm>
        <a:graphic>
          <a:graphicData uri="http://schemas.openxmlformats.org/presentationml/2006/ole">
            <mc:AlternateContent xmlns:mc="http://schemas.openxmlformats.org/markup-compatibility/2006">
              <mc:Choice xmlns:v="urn:schemas-microsoft-com:vml" Requires="v">
                <p:oleObj spid="_x0000_s5175" name="文書" r:id="rId8" imgW="2501900" imgH="2374900" progId="Word.Document.12">
                  <p:embed/>
                </p:oleObj>
              </mc:Choice>
              <mc:Fallback>
                <p:oleObj name="文書" r:id="rId8" imgW="2501900" imgH="2374900" progId="Word.Document.1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 y="4044950"/>
                        <a:ext cx="1905000" cy="180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330766" name="Text Box 14"/>
          <p:cNvSpPr txBox="1">
            <a:spLocks noChangeArrowheads="1"/>
          </p:cNvSpPr>
          <p:nvPr/>
        </p:nvSpPr>
        <p:spPr bwMode="auto">
          <a:xfrm>
            <a:off x="381000" y="5867400"/>
            <a:ext cx="1428750" cy="53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nSpc>
                <a:spcPct val="80000"/>
              </a:lnSpc>
            </a:pPr>
            <a:r>
              <a:rPr lang="en-US" altLang="ja-JP" sz="1800" i="0">
                <a:solidFill>
                  <a:schemeClr val="accent2"/>
                </a:solidFill>
                <a:latin typeface="Helvetica" charset="0"/>
                <a:ea typeface="ＭＳ Ｐゴシック" charset="0"/>
                <a:cs typeface="ＭＳ Ｐゴシック" charset="0"/>
              </a:rPr>
              <a:t>Kicker pulse</a:t>
            </a:r>
          </a:p>
          <a:p>
            <a:pPr>
              <a:lnSpc>
                <a:spcPct val="80000"/>
              </a:lnSpc>
            </a:pPr>
            <a:r>
              <a:rPr lang="en-US" altLang="ja-JP" sz="1800" i="0">
                <a:solidFill>
                  <a:schemeClr val="accent2"/>
                </a:solidFill>
                <a:latin typeface="Helvetica" charset="0"/>
                <a:ea typeface="ＭＳ Ｐゴシック" charset="0"/>
                <a:cs typeface="ＭＳ Ｐゴシック" charset="0"/>
              </a:rPr>
              <a:t>(10kV)</a:t>
            </a:r>
          </a:p>
        </p:txBody>
      </p:sp>
      <p:sp>
        <p:nvSpPr>
          <p:cNvPr id="330767" name="Text Box 15"/>
          <p:cNvSpPr txBox="1">
            <a:spLocks noChangeArrowheads="1"/>
          </p:cNvSpPr>
          <p:nvPr/>
        </p:nvSpPr>
        <p:spPr bwMode="auto">
          <a:xfrm>
            <a:off x="2286000" y="5867400"/>
            <a:ext cx="13017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sz="1800" i="0">
                <a:solidFill>
                  <a:schemeClr val="accent2"/>
                </a:solidFill>
                <a:latin typeface="Helvetica" charset="0"/>
                <a:ea typeface="ＭＳ Ｐゴシック" charset="0"/>
                <a:cs typeface="ＭＳ Ｐゴシック" charset="0"/>
              </a:rPr>
              <a:t>Kicker field</a:t>
            </a:r>
          </a:p>
        </p:txBody>
      </p:sp>
    </p:spTree>
    <p:extLst>
      <p:ext uri="{BB962C8B-B14F-4D97-AF65-F5344CB8AC3E}">
        <p14:creationId xmlns:p14="http://schemas.microsoft.com/office/powerpoint/2010/main" val="3024754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ー 5"/>
          <p:cNvSpPr>
            <a:spLocks noGrp="1"/>
          </p:cNvSpPr>
          <p:nvPr>
            <p:ph type="sldNum" sz="quarter" idx="12"/>
          </p:nvPr>
        </p:nvSpPr>
        <p:spPr/>
        <p:txBody>
          <a:bodyPr/>
          <a:lstStyle/>
          <a:p>
            <a:fld id="{125B3AEA-740F-2246-9A81-CF2878310794}" type="slidenum">
              <a:rPr lang="en-US" altLang="ja-JP"/>
              <a:pPr/>
              <a:t>11</a:t>
            </a:fld>
            <a:endParaRPr lang="en-US" altLang="ja-JP"/>
          </a:p>
        </p:txBody>
      </p:sp>
      <p:sp>
        <p:nvSpPr>
          <p:cNvPr id="328706" name="Rectangle 2"/>
          <p:cNvSpPr>
            <a:spLocks noGrp="1" noChangeArrowheads="1"/>
          </p:cNvSpPr>
          <p:nvPr>
            <p:ph type="ctrTitle"/>
          </p:nvPr>
        </p:nvSpPr>
        <p:spPr>
          <a:xfrm>
            <a:off x="0" y="76200"/>
            <a:ext cx="7924800" cy="457200"/>
          </a:xfrm>
        </p:spPr>
        <p:txBody>
          <a:bodyPr>
            <a:normAutofit fontScale="90000"/>
          </a:bodyPr>
          <a:lstStyle/>
          <a:p>
            <a:r>
              <a:rPr lang="en-US" altLang="ja-JP" sz="2800" i="1">
                <a:solidFill>
                  <a:srgbClr val="0000FF"/>
                </a:solidFill>
                <a:latin typeface="Helvetica" charset="0"/>
              </a:rPr>
              <a:t>Pictures of the installed components</a:t>
            </a:r>
            <a:endParaRPr lang="en-US" altLang="ja-JP"/>
          </a:p>
        </p:txBody>
      </p:sp>
      <p:pic>
        <p:nvPicPr>
          <p:cNvPr id="328707" name="Picture 3" descr="CIMG1090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98525"/>
            <a:ext cx="2846388" cy="2135188"/>
          </a:xfrm>
          <a:prstGeom prst="rect">
            <a:avLst/>
          </a:prstGeom>
          <a:noFill/>
          <a:extLst>
            <a:ext uri="{909E8E84-426E-40dd-AFC4-6F175D3DCCD1}">
              <a14:hiddenFill xmlns:a14="http://schemas.microsoft.com/office/drawing/2010/main">
                <a:solidFill>
                  <a:srgbClr val="FFFFFF"/>
                </a:solidFill>
              </a14:hiddenFill>
            </a:ext>
          </a:extLst>
        </p:spPr>
      </p:pic>
      <p:pic>
        <p:nvPicPr>
          <p:cNvPr id="328708" name="Picture 4" descr="CIMG109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898525"/>
            <a:ext cx="2846388" cy="2135188"/>
          </a:xfrm>
          <a:prstGeom prst="rect">
            <a:avLst/>
          </a:prstGeom>
          <a:noFill/>
          <a:extLst>
            <a:ext uri="{909E8E84-426E-40dd-AFC4-6F175D3DCCD1}">
              <a14:hiddenFill xmlns:a14="http://schemas.microsoft.com/office/drawing/2010/main">
                <a:solidFill>
                  <a:srgbClr val="FFFFFF"/>
                </a:solidFill>
              </a14:hiddenFill>
            </a:ext>
          </a:extLst>
        </p:spPr>
      </p:pic>
      <p:pic>
        <p:nvPicPr>
          <p:cNvPr id="328709" name="Picture 5" descr="CIMG1102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5129213" y="3833813"/>
            <a:ext cx="2846387" cy="2135187"/>
          </a:xfrm>
          <a:prstGeom prst="rect">
            <a:avLst/>
          </a:prstGeom>
          <a:noFill/>
          <a:extLst>
            <a:ext uri="{909E8E84-426E-40dd-AFC4-6F175D3DCCD1}">
              <a14:hiddenFill xmlns:a14="http://schemas.microsoft.com/office/drawing/2010/main">
                <a:solidFill>
                  <a:srgbClr val="FFFFFF"/>
                </a:solidFill>
              </a14:hiddenFill>
            </a:ext>
          </a:extLst>
        </p:spPr>
      </p:pic>
      <p:sp>
        <p:nvSpPr>
          <p:cNvPr id="328711" name="Text Box 7"/>
          <p:cNvSpPr txBox="1">
            <a:spLocks noChangeArrowheads="1"/>
          </p:cNvSpPr>
          <p:nvPr/>
        </p:nvSpPr>
        <p:spPr bwMode="auto">
          <a:xfrm>
            <a:off x="898525" y="3027363"/>
            <a:ext cx="283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2000">
                <a:solidFill>
                  <a:srgbClr val="0000FF"/>
                </a:solidFill>
                <a:latin typeface="ＤＦＰ太丸ゴシック体" charset="0"/>
                <a:ea typeface="ＤＦＰ太丸ゴシック体" charset="0"/>
                <a:cs typeface="ＤＦＰ太丸ゴシック体" charset="0"/>
              </a:rPr>
              <a:t>Strip-line electrodes</a:t>
            </a:r>
          </a:p>
        </p:txBody>
      </p:sp>
      <p:sp>
        <p:nvSpPr>
          <p:cNvPr id="328712" name="Text Box 8"/>
          <p:cNvSpPr txBox="1">
            <a:spLocks noChangeArrowheads="1"/>
          </p:cNvSpPr>
          <p:nvPr/>
        </p:nvSpPr>
        <p:spPr bwMode="auto">
          <a:xfrm>
            <a:off x="5181600" y="3032125"/>
            <a:ext cx="1939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2000">
                <a:solidFill>
                  <a:srgbClr val="0000FF"/>
                </a:solidFill>
                <a:latin typeface="ＤＦＰ太丸ゴシック体" charset="0"/>
                <a:ea typeface="ＤＦＰ太丸ゴシック体" charset="0"/>
                <a:cs typeface="ＤＦＰ太丸ゴシック体" charset="0"/>
              </a:rPr>
              <a:t>Aux. Septum </a:t>
            </a:r>
          </a:p>
        </p:txBody>
      </p:sp>
      <p:sp>
        <p:nvSpPr>
          <p:cNvPr id="328713" name="Text Box 9"/>
          <p:cNvSpPr txBox="1">
            <a:spLocks noChangeArrowheads="1"/>
          </p:cNvSpPr>
          <p:nvPr/>
        </p:nvSpPr>
        <p:spPr bwMode="auto">
          <a:xfrm>
            <a:off x="1828800" y="6096000"/>
            <a:ext cx="1644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2000">
                <a:solidFill>
                  <a:srgbClr val="0000FF"/>
                </a:solidFill>
                <a:latin typeface="ＤＦＰ太丸ゴシック体" charset="0"/>
                <a:ea typeface="ＤＦＰ太丸ゴシック体" charset="0"/>
                <a:cs typeface="ＤＦＰ太丸ゴシック体" charset="0"/>
              </a:rPr>
              <a:t>FDI pulsers</a:t>
            </a:r>
          </a:p>
        </p:txBody>
      </p:sp>
      <p:sp>
        <p:nvSpPr>
          <p:cNvPr id="328714" name="Text Box 10"/>
          <p:cNvSpPr txBox="1">
            <a:spLocks noChangeArrowheads="1"/>
          </p:cNvSpPr>
          <p:nvPr/>
        </p:nvSpPr>
        <p:spPr bwMode="auto">
          <a:xfrm>
            <a:off x="4572000" y="6232525"/>
            <a:ext cx="3454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2000">
                <a:solidFill>
                  <a:srgbClr val="0000FF"/>
                </a:solidFill>
                <a:latin typeface="ＤＦＰ太丸ゴシック体" charset="0"/>
                <a:ea typeface="ＤＦＰ太丸ゴシック体" charset="0"/>
                <a:cs typeface="ＤＦＰ太丸ゴシック体" charset="0"/>
              </a:rPr>
              <a:t>Bump PS and Septum PS</a:t>
            </a:r>
          </a:p>
        </p:txBody>
      </p:sp>
      <p:pic>
        <p:nvPicPr>
          <p:cNvPr id="328715" name="Picture 11" descr="atflogo-200-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pic>
        <p:nvPicPr>
          <p:cNvPr id="328717" name="Picture 13" descr="CIMG1348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733800"/>
            <a:ext cx="3251200" cy="2438400"/>
          </a:xfrm>
          <a:prstGeom prst="rect">
            <a:avLst/>
          </a:prstGeom>
          <a:noFill/>
          <a:extLst>
            <a:ext uri="{909E8E84-426E-40dd-AFC4-6F175D3DCCD1}">
              <a14:hiddenFill xmlns:a14="http://schemas.microsoft.com/office/drawing/2010/main">
                <a:solidFill>
                  <a:srgbClr val="FFFFFF"/>
                </a:solidFill>
              </a14:hiddenFill>
            </a:ext>
          </a:extLst>
        </p:spPr>
      </p:pic>
      <p:sp>
        <p:nvSpPr>
          <p:cNvPr id="328718" name="Line 14"/>
          <p:cNvSpPr>
            <a:spLocks noChangeShapeType="1"/>
          </p:cNvSpPr>
          <p:nvPr/>
        </p:nvSpPr>
        <p:spPr bwMode="auto">
          <a:xfrm>
            <a:off x="395288" y="762000"/>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3040445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12"/>
          </p:nvPr>
        </p:nvSpPr>
        <p:spPr/>
        <p:txBody>
          <a:bodyPr/>
          <a:lstStyle/>
          <a:p>
            <a:fld id="{BA535BF9-5FAF-7E4A-AA1F-4386BF7CC9E3}" type="slidenum">
              <a:rPr lang="en-US" altLang="ja-JP"/>
              <a:pPr/>
              <a:t>12</a:t>
            </a:fld>
            <a:endParaRPr lang="en-US" altLang="ja-JP"/>
          </a:p>
        </p:txBody>
      </p:sp>
      <p:pic>
        <p:nvPicPr>
          <p:cNvPr id="329730" name="Picture 2" descr="TimingFB200801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9225"/>
            <a:ext cx="6076950" cy="5260975"/>
          </a:xfrm>
          <a:prstGeom prst="rect">
            <a:avLst/>
          </a:prstGeom>
          <a:noFill/>
          <a:extLst>
            <a:ext uri="{909E8E84-426E-40dd-AFC4-6F175D3DCCD1}">
              <a14:hiddenFill xmlns:a14="http://schemas.microsoft.com/office/drawing/2010/main">
                <a:solidFill>
                  <a:srgbClr val="FFFFFF"/>
                </a:solidFill>
              </a14:hiddenFill>
            </a:ext>
          </a:extLst>
        </p:spPr>
      </p:pic>
      <p:sp>
        <p:nvSpPr>
          <p:cNvPr id="329731" name="Text Box 3"/>
          <p:cNvSpPr txBox="1">
            <a:spLocks noChangeArrowheads="1"/>
          </p:cNvSpPr>
          <p:nvPr/>
        </p:nvSpPr>
        <p:spPr bwMode="auto">
          <a:xfrm>
            <a:off x="304800" y="5257800"/>
            <a:ext cx="86106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0000"/>
              </a:lnSpc>
            </a:pPr>
            <a:r>
              <a:rPr lang="en-US" altLang="ja-JP" sz="2000">
                <a:solidFill>
                  <a:srgbClr val="0000FF"/>
                </a:solidFill>
                <a:latin typeface="Helvetica" charset="0"/>
              </a:rPr>
              <a:t>Precise triggers for each pulser and the timing control is required. The pulse measurement by the scope and the timing control by digital delays consist the trigger timing feedback.  The step of the digital delay is 60ps. The trigger system could keep the pulse timing in the range of 200ps. </a:t>
            </a:r>
          </a:p>
        </p:txBody>
      </p:sp>
      <p:sp>
        <p:nvSpPr>
          <p:cNvPr id="329732" name="Text Box 4"/>
          <p:cNvSpPr txBox="1">
            <a:spLocks noChangeArrowheads="1"/>
          </p:cNvSpPr>
          <p:nvPr/>
        </p:nvSpPr>
        <p:spPr bwMode="auto">
          <a:xfrm>
            <a:off x="1169988" y="2895600"/>
            <a:ext cx="15732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600">
                <a:latin typeface="Helvetica" charset="0"/>
              </a:rPr>
              <a:t>Programmable </a:t>
            </a:r>
          </a:p>
          <a:p>
            <a:r>
              <a:rPr lang="en-US" altLang="ja-JP" sz="1600">
                <a:latin typeface="Helvetica" charset="0"/>
              </a:rPr>
              <a:t>Digital delay</a:t>
            </a:r>
          </a:p>
        </p:txBody>
      </p:sp>
      <p:pic>
        <p:nvPicPr>
          <p:cNvPr id="329733" name="Picture 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329734" name="Line 6"/>
          <p:cNvSpPr>
            <a:spLocks noChangeShapeType="1"/>
          </p:cNvSpPr>
          <p:nvPr/>
        </p:nvSpPr>
        <p:spPr bwMode="auto">
          <a:xfrm>
            <a:off x="395288" y="762000"/>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2891445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5"/>
          <p:cNvSpPr>
            <a:spLocks noGrp="1"/>
          </p:cNvSpPr>
          <p:nvPr>
            <p:ph type="sldNum" sz="quarter" idx="12"/>
          </p:nvPr>
        </p:nvSpPr>
        <p:spPr/>
        <p:txBody>
          <a:bodyPr/>
          <a:lstStyle/>
          <a:p>
            <a:fld id="{659857F9-301B-C247-B8FB-91490D3895C7}" type="slidenum">
              <a:rPr lang="en-US" altLang="ja-JP"/>
              <a:pPr/>
              <a:t>13</a:t>
            </a:fld>
            <a:endParaRPr lang="en-US" altLang="ja-JP"/>
          </a:p>
        </p:txBody>
      </p:sp>
      <p:sp>
        <p:nvSpPr>
          <p:cNvPr id="331778" name="Line 2"/>
          <p:cNvSpPr>
            <a:spLocks noChangeShapeType="1"/>
          </p:cNvSpPr>
          <p:nvPr/>
        </p:nvSpPr>
        <p:spPr bwMode="auto">
          <a:xfrm>
            <a:off x="395288" y="871538"/>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31779" name="Text Box 3"/>
          <p:cNvSpPr txBox="1">
            <a:spLocks noChangeArrowheads="1"/>
          </p:cNvSpPr>
          <p:nvPr/>
        </p:nvSpPr>
        <p:spPr bwMode="auto">
          <a:xfrm>
            <a:off x="3090863" y="304800"/>
            <a:ext cx="333533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i="0">
                <a:solidFill>
                  <a:schemeClr val="accent2"/>
                </a:solidFill>
                <a:latin typeface="Arial" charset="0"/>
                <a:ea typeface="ＭＳ Ｐゴシック" charset="0"/>
                <a:cs typeface="ＭＳ Ｐゴシック" charset="0"/>
              </a:rPr>
              <a:t>Beam extraction test(2)</a:t>
            </a:r>
            <a:endParaRPr lang="en-US" altLang="ja-JP" i="0">
              <a:latin typeface="Arial" charset="0"/>
              <a:ea typeface="ＭＳ Ｐゴシック" charset="0"/>
              <a:cs typeface="ＭＳ Ｐゴシック" charset="0"/>
            </a:endParaRPr>
          </a:p>
        </p:txBody>
      </p:sp>
      <p:sp>
        <p:nvSpPr>
          <p:cNvPr id="331780" name="Text Box 4"/>
          <p:cNvSpPr txBox="1">
            <a:spLocks noChangeArrowheads="1"/>
          </p:cNvSpPr>
          <p:nvPr/>
        </p:nvSpPr>
        <p:spPr bwMode="auto">
          <a:xfrm>
            <a:off x="228600" y="1143000"/>
            <a:ext cx="4343400" cy="3113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a:defRPr kumimoji="1" sz="2400">
                <a:solidFill>
                  <a:schemeClr val="tx1"/>
                </a:solidFill>
                <a:latin typeface="Times" charset="0"/>
                <a:ea typeface="Osaka" charset="0"/>
                <a:cs typeface="Osaka" charset="0"/>
              </a:defRPr>
            </a:lvl1pPr>
            <a:lvl2pPr marL="914400" indent="-457200">
              <a:defRPr kumimoji="1" sz="2400">
                <a:solidFill>
                  <a:schemeClr val="tx1"/>
                </a:solidFill>
                <a:latin typeface="Times" charset="0"/>
                <a:ea typeface="Osaka" charset="0"/>
                <a:cs typeface="Osaka" charset="0"/>
              </a:defRPr>
            </a:lvl2pPr>
            <a:lvl3pPr marL="1371600" indent="-457200">
              <a:defRPr kumimoji="1" sz="2400">
                <a:solidFill>
                  <a:schemeClr val="tx1"/>
                </a:solidFill>
                <a:latin typeface="Times" charset="0"/>
                <a:ea typeface="Osaka" charset="0"/>
                <a:cs typeface="Osaka" charset="0"/>
              </a:defRPr>
            </a:lvl3pPr>
            <a:lvl4pPr marL="1828800" indent="-457200">
              <a:defRPr kumimoji="1" sz="2400">
                <a:solidFill>
                  <a:schemeClr val="tx1"/>
                </a:solidFill>
                <a:latin typeface="Times" charset="0"/>
                <a:ea typeface="Osaka" charset="0"/>
                <a:cs typeface="Osaka" charset="0"/>
              </a:defRPr>
            </a:lvl4pPr>
            <a:lvl5pPr marL="2286000" indent="-457200">
              <a:defRPr kumimoji="1" sz="2400">
                <a:solidFill>
                  <a:schemeClr val="tx1"/>
                </a:solidFill>
                <a:latin typeface="Times" charset="0"/>
                <a:ea typeface="Osaka" charset="0"/>
                <a:cs typeface="Osaka" charset="0"/>
              </a:defRPr>
            </a:lvl5pPr>
            <a:lvl6pPr marL="2743200" indent="-457200" fontAlgn="base">
              <a:spcBef>
                <a:spcPct val="0"/>
              </a:spcBef>
              <a:spcAft>
                <a:spcPct val="0"/>
              </a:spcAft>
              <a:defRPr kumimoji="1" sz="2400">
                <a:solidFill>
                  <a:schemeClr val="tx1"/>
                </a:solidFill>
                <a:latin typeface="Times" charset="0"/>
                <a:ea typeface="Osaka" charset="0"/>
                <a:cs typeface="Osaka" charset="0"/>
              </a:defRPr>
            </a:lvl6pPr>
            <a:lvl7pPr marL="3200400" indent="-457200" fontAlgn="base">
              <a:spcBef>
                <a:spcPct val="0"/>
              </a:spcBef>
              <a:spcAft>
                <a:spcPct val="0"/>
              </a:spcAft>
              <a:defRPr kumimoji="1" sz="2400">
                <a:solidFill>
                  <a:schemeClr val="tx1"/>
                </a:solidFill>
                <a:latin typeface="Times" charset="0"/>
                <a:ea typeface="Osaka" charset="0"/>
                <a:cs typeface="Osaka" charset="0"/>
              </a:defRPr>
            </a:lvl7pPr>
            <a:lvl8pPr marL="3657600" indent="-457200" fontAlgn="base">
              <a:spcBef>
                <a:spcPct val="0"/>
              </a:spcBef>
              <a:spcAft>
                <a:spcPct val="0"/>
              </a:spcAft>
              <a:defRPr kumimoji="1" sz="2400">
                <a:solidFill>
                  <a:schemeClr val="tx1"/>
                </a:solidFill>
                <a:latin typeface="Times" charset="0"/>
                <a:ea typeface="Osaka" charset="0"/>
                <a:cs typeface="Osaka" charset="0"/>
              </a:defRPr>
            </a:lvl8pPr>
            <a:lvl9pPr marL="4114800" indent="-457200" fontAlgn="base">
              <a:spcBef>
                <a:spcPct val="0"/>
              </a:spcBef>
              <a:spcAft>
                <a:spcPct val="0"/>
              </a:spcAft>
              <a:defRPr kumimoji="1" sz="2400">
                <a:solidFill>
                  <a:schemeClr val="tx1"/>
                </a:solidFill>
                <a:latin typeface="Times" charset="0"/>
                <a:ea typeface="Osaka" charset="0"/>
                <a:cs typeface="Osaka" charset="0"/>
              </a:defRPr>
            </a:lvl9pPr>
          </a:lstStyle>
          <a:p>
            <a:pPr algn="just"/>
            <a:r>
              <a:rPr lang="en-US" altLang="ja-JP" sz="1800">
                <a:solidFill>
                  <a:schemeClr val="accent2"/>
                </a:solidFill>
                <a:latin typeface="Helvetica" charset="0"/>
                <a:ea typeface="ＭＳ Ｐゴシック" charset="0"/>
                <a:cs typeface="ＭＳ Ｐゴシック" charset="0"/>
              </a:rPr>
              <a:t>The time sequence is that ,</a:t>
            </a:r>
          </a:p>
          <a:p>
            <a:pPr algn="just">
              <a:buFont typeface="Arial" charset="0"/>
              <a:buAutoNum type="arabicPeriod"/>
            </a:pPr>
            <a:r>
              <a:rPr lang="en-US" altLang="ja-JP" sz="1800">
                <a:solidFill>
                  <a:schemeClr val="accent2"/>
                </a:solidFill>
                <a:latin typeface="Helvetica" charset="0"/>
                <a:ea typeface="ＭＳ Ｐゴシック" charset="0"/>
                <a:cs typeface="ＭＳ Ｐゴシック" charset="0"/>
              </a:rPr>
              <a:t>10 bunches with 5.6ns bunch spacing beam is injected to the DR three times, 30 bunches total. </a:t>
            </a:r>
          </a:p>
          <a:p>
            <a:pPr algn="just">
              <a:buFont typeface="Arial" charset="0"/>
              <a:buAutoNum type="arabicPeriod"/>
            </a:pPr>
            <a:r>
              <a:rPr lang="en-US" altLang="ja-JP" sz="1800">
                <a:solidFill>
                  <a:schemeClr val="accent2"/>
                </a:solidFill>
                <a:latin typeface="Helvetica" charset="0"/>
                <a:ea typeface="ＭＳ Ｐゴシック" charset="0"/>
                <a:cs typeface="ＭＳ Ｐゴシック" charset="0"/>
              </a:rPr>
              <a:t>The local bump orbit is excited gradually after all of beam is damped. </a:t>
            </a:r>
          </a:p>
          <a:p>
            <a:pPr algn="just">
              <a:buFont typeface="Arial" charset="0"/>
              <a:buAutoNum type="arabicPeriod"/>
            </a:pPr>
            <a:r>
              <a:rPr lang="en-US" altLang="ja-JP" sz="1800">
                <a:solidFill>
                  <a:schemeClr val="accent2"/>
                </a:solidFill>
                <a:latin typeface="Helvetica" charset="0"/>
                <a:ea typeface="ＭＳ Ｐゴシック" charset="0"/>
                <a:cs typeface="ＭＳ Ｐゴシック" charset="0"/>
              </a:rPr>
              <a:t>The beam is kicked out bunch-by-bunch by the strip-line kicker. </a:t>
            </a:r>
          </a:p>
          <a:p>
            <a:pPr algn="just">
              <a:buFont typeface="Arial" charset="0"/>
              <a:buAutoNum type="arabicPeriod"/>
            </a:pPr>
            <a:r>
              <a:rPr lang="en-US" altLang="ja-JP" sz="1800">
                <a:solidFill>
                  <a:schemeClr val="accent2"/>
                </a:solidFill>
                <a:latin typeface="Helvetica" charset="0"/>
                <a:ea typeface="ＭＳ Ｐゴシック" charset="0"/>
                <a:cs typeface="ＭＳ Ｐゴシック" charset="0"/>
              </a:rPr>
              <a:t>The local bump orbit is return to zero.</a:t>
            </a:r>
          </a:p>
        </p:txBody>
      </p:sp>
      <p:pic>
        <p:nvPicPr>
          <p:cNvPr id="331781" name="Picture 5" descr="BumpSequence200704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990600"/>
            <a:ext cx="44196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331782" name="Picture 6" descr="PTG2 v1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4222750"/>
            <a:ext cx="5410200" cy="2089150"/>
          </a:xfrm>
          <a:prstGeom prst="rect">
            <a:avLst/>
          </a:prstGeom>
          <a:noFill/>
          <a:extLst>
            <a:ext uri="{909E8E84-426E-40dd-AFC4-6F175D3DCCD1}">
              <a14:hiddenFill xmlns:a14="http://schemas.microsoft.com/office/drawing/2010/main">
                <a:solidFill>
                  <a:srgbClr val="FFFFFF"/>
                </a:solidFill>
              </a14:hiddenFill>
            </a:ext>
          </a:extLst>
        </p:spPr>
      </p:pic>
      <p:pic>
        <p:nvPicPr>
          <p:cNvPr id="331783" name="Picture 7" descr="atflogo-200-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804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3"/>
          <p:cNvSpPr>
            <a:spLocks noGrp="1"/>
          </p:cNvSpPr>
          <p:nvPr>
            <p:ph type="sldNum" sz="quarter" idx="12"/>
          </p:nvPr>
        </p:nvSpPr>
        <p:spPr/>
        <p:txBody>
          <a:bodyPr/>
          <a:lstStyle/>
          <a:p>
            <a:fld id="{010BED3C-6D71-5D4E-9E04-9D27C775501E}" type="slidenum">
              <a:rPr lang="en-US" altLang="ja-JP"/>
              <a:pPr/>
              <a:t>14</a:t>
            </a:fld>
            <a:endParaRPr lang="en-US" altLang="ja-JP"/>
          </a:p>
        </p:txBody>
      </p:sp>
      <p:sp>
        <p:nvSpPr>
          <p:cNvPr id="299011" name="TextBox 2"/>
          <p:cNvSpPr txBox="1">
            <a:spLocks noChangeArrowheads="1"/>
          </p:cNvSpPr>
          <p:nvPr/>
        </p:nvSpPr>
        <p:spPr bwMode="auto">
          <a:xfrm>
            <a:off x="88900" y="76200"/>
            <a:ext cx="79886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charset="0"/>
                <a:ea typeface="Osaka" charset="0"/>
                <a:cs typeface="Osaka" charset="0"/>
              </a:defRPr>
            </a:lvl1pPr>
            <a:lvl2pPr marL="37931725" indent="-37474525">
              <a:defRPr kumimoji="1" sz="2400">
                <a:solidFill>
                  <a:schemeClr val="tx1"/>
                </a:solidFill>
                <a:latin typeface="Times" charset="0"/>
                <a:ea typeface="Osaka" charset="0"/>
                <a:cs typeface="Osaka" charset="0"/>
              </a:defRPr>
            </a:lvl2pPr>
            <a:lvl3pPr>
              <a:defRPr kumimoji="1" sz="2400">
                <a:solidFill>
                  <a:schemeClr val="tx1"/>
                </a:solidFill>
                <a:latin typeface="Times" charset="0"/>
                <a:ea typeface="Osaka" charset="0"/>
                <a:cs typeface="Osaka" charset="0"/>
              </a:defRPr>
            </a:lvl3pPr>
            <a:lvl4pPr>
              <a:defRPr kumimoji="1" sz="2400">
                <a:solidFill>
                  <a:schemeClr val="tx1"/>
                </a:solidFill>
                <a:latin typeface="Times" charset="0"/>
                <a:ea typeface="Osaka" charset="0"/>
                <a:cs typeface="Osaka" charset="0"/>
              </a:defRPr>
            </a:lvl4pPr>
            <a:lvl5pPr>
              <a:defRPr kumimoji="1" sz="2400">
                <a:solidFill>
                  <a:schemeClr val="tx1"/>
                </a:solidFill>
                <a:latin typeface="Times" charset="0"/>
                <a:ea typeface="Osaka" charset="0"/>
                <a:cs typeface="Osaka" charset="0"/>
              </a:defRPr>
            </a:lvl5pPr>
            <a:lvl6pPr marL="457200" fontAlgn="base">
              <a:spcBef>
                <a:spcPct val="0"/>
              </a:spcBef>
              <a:spcAft>
                <a:spcPct val="0"/>
              </a:spcAft>
              <a:defRPr kumimoji="1" sz="2400">
                <a:solidFill>
                  <a:schemeClr val="tx1"/>
                </a:solidFill>
                <a:latin typeface="Times" charset="0"/>
                <a:ea typeface="Osaka" charset="0"/>
                <a:cs typeface="Osaka" charset="0"/>
              </a:defRPr>
            </a:lvl6pPr>
            <a:lvl7pPr marL="914400" fontAlgn="base">
              <a:spcBef>
                <a:spcPct val="0"/>
              </a:spcBef>
              <a:spcAft>
                <a:spcPct val="0"/>
              </a:spcAft>
              <a:defRPr kumimoji="1" sz="2400">
                <a:solidFill>
                  <a:schemeClr val="tx1"/>
                </a:solidFill>
                <a:latin typeface="Times" charset="0"/>
                <a:ea typeface="Osaka" charset="0"/>
                <a:cs typeface="Osaka" charset="0"/>
              </a:defRPr>
            </a:lvl7pPr>
            <a:lvl8pPr marL="1371600" fontAlgn="base">
              <a:spcBef>
                <a:spcPct val="0"/>
              </a:spcBef>
              <a:spcAft>
                <a:spcPct val="0"/>
              </a:spcAft>
              <a:defRPr kumimoji="1" sz="2400">
                <a:solidFill>
                  <a:schemeClr val="tx1"/>
                </a:solidFill>
                <a:latin typeface="Times" charset="0"/>
                <a:ea typeface="Osaka" charset="0"/>
                <a:cs typeface="Osaka" charset="0"/>
              </a:defRPr>
            </a:lvl8pPr>
            <a:lvl9pPr marL="1828800" fontAlgn="base">
              <a:spcBef>
                <a:spcPct val="0"/>
              </a:spcBef>
              <a:spcAft>
                <a:spcPct val="0"/>
              </a:spcAft>
              <a:defRPr kumimoji="1" sz="2400">
                <a:solidFill>
                  <a:schemeClr val="tx1"/>
                </a:solidFill>
                <a:latin typeface="Times" charset="0"/>
                <a:ea typeface="Osaka" charset="0"/>
                <a:cs typeface="Osaka" charset="0"/>
              </a:defRPr>
            </a:lvl9pPr>
          </a:lstStyle>
          <a:p>
            <a:r>
              <a:rPr lang="en-US" altLang="ja-JP" i="0" dirty="0"/>
              <a:t>Multi-bunch extraction (30 bunches) with 308ns bunch spacing </a:t>
            </a:r>
          </a:p>
          <a:p>
            <a:r>
              <a:rPr lang="en-US" altLang="ja-JP" b="1" i="0" dirty="0">
                <a:solidFill>
                  <a:srgbClr val="FF6600"/>
                </a:solidFill>
              </a:rPr>
              <a:t>2010/06/17</a:t>
            </a:r>
          </a:p>
        </p:txBody>
      </p:sp>
      <p:pic>
        <p:nvPicPr>
          <p:cNvPr id="299012" name="Picture 4" descr="20100617-19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90600"/>
            <a:ext cx="6248400" cy="3819525"/>
          </a:xfrm>
          <a:prstGeom prst="rect">
            <a:avLst/>
          </a:prstGeom>
          <a:noFill/>
          <a:extLst>
            <a:ext uri="{909E8E84-426E-40dd-AFC4-6F175D3DCCD1}">
              <a14:hiddenFill xmlns:a14="http://schemas.microsoft.com/office/drawing/2010/main">
                <a:solidFill>
                  <a:srgbClr val="FFFFFF"/>
                </a:solidFill>
              </a14:hiddenFill>
            </a:ext>
          </a:extLst>
        </p:spPr>
      </p:pic>
      <p:pic>
        <p:nvPicPr>
          <p:cNvPr id="299013" name="Picture 5" descr="20100617-28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4114800"/>
            <a:ext cx="3784600" cy="2387600"/>
          </a:xfrm>
          <a:prstGeom prst="rect">
            <a:avLst/>
          </a:prstGeom>
          <a:noFill/>
          <a:extLst>
            <a:ext uri="{909E8E84-426E-40dd-AFC4-6F175D3DCCD1}">
              <a14:hiddenFill xmlns:a14="http://schemas.microsoft.com/office/drawing/2010/main">
                <a:solidFill>
                  <a:srgbClr val="FFFFFF"/>
                </a:solidFill>
              </a14:hiddenFill>
            </a:ext>
          </a:extLst>
        </p:spPr>
      </p:pic>
      <p:sp>
        <p:nvSpPr>
          <p:cNvPr id="299014" name="Text Box 6"/>
          <p:cNvSpPr txBox="1">
            <a:spLocks noChangeArrowheads="1"/>
          </p:cNvSpPr>
          <p:nvPr/>
        </p:nvSpPr>
        <p:spPr bwMode="auto">
          <a:xfrm>
            <a:off x="228600" y="4860925"/>
            <a:ext cx="4800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ja-JP"/>
              <a:t>The intensity of each bunch is not flat and unstable.</a:t>
            </a:r>
          </a:p>
          <a:p>
            <a:r>
              <a:rPr lang="en-US" altLang="ja-JP"/>
              <a:t>The horizontal beam position was distributed to two position.</a:t>
            </a:r>
          </a:p>
        </p:txBody>
      </p:sp>
      <p:pic>
        <p:nvPicPr>
          <p:cNvPr id="299016" name="Picture 8" descr="atflogo-200-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299017" name="Line 9"/>
          <p:cNvSpPr>
            <a:spLocks noChangeShapeType="1"/>
          </p:cNvSpPr>
          <p:nvPr/>
        </p:nvSpPr>
        <p:spPr bwMode="auto">
          <a:xfrm>
            <a:off x="395288" y="871538"/>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21483210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スライド番号プレースホルダー 5"/>
          <p:cNvSpPr>
            <a:spLocks noGrp="1"/>
          </p:cNvSpPr>
          <p:nvPr>
            <p:ph type="sldNum" sz="quarter" idx="12"/>
          </p:nvPr>
        </p:nvSpPr>
        <p:spPr/>
        <p:txBody>
          <a:bodyPr/>
          <a:lstStyle/>
          <a:p>
            <a:fld id="{CB43BDEA-A3AD-A248-A14F-5A27C4A639FE}" type="slidenum">
              <a:rPr lang="en-US" altLang="ja-JP"/>
              <a:pPr/>
              <a:t>15</a:t>
            </a:fld>
            <a:endParaRPr lang="en-US" altLang="ja-JP"/>
          </a:p>
        </p:txBody>
      </p:sp>
      <p:pic>
        <p:nvPicPr>
          <p:cNvPr id="301058" name="Picture 2" descr="layout20100625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447800"/>
            <a:ext cx="4132263" cy="4419600"/>
          </a:xfrm>
          <a:prstGeom prst="rect">
            <a:avLst/>
          </a:prstGeom>
          <a:noFill/>
          <a:extLst>
            <a:ext uri="{909E8E84-426E-40dd-AFC4-6F175D3DCCD1}">
              <a14:hiddenFill xmlns:a14="http://schemas.microsoft.com/office/drawing/2010/main">
                <a:solidFill>
                  <a:srgbClr val="FFFFFF"/>
                </a:solidFill>
              </a14:hiddenFill>
            </a:ext>
          </a:extLst>
        </p:spPr>
      </p:pic>
      <p:sp>
        <p:nvSpPr>
          <p:cNvPr id="301059" name="Text Box 3"/>
          <p:cNvSpPr txBox="1">
            <a:spLocks noChangeArrowheads="1"/>
          </p:cNvSpPr>
          <p:nvPr/>
        </p:nvSpPr>
        <p:spPr bwMode="auto">
          <a:xfrm>
            <a:off x="609600" y="228600"/>
            <a:ext cx="6683375"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ltLang="ja-JP" sz="2800" i="0">
                <a:latin typeface="Arial" charset="0"/>
                <a:ea typeface="ＭＳ Ｐゴシック" charset="0"/>
                <a:cs typeface="ＭＳ Ｐゴシック" charset="0"/>
              </a:rPr>
              <a:t>Pulse train delay adjustment circuit</a:t>
            </a:r>
          </a:p>
        </p:txBody>
      </p:sp>
      <p:pic>
        <p:nvPicPr>
          <p:cNvPr id="301060" name="Picture 4" descr="atflogo-200-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pic>
        <p:nvPicPr>
          <p:cNvPr id="301063" name="Picture 7" descr="FID20100907PR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9200" y="762000"/>
            <a:ext cx="3689350" cy="2954338"/>
          </a:xfrm>
          <a:prstGeom prst="rect">
            <a:avLst/>
          </a:prstGeom>
          <a:noFill/>
          <a:extLst>
            <a:ext uri="{909E8E84-426E-40dd-AFC4-6F175D3DCCD1}">
              <a14:hiddenFill xmlns:a14="http://schemas.microsoft.com/office/drawing/2010/main">
                <a:solidFill>
                  <a:srgbClr val="FFFFFF"/>
                </a:solidFill>
              </a14:hiddenFill>
            </a:ext>
          </a:extLst>
        </p:spPr>
      </p:pic>
      <p:pic>
        <p:nvPicPr>
          <p:cNvPr id="301064" name="Picture 8" descr="FID20101011PR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9200" y="3581400"/>
            <a:ext cx="3692525" cy="2957513"/>
          </a:xfrm>
          <a:prstGeom prst="rect">
            <a:avLst/>
          </a:prstGeom>
          <a:noFill/>
          <a:extLst>
            <a:ext uri="{909E8E84-426E-40dd-AFC4-6F175D3DCCD1}">
              <a14:hiddenFill xmlns:a14="http://schemas.microsoft.com/office/drawing/2010/main">
                <a:solidFill>
                  <a:srgbClr val="FFFFFF"/>
                </a:solidFill>
              </a14:hiddenFill>
            </a:ext>
          </a:extLst>
        </p:spPr>
      </p:pic>
      <p:sp>
        <p:nvSpPr>
          <p:cNvPr id="301065" name="Text Box 9"/>
          <p:cNvSpPr txBox="1">
            <a:spLocks noChangeArrowheads="1"/>
          </p:cNvSpPr>
          <p:nvPr/>
        </p:nvSpPr>
        <p:spPr bwMode="auto">
          <a:xfrm>
            <a:off x="3890963" y="1219200"/>
            <a:ext cx="1360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a:t>w/o delay</a:t>
            </a:r>
          </a:p>
        </p:txBody>
      </p:sp>
      <p:sp>
        <p:nvSpPr>
          <p:cNvPr id="301066" name="Text Box 10"/>
          <p:cNvSpPr txBox="1">
            <a:spLocks noChangeArrowheads="1"/>
          </p:cNvSpPr>
          <p:nvPr/>
        </p:nvSpPr>
        <p:spPr bwMode="auto">
          <a:xfrm>
            <a:off x="4038600" y="4114800"/>
            <a:ext cx="1446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a:t>with delay</a:t>
            </a:r>
          </a:p>
        </p:txBody>
      </p:sp>
      <p:sp>
        <p:nvSpPr>
          <p:cNvPr id="301067" name="Line 11"/>
          <p:cNvSpPr>
            <a:spLocks noChangeShapeType="1"/>
          </p:cNvSpPr>
          <p:nvPr/>
        </p:nvSpPr>
        <p:spPr bwMode="auto">
          <a:xfrm>
            <a:off x="6629400" y="4876800"/>
            <a:ext cx="1676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01068" name="Text Box 12"/>
          <p:cNvSpPr txBox="1">
            <a:spLocks noChangeArrowheads="1"/>
          </p:cNvSpPr>
          <p:nvPr/>
        </p:nvSpPr>
        <p:spPr bwMode="auto">
          <a:xfrm>
            <a:off x="6227763" y="4343400"/>
            <a:ext cx="2154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600"/>
              <a:t>Use for beam extraction</a:t>
            </a:r>
          </a:p>
        </p:txBody>
      </p:sp>
      <p:sp>
        <p:nvSpPr>
          <p:cNvPr id="301069" name="Rectangle 13"/>
          <p:cNvSpPr>
            <a:spLocks noChangeArrowheads="1"/>
          </p:cNvSpPr>
          <p:nvPr/>
        </p:nvSpPr>
        <p:spPr bwMode="auto">
          <a:xfrm>
            <a:off x="7848600" y="2819400"/>
            <a:ext cx="3048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01070" name="Rectangle 14"/>
          <p:cNvSpPr>
            <a:spLocks noChangeArrowheads="1"/>
          </p:cNvSpPr>
          <p:nvPr/>
        </p:nvSpPr>
        <p:spPr bwMode="auto">
          <a:xfrm>
            <a:off x="7848600" y="5791200"/>
            <a:ext cx="3048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01071" name="Line 15"/>
          <p:cNvSpPr>
            <a:spLocks noChangeShapeType="1"/>
          </p:cNvSpPr>
          <p:nvPr/>
        </p:nvSpPr>
        <p:spPr bwMode="auto">
          <a:xfrm>
            <a:off x="395288" y="871538"/>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1301792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5"/>
          <p:cNvSpPr>
            <a:spLocks noGrp="1"/>
          </p:cNvSpPr>
          <p:nvPr>
            <p:ph type="sldNum" sz="quarter" idx="12"/>
          </p:nvPr>
        </p:nvSpPr>
        <p:spPr/>
        <p:txBody>
          <a:bodyPr/>
          <a:lstStyle/>
          <a:p>
            <a:fld id="{AB4C8AB2-1C1A-4C48-B50F-FA5154BFB672}" type="slidenum">
              <a:rPr lang="en-US" altLang="ja-JP"/>
              <a:pPr/>
              <a:t>16</a:t>
            </a:fld>
            <a:endParaRPr lang="en-US" altLang="ja-JP"/>
          </a:p>
        </p:txBody>
      </p:sp>
      <p:sp>
        <p:nvSpPr>
          <p:cNvPr id="284678" name="Text Box 6"/>
          <p:cNvSpPr txBox="1">
            <a:spLocks noChangeArrowheads="1"/>
          </p:cNvSpPr>
          <p:nvPr/>
        </p:nvSpPr>
        <p:spPr bwMode="auto">
          <a:xfrm>
            <a:off x="228600" y="152400"/>
            <a:ext cx="756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b="1">
                <a:solidFill>
                  <a:srgbClr val="0000FF"/>
                </a:solidFill>
                <a:latin typeface="Helvetica" charset="0"/>
              </a:rPr>
              <a:t>Multi-bunch Beam in the DR and the extraction line</a:t>
            </a:r>
          </a:p>
        </p:txBody>
      </p:sp>
      <p:sp>
        <p:nvSpPr>
          <p:cNvPr id="284679" name="Text Box 7"/>
          <p:cNvSpPr txBox="1">
            <a:spLocks noChangeArrowheads="1"/>
          </p:cNvSpPr>
          <p:nvPr/>
        </p:nvSpPr>
        <p:spPr bwMode="auto">
          <a:xfrm>
            <a:off x="4572000" y="2209800"/>
            <a:ext cx="4267200" cy="14065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ja-JP"/>
              <a:t>Stable beam extraction was confirmed at the extraction line. The beam reach to the beam dump without any beam loss.  </a:t>
            </a:r>
          </a:p>
        </p:txBody>
      </p:sp>
      <p:sp>
        <p:nvSpPr>
          <p:cNvPr id="284680" name="Text Box 8"/>
          <p:cNvSpPr txBox="1">
            <a:spLocks noChangeArrowheads="1"/>
          </p:cNvSpPr>
          <p:nvPr/>
        </p:nvSpPr>
        <p:spPr bwMode="auto">
          <a:xfrm>
            <a:off x="4267200" y="990600"/>
            <a:ext cx="4495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ja-JP"/>
              <a:t>30 bunches of the beam are stored to the DR, stably. </a:t>
            </a:r>
          </a:p>
        </p:txBody>
      </p:sp>
      <p:pic>
        <p:nvPicPr>
          <p:cNvPr id="284681" name="Picture 9"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pic>
        <p:nvPicPr>
          <p:cNvPr id="284683" name="Picture 11" descr="tek00005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65525"/>
            <a:ext cx="5060950" cy="2692400"/>
          </a:xfrm>
          <a:prstGeom prst="rect">
            <a:avLst/>
          </a:prstGeom>
          <a:noFill/>
          <a:extLst>
            <a:ext uri="{909E8E84-426E-40dd-AFC4-6F175D3DCCD1}">
              <a14:hiddenFill xmlns:a14="http://schemas.microsoft.com/office/drawing/2010/main">
                <a:solidFill>
                  <a:srgbClr val="FFFFFF"/>
                </a:solidFill>
              </a14:hiddenFill>
            </a:ext>
          </a:extLst>
        </p:spPr>
      </p:pic>
      <p:pic>
        <p:nvPicPr>
          <p:cNvPr id="284684" name="Picture 12" descr="CIMG1867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914400"/>
            <a:ext cx="3213100" cy="2474913"/>
          </a:xfrm>
          <a:prstGeom prst="rect">
            <a:avLst/>
          </a:prstGeom>
          <a:noFill/>
          <a:extLst>
            <a:ext uri="{909E8E84-426E-40dd-AFC4-6F175D3DCCD1}">
              <a14:hiddenFill xmlns:a14="http://schemas.microsoft.com/office/drawing/2010/main">
                <a:solidFill>
                  <a:srgbClr val="FFFFFF"/>
                </a:solidFill>
              </a14:hiddenFill>
            </a:ext>
          </a:extLst>
        </p:spPr>
      </p:pic>
      <p:sp>
        <p:nvSpPr>
          <p:cNvPr id="284685" name="Line 13"/>
          <p:cNvSpPr>
            <a:spLocks noChangeShapeType="1"/>
          </p:cNvSpPr>
          <p:nvPr/>
        </p:nvSpPr>
        <p:spPr bwMode="auto">
          <a:xfrm>
            <a:off x="381000" y="762000"/>
            <a:ext cx="8393113"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 name="テキスト ボックス 1"/>
          <p:cNvSpPr txBox="1"/>
          <p:nvPr/>
        </p:nvSpPr>
        <p:spPr>
          <a:xfrm>
            <a:off x="6460517" y="4013738"/>
            <a:ext cx="1979478" cy="461665"/>
          </a:xfrm>
          <a:prstGeom prst="rect">
            <a:avLst/>
          </a:prstGeom>
          <a:noFill/>
        </p:spPr>
        <p:txBody>
          <a:bodyPr wrap="none" rtlCol="0">
            <a:spAutoFit/>
          </a:bodyPr>
          <a:lstStyle/>
          <a:p>
            <a:r>
              <a:rPr kumimoji="1" lang="en-US" altLang="ja-JP" sz="2400" b="1" dirty="0" smtClean="0">
                <a:solidFill>
                  <a:srgbClr val="FF6600"/>
                </a:solidFill>
              </a:rPr>
              <a:t>2010/October</a:t>
            </a:r>
            <a:endParaRPr kumimoji="1" lang="ja-JP" altLang="en-US" sz="2400" b="1" dirty="0">
              <a:solidFill>
                <a:srgbClr val="FF6600"/>
              </a:solidFill>
            </a:endParaRPr>
          </a:p>
        </p:txBody>
      </p:sp>
    </p:spTree>
    <p:extLst>
      <p:ext uri="{BB962C8B-B14F-4D97-AF65-F5344CB8AC3E}">
        <p14:creationId xmlns:p14="http://schemas.microsoft.com/office/powerpoint/2010/main" val="164007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fld id="{CC441A74-92AD-F540-915A-209930D871A6}" type="slidenum">
              <a:rPr lang="en-US" altLang="ja-JP"/>
              <a:pPr/>
              <a:t>17</a:t>
            </a:fld>
            <a:endParaRPr lang="en-US" altLang="ja-JP"/>
          </a:p>
        </p:txBody>
      </p:sp>
      <p:sp>
        <p:nvSpPr>
          <p:cNvPr id="293898" name="Text Box 10"/>
          <p:cNvSpPr txBox="1">
            <a:spLocks noChangeArrowheads="1"/>
          </p:cNvSpPr>
          <p:nvPr/>
        </p:nvSpPr>
        <p:spPr bwMode="auto">
          <a:xfrm>
            <a:off x="914400" y="228600"/>
            <a:ext cx="5334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ja-JP" sz="3200" i="0" dirty="0" smtClean="0">
                <a:solidFill>
                  <a:srgbClr val="000000"/>
                </a:solidFill>
                <a:latin typeface="Helvetica" charset="0"/>
                <a:ea typeface="ＭＳ Ｐゴシック" charset="0"/>
                <a:cs typeface="ＭＳ Ｐゴシック" charset="0"/>
              </a:rPr>
              <a:t>Kick Angle Stability</a:t>
            </a:r>
            <a:endParaRPr lang="en-US" altLang="ja-JP" i="0" dirty="0">
              <a:solidFill>
                <a:srgbClr val="000000"/>
              </a:solidFill>
              <a:latin typeface="Arial" charset="0"/>
              <a:ea typeface="ＭＳ Ｐゴシック" charset="0"/>
              <a:cs typeface="ＭＳ Ｐゴシック" charset="0"/>
            </a:endParaRPr>
          </a:p>
        </p:txBody>
      </p:sp>
      <p:pic>
        <p:nvPicPr>
          <p:cNvPr id="293900" name="Picture 12"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293902" name="Line 14"/>
          <p:cNvSpPr>
            <a:spLocks noChangeShapeType="1"/>
          </p:cNvSpPr>
          <p:nvPr/>
        </p:nvSpPr>
        <p:spPr bwMode="auto">
          <a:xfrm>
            <a:off x="395288" y="871538"/>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 name="テキスト ボックス 2"/>
          <p:cNvSpPr txBox="1"/>
          <p:nvPr/>
        </p:nvSpPr>
        <p:spPr>
          <a:xfrm>
            <a:off x="4972616" y="1736412"/>
            <a:ext cx="4003807" cy="4339650"/>
          </a:xfrm>
          <a:prstGeom prst="rect">
            <a:avLst/>
          </a:prstGeom>
          <a:noFill/>
        </p:spPr>
        <p:txBody>
          <a:bodyPr wrap="square" rtlCol="0">
            <a:spAutoFit/>
          </a:bodyPr>
          <a:lstStyle/>
          <a:p>
            <a:r>
              <a:rPr kumimoji="1" lang="en-US" altLang="ja-JP" dirty="0" smtClean="0"/>
              <a:t>Kick angle stability was evaluated by the cavity BPMs at ATF2.</a:t>
            </a:r>
          </a:p>
          <a:p>
            <a:endParaRPr lang="en-US" altLang="ja-JP" dirty="0"/>
          </a:p>
          <a:p>
            <a:r>
              <a:rPr kumimoji="1" lang="en-US" altLang="ja-JP" sz="2800" dirty="0" smtClean="0"/>
              <a:t>1.05 </a:t>
            </a:r>
            <a:r>
              <a:rPr kumimoji="1" lang="en-US" altLang="ja-JP" sz="2800" dirty="0" err="1" smtClean="0">
                <a:latin typeface="Symbol" charset="2"/>
                <a:cs typeface="Symbol" charset="2"/>
              </a:rPr>
              <a:t>m</a:t>
            </a:r>
            <a:r>
              <a:rPr kumimoji="1" lang="en-US" altLang="ja-JP" sz="2800" dirty="0" err="1" smtClean="0"/>
              <a:t>rad</a:t>
            </a:r>
            <a:r>
              <a:rPr kumimoji="1" lang="en-US" altLang="ja-JP" sz="2800" dirty="0" smtClean="0"/>
              <a:t>/4.6 </a:t>
            </a:r>
            <a:r>
              <a:rPr kumimoji="1" lang="en-US" altLang="ja-JP" sz="2800" dirty="0" err="1" smtClean="0"/>
              <a:t>mrad</a:t>
            </a:r>
            <a:r>
              <a:rPr kumimoji="1" lang="en-US" altLang="ja-JP" sz="2800" dirty="0" smtClean="0"/>
              <a:t> </a:t>
            </a:r>
          </a:p>
          <a:p>
            <a:r>
              <a:rPr kumimoji="1" lang="en-US" altLang="ja-JP" sz="2800" dirty="0" smtClean="0"/>
              <a:t>= </a:t>
            </a:r>
            <a:r>
              <a:rPr kumimoji="1" lang="en-US" altLang="ja-JP" sz="2800" b="1" dirty="0" smtClean="0">
                <a:solidFill>
                  <a:srgbClr val="FF0000"/>
                </a:solidFill>
              </a:rPr>
              <a:t>3.5x10</a:t>
            </a:r>
            <a:r>
              <a:rPr kumimoji="1" lang="en-US" altLang="ja-JP" sz="2800" b="1" baseline="30000" dirty="0" smtClean="0">
                <a:solidFill>
                  <a:srgbClr val="FF0000"/>
                </a:solidFill>
              </a:rPr>
              <a:t>-4</a:t>
            </a:r>
            <a:endParaRPr lang="en-US" altLang="ja-JP" dirty="0"/>
          </a:p>
          <a:p>
            <a:endParaRPr kumimoji="1" lang="en-US" altLang="ja-JP" dirty="0" smtClean="0"/>
          </a:p>
          <a:p>
            <a:r>
              <a:rPr lang="en-US" altLang="ja-JP" dirty="0" smtClean="0"/>
              <a:t>It still has a jitter due to the timing jitter.</a:t>
            </a:r>
          </a:p>
          <a:p>
            <a:endParaRPr kumimoji="1" lang="en-US" altLang="ja-JP" dirty="0" smtClean="0"/>
          </a:p>
          <a:p>
            <a:r>
              <a:rPr kumimoji="1" lang="en-US" altLang="ja-JP" sz="2400" b="1" dirty="0" smtClean="0">
                <a:solidFill>
                  <a:srgbClr val="0000FF"/>
                </a:solidFill>
              </a:rPr>
              <a:t>Comparable to that of the conventional Pulse Kicker</a:t>
            </a:r>
          </a:p>
          <a:p>
            <a:r>
              <a:rPr lang="en-US" altLang="ja-JP" dirty="0" smtClean="0"/>
              <a:t>		Ex: ATF double kicker</a:t>
            </a:r>
          </a:p>
          <a:p>
            <a:r>
              <a:rPr lang="en-US" altLang="ja-JP" sz="2800" dirty="0" smtClean="0"/>
              <a:t>			2.8x10</a:t>
            </a:r>
            <a:r>
              <a:rPr lang="en-US" altLang="ja-JP" sz="2800" baseline="30000" dirty="0" smtClean="0"/>
              <a:t>-4</a:t>
            </a:r>
          </a:p>
          <a:p>
            <a:r>
              <a:rPr kumimoji="1" lang="en-US" altLang="ja-JP" dirty="0" smtClean="0"/>
              <a:t>			(single: 9.4x10</a:t>
            </a:r>
            <a:r>
              <a:rPr kumimoji="1" lang="en-US" altLang="ja-JP" baseline="30000" dirty="0" smtClean="0"/>
              <a:t>-4</a:t>
            </a:r>
            <a:r>
              <a:rPr kumimoji="1" lang="en-US" altLang="ja-JP" dirty="0" smtClean="0"/>
              <a:t>)</a:t>
            </a:r>
            <a:endParaRPr kumimoji="1" lang="ja-JP" altLang="en-US" dirty="0"/>
          </a:p>
        </p:txBody>
      </p:sp>
      <p:pic>
        <p:nvPicPr>
          <p:cNvPr id="8" name="Picture 7" descr="hist-angle-0311-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106664"/>
            <a:ext cx="4194050" cy="377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78710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fld id="{0DC74B45-7F5E-5746-8032-275A0EEDD441}" type="slidenum">
              <a:rPr lang="en-US" altLang="ja-JP"/>
              <a:pPr/>
              <a:t>18</a:t>
            </a:fld>
            <a:endParaRPr lang="en-US" altLang="ja-JP"/>
          </a:p>
        </p:txBody>
      </p:sp>
      <p:sp>
        <p:nvSpPr>
          <p:cNvPr id="294914" name="タイトル 1"/>
          <p:cNvSpPr>
            <a:spLocks noGrp="1"/>
          </p:cNvSpPr>
          <p:nvPr>
            <p:ph type="title" idx="4294967295"/>
          </p:nvPr>
        </p:nvSpPr>
        <p:spPr>
          <a:xfrm>
            <a:off x="152400" y="152400"/>
            <a:ext cx="7620000" cy="838200"/>
          </a:xfrm>
        </p:spPr>
        <p:txBody>
          <a:bodyPr/>
          <a:lstStyle/>
          <a:p>
            <a:r>
              <a:rPr lang="en-US" altLang="ja-JP" sz="3200" i="1">
                <a:solidFill>
                  <a:srgbClr val="0000FF"/>
                </a:solidFill>
                <a:latin typeface="Helvetica" charset="0"/>
              </a:rPr>
              <a:t>Profile of the kick field and the jitter </a:t>
            </a:r>
            <a:endParaRPr lang="en-US" altLang="ja-JP"/>
          </a:p>
        </p:txBody>
      </p:sp>
      <p:pic>
        <p:nvPicPr>
          <p:cNvPr id="294915" name="図 3" descr="timin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4321175"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4916" name="Text Box 4"/>
          <p:cNvSpPr txBox="1">
            <a:spLocks noChangeArrowheads="1"/>
          </p:cNvSpPr>
          <p:nvPr/>
        </p:nvSpPr>
        <p:spPr bwMode="auto">
          <a:xfrm>
            <a:off x="4572000" y="1524000"/>
            <a:ext cx="441960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altLang="ja-JP" sz="2000" dirty="0">
                <a:solidFill>
                  <a:srgbClr val="0000FF"/>
                </a:solidFill>
                <a:latin typeface="Helvetica" charset="0"/>
              </a:rPr>
              <a:t>Plot shows the beam position at MQM16FF BPM, when scanned the kicker pulse timing. There is no flattop of the kick field and the jitter increased at the both side of the peak.</a:t>
            </a:r>
          </a:p>
          <a:p>
            <a:pPr algn="just"/>
            <a:r>
              <a:rPr lang="en-US" altLang="ja-JP" sz="2000" b="1" dirty="0">
                <a:solidFill>
                  <a:srgbClr val="FF0000"/>
                </a:solidFill>
                <a:latin typeface="Helvetica" charset="0"/>
              </a:rPr>
              <a:t>To make stable beam kick, careful timing adjustment of four pulses is needed. </a:t>
            </a:r>
          </a:p>
        </p:txBody>
      </p:sp>
      <p:pic>
        <p:nvPicPr>
          <p:cNvPr id="294917" name="Picture 5" descr="atflogo-200-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294918" name="Line 6"/>
          <p:cNvSpPr>
            <a:spLocks noChangeShapeType="1"/>
          </p:cNvSpPr>
          <p:nvPr/>
        </p:nvSpPr>
        <p:spPr bwMode="auto">
          <a:xfrm>
            <a:off x="395288" y="863600"/>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4919" name="Line 7"/>
          <p:cNvSpPr>
            <a:spLocks noChangeShapeType="1"/>
          </p:cNvSpPr>
          <p:nvPr/>
        </p:nvSpPr>
        <p:spPr bwMode="auto">
          <a:xfrm>
            <a:off x="2286000" y="4572000"/>
            <a:ext cx="381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4920" name="Text Box 8"/>
          <p:cNvSpPr txBox="1">
            <a:spLocks noChangeArrowheads="1"/>
          </p:cNvSpPr>
          <p:nvPr/>
        </p:nvSpPr>
        <p:spPr bwMode="auto">
          <a:xfrm>
            <a:off x="2193925" y="4068763"/>
            <a:ext cx="790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2000"/>
              <a:t>200ps</a:t>
            </a:r>
          </a:p>
        </p:txBody>
      </p:sp>
    </p:spTree>
    <p:extLst>
      <p:ext uri="{BB962C8B-B14F-4D97-AF65-F5344CB8AC3E}">
        <p14:creationId xmlns:p14="http://schemas.microsoft.com/office/powerpoint/2010/main" val="67640174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3"/>
          <p:cNvSpPr>
            <a:spLocks noGrp="1"/>
          </p:cNvSpPr>
          <p:nvPr>
            <p:ph type="sldNum" sz="quarter" idx="12"/>
          </p:nvPr>
        </p:nvSpPr>
        <p:spPr/>
        <p:txBody>
          <a:bodyPr/>
          <a:lstStyle/>
          <a:p>
            <a:fld id="{B5A92F7C-A1F1-8A4E-BBEB-F99A06912133}" type="slidenum">
              <a:rPr lang="en-US" altLang="ja-JP"/>
              <a:pPr/>
              <a:t>19</a:t>
            </a:fld>
            <a:endParaRPr lang="en-US" altLang="ja-JP"/>
          </a:p>
        </p:txBody>
      </p:sp>
      <p:sp>
        <p:nvSpPr>
          <p:cNvPr id="295939" name="TextBox 2"/>
          <p:cNvSpPr txBox="1">
            <a:spLocks noChangeArrowheads="1"/>
          </p:cNvSpPr>
          <p:nvPr/>
        </p:nvSpPr>
        <p:spPr bwMode="auto">
          <a:xfrm>
            <a:off x="440545" y="183230"/>
            <a:ext cx="7049927"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charset="0"/>
                <a:ea typeface="Osaka" charset="0"/>
                <a:cs typeface="Osaka" charset="0"/>
              </a:defRPr>
            </a:lvl1pPr>
            <a:lvl2pPr marL="37931725" indent="-37474525">
              <a:defRPr kumimoji="1" sz="2400">
                <a:solidFill>
                  <a:schemeClr val="tx1"/>
                </a:solidFill>
                <a:latin typeface="Times" charset="0"/>
                <a:ea typeface="Osaka" charset="0"/>
                <a:cs typeface="Osaka" charset="0"/>
              </a:defRPr>
            </a:lvl2pPr>
            <a:lvl3pPr>
              <a:defRPr kumimoji="1" sz="2400">
                <a:solidFill>
                  <a:schemeClr val="tx1"/>
                </a:solidFill>
                <a:latin typeface="Times" charset="0"/>
                <a:ea typeface="Osaka" charset="0"/>
                <a:cs typeface="Osaka" charset="0"/>
              </a:defRPr>
            </a:lvl3pPr>
            <a:lvl4pPr>
              <a:defRPr kumimoji="1" sz="2400">
                <a:solidFill>
                  <a:schemeClr val="tx1"/>
                </a:solidFill>
                <a:latin typeface="Times" charset="0"/>
                <a:ea typeface="Osaka" charset="0"/>
                <a:cs typeface="Osaka" charset="0"/>
              </a:defRPr>
            </a:lvl4pPr>
            <a:lvl5pPr>
              <a:defRPr kumimoji="1" sz="2400">
                <a:solidFill>
                  <a:schemeClr val="tx1"/>
                </a:solidFill>
                <a:latin typeface="Times" charset="0"/>
                <a:ea typeface="Osaka" charset="0"/>
                <a:cs typeface="Osaka" charset="0"/>
              </a:defRPr>
            </a:lvl5pPr>
            <a:lvl6pPr marL="457200" fontAlgn="base">
              <a:spcBef>
                <a:spcPct val="0"/>
              </a:spcBef>
              <a:spcAft>
                <a:spcPct val="0"/>
              </a:spcAft>
              <a:defRPr kumimoji="1" sz="2400">
                <a:solidFill>
                  <a:schemeClr val="tx1"/>
                </a:solidFill>
                <a:latin typeface="Times" charset="0"/>
                <a:ea typeface="Osaka" charset="0"/>
                <a:cs typeface="Osaka" charset="0"/>
              </a:defRPr>
            </a:lvl6pPr>
            <a:lvl7pPr marL="914400" fontAlgn="base">
              <a:spcBef>
                <a:spcPct val="0"/>
              </a:spcBef>
              <a:spcAft>
                <a:spcPct val="0"/>
              </a:spcAft>
              <a:defRPr kumimoji="1" sz="2400">
                <a:solidFill>
                  <a:schemeClr val="tx1"/>
                </a:solidFill>
                <a:latin typeface="Times" charset="0"/>
                <a:ea typeface="Osaka" charset="0"/>
                <a:cs typeface="Osaka" charset="0"/>
              </a:defRPr>
            </a:lvl7pPr>
            <a:lvl8pPr marL="1371600" fontAlgn="base">
              <a:spcBef>
                <a:spcPct val="0"/>
              </a:spcBef>
              <a:spcAft>
                <a:spcPct val="0"/>
              </a:spcAft>
              <a:defRPr kumimoji="1" sz="2400">
                <a:solidFill>
                  <a:schemeClr val="tx1"/>
                </a:solidFill>
                <a:latin typeface="Times" charset="0"/>
                <a:ea typeface="Osaka" charset="0"/>
                <a:cs typeface="Osaka" charset="0"/>
              </a:defRPr>
            </a:lvl8pPr>
            <a:lvl9pPr marL="1828800" fontAlgn="base">
              <a:spcBef>
                <a:spcPct val="0"/>
              </a:spcBef>
              <a:spcAft>
                <a:spcPct val="0"/>
              </a:spcAft>
              <a:defRPr kumimoji="1" sz="2400">
                <a:solidFill>
                  <a:schemeClr val="tx1"/>
                </a:solidFill>
                <a:latin typeface="Times" charset="0"/>
                <a:ea typeface="Osaka" charset="0"/>
                <a:cs typeface="Osaka" charset="0"/>
              </a:defRPr>
            </a:lvl9pPr>
          </a:lstStyle>
          <a:p>
            <a:r>
              <a:rPr lang="en-US" altLang="ja-JP" sz="3200" dirty="0" smtClean="0">
                <a:solidFill>
                  <a:srgbClr val="0000FF"/>
                </a:solidFill>
                <a:latin typeface="Helvetica" charset="0"/>
              </a:rPr>
              <a:t>Problem: Stored beam intensity in DR</a:t>
            </a:r>
            <a:endParaRPr lang="en-US" altLang="ja-JP" sz="3200" dirty="0">
              <a:solidFill>
                <a:srgbClr val="0000FF"/>
              </a:solidFill>
              <a:latin typeface="Helvetica" charset="0"/>
            </a:endParaRPr>
          </a:p>
        </p:txBody>
      </p:sp>
      <p:sp>
        <p:nvSpPr>
          <p:cNvPr id="295940" name="Text Box 4"/>
          <p:cNvSpPr txBox="1">
            <a:spLocks noChangeArrowheads="1"/>
          </p:cNvSpPr>
          <p:nvPr/>
        </p:nvSpPr>
        <p:spPr bwMode="auto">
          <a:xfrm>
            <a:off x="2362200" y="4267200"/>
            <a:ext cx="1752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altLang="ja-JP" sz="1800" i="0">
                <a:latin typeface="Helvetica" charset="0"/>
                <a:ea typeface="ＭＳ 明朝" charset="0"/>
                <a:cs typeface="ＭＳ 明朝" charset="0"/>
              </a:rPr>
              <a:t>single bunch</a:t>
            </a:r>
          </a:p>
          <a:p>
            <a:pPr algn="just"/>
            <a:r>
              <a:rPr lang="en-US" altLang="ja-JP" sz="1800" i="0">
                <a:latin typeface="Helvetica" charset="0"/>
                <a:ea typeface="ＭＳ 明朝" charset="0"/>
                <a:cs typeface="ＭＳ 明朝" charset="0"/>
              </a:rPr>
              <a:t>1 train</a:t>
            </a:r>
          </a:p>
        </p:txBody>
      </p:sp>
      <p:pic>
        <p:nvPicPr>
          <p:cNvPr id="295941" name="Picture 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295942" name="Line 6"/>
          <p:cNvSpPr>
            <a:spLocks noChangeShapeType="1"/>
          </p:cNvSpPr>
          <p:nvPr/>
        </p:nvSpPr>
        <p:spPr bwMode="auto">
          <a:xfrm>
            <a:off x="395288" y="863600"/>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pic>
        <p:nvPicPr>
          <p:cNvPr id="295943" name="Picture 7" descr="img00814(CurrentDecrease)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219200"/>
            <a:ext cx="6540500" cy="2905125"/>
          </a:xfrm>
          <a:prstGeom prst="rect">
            <a:avLst/>
          </a:prstGeom>
          <a:noFill/>
          <a:extLst>
            <a:ext uri="{909E8E84-426E-40dd-AFC4-6F175D3DCCD1}">
              <a14:hiddenFill xmlns:a14="http://schemas.microsoft.com/office/drawing/2010/main">
                <a:solidFill>
                  <a:srgbClr val="FFFFFF"/>
                </a:solidFill>
              </a14:hiddenFill>
            </a:ext>
          </a:extLst>
        </p:spPr>
      </p:pic>
      <p:sp>
        <p:nvSpPr>
          <p:cNvPr id="295944" name="Line 8"/>
          <p:cNvSpPr>
            <a:spLocks noChangeShapeType="1"/>
          </p:cNvSpPr>
          <p:nvPr/>
        </p:nvSpPr>
        <p:spPr bwMode="auto">
          <a:xfrm flipV="1">
            <a:off x="3962400" y="3810000"/>
            <a:ext cx="609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5945" name="Text Box 9"/>
          <p:cNvSpPr txBox="1">
            <a:spLocks noChangeArrowheads="1"/>
          </p:cNvSpPr>
          <p:nvPr/>
        </p:nvSpPr>
        <p:spPr bwMode="auto">
          <a:xfrm>
            <a:off x="4267200" y="4191000"/>
            <a:ext cx="1752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altLang="ja-JP" sz="1800" i="0">
                <a:latin typeface="Helvetica" charset="0"/>
                <a:ea typeface="ＭＳ 明朝" charset="0"/>
                <a:cs typeface="ＭＳ 明朝" charset="0"/>
              </a:rPr>
              <a:t>9 bunch</a:t>
            </a:r>
          </a:p>
          <a:p>
            <a:pPr algn="just"/>
            <a:r>
              <a:rPr lang="en-US" altLang="ja-JP" sz="1800" i="0">
                <a:latin typeface="Helvetica" charset="0"/>
                <a:ea typeface="ＭＳ 明朝" charset="0"/>
                <a:cs typeface="ＭＳ 明朝" charset="0"/>
              </a:rPr>
              <a:t>1 train</a:t>
            </a:r>
          </a:p>
          <a:p>
            <a:pPr algn="just"/>
            <a:r>
              <a:rPr lang="en-US" altLang="ja-JP" sz="1800" i="0">
                <a:latin typeface="Helvetica" charset="0"/>
                <a:ea typeface="ＭＳ 明朝" charset="0"/>
                <a:cs typeface="ＭＳ 明朝" charset="0"/>
              </a:rPr>
              <a:t>Itot=2x10</a:t>
            </a:r>
            <a:r>
              <a:rPr lang="en-US" altLang="ja-JP" sz="1800" i="0" baseline="30000">
                <a:latin typeface="Helvetica" charset="0"/>
                <a:ea typeface="ＭＳ 明朝" charset="0"/>
                <a:cs typeface="ＭＳ 明朝" charset="0"/>
              </a:rPr>
              <a:t>10</a:t>
            </a:r>
            <a:endParaRPr lang="en-US" altLang="ja-JP" sz="1800" i="0">
              <a:latin typeface="Helvetica" charset="0"/>
              <a:ea typeface="ＭＳ 明朝" charset="0"/>
              <a:cs typeface="ＭＳ 明朝" charset="0"/>
            </a:endParaRPr>
          </a:p>
        </p:txBody>
      </p:sp>
      <p:sp>
        <p:nvSpPr>
          <p:cNvPr id="295946" name="Line 10"/>
          <p:cNvSpPr>
            <a:spLocks noChangeShapeType="1"/>
          </p:cNvSpPr>
          <p:nvPr/>
        </p:nvSpPr>
        <p:spPr bwMode="auto">
          <a:xfrm flipV="1">
            <a:off x="5257800" y="3429000"/>
            <a:ext cx="7620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5947" name="Text Box 11"/>
          <p:cNvSpPr txBox="1">
            <a:spLocks noChangeArrowheads="1"/>
          </p:cNvSpPr>
          <p:nvPr/>
        </p:nvSpPr>
        <p:spPr bwMode="auto">
          <a:xfrm>
            <a:off x="5791200" y="4191000"/>
            <a:ext cx="1752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altLang="ja-JP" sz="1800" i="0">
                <a:latin typeface="Helvetica" charset="0"/>
                <a:ea typeface="ＭＳ 明朝" charset="0"/>
                <a:cs typeface="ＭＳ 明朝" charset="0"/>
              </a:rPr>
              <a:t>9 bunch</a:t>
            </a:r>
          </a:p>
          <a:p>
            <a:pPr algn="just"/>
            <a:r>
              <a:rPr lang="en-US" altLang="ja-JP" sz="1800" i="0">
                <a:latin typeface="Helvetica" charset="0"/>
                <a:ea typeface="ＭＳ 明朝" charset="0"/>
                <a:cs typeface="ＭＳ 明朝" charset="0"/>
              </a:rPr>
              <a:t>3 train</a:t>
            </a:r>
          </a:p>
          <a:p>
            <a:pPr algn="just"/>
            <a:r>
              <a:rPr lang="en-US" altLang="ja-JP" sz="1800" i="0">
                <a:latin typeface="Helvetica" charset="0"/>
                <a:ea typeface="ＭＳ 明朝" charset="0"/>
                <a:cs typeface="ＭＳ 明朝" charset="0"/>
              </a:rPr>
              <a:t>Itot=6x10</a:t>
            </a:r>
            <a:r>
              <a:rPr lang="en-US" altLang="ja-JP" sz="1800" i="0" baseline="30000">
                <a:latin typeface="Helvetica" charset="0"/>
                <a:ea typeface="ＭＳ 明朝" charset="0"/>
                <a:cs typeface="ＭＳ 明朝" charset="0"/>
              </a:rPr>
              <a:t>10</a:t>
            </a:r>
            <a:endParaRPr lang="en-US" altLang="ja-JP" sz="1800" i="0">
              <a:latin typeface="Helvetica" charset="0"/>
              <a:ea typeface="ＭＳ 明朝" charset="0"/>
              <a:cs typeface="ＭＳ 明朝" charset="0"/>
            </a:endParaRPr>
          </a:p>
        </p:txBody>
      </p:sp>
      <p:sp>
        <p:nvSpPr>
          <p:cNvPr id="295948" name="Line 12"/>
          <p:cNvSpPr>
            <a:spLocks noChangeShapeType="1"/>
          </p:cNvSpPr>
          <p:nvPr/>
        </p:nvSpPr>
        <p:spPr bwMode="auto">
          <a:xfrm flipV="1">
            <a:off x="6553200" y="3429000"/>
            <a:ext cx="4572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5950" name="Text Box 14"/>
          <p:cNvSpPr txBox="1">
            <a:spLocks noChangeArrowheads="1"/>
          </p:cNvSpPr>
          <p:nvPr/>
        </p:nvSpPr>
        <p:spPr bwMode="auto">
          <a:xfrm>
            <a:off x="7162800" y="2590800"/>
            <a:ext cx="1752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altLang="ja-JP" sz="1600" b="1" i="0" dirty="0">
                <a:solidFill>
                  <a:srgbClr val="0000FF"/>
                </a:solidFill>
                <a:latin typeface="+mn-ea"/>
                <a:cs typeface="ＭＳ 明朝" charset="0"/>
              </a:rPr>
              <a:t>Blue line: current</a:t>
            </a:r>
          </a:p>
          <a:p>
            <a:pPr algn="just"/>
            <a:r>
              <a:rPr lang="en-US" altLang="ja-JP" sz="1600" i="0" dirty="0">
                <a:solidFill>
                  <a:srgbClr val="FF0000"/>
                </a:solidFill>
                <a:latin typeface="+mn-ea"/>
                <a:cs typeface="ＭＳ 明朝" charset="0"/>
              </a:rPr>
              <a:t>Red line: v </a:t>
            </a:r>
            <a:r>
              <a:rPr lang="en-US" altLang="ja-JP" sz="1600" i="0" dirty="0" smtClean="0">
                <a:solidFill>
                  <a:srgbClr val="FF0000"/>
                </a:solidFill>
                <a:latin typeface="+mn-ea"/>
                <a:cs typeface="ＭＳ 明朝" charset="0"/>
              </a:rPr>
              <a:t>size (XSR)</a:t>
            </a:r>
            <a:endParaRPr lang="en-US" altLang="ja-JP" sz="1600" i="0" dirty="0">
              <a:solidFill>
                <a:srgbClr val="FF0000"/>
              </a:solidFill>
              <a:latin typeface="+mn-ea"/>
              <a:cs typeface="ＭＳ 明朝" charset="0"/>
            </a:endParaRPr>
          </a:p>
        </p:txBody>
      </p:sp>
      <p:sp>
        <p:nvSpPr>
          <p:cNvPr id="295952" name="Line 16"/>
          <p:cNvSpPr>
            <a:spLocks noChangeShapeType="1"/>
          </p:cNvSpPr>
          <p:nvPr/>
        </p:nvSpPr>
        <p:spPr bwMode="auto">
          <a:xfrm>
            <a:off x="1066800" y="2362200"/>
            <a:ext cx="5867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5953" name="Text Box 17"/>
          <p:cNvSpPr txBox="1">
            <a:spLocks noChangeArrowheads="1"/>
          </p:cNvSpPr>
          <p:nvPr/>
        </p:nvSpPr>
        <p:spPr bwMode="auto">
          <a:xfrm>
            <a:off x="3717925" y="1965325"/>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a:t>2hour</a:t>
            </a:r>
          </a:p>
        </p:txBody>
      </p:sp>
      <p:sp>
        <p:nvSpPr>
          <p:cNvPr id="295954" name="Text Box 18"/>
          <p:cNvSpPr txBox="1">
            <a:spLocks noChangeArrowheads="1"/>
          </p:cNvSpPr>
          <p:nvPr/>
        </p:nvSpPr>
        <p:spPr bwMode="auto">
          <a:xfrm>
            <a:off x="533400" y="5105400"/>
            <a:ext cx="8382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r>
              <a:rPr lang="en-US" altLang="ja-JP" sz="1600" i="0" dirty="0">
                <a:solidFill>
                  <a:srgbClr val="0000FF"/>
                </a:solidFill>
                <a:latin typeface="Helvetica" charset="0"/>
                <a:ea typeface="ＭＳ 明朝" charset="0"/>
                <a:cs typeface="ＭＳ 明朝" charset="0"/>
              </a:rPr>
              <a:t>The stored current decreased gradually when the multi-bunch operation.  The current decrease depends on the stored current. Several minutes after the beam stop, the situation recovered. </a:t>
            </a:r>
            <a:r>
              <a:rPr lang="en-US" altLang="ja-JP" sz="1600" i="0" dirty="0" smtClean="0">
                <a:solidFill>
                  <a:srgbClr val="0000FF"/>
                </a:solidFill>
                <a:latin typeface="Helvetica" charset="0"/>
                <a:ea typeface="ＭＳ 明朝" charset="0"/>
                <a:cs typeface="ＭＳ 明朝" charset="0"/>
              </a:rPr>
              <a:t>We </a:t>
            </a:r>
            <a:r>
              <a:rPr lang="en-US" altLang="ja-JP" sz="1600" i="0" dirty="0">
                <a:solidFill>
                  <a:srgbClr val="0000FF"/>
                </a:solidFill>
                <a:latin typeface="Helvetica" charset="0"/>
                <a:ea typeface="ＭＳ 明朝" charset="0"/>
                <a:cs typeface="ＭＳ 明朝" charset="0"/>
              </a:rPr>
              <a:t>suspect the heating of the strip-line electrode made such a </a:t>
            </a:r>
            <a:r>
              <a:rPr lang="en-US" altLang="ja-JP" sz="1600" i="0" dirty="0" err="1">
                <a:solidFill>
                  <a:srgbClr val="0000FF"/>
                </a:solidFill>
                <a:latin typeface="Helvetica" charset="0"/>
                <a:ea typeface="ＭＳ 明朝" charset="0"/>
                <a:cs typeface="ＭＳ 明朝" charset="0"/>
              </a:rPr>
              <a:t>happeninig</a:t>
            </a:r>
            <a:r>
              <a:rPr lang="en-US" altLang="ja-JP" sz="1600" i="0" dirty="0">
                <a:solidFill>
                  <a:srgbClr val="0000FF"/>
                </a:solidFill>
                <a:latin typeface="Helvetica" charset="0"/>
                <a:ea typeface="ＭＳ 明朝" charset="0"/>
                <a:cs typeface="ＭＳ 明朝" charset="0"/>
              </a:rPr>
              <a:t>.  </a:t>
            </a:r>
          </a:p>
        </p:txBody>
      </p:sp>
      <p:sp>
        <p:nvSpPr>
          <p:cNvPr id="2" name="テキスト ボックス 1"/>
          <p:cNvSpPr txBox="1"/>
          <p:nvPr/>
        </p:nvSpPr>
        <p:spPr>
          <a:xfrm>
            <a:off x="327303" y="5976223"/>
            <a:ext cx="8606869" cy="400110"/>
          </a:xfrm>
          <a:prstGeom prst="rect">
            <a:avLst/>
          </a:prstGeom>
          <a:noFill/>
        </p:spPr>
        <p:txBody>
          <a:bodyPr wrap="none" rtlCol="0">
            <a:spAutoFit/>
          </a:bodyPr>
          <a:lstStyle/>
          <a:p>
            <a:r>
              <a:rPr kumimoji="1" lang="en-US" altLang="ja-JP" sz="2000" b="1" dirty="0" smtClean="0">
                <a:solidFill>
                  <a:srgbClr val="FF0000"/>
                </a:solidFill>
              </a:rPr>
              <a:t>ATF geometrical </a:t>
            </a:r>
            <a:r>
              <a:rPr kumimoji="1" lang="en-US" altLang="ja-JP" sz="2000" b="1" dirty="0" smtClean="0">
                <a:solidFill>
                  <a:srgbClr val="FF0000"/>
                </a:solidFill>
              </a:rPr>
              <a:t>constraints </a:t>
            </a:r>
            <a:r>
              <a:rPr kumimoji="1" lang="en-US" altLang="ja-JP" sz="2000" b="1" dirty="0" smtClean="0">
                <a:solidFill>
                  <a:srgbClr val="FF0000"/>
                </a:solidFill>
                <a:sym typeface="Wingdings"/>
              </a:rPr>
              <a:t> shorten the electrode </a:t>
            </a:r>
            <a:r>
              <a:rPr kumimoji="1" lang="en-US" altLang="ja-JP" sz="2000" b="1" dirty="0" smtClean="0">
                <a:solidFill>
                  <a:srgbClr val="FF0000"/>
                </a:solidFill>
                <a:sym typeface="Wingdings"/>
              </a:rPr>
              <a:t>gap to get a sufficient kick</a:t>
            </a:r>
            <a:endParaRPr kumimoji="1" lang="ja-JP" altLang="en-US" sz="2000" b="1" dirty="0">
              <a:solidFill>
                <a:srgbClr val="FF0000"/>
              </a:solidFill>
            </a:endParaRPr>
          </a:p>
        </p:txBody>
      </p:sp>
    </p:spTree>
    <p:extLst>
      <p:ext uri="{BB962C8B-B14F-4D97-AF65-F5344CB8AC3E}">
        <p14:creationId xmlns:p14="http://schemas.microsoft.com/office/powerpoint/2010/main" val="42158744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0"/>
            <a:ext cx="8229600" cy="1143000"/>
          </a:xfrm>
        </p:spPr>
        <p:txBody>
          <a:bodyPr>
            <a:normAutofit/>
          </a:bodyPr>
          <a:lstStyle/>
          <a:p>
            <a:r>
              <a:rPr lang="en-US" altLang="ja-JP" sz="4000" dirty="0" smtClean="0"/>
              <a:t>2010 Autumn/Winter Run</a:t>
            </a:r>
            <a:endParaRPr lang="ja-JP" altLang="en-US" sz="4000" dirty="0"/>
          </a:p>
        </p:txBody>
      </p:sp>
      <p:sp>
        <p:nvSpPr>
          <p:cNvPr id="10" name="テキスト ボックス 9"/>
          <p:cNvSpPr txBox="1"/>
          <p:nvPr/>
        </p:nvSpPr>
        <p:spPr>
          <a:xfrm>
            <a:off x="378403" y="2142126"/>
            <a:ext cx="8686801" cy="1200328"/>
          </a:xfrm>
          <a:prstGeom prst="rect">
            <a:avLst/>
          </a:prstGeom>
          <a:noFill/>
        </p:spPr>
        <p:txBody>
          <a:bodyPr wrap="square" rtlCol="0">
            <a:spAutoFit/>
          </a:bodyPr>
          <a:lstStyle/>
          <a:p>
            <a:r>
              <a:rPr kumimoji="1" lang="en-US" altLang="ja-JP" sz="2400" dirty="0" smtClean="0"/>
              <a:t>Beam operation: 7 weeks</a:t>
            </a:r>
          </a:p>
          <a:p>
            <a:pPr marL="971550" lvl="1" indent="-514350">
              <a:buFont typeface="Arial"/>
              <a:buChar char="•"/>
            </a:pPr>
            <a:r>
              <a:rPr lang="en-US" altLang="ja-JP" sz="2400" dirty="0" smtClean="0"/>
              <a:t>Fast kicker mode 		… 2 weeks</a:t>
            </a:r>
          </a:p>
          <a:p>
            <a:pPr marL="971550" lvl="1" indent="-514350">
              <a:buFont typeface="Arial"/>
              <a:buChar char="•"/>
            </a:pPr>
            <a:r>
              <a:rPr kumimoji="1" lang="en-US" altLang="ja-JP" sz="2400" dirty="0" smtClean="0"/>
              <a:t>ATF2 continuous run	… 1 week</a:t>
            </a:r>
          </a:p>
        </p:txBody>
      </p:sp>
      <p:pic>
        <p:nvPicPr>
          <p:cNvPr id="5" name="図 4" descr="calender201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4344"/>
            <a:ext cx="9144000" cy="1267782"/>
          </a:xfrm>
          <a:prstGeom prst="rect">
            <a:avLst/>
          </a:prstGeom>
        </p:spPr>
      </p:pic>
      <p:pic>
        <p:nvPicPr>
          <p:cNvPr id="6" name="図 5" descr="calender201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322478"/>
            <a:ext cx="9144000" cy="1243743"/>
          </a:xfrm>
          <a:prstGeom prst="rect">
            <a:avLst/>
          </a:prstGeom>
        </p:spPr>
      </p:pic>
      <p:sp>
        <p:nvSpPr>
          <p:cNvPr id="11" name="タイトル 1"/>
          <p:cNvSpPr txBox="1">
            <a:spLocks/>
          </p:cNvSpPr>
          <p:nvPr/>
        </p:nvSpPr>
        <p:spPr>
          <a:xfrm>
            <a:off x="378403" y="334245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4000" dirty="0" smtClean="0"/>
              <a:t>2011 before summer</a:t>
            </a:r>
            <a:endParaRPr lang="ja-JP" altLang="en-US" sz="4000" dirty="0"/>
          </a:p>
        </p:txBody>
      </p:sp>
      <p:sp>
        <p:nvSpPr>
          <p:cNvPr id="12" name="テキスト ボックス 11"/>
          <p:cNvSpPr txBox="1"/>
          <p:nvPr/>
        </p:nvSpPr>
        <p:spPr>
          <a:xfrm>
            <a:off x="378403" y="5761403"/>
            <a:ext cx="8686801" cy="954107"/>
          </a:xfrm>
          <a:prstGeom prst="rect">
            <a:avLst/>
          </a:prstGeom>
          <a:noFill/>
        </p:spPr>
        <p:txBody>
          <a:bodyPr wrap="square" rtlCol="0">
            <a:spAutoFit/>
          </a:bodyPr>
          <a:lstStyle/>
          <a:p>
            <a:r>
              <a:rPr lang="en-US" altLang="ja-JP" sz="2800" b="1" dirty="0" smtClean="0">
                <a:solidFill>
                  <a:srgbClr val="000090"/>
                </a:solidFill>
              </a:rPr>
              <a:t>First priority is ATF2-37 nm until the end of March. </a:t>
            </a:r>
          </a:p>
          <a:p>
            <a:r>
              <a:rPr lang="en-US" altLang="ja-JP" sz="2800" b="1" dirty="0" smtClean="0">
                <a:solidFill>
                  <a:srgbClr val="000090"/>
                </a:solidFill>
              </a:rPr>
              <a:t>… 7 weeks</a:t>
            </a:r>
            <a:endParaRPr kumimoji="1" lang="en-US" altLang="ja-JP" sz="2800" b="1" dirty="0" smtClean="0">
              <a:solidFill>
                <a:srgbClr val="000090"/>
              </a:solidFill>
            </a:endParaRPr>
          </a:p>
        </p:txBody>
      </p:sp>
      <p:cxnSp>
        <p:nvCxnSpPr>
          <p:cNvPr id="4" name="直線コネクタ 3"/>
          <p:cNvCxnSpPr/>
          <p:nvPr/>
        </p:nvCxnSpPr>
        <p:spPr>
          <a:xfrm>
            <a:off x="2398757" y="4959230"/>
            <a:ext cx="433388" cy="80638"/>
          </a:xfrm>
          <a:prstGeom prst="line">
            <a:avLst/>
          </a:prstGeom>
          <a:ln w="76200" cmpd="sng">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13" name="直線コネクタ 12"/>
          <p:cNvCxnSpPr/>
          <p:nvPr/>
        </p:nvCxnSpPr>
        <p:spPr>
          <a:xfrm>
            <a:off x="1795246" y="5111630"/>
            <a:ext cx="1036899" cy="80638"/>
          </a:xfrm>
          <a:prstGeom prst="line">
            <a:avLst/>
          </a:prstGeom>
          <a:ln w="76200" cmpd="sng">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14" name="直線コネクタ 13"/>
          <p:cNvCxnSpPr/>
          <p:nvPr/>
        </p:nvCxnSpPr>
        <p:spPr>
          <a:xfrm>
            <a:off x="1795246" y="5266438"/>
            <a:ext cx="1036899" cy="80638"/>
          </a:xfrm>
          <a:prstGeom prst="line">
            <a:avLst/>
          </a:prstGeom>
          <a:ln w="76200" cmpd="sng">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15" name="直線コネクタ 14"/>
          <p:cNvCxnSpPr/>
          <p:nvPr/>
        </p:nvCxnSpPr>
        <p:spPr>
          <a:xfrm>
            <a:off x="3286910" y="4655186"/>
            <a:ext cx="1036899" cy="80638"/>
          </a:xfrm>
          <a:prstGeom prst="line">
            <a:avLst/>
          </a:prstGeom>
          <a:ln w="76200" cmpd="sng">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16" name="直線コネクタ 15"/>
          <p:cNvCxnSpPr/>
          <p:nvPr/>
        </p:nvCxnSpPr>
        <p:spPr>
          <a:xfrm>
            <a:off x="3286910" y="4796304"/>
            <a:ext cx="582134" cy="80638"/>
          </a:xfrm>
          <a:prstGeom prst="line">
            <a:avLst/>
          </a:prstGeom>
          <a:ln w="76200" cmpd="sng">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17" name="直線コネクタ 16"/>
          <p:cNvCxnSpPr/>
          <p:nvPr/>
        </p:nvCxnSpPr>
        <p:spPr>
          <a:xfrm>
            <a:off x="3286910" y="4999549"/>
            <a:ext cx="1036899" cy="80638"/>
          </a:xfrm>
          <a:prstGeom prst="line">
            <a:avLst/>
          </a:prstGeom>
          <a:ln w="76200" cmpd="sng">
            <a:solidFill>
              <a:schemeClr val="tx1"/>
            </a:solidFill>
          </a:ln>
          <a:effectLst/>
        </p:spPr>
        <p:style>
          <a:lnRef idx="3">
            <a:schemeClr val="accent2"/>
          </a:lnRef>
          <a:fillRef idx="0">
            <a:schemeClr val="accent2"/>
          </a:fillRef>
          <a:effectRef idx="2">
            <a:schemeClr val="accent2"/>
          </a:effectRef>
          <a:fontRef idx="minor">
            <a:schemeClr val="tx1"/>
          </a:fontRef>
        </p:style>
      </p:cxnSp>
      <p:cxnSp>
        <p:nvCxnSpPr>
          <p:cNvPr id="18" name="直線コネクタ 17"/>
          <p:cNvCxnSpPr/>
          <p:nvPr/>
        </p:nvCxnSpPr>
        <p:spPr>
          <a:xfrm>
            <a:off x="4818889" y="4953966"/>
            <a:ext cx="1036899" cy="80638"/>
          </a:xfrm>
          <a:prstGeom prst="line">
            <a:avLst/>
          </a:prstGeom>
          <a:ln w="76200" cmpd="sng">
            <a:solidFill>
              <a:schemeClr val="tx1"/>
            </a:solidFill>
          </a:ln>
          <a:effectLst/>
        </p:spPr>
        <p:style>
          <a:lnRef idx="3">
            <a:schemeClr val="accent2"/>
          </a:lnRef>
          <a:fillRef idx="0">
            <a:schemeClr val="accent2"/>
          </a:fillRef>
          <a:effectRef idx="2">
            <a:schemeClr val="accent2"/>
          </a:effectRef>
          <a:fontRef idx="minor">
            <a:schemeClr val="tx1"/>
          </a:fontRef>
        </p:style>
      </p:cxnSp>
      <p:cxnSp>
        <p:nvCxnSpPr>
          <p:cNvPr id="19" name="直線コネクタ 18"/>
          <p:cNvCxnSpPr/>
          <p:nvPr/>
        </p:nvCxnSpPr>
        <p:spPr>
          <a:xfrm>
            <a:off x="4818889" y="5091471"/>
            <a:ext cx="1036899" cy="80638"/>
          </a:xfrm>
          <a:prstGeom prst="line">
            <a:avLst/>
          </a:prstGeom>
          <a:ln w="76200" cmpd="sng">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9" name="テキスト ボックス 8"/>
          <p:cNvSpPr txBox="1"/>
          <p:nvPr/>
        </p:nvSpPr>
        <p:spPr>
          <a:xfrm>
            <a:off x="6591542" y="4465682"/>
            <a:ext cx="576863" cy="1107996"/>
          </a:xfrm>
          <a:prstGeom prst="rect">
            <a:avLst/>
          </a:prstGeom>
          <a:solidFill>
            <a:schemeClr val="bg1"/>
          </a:solidFill>
        </p:spPr>
        <p:txBody>
          <a:bodyPr wrap="none" rtlCol="0">
            <a:spAutoFit/>
          </a:bodyPr>
          <a:lstStyle/>
          <a:p>
            <a:r>
              <a:rPr kumimoji="1" lang="en-US" altLang="ja-JP" sz="6600" b="1" dirty="0" smtClean="0">
                <a:solidFill>
                  <a:schemeClr val="bg1">
                    <a:lumMod val="50000"/>
                  </a:schemeClr>
                </a:solidFill>
                <a:latin typeface="+mj-ea"/>
                <a:ea typeface="+mj-ea"/>
              </a:rPr>
              <a:t>?</a:t>
            </a:r>
            <a:endParaRPr kumimoji="1" lang="ja-JP" altLang="en-US" sz="6600" b="1" dirty="0">
              <a:solidFill>
                <a:schemeClr val="bg1">
                  <a:lumMod val="50000"/>
                </a:schemeClr>
              </a:solidFill>
              <a:latin typeface="+mj-ea"/>
              <a:ea typeface="+mj-ea"/>
            </a:endParaRPr>
          </a:p>
        </p:txBody>
      </p:sp>
      <p:sp>
        <p:nvSpPr>
          <p:cNvPr id="20" name="テキスト ボックス 19"/>
          <p:cNvSpPr txBox="1"/>
          <p:nvPr/>
        </p:nvSpPr>
        <p:spPr>
          <a:xfrm>
            <a:off x="8092151" y="4526189"/>
            <a:ext cx="576863" cy="1107996"/>
          </a:xfrm>
          <a:prstGeom prst="rect">
            <a:avLst/>
          </a:prstGeom>
          <a:solidFill>
            <a:schemeClr val="bg1"/>
          </a:solidFill>
        </p:spPr>
        <p:txBody>
          <a:bodyPr wrap="none" rtlCol="0">
            <a:spAutoFit/>
          </a:bodyPr>
          <a:lstStyle/>
          <a:p>
            <a:r>
              <a:rPr kumimoji="1" lang="en-US" altLang="ja-JP" sz="6600" b="1" dirty="0" smtClean="0">
                <a:solidFill>
                  <a:schemeClr val="bg1">
                    <a:lumMod val="50000"/>
                  </a:schemeClr>
                </a:solidFill>
                <a:latin typeface="+mj-ea"/>
                <a:ea typeface="+mj-ea"/>
              </a:rPr>
              <a:t>?</a:t>
            </a:r>
            <a:endParaRPr kumimoji="1" lang="ja-JP" altLang="en-US" sz="6600" b="1" dirty="0">
              <a:solidFill>
                <a:schemeClr val="bg1">
                  <a:lumMod val="50000"/>
                </a:schemeClr>
              </a:solidFill>
              <a:latin typeface="+mj-ea"/>
              <a:ea typeface="+mj-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5"/>
          <p:cNvSpPr>
            <a:spLocks noGrp="1"/>
          </p:cNvSpPr>
          <p:nvPr>
            <p:ph type="sldNum" sz="quarter" idx="12"/>
          </p:nvPr>
        </p:nvSpPr>
        <p:spPr/>
        <p:txBody>
          <a:bodyPr/>
          <a:lstStyle/>
          <a:p>
            <a:fld id="{3BF17FE1-5E6E-024A-BE10-6941C2AA153F}" type="slidenum">
              <a:rPr lang="en-US" altLang="ja-JP"/>
              <a:pPr/>
              <a:t>20</a:t>
            </a:fld>
            <a:endParaRPr lang="en-US" altLang="ja-JP"/>
          </a:p>
        </p:txBody>
      </p:sp>
      <p:pic>
        <p:nvPicPr>
          <p:cNvPr id="324610" name="Picture 2" descr="Layout200812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4221163"/>
            <a:ext cx="8991600" cy="2636837"/>
          </a:xfrm>
          <a:prstGeom prst="rect">
            <a:avLst/>
          </a:prstGeom>
          <a:noFill/>
          <a:extLst>
            <a:ext uri="{909E8E84-426E-40dd-AFC4-6F175D3DCCD1}">
              <a14:hiddenFill xmlns:a14="http://schemas.microsoft.com/office/drawing/2010/main">
                <a:solidFill>
                  <a:srgbClr val="FFFFFF"/>
                </a:solidFill>
              </a14:hiddenFill>
            </a:ext>
          </a:extLst>
        </p:spPr>
      </p:pic>
      <p:pic>
        <p:nvPicPr>
          <p:cNvPr id="324611" name="Picture 3" descr="atf2-v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114300" y="1371600"/>
            <a:ext cx="8915400" cy="2876550"/>
          </a:xfrm>
          <a:prstGeom prst="rect">
            <a:avLst/>
          </a:prstGeom>
          <a:noFill/>
          <a:extLst>
            <a:ext uri="{909E8E84-426E-40dd-AFC4-6F175D3DCCD1}">
              <a14:hiddenFill xmlns:a14="http://schemas.microsoft.com/office/drawing/2010/main">
                <a:solidFill>
                  <a:srgbClr val="FFFFFF"/>
                </a:solidFill>
              </a14:hiddenFill>
            </a:ext>
          </a:extLst>
        </p:spPr>
      </p:pic>
      <p:sp>
        <p:nvSpPr>
          <p:cNvPr id="324612" name="Rectangle 4"/>
          <p:cNvSpPr>
            <a:spLocks noChangeArrowheads="1"/>
          </p:cNvSpPr>
          <p:nvPr/>
        </p:nvSpPr>
        <p:spPr bwMode="auto">
          <a:xfrm>
            <a:off x="6629400" y="3048000"/>
            <a:ext cx="76200" cy="304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4613" name="Text Box 5"/>
          <p:cNvSpPr txBox="1">
            <a:spLocks noChangeArrowheads="1"/>
          </p:cNvSpPr>
          <p:nvPr/>
        </p:nvSpPr>
        <p:spPr bwMode="auto">
          <a:xfrm>
            <a:off x="6019800" y="1905000"/>
            <a:ext cx="2427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i="0"/>
              <a:t>Steer Mag(5mrad)</a:t>
            </a:r>
          </a:p>
        </p:txBody>
      </p:sp>
      <p:sp>
        <p:nvSpPr>
          <p:cNvPr id="324614" name="Line 6"/>
          <p:cNvSpPr>
            <a:spLocks noChangeShapeType="1"/>
          </p:cNvSpPr>
          <p:nvPr/>
        </p:nvSpPr>
        <p:spPr bwMode="auto">
          <a:xfrm>
            <a:off x="6629400" y="2514600"/>
            <a:ext cx="76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4615" name="Text Box 7"/>
          <p:cNvSpPr txBox="1">
            <a:spLocks noChangeArrowheads="1"/>
          </p:cNvSpPr>
          <p:nvPr/>
        </p:nvSpPr>
        <p:spPr bwMode="auto">
          <a:xfrm>
            <a:off x="838200" y="6172200"/>
            <a:ext cx="22082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400">
                <a:solidFill>
                  <a:srgbClr val="0000FF"/>
                </a:solidFill>
                <a:latin typeface="ＤＦＰ太丸ゴシック体" charset="0"/>
                <a:ea typeface="ＤＦＰ太丸ゴシック体" charset="0"/>
                <a:cs typeface="ＤＦＰ太丸ゴシック体" charset="0"/>
              </a:rPr>
              <a:t>Strip-line kicker 60cm</a:t>
            </a:r>
          </a:p>
          <a:p>
            <a:r>
              <a:rPr lang="en-US" altLang="ja-JP" sz="1400">
                <a:solidFill>
                  <a:srgbClr val="0000FF"/>
                </a:solidFill>
                <a:latin typeface="ＤＦＰ太丸ゴシック体" charset="0"/>
                <a:ea typeface="ＤＦＰ太丸ゴシック体" charset="0"/>
                <a:cs typeface="ＤＦＰ太丸ゴシック体" charset="0"/>
              </a:rPr>
              <a:t>9mm gap, 11mm gap</a:t>
            </a:r>
          </a:p>
        </p:txBody>
      </p:sp>
      <p:sp>
        <p:nvSpPr>
          <p:cNvPr id="324616" name="Line 8"/>
          <p:cNvSpPr>
            <a:spLocks noChangeShapeType="1"/>
          </p:cNvSpPr>
          <p:nvPr/>
        </p:nvSpPr>
        <p:spPr bwMode="auto">
          <a:xfrm flipH="1" flipV="1">
            <a:off x="381000" y="2819400"/>
            <a:ext cx="533400" cy="1524000"/>
          </a:xfrm>
          <a:prstGeom prst="line">
            <a:avLst/>
          </a:prstGeom>
          <a:noFill/>
          <a:ln w="349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4617" name="Rectangle 9"/>
          <p:cNvSpPr>
            <a:spLocks noChangeArrowheads="1"/>
          </p:cNvSpPr>
          <p:nvPr/>
        </p:nvSpPr>
        <p:spPr bwMode="auto">
          <a:xfrm>
            <a:off x="228600" y="2438400"/>
            <a:ext cx="228600" cy="304800"/>
          </a:xfrm>
          <a:prstGeom prst="rect">
            <a:avLst/>
          </a:prstGeom>
          <a:solidFill>
            <a:schemeClr val="accent1"/>
          </a:solidFill>
          <a:ln w="444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4618" name="Freeform 10"/>
          <p:cNvSpPr>
            <a:spLocks/>
          </p:cNvSpPr>
          <p:nvPr/>
        </p:nvSpPr>
        <p:spPr bwMode="auto">
          <a:xfrm>
            <a:off x="266700" y="1676400"/>
            <a:ext cx="444500" cy="774700"/>
          </a:xfrm>
          <a:custGeom>
            <a:avLst/>
            <a:gdLst>
              <a:gd name="T0" fmla="*/ 24 w 280"/>
              <a:gd name="T1" fmla="*/ 488 h 488"/>
              <a:gd name="T2" fmla="*/ 24 w 280"/>
              <a:gd name="T3" fmla="*/ 344 h 488"/>
              <a:gd name="T4" fmla="*/ 168 w 280"/>
              <a:gd name="T5" fmla="*/ 296 h 488"/>
              <a:gd name="T6" fmla="*/ 264 w 280"/>
              <a:gd name="T7" fmla="*/ 152 h 488"/>
              <a:gd name="T8" fmla="*/ 264 w 280"/>
              <a:gd name="T9" fmla="*/ 104 h 488"/>
              <a:gd name="T10" fmla="*/ 264 w 280"/>
              <a:gd name="T11" fmla="*/ 8 h 488"/>
              <a:gd name="T12" fmla="*/ 264 w 280"/>
              <a:gd name="T13" fmla="*/ 56 h 488"/>
            </a:gdLst>
            <a:ahLst/>
            <a:cxnLst>
              <a:cxn ang="0">
                <a:pos x="T0" y="T1"/>
              </a:cxn>
              <a:cxn ang="0">
                <a:pos x="T2" y="T3"/>
              </a:cxn>
              <a:cxn ang="0">
                <a:pos x="T4" y="T5"/>
              </a:cxn>
              <a:cxn ang="0">
                <a:pos x="T6" y="T7"/>
              </a:cxn>
              <a:cxn ang="0">
                <a:pos x="T8" y="T9"/>
              </a:cxn>
              <a:cxn ang="0">
                <a:pos x="T10" y="T11"/>
              </a:cxn>
              <a:cxn ang="0">
                <a:pos x="T12" y="T13"/>
              </a:cxn>
            </a:cxnLst>
            <a:rect l="0" t="0" r="r" b="b"/>
            <a:pathLst>
              <a:path w="280" h="488">
                <a:moveTo>
                  <a:pt x="24" y="488"/>
                </a:moveTo>
                <a:cubicBezTo>
                  <a:pt x="12" y="432"/>
                  <a:pt x="0" y="376"/>
                  <a:pt x="24" y="344"/>
                </a:cubicBezTo>
                <a:cubicBezTo>
                  <a:pt x="48" y="312"/>
                  <a:pt x="128" y="328"/>
                  <a:pt x="168" y="296"/>
                </a:cubicBezTo>
                <a:cubicBezTo>
                  <a:pt x="208" y="264"/>
                  <a:pt x="248" y="184"/>
                  <a:pt x="264" y="152"/>
                </a:cubicBezTo>
                <a:cubicBezTo>
                  <a:pt x="280" y="120"/>
                  <a:pt x="264" y="128"/>
                  <a:pt x="264" y="104"/>
                </a:cubicBezTo>
                <a:cubicBezTo>
                  <a:pt x="264" y="80"/>
                  <a:pt x="264" y="16"/>
                  <a:pt x="264" y="8"/>
                </a:cubicBezTo>
                <a:cubicBezTo>
                  <a:pt x="264" y="0"/>
                  <a:pt x="264" y="48"/>
                  <a:pt x="264" y="56"/>
                </a:cubicBez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4619" name="Text Box 11"/>
          <p:cNvSpPr txBox="1">
            <a:spLocks noChangeArrowheads="1"/>
          </p:cNvSpPr>
          <p:nvPr/>
        </p:nvSpPr>
        <p:spPr bwMode="auto">
          <a:xfrm>
            <a:off x="152400" y="4038600"/>
            <a:ext cx="7399338"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sz="1800">
                <a:solidFill>
                  <a:srgbClr val="FF0000"/>
                </a:solidFill>
                <a:latin typeface="ＤＦＰ太丸ゴシック体" charset="0"/>
                <a:ea typeface="ＤＦＰ太丸ゴシック体" charset="0"/>
                <a:cs typeface="ＤＦＰ太丸ゴシック体" charset="0"/>
              </a:rPr>
              <a:t>The drive pulsers are located to the outside of the shielding.</a:t>
            </a:r>
          </a:p>
        </p:txBody>
      </p:sp>
      <p:sp>
        <p:nvSpPr>
          <p:cNvPr id="324620" name="Text Box 12"/>
          <p:cNvSpPr txBox="1">
            <a:spLocks noChangeArrowheads="1"/>
          </p:cNvSpPr>
          <p:nvPr/>
        </p:nvSpPr>
        <p:spPr bwMode="auto">
          <a:xfrm>
            <a:off x="1279525" y="746125"/>
            <a:ext cx="1411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a:t>6m cables</a:t>
            </a:r>
          </a:p>
        </p:txBody>
      </p:sp>
      <p:sp>
        <p:nvSpPr>
          <p:cNvPr id="324621" name="Line 13"/>
          <p:cNvSpPr>
            <a:spLocks noChangeShapeType="1"/>
          </p:cNvSpPr>
          <p:nvPr/>
        </p:nvSpPr>
        <p:spPr bwMode="auto">
          <a:xfrm flipH="1">
            <a:off x="685800" y="1143000"/>
            <a:ext cx="1295400" cy="914400"/>
          </a:xfrm>
          <a:prstGeom prst="line">
            <a:avLst/>
          </a:prstGeom>
          <a:noFill/>
          <a:ln w="349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pic>
        <p:nvPicPr>
          <p:cNvPr id="324622" name="Picture 14" descr="atflogo-200-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324623" name="Rectangle 15"/>
          <p:cNvSpPr>
            <a:spLocks noChangeArrowheads="1"/>
          </p:cNvSpPr>
          <p:nvPr/>
        </p:nvSpPr>
        <p:spPr bwMode="auto">
          <a:xfrm>
            <a:off x="457200" y="152400"/>
            <a:ext cx="670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altLang="ja-JP" sz="2800">
                <a:solidFill>
                  <a:srgbClr val="0000FF"/>
                </a:solidFill>
                <a:latin typeface="ＤＦＰ太丸ゴシック体" charset="0"/>
                <a:ea typeface="ＤＦＰ太丸ゴシック体" charset="0"/>
                <a:cs typeface="ＤＦＰ太丸ゴシック体" charset="0"/>
              </a:rPr>
              <a:t>Kicker and PS location</a:t>
            </a:r>
            <a:endParaRPr lang="en-US" altLang="ja-JP" sz="4400" i="0">
              <a:solidFill>
                <a:schemeClr val="tx2"/>
              </a:solidFill>
              <a:latin typeface="ＤＦＰ太丸ゴシック体" charset="0"/>
              <a:ea typeface="ＤＦＰ太丸ゴシック体" charset="0"/>
              <a:cs typeface="ＤＦＰ太丸ゴシック体" charset="0"/>
            </a:endParaRPr>
          </a:p>
        </p:txBody>
      </p:sp>
      <p:sp>
        <p:nvSpPr>
          <p:cNvPr id="324624" name="Line 16"/>
          <p:cNvSpPr>
            <a:spLocks noChangeShapeType="1"/>
          </p:cNvSpPr>
          <p:nvPr/>
        </p:nvSpPr>
        <p:spPr bwMode="auto">
          <a:xfrm>
            <a:off x="228600" y="762000"/>
            <a:ext cx="8393113"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3200152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12"/>
          </p:nvPr>
        </p:nvSpPr>
        <p:spPr/>
        <p:txBody>
          <a:bodyPr/>
          <a:lstStyle/>
          <a:p>
            <a:fld id="{FBA3AB01-A80F-D040-AE16-C3F1604201F3}" type="slidenum">
              <a:rPr lang="en-US" altLang="ja-JP"/>
              <a:pPr/>
              <a:t>21</a:t>
            </a:fld>
            <a:endParaRPr lang="en-US" altLang="ja-JP"/>
          </a:p>
        </p:txBody>
      </p:sp>
      <p:sp>
        <p:nvSpPr>
          <p:cNvPr id="272386" name="Rectangle 2"/>
          <p:cNvSpPr>
            <a:spLocks noGrp="1" noChangeArrowheads="1"/>
          </p:cNvSpPr>
          <p:nvPr>
            <p:ph type="ctrTitle"/>
          </p:nvPr>
        </p:nvSpPr>
        <p:spPr>
          <a:xfrm>
            <a:off x="381000" y="228600"/>
            <a:ext cx="7467600" cy="609600"/>
          </a:xfrm>
        </p:spPr>
        <p:txBody>
          <a:bodyPr>
            <a:normAutofit fontScale="90000"/>
          </a:bodyPr>
          <a:lstStyle/>
          <a:p>
            <a:r>
              <a:rPr lang="en-US" altLang="ja-JP" sz="4000" i="1">
                <a:solidFill>
                  <a:srgbClr val="0000FF"/>
                </a:solidFill>
                <a:latin typeface="ＤＦＰ太丸ゴシック体" charset="0"/>
                <a:ea typeface="ＤＦＰ太丸ゴシック体" charset="0"/>
                <a:cs typeface="ＤＦＰ太丸ゴシック体" charset="0"/>
              </a:rPr>
              <a:t>Summary and Next step</a:t>
            </a:r>
            <a:endParaRPr lang="en-US" altLang="ja-JP">
              <a:latin typeface="ＤＦＰ太丸ゴシック体" charset="0"/>
              <a:ea typeface="ＤＦＰ太丸ゴシック体" charset="0"/>
              <a:cs typeface="ＤＦＰ太丸ゴシック体" charset="0"/>
            </a:endParaRPr>
          </a:p>
        </p:txBody>
      </p:sp>
      <p:pic>
        <p:nvPicPr>
          <p:cNvPr id="272388" name="Picture 4"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
        <p:nvSpPr>
          <p:cNvPr id="272389" name="Line 5"/>
          <p:cNvSpPr>
            <a:spLocks noChangeShapeType="1"/>
          </p:cNvSpPr>
          <p:nvPr/>
        </p:nvSpPr>
        <p:spPr bwMode="auto">
          <a:xfrm>
            <a:off x="395288" y="863600"/>
            <a:ext cx="839311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72391" name="Text Box 7"/>
          <p:cNvSpPr txBox="1">
            <a:spLocks noChangeArrowheads="1"/>
          </p:cNvSpPr>
          <p:nvPr/>
        </p:nvSpPr>
        <p:spPr bwMode="auto">
          <a:xfrm>
            <a:off x="168275" y="3922907"/>
            <a:ext cx="8839200" cy="257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a:defRPr kumimoji="1" sz="2400">
                <a:solidFill>
                  <a:schemeClr val="tx1"/>
                </a:solidFill>
                <a:latin typeface="Times" charset="0"/>
                <a:ea typeface="Osaka" charset="0"/>
                <a:cs typeface="Osaka" charset="0"/>
              </a:defRPr>
            </a:lvl1pPr>
            <a:lvl2pPr marL="914400" indent="-457200">
              <a:defRPr kumimoji="1" sz="2400">
                <a:solidFill>
                  <a:schemeClr val="tx1"/>
                </a:solidFill>
                <a:latin typeface="Times" charset="0"/>
                <a:ea typeface="Osaka" charset="0"/>
                <a:cs typeface="Osaka" charset="0"/>
              </a:defRPr>
            </a:lvl2pPr>
            <a:lvl3pPr marL="1371600" indent="-457200">
              <a:defRPr kumimoji="1" sz="2400">
                <a:solidFill>
                  <a:schemeClr val="tx1"/>
                </a:solidFill>
                <a:latin typeface="Times" charset="0"/>
                <a:ea typeface="Osaka" charset="0"/>
                <a:cs typeface="Osaka" charset="0"/>
              </a:defRPr>
            </a:lvl3pPr>
            <a:lvl4pPr marL="1828800" indent="-457200">
              <a:defRPr kumimoji="1" sz="2400">
                <a:solidFill>
                  <a:schemeClr val="tx1"/>
                </a:solidFill>
                <a:latin typeface="Times" charset="0"/>
                <a:ea typeface="Osaka" charset="0"/>
                <a:cs typeface="Osaka" charset="0"/>
              </a:defRPr>
            </a:lvl4pPr>
            <a:lvl5pPr marL="2286000" indent="-457200">
              <a:defRPr kumimoji="1" sz="2400">
                <a:solidFill>
                  <a:schemeClr val="tx1"/>
                </a:solidFill>
                <a:latin typeface="Times" charset="0"/>
                <a:ea typeface="Osaka" charset="0"/>
                <a:cs typeface="Osaka" charset="0"/>
              </a:defRPr>
            </a:lvl5pPr>
            <a:lvl6pPr marL="2743200" indent="-457200" fontAlgn="base">
              <a:spcBef>
                <a:spcPct val="0"/>
              </a:spcBef>
              <a:spcAft>
                <a:spcPct val="0"/>
              </a:spcAft>
              <a:defRPr kumimoji="1" sz="2400">
                <a:solidFill>
                  <a:schemeClr val="tx1"/>
                </a:solidFill>
                <a:latin typeface="Times" charset="0"/>
                <a:ea typeface="Osaka" charset="0"/>
                <a:cs typeface="Osaka" charset="0"/>
              </a:defRPr>
            </a:lvl6pPr>
            <a:lvl7pPr marL="3200400" indent="-457200" fontAlgn="base">
              <a:spcBef>
                <a:spcPct val="0"/>
              </a:spcBef>
              <a:spcAft>
                <a:spcPct val="0"/>
              </a:spcAft>
              <a:defRPr kumimoji="1" sz="2400">
                <a:solidFill>
                  <a:schemeClr val="tx1"/>
                </a:solidFill>
                <a:latin typeface="Times" charset="0"/>
                <a:ea typeface="Osaka" charset="0"/>
                <a:cs typeface="Osaka" charset="0"/>
              </a:defRPr>
            </a:lvl7pPr>
            <a:lvl8pPr marL="3657600" indent="-457200" fontAlgn="base">
              <a:spcBef>
                <a:spcPct val="0"/>
              </a:spcBef>
              <a:spcAft>
                <a:spcPct val="0"/>
              </a:spcAft>
              <a:defRPr kumimoji="1" sz="2400">
                <a:solidFill>
                  <a:schemeClr val="tx1"/>
                </a:solidFill>
                <a:latin typeface="Times" charset="0"/>
                <a:ea typeface="Osaka" charset="0"/>
                <a:cs typeface="Osaka" charset="0"/>
              </a:defRPr>
            </a:lvl8pPr>
            <a:lvl9pPr marL="4114800" indent="-457200" fontAlgn="base">
              <a:spcBef>
                <a:spcPct val="0"/>
              </a:spcBef>
              <a:spcAft>
                <a:spcPct val="0"/>
              </a:spcAft>
              <a:defRPr kumimoji="1" sz="2400">
                <a:solidFill>
                  <a:schemeClr val="tx1"/>
                </a:solidFill>
                <a:latin typeface="Times" charset="0"/>
                <a:ea typeface="Osaka" charset="0"/>
                <a:cs typeface="Osaka" charset="0"/>
              </a:defRPr>
            </a:lvl9pPr>
          </a:lstStyle>
          <a:p>
            <a:endParaRPr lang="en-US" altLang="ja-JP" dirty="0">
              <a:solidFill>
                <a:srgbClr val="0000FF"/>
              </a:solidFill>
              <a:latin typeface="ＤＦＰ太丸ゴシック体" charset="0"/>
              <a:ea typeface="ＤＦＰ太丸ゴシック体" charset="0"/>
              <a:cs typeface="ＤＦＰ太丸ゴシック体" charset="0"/>
            </a:endParaRPr>
          </a:p>
          <a:p>
            <a:r>
              <a:rPr lang="en-US" altLang="ja-JP" dirty="0">
                <a:solidFill>
                  <a:srgbClr val="0000FF"/>
                </a:solidFill>
                <a:latin typeface="ＤＦＰ太丸ゴシック体" charset="0"/>
                <a:ea typeface="ＤＦＰ太丸ゴシック体" charset="0"/>
                <a:cs typeface="ＤＦＰ太丸ゴシック体" charset="0"/>
              </a:rPr>
              <a:t>For the next step, we have to clear following problems, </a:t>
            </a:r>
          </a:p>
          <a:p>
            <a:pPr>
              <a:lnSpc>
                <a:spcPct val="120000"/>
              </a:lnSpc>
              <a:buFont typeface="Arial" charset="0"/>
              <a:buAutoNum type="arabicPeriod"/>
            </a:pPr>
            <a:r>
              <a:rPr lang="en-US" altLang="ja-JP" dirty="0">
                <a:solidFill>
                  <a:srgbClr val="0000FF"/>
                </a:solidFill>
                <a:latin typeface="ＤＦＰ太丸ゴシック体" charset="0"/>
                <a:ea typeface="ＤＦＰ太丸ゴシック体" charset="0"/>
                <a:cs typeface="ＤＦＰ太丸ゴシック体" charset="0"/>
              </a:rPr>
              <a:t>High current beam storage is limited by the horizontal aperture of the strip-line(9mm).</a:t>
            </a:r>
          </a:p>
          <a:p>
            <a:pPr>
              <a:lnSpc>
                <a:spcPct val="120000"/>
              </a:lnSpc>
              <a:buFont typeface="Arial" charset="0"/>
              <a:buAutoNum type="arabicPeriod"/>
            </a:pPr>
            <a:r>
              <a:rPr lang="en-US" altLang="ja-JP" dirty="0">
                <a:solidFill>
                  <a:srgbClr val="0000FF"/>
                </a:solidFill>
                <a:latin typeface="ＤＦＰ太丸ゴシック体" charset="0"/>
                <a:ea typeface="ＤＦＰ太丸ゴシック体" charset="0"/>
                <a:cs typeface="ＤＦＰ太丸ゴシック体" charset="0"/>
              </a:rPr>
              <a:t>The stored current reduction have to cure.</a:t>
            </a:r>
          </a:p>
          <a:p>
            <a:pPr>
              <a:lnSpc>
                <a:spcPct val="120000"/>
              </a:lnSpc>
              <a:buFont typeface="Arial" charset="0"/>
              <a:buNone/>
            </a:pPr>
            <a:r>
              <a:rPr lang="en-US" altLang="ja-JP" dirty="0">
                <a:solidFill>
                  <a:srgbClr val="0000FF"/>
                </a:solidFill>
                <a:latin typeface="ＤＦＰ太丸ゴシック体" charset="0"/>
                <a:ea typeface="ＤＦＰ太丸ゴシック体" charset="0"/>
                <a:cs typeface="ＤＦＰ太丸ゴシック体" charset="0"/>
              </a:rPr>
              <a:t> </a:t>
            </a:r>
          </a:p>
        </p:txBody>
      </p:sp>
      <p:sp>
        <p:nvSpPr>
          <p:cNvPr id="272393" name="Text Box 9"/>
          <p:cNvSpPr txBox="1">
            <a:spLocks noChangeArrowheads="1"/>
          </p:cNvSpPr>
          <p:nvPr/>
        </p:nvSpPr>
        <p:spPr bwMode="auto">
          <a:xfrm>
            <a:off x="76200" y="1146175"/>
            <a:ext cx="8931275"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285750" indent="-285750" algn="just">
              <a:buFont typeface="Arial"/>
              <a:buChar char="•"/>
            </a:pPr>
            <a:r>
              <a:rPr lang="en-US" altLang="ja-JP" sz="2400" dirty="0">
                <a:latin typeface="ＤＦＰ太丸ゴシック体" charset="0"/>
                <a:ea typeface="ＤＦＰ太丸ゴシック体" charset="0"/>
                <a:cs typeface="ＤＦＰ太丸ゴシック体" charset="0"/>
              </a:rPr>
              <a:t>Fast kicker performance was confirmed by the multi-bunch beam extraction from the ATF-DR to the ATF2 extraction line. </a:t>
            </a:r>
            <a:endParaRPr lang="en-US" altLang="ja-JP" sz="2400" dirty="0" smtClean="0">
              <a:latin typeface="ＤＦＰ太丸ゴシック体" charset="0"/>
              <a:ea typeface="ＤＦＰ太丸ゴシック体" charset="0"/>
              <a:cs typeface="ＤＦＰ太丸ゴシック体" charset="0"/>
            </a:endParaRPr>
          </a:p>
          <a:p>
            <a:pPr marL="285750" indent="-285750" algn="just">
              <a:buFont typeface="Arial"/>
              <a:buChar char="•"/>
            </a:pPr>
            <a:endParaRPr lang="en-US" altLang="ja-JP" sz="2400" dirty="0">
              <a:latin typeface="ＤＦＰ太丸ゴシック体" charset="0"/>
              <a:ea typeface="ＤＦＰ太丸ゴシック体" charset="0"/>
              <a:cs typeface="ＤＦＰ太丸ゴシック体" charset="0"/>
            </a:endParaRPr>
          </a:p>
          <a:p>
            <a:pPr marL="285750" indent="-285750" algn="just">
              <a:buFont typeface="Arial"/>
              <a:buChar char="•"/>
            </a:pPr>
            <a:r>
              <a:rPr lang="en-US" altLang="ja-JP" sz="2400" dirty="0">
                <a:latin typeface="ＤＦＰ太丸ゴシック体" charset="0"/>
                <a:ea typeface="ＤＦＰ太丸ゴシック体" charset="0"/>
                <a:cs typeface="ＤＦＰ太丸ゴシック体" charset="0"/>
              </a:rPr>
              <a:t>The kick angle stability </a:t>
            </a:r>
            <a:r>
              <a:rPr lang="en-US" altLang="ja-JP" sz="2400" dirty="0" smtClean="0">
                <a:latin typeface="ＤＦＰ太丸ゴシック体" charset="0"/>
                <a:ea typeface="ＤＦＰ太丸ゴシック体" charset="0"/>
                <a:cs typeface="ＤＦＰ太丸ゴシック体" charset="0"/>
              </a:rPr>
              <a:t>3.5x10</a:t>
            </a:r>
            <a:r>
              <a:rPr lang="en-US" altLang="ja-JP" sz="2400" baseline="30000" dirty="0">
                <a:latin typeface="ＤＦＰ太丸ゴシック体" charset="0"/>
                <a:ea typeface="ＤＦＰ太丸ゴシック体" charset="0"/>
                <a:cs typeface="ＤＦＰ太丸ゴシック体" charset="0"/>
              </a:rPr>
              <a:t>-4</a:t>
            </a:r>
            <a:r>
              <a:rPr lang="en-US" altLang="ja-JP" sz="2400" dirty="0">
                <a:latin typeface="ＤＦＰ太丸ゴシック体" charset="0"/>
                <a:ea typeface="ＤＦＰ太丸ゴシック体" charset="0"/>
                <a:cs typeface="ＤＦＰ太丸ゴシック体" charset="0"/>
              </a:rPr>
              <a:t> was measured for the single bunch beam.  The multi-bunch kick angle and the  stability  were measured. </a:t>
            </a:r>
          </a:p>
          <a:p>
            <a:pPr marL="285750" indent="-285750" algn="just">
              <a:buFont typeface="Arial"/>
              <a:buChar char="•"/>
            </a:pPr>
            <a:endParaRPr lang="en-US" altLang="ja-JP" sz="2400" dirty="0"/>
          </a:p>
        </p:txBody>
      </p:sp>
    </p:spTree>
    <p:extLst>
      <p:ext uri="{BB962C8B-B14F-4D97-AF65-F5344CB8AC3E}">
        <p14:creationId xmlns:p14="http://schemas.microsoft.com/office/powerpoint/2010/main" val="540810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l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25" y="0"/>
            <a:ext cx="8802624" cy="6790944"/>
          </a:xfrm>
          <a:prstGeom prst="rect">
            <a:avLst/>
          </a:prstGeom>
        </p:spPr>
      </p:pic>
    </p:spTree>
    <p:extLst>
      <p:ext uri="{BB962C8B-B14F-4D97-AF65-F5344CB8AC3E}">
        <p14:creationId xmlns:p14="http://schemas.microsoft.com/office/powerpoint/2010/main" val="22327336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p:cNvGrpSpPr/>
          <p:nvPr/>
        </p:nvGrpSpPr>
        <p:grpSpPr>
          <a:xfrm>
            <a:off x="1238501" y="1453871"/>
            <a:ext cx="7200900" cy="388620"/>
            <a:chOff x="792480" y="3886200"/>
            <a:chExt cx="4914900" cy="388620"/>
          </a:xfrm>
          <a:solidFill>
            <a:schemeClr val="accent1">
              <a:lumMod val="40000"/>
              <a:lumOff val="60000"/>
            </a:schemeClr>
          </a:solidFill>
          <a:effectLst>
            <a:reflection blurRad="6350" stA="50000" endA="300" endPos="38500" dist="50800" dir="5400000" sy="-100000" algn="bl" rotWithShape="0"/>
          </a:effectLst>
        </p:grpSpPr>
        <p:sp>
          <p:nvSpPr>
            <p:cNvPr id="4" name="Rectangle 3"/>
            <p:cNvSpPr/>
            <p:nvPr/>
          </p:nvSpPr>
          <p:spPr>
            <a:xfrm>
              <a:off x="792480" y="3886200"/>
              <a:ext cx="982980" cy="388620"/>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nvGrpSpPr>
            <p:cNvPr id="10" name="Groupe 9"/>
            <p:cNvGrpSpPr/>
            <p:nvPr/>
          </p:nvGrpSpPr>
          <p:grpSpPr>
            <a:xfrm>
              <a:off x="1775460" y="3886200"/>
              <a:ext cx="3931920" cy="388620"/>
              <a:chOff x="1775460" y="3886200"/>
              <a:chExt cx="3931920" cy="388620"/>
            </a:xfrm>
            <a:grpFill/>
          </p:grpSpPr>
          <p:sp>
            <p:nvSpPr>
              <p:cNvPr id="5" name="Rectangle 4"/>
              <p:cNvSpPr/>
              <p:nvPr/>
            </p:nvSpPr>
            <p:spPr>
              <a:xfrm>
                <a:off x="1775460" y="3886200"/>
                <a:ext cx="982980" cy="388620"/>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 name="Rectangle 5"/>
              <p:cNvSpPr/>
              <p:nvPr/>
            </p:nvSpPr>
            <p:spPr>
              <a:xfrm>
                <a:off x="2758440" y="3886200"/>
                <a:ext cx="982980" cy="388620"/>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7" name="Rectangle 6"/>
              <p:cNvSpPr/>
              <p:nvPr/>
            </p:nvSpPr>
            <p:spPr>
              <a:xfrm>
                <a:off x="3741420" y="3886200"/>
                <a:ext cx="982980" cy="388620"/>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8" name="Rectangle 7"/>
              <p:cNvSpPr/>
              <p:nvPr/>
            </p:nvSpPr>
            <p:spPr>
              <a:xfrm>
                <a:off x="4724400" y="3886200"/>
                <a:ext cx="982980" cy="388620"/>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grpSp>
      </p:grpSp>
      <p:sp>
        <p:nvSpPr>
          <p:cNvPr id="12" name="TextBox 7"/>
          <p:cNvSpPr txBox="1"/>
          <p:nvPr/>
        </p:nvSpPr>
        <p:spPr>
          <a:xfrm>
            <a:off x="2389018" y="1404539"/>
            <a:ext cx="344966" cy="276999"/>
          </a:xfrm>
          <a:prstGeom prst="rect">
            <a:avLst/>
          </a:prstGeom>
          <a:noFill/>
        </p:spPr>
        <p:txBody>
          <a:bodyPr wrap="none" rtlCol="0">
            <a:spAutoFit/>
          </a:bodyPr>
          <a:lstStyle/>
          <a:p>
            <a:r>
              <a:rPr lang="en-US" altLang="ja-JP" sz="1200" smtClean="0">
                <a:latin typeface="Trebuchet MS" pitchFamily="34" charset="0"/>
                <a:sym typeface="Symbol"/>
              </a:rPr>
              <a:t>08</a:t>
            </a:r>
            <a:endParaRPr kumimoji="1" lang="ja-JP" altLang="en-US" sz="1200" b="1" dirty="0">
              <a:effectLst>
                <a:outerShdw blurRad="38100" dist="38100" dir="2700000" algn="tl">
                  <a:srgbClr val="000000">
                    <a:alpha val="43137"/>
                  </a:srgbClr>
                </a:outerShdw>
              </a:effectLst>
              <a:latin typeface="Trebuchet MS" pitchFamily="34" charset="0"/>
            </a:endParaRPr>
          </a:p>
        </p:txBody>
      </p:sp>
      <p:sp>
        <p:nvSpPr>
          <p:cNvPr id="13" name="TextBox 7"/>
          <p:cNvSpPr txBox="1"/>
          <p:nvPr/>
        </p:nvSpPr>
        <p:spPr>
          <a:xfrm>
            <a:off x="3821578" y="1404539"/>
            <a:ext cx="344966" cy="276999"/>
          </a:xfrm>
          <a:prstGeom prst="rect">
            <a:avLst/>
          </a:prstGeom>
          <a:noFill/>
        </p:spPr>
        <p:txBody>
          <a:bodyPr wrap="none" rtlCol="0">
            <a:spAutoFit/>
          </a:bodyPr>
          <a:lstStyle/>
          <a:p>
            <a:r>
              <a:rPr lang="en-US" altLang="ja-JP" sz="1200" smtClean="0">
                <a:latin typeface="Trebuchet MS" pitchFamily="34" charset="0"/>
                <a:sym typeface="Symbol"/>
              </a:rPr>
              <a:t>09</a:t>
            </a:r>
            <a:endParaRPr kumimoji="1" lang="ja-JP" altLang="en-US" sz="1200" b="1" dirty="0">
              <a:effectLst>
                <a:outerShdw blurRad="38100" dist="38100" dir="2700000" algn="tl">
                  <a:srgbClr val="000000">
                    <a:alpha val="43137"/>
                  </a:srgbClr>
                </a:outerShdw>
              </a:effectLst>
              <a:latin typeface="Trebuchet MS" pitchFamily="34" charset="0"/>
            </a:endParaRPr>
          </a:p>
        </p:txBody>
      </p:sp>
      <p:sp>
        <p:nvSpPr>
          <p:cNvPr id="14" name="TextBox 7"/>
          <p:cNvSpPr txBox="1"/>
          <p:nvPr/>
        </p:nvSpPr>
        <p:spPr>
          <a:xfrm>
            <a:off x="5261758" y="1404539"/>
            <a:ext cx="344966" cy="276999"/>
          </a:xfrm>
          <a:prstGeom prst="rect">
            <a:avLst/>
          </a:prstGeom>
          <a:noFill/>
        </p:spPr>
        <p:txBody>
          <a:bodyPr wrap="none" rtlCol="0">
            <a:spAutoFit/>
          </a:bodyPr>
          <a:lstStyle/>
          <a:p>
            <a:r>
              <a:rPr lang="en-US" altLang="ja-JP" sz="1200" smtClean="0">
                <a:latin typeface="Trebuchet MS" pitchFamily="34" charset="0"/>
                <a:sym typeface="Symbol"/>
              </a:rPr>
              <a:t>10</a:t>
            </a:r>
            <a:endParaRPr kumimoji="1" lang="ja-JP" altLang="en-US" sz="1200" b="1" dirty="0">
              <a:effectLst>
                <a:outerShdw blurRad="38100" dist="38100" dir="2700000" algn="tl">
                  <a:srgbClr val="000000">
                    <a:alpha val="43137"/>
                  </a:srgbClr>
                </a:outerShdw>
              </a:effectLst>
              <a:latin typeface="Trebuchet MS" pitchFamily="34" charset="0"/>
            </a:endParaRPr>
          </a:p>
        </p:txBody>
      </p:sp>
      <p:sp>
        <p:nvSpPr>
          <p:cNvPr id="15" name="TextBox 7"/>
          <p:cNvSpPr txBox="1"/>
          <p:nvPr/>
        </p:nvSpPr>
        <p:spPr>
          <a:xfrm>
            <a:off x="6717178" y="1404539"/>
            <a:ext cx="344966" cy="276999"/>
          </a:xfrm>
          <a:prstGeom prst="rect">
            <a:avLst/>
          </a:prstGeom>
          <a:noFill/>
        </p:spPr>
        <p:txBody>
          <a:bodyPr wrap="none" rtlCol="0">
            <a:spAutoFit/>
          </a:bodyPr>
          <a:lstStyle/>
          <a:p>
            <a:r>
              <a:rPr lang="en-US" altLang="ja-JP" sz="1200" smtClean="0">
                <a:latin typeface="Trebuchet MS" pitchFamily="34" charset="0"/>
                <a:sym typeface="Symbol"/>
              </a:rPr>
              <a:t>11</a:t>
            </a:r>
            <a:endParaRPr kumimoji="1" lang="ja-JP" altLang="en-US" sz="1200" b="1" dirty="0">
              <a:effectLst>
                <a:outerShdw blurRad="38100" dist="38100" dir="2700000" algn="tl">
                  <a:srgbClr val="000000">
                    <a:alpha val="43137"/>
                  </a:srgbClr>
                </a:outerShdw>
              </a:effectLst>
              <a:latin typeface="Trebuchet MS" pitchFamily="34" charset="0"/>
            </a:endParaRPr>
          </a:p>
        </p:txBody>
      </p:sp>
      <p:sp>
        <p:nvSpPr>
          <p:cNvPr id="16" name="TextBox 7"/>
          <p:cNvSpPr txBox="1"/>
          <p:nvPr/>
        </p:nvSpPr>
        <p:spPr>
          <a:xfrm>
            <a:off x="8149738" y="1404539"/>
            <a:ext cx="344966" cy="276999"/>
          </a:xfrm>
          <a:prstGeom prst="rect">
            <a:avLst/>
          </a:prstGeom>
          <a:noFill/>
        </p:spPr>
        <p:txBody>
          <a:bodyPr wrap="none" rtlCol="0">
            <a:spAutoFit/>
          </a:bodyPr>
          <a:lstStyle/>
          <a:p>
            <a:r>
              <a:rPr lang="en-US" altLang="ja-JP" sz="1200" smtClean="0">
                <a:latin typeface="Trebuchet MS" pitchFamily="34" charset="0"/>
                <a:sym typeface="Symbol"/>
              </a:rPr>
              <a:t>12</a:t>
            </a:r>
            <a:endParaRPr kumimoji="1" lang="ja-JP" altLang="en-US" sz="1200" b="1" dirty="0">
              <a:effectLst>
                <a:outerShdw blurRad="38100" dist="38100" dir="2700000" algn="tl">
                  <a:srgbClr val="000000">
                    <a:alpha val="43137"/>
                  </a:srgbClr>
                </a:outerShdw>
              </a:effectLst>
              <a:latin typeface="Trebuchet MS" pitchFamily="34" charset="0"/>
            </a:endParaRPr>
          </a:p>
        </p:txBody>
      </p:sp>
      <p:sp>
        <p:nvSpPr>
          <p:cNvPr id="17" name="TextBox 7"/>
          <p:cNvSpPr txBox="1"/>
          <p:nvPr/>
        </p:nvSpPr>
        <p:spPr>
          <a:xfrm>
            <a:off x="4347358" y="863519"/>
            <a:ext cx="1024639" cy="523220"/>
          </a:xfrm>
          <a:prstGeom prst="rect">
            <a:avLst/>
          </a:prstGeom>
          <a:noFill/>
        </p:spPr>
        <p:txBody>
          <a:bodyPr wrap="none" rtlCol="0">
            <a:spAutoFit/>
          </a:bodyPr>
          <a:lstStyle/>
          <a:p>
            <a:r>
              <a:rPr lang="en-US" altLang="ja-JP" sz="2800" b="1" smtClean="0">
                <a:latin typeface="Trebuchet MS" pitchFamily="34" charset="0"/>
                <a:sym typeface="Symbol"/>
              </a:rPr>
              <a:t>2010</a:t>
            </a:r>
            <a:endParaRPr kumimoji="1" lang="ja-JP" altLang="en-US" sz="1600" b="1" dirty="0">
              <a:effectLst>
                <a:outerShdw blurRad="38100" dist="38100" dir="2700000" algn="tl">
                  <a:srgbClr val="000000">
                    <a:alpha val="43137"/>
                  </a:srgbClr>
                </a:outerShdw>
              </a:effectLst>
              <a:latin typeface="Trebuchet MS" pitchFamily="34" charset="0"/>
            </a:endParaRPr>
          </a:p>
        </p:txBody>
      </p:sp>
      <p:cxnSp>
        <p:nvCxnSpPr>
          <p:cNvPr id="19" name="Connecteur droit 18"/>
          <p:cNvCxnSpPr/>
          <p:nvPr/>
        </p:nvCxnSpPr>
        <p:spPr>
          <a:xfrm rot="5400000">
            <a:off x="216616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0" name="Forme libre 19"/>
          <p:cNvSpPr/>
          <p:nvPr/>
        </p:nvSpPr>
        <p:spPr>
          <a:xfrm>
            <a:off x="1863341" y="2071091"/>
            <a:ext cx="464820" cy="48768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7"/>
          <p:cNvSpPr txBox="1"/>
          <p:nvPr/>
        </p:nvSpPr>
        <p:spPr>
          <a:xfrm>
            <a:off x="1779418" y="2357039"/>
            <a:ext cx="553357" cy="261610"/>
          </a:xfrm>
          <a:prstGeom prst="rect">
            <a:avLst/>
          </a:prstGeom>
          <a:noFill/>
        </p:spPr>
        <p:txBody>
          <a:bodyPr wrap="none" rtlCol="0">
            <a:spAutoFit/>
          </a:bodyPr>
          <a:lstStyle/>
          <a:p>
            <a:r>
              <a:rPr lang="en-US" altLang="ja-JP" sz="1100" smtClean="0">
                <a:latin typeface="Trebuchet MS" pitchFamily="34" charset="0"/>
                <a:sym typeface="Symbol"/>
              </a:rPr>
              <a:t>08/21</a:t>
            </a:r>
            <a:endParaRPr kumimoji="1" lang="ja-JP" altLang="en-US" sz="1100" b="1" dirty="0">
              <a:effectLst>
                <a:outerShdw blurRad="38100" dist="38100" dir="2700000" algn="tl">
                  <a:srgbClr val="000000">
                    <a:alpha val="43137"/>
                  </a:srgbClr>
                </a:outerShdw>
              </a:effectLst>
              <a:latin typeface="Trebuchet MS" pitchFamily="34" charset="0"/>
            </a:endParaRPr>
          </a:p>
        </p:txBody>
      </p:sp>
      <p:sp>
        <p:nvSpPr>
          <p:cNvPr id="22" name="TextBox 7"/>
          <p:cNvSpPr txBox="1"/>
          <p:nvPr/>
        </p:nvSpPr>
        <p:spPr>
          <a:xfrm>
            <a:off x="644038" y="2513249"/>
            <a:ext cx="1869423" cy="261610"/>
          </a:xfrm>
          <a:prstGeom prst="rect">
            <a:avLst/>
          </a:prstGeom>
          <a:noFill/>
        </p:spPr>
        <p:txBody>
          <a:bodyPr wrap="none" rtlCol="0">
            <a:spAutoFit/>
          </a:bodyPr>
          <a:lstStyle/>
          <a:p>
            <a:r>
              <a:rPr lang="en-US" altLang="ja-JP" sz="1100" b="1" smtClean="0">
                <a:solidFill>
                  <a:schemeClr val="accent6">
                    <a:lumMod val="75000"/>
                  </a:schemeClr>
                </a:solidFill>
                <a:latin typeface="Trebuchet MS" pitchFamily="34" charset="0"/>
                <a:sym typeface="Symbol"/>
              </a:rPr>
              <a:t>Laser locked to 4M cavity</a:t>
            </a:r>
            <a:endParaRPr kumimoji="1" lang="ja-JP" altLang="en-US" sz="1100" b="1" dirty="0">
              <a:solidFill>
                <a:schemeClr val="accent6">
                  <a:lumMod val="75000"/>
                </a:schemeClr>
              </a:solidFill>
              <a:effectLst>
                <a:outerShdw blurRad="38100" dist="38100" dir="2700000" algn="tl">
                  <a:srgbClr val="000000">
                    <a:alpha val="43137"/>
                  </a:srgbClr>
                </a:outerShdw>
              </a:effectLst>
              <a:latin typeface="Trebuchet MS" pitchFamily="34" charset="0"/>
            </a:endParaRPr>
          </a:p>
        </p:txBody>
      </p:sp>
      <p:sp>
        <p:nvSpPr>
          <p:cNvPr id="23" name="Rectangle 22"/>
          <p:cNvSpPr/>
          <p:nvPr/>
        </p:nvSpPr>
        <p:spPr>
          <a:xfrm>
            <a:off x="1101341" y="1636751"/>
            <a:ext cx="1203960" cy="190500"/>
          </a:xfrm>
          <a:prstGeom prst="rect">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sz="2000"/>
          </a:p>
        </p:txBody>
      </p:sp>
      <p:sp>
        <p:nvSpPr>
          <p:cNvPr id="24" name="TextBox 7"/>
          <p:cNvSpPr txBox="1"/>
          <p:nvPr/>
        </p:nvSpPr>
        <p:spPr>
          <a:xfrm>
            <a:off x="1241074" y="1603895"/>
            <a:ext cx="893193" cy="261610"/>
          </a:xfrm>
          <a:prstGeom prst="rect">
            <a:avLst/>
          </a:prstGeom>
          <a:noFill/>
        </p:spPr>
        <p:txBody>
          <a:bodyPr wrap="none" rtlCol="0">
            <a:spAutoFit/>
          </a:bodyPr>
          <a:lstStyle/>
          <a:p>
            <a:r>
              <a:rPr lang="en-US" altLang="ja-JP" sz="1100" dirty="0" smtClean="0">
                <a:latin typeface="Trebuchet MS" pitchFamily="34" charset="0"/>
                <a:sym typeface="Symbol"/>
              </a:rPr>
              <a:t>Installation</a:t>
            </a:r>
            <a:endParaRPr kumimoji="1" lang="ja-JP" altLang="en-US" sz="1100" b="1" dirty="0">
              <a:effectLst>
                <a:outerShdw blurRad="38100" dist="38100" dir="2700000" algn="tl">
                  <a:srgbClr val="000000">
                    <a:alpha val="43137"/>
                  </a:srgbClr>
                </a:outerShdw>
              </a:effectLst>
              <a:latin typeface="Trebuchet MS" pitchFamily="34" charset="0"/>
            </a:endParaRPr>
          </a:p>
        </p:txBody>
      </p:sp>
      <p:cxnSp>
        <p:nvCxnSpPr>
          <p:cNvPr id="25" name="Connecteur droit 24"/>
          <p:cNvCxnSpPr/>
          <p:nvPr/>
        </p:nvCxnSpPr>
        <p:spPr>
          <a:xfrm rot="5400000">
            <a:off x="247858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6" name="Forme libre 25"/>
          <p:cNvSpPr/>
          <p:nvPr/>
        </p:nvSpPr>
        <p:spPr>
          <a:xfrm>
            <a:off x="2152901" y="2071091"/>
            <a:ext cx="487680" cy="101346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7"/>
          <p:cNvSpPr txBox="1"/>
          <p:nvPr/>
        </p:nvSpPr>
        <p:spPr>
          <a:xfrm>
            <a:off x="2061358" y="2882819"/>
            <a:ext cx="553357" cy="261610"/>
          </a:xfrm>
          <a:prstGeom prst="rect">
            <a:avLst/>
          </a:prstGeom>
          <a:noFill/>
        </p:spPr>
        <p:txBody>
          <a:bodyPr wrap="none" rtlCol="0">
            <a:spAutoFit/>
          </a:bodyPr>
          <a:lstStyle/>
          <a:p>
            <a:r>
              <a:rPr lang="en-US" altLang="ja-JP" sz="1100" smtClean="0">
                <a:latin typeface="Trebuchet MS" pitchFamily="34" charset="0"/>
                <a:sym typeface="Symbol"/>
              </a:rPr>
              <a:t>08/30</a:t>
            </a:r>
            <a:endParaRPr kumimoji="1" lang="ja-JP" altLang="en-US" sz="1100" b="1" dirty="0">
              <a:effectLst>
                <a:outerShdw blurRad="38100" dist="38100" dir="2700000" algn="tl">
                  <a:srgbClr val="000000">
                    <a:alpha val="43137"/>
                  </a:srgbClr>
                </a:outerShdw>
              </a:effectLst>
              <a:latin typeface="Trebuchet MS" pitchFamily="34" charset="0"/>
            </a:endParaRPr>
          </a:p>
        </p:txBody>
      </p:sp>
      <p:sp>
        <p:nvSpPr>
          <p:cNvPr id="28" name="TextBox 7"/>
          <p:cNvSpPr txBox="1"/>
          <p:nvPr/>
        </p:nvSpPr>
        <p:spPr>
          <a:xfrm>
            <a:off x="605938" y="3039029"/>
            <a:ext cx="2016899" cy="261610"/>
          </a:xfrm>
          <a:prstGeom prst="rect">
            <a:avLst/>
          </a:prstGeom>
          <a:noFill/>
        </p:spPr>
        <p:txBody>
          <a:bodyPr wrap="none" rtlCol="0">
            <a:spAutoFit/>
          </a:bodyPr>
          <a:lstStyle/>
          <a:p>
            <a:r>
              <a:rPr lang="en-US" altLang="ja-JP" sz="1100" smtClean="0">
                <a:solidFill>
                  <a:schemeClr val="accent6">
                    <a:lumMod val="75000"/>
                  </a:schemeClr>
                </a:solidFill>
                <a:latin typeface="Trebuchet MS" pitchFamily="34" charset="0"/>
                <a:sym typeface="Symbol"/>
              </a:rPr>
              <a:t>4M cavity alignment to beam</a:t>
            </a:r>
            <a:endParaRPr kumimoji="1" lang="ja-JP" altLang="en-US" sz="1100" b="1" dirty="0">
              <a:solidFill>
                <a:schemeClr val="accent6">
                  <a:lumMod val="75000"/>
                </a:schemeClr>
              </a:solidFill>
              <a:effectLst>
                <a:outerShdw blurRad="38100" dist="38100" dir="2700000" algn="tl">
                  <a:srgbClr val="000000">
                    <a:alpha val="43137"/>
                  </a:srgbClr>
                </a:outerShdw>
              </a:effectLst>
              <a:latin typeface="Trebuchet MS" pitchFamily="34" charset="0"/>
            </a:endParaRPr>
          </a:p>
        </p:txBody>
      </p:sp>
      <p:cxnSp>
        <p:nvCxnSpPr>
          <p:cNvPr id="29" name="Connecteur droit 28"/>
          <p:cNvCxnSpPr/>
          <p:nvPr/>
        </p:nvCxnSpPr>
        <p:spPr>
          <a:xfrm rot="5400000">
            <a:off x="260050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Forme libre 29"/>
          <p:cNvSpPr/>
          <p:nvPr/>
        </p:nvSpPr>
        <p:spPr>
          <a:xfrm>
            <a:off x="2290061" y="2071091"/>
            <a:ext cx="472440" cy="149352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7"/>
          <p:cNvSpPr txBox="1"/>
          <p:nvPr/>
        </p:nvSpPr>
        <p:spPr>
          <a:xfrm>
            <a:off x="2190898" y="3362879"/>
            <a:ext cx="553357" cy="261610"/>
          </a:xfrm>
          <a:prstGeom prst="rect">
            <a:avLst/>
          </a:prstGeom>
          <a:noFill/>
        </p:spPr>
        <p:txBody>
          <a:bodyPr wrap="none" rtlCol="0">
            <a:spAutoFit/>
          </a:bodyPr>
          <a:lstStyle/>
          <a:p>
            <a:r>
              <a:rPr lang="en-US" altLang="ja-JP" sz="1100" smtClean="0">
                <a:latin typeface="Trebuchet MS" pitchFamily="34" charset="0"/>
                <a:sym typeface="Symbol"/>
              </a:rPr>
              <a:t>09/06</a:t>
            </a:r>
            <a:endParaRPr kumimoji="1" lang="ja-JP" altLang="en-US" sz="1100" b="1" dirty="0">
              <a:effectLst>
                <a:outerShdw blurRad="38100" dist="38100" dir="2700000" algn="tl">
                  <a:srgbClr val="000000">
                    <a:alpha val="43137"/>
                  </a:srgbClr>
                </a:outerShdw>
              </a:effectLst>
              <a:latin typeface="Trebuchet MS" pitchFamily="34" charset="0"/>
            </a:endParaRPr>
          </a:p>
        </p:txBody>
      </p:sp>
      <p:sp>
        <p:nvSpPr>
          <p:cNvPr id="32" name="TextBox 7"/>
          <p:cNvSpPr txBox="1"/>
          <p:nvPr/>
        </p:nvSpPr>
        <p:spPr>
          <a:xfrm>
            <a:off x="712618" y="3511469"/>
            <a:ext cx="2045753" cy="261610"/>
          </a:xfrm>
          <a:prstGeom prst="rect">
            <a:avLst/>
          </a:prstGeom>
          <a:noFill/>
        </p:spPr>
        <p:txBody>
          <a:bodyPr wrap="none" rtlCol="0">
            <a:spAutoFit/>
          </a:bodyPr>
          <a:lstStyle/>
          <a:p>
            <a:r>
              <a:rPr lang="en-US" altLang="ja-JP" sz="1100" smtClean="0">
                <a:solidFill>
                  <a:schemeClr val="accent6">
                    <a:lumMod val="75000"/>
                  </a:schemeClr>
                </a:solidFill>
                <a:latin typeface="Trebuchet MS" pitchFamily="34" charset="0"/>
                <a:sym typeface="Symbol"/>
              </a:rPr>
              <a:t>4M cavity connected to beam</a:t>
            </a:r>
            <a:endParaRPr kumimoji="1" lang="ja-JP" altLang="en-US" sz="1100" b="1" dirty="0">
              <a:solidFill>
                <a:schemeClr val="accent6">
                  <a:lumMod val="75000"/>
                </a:schemeClr>
              </a:solidFill>
              <a:effectLst>
                <a:outerShdw blurRad="38100" dist="38100" dir="2700000" algn="tl">
                  <a:srgbClr val="000000">
                    <a:alpha val="43137"/>
                  </a:srgbClr>
                </a:outerShdw>
              </a:effectLst>
              <a:latin typeface="Trebuchet MS" pitchFamily="34" charset="0"/>
            </a:endParaRPr>
          </a:p>
        </p:txBody>
      </p:sp>
      <p:cxnSp>
        <p:nvCxnSpPr>
          <p:cNvPr id="33" name="Connecteur droit 32"/>
          <p:cNvCxnSpPr/>
          <p:nvPr/>
        </p:nvCxnSpPr>
        <p:spPr>
          <a:xfrm rot="5400000">
            <a:off x="91648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34" name="TextBox 7"/>
          <p:cNvSpPr txBox="1"/>
          <p:nvPr/>
        </p:nvSpPr>
        <p:spPr>
          <a:xfrm>
            <a:off x="804058" y="1991279"/>
            <a:ext cx="553357" cy="261610"/>
          </a:xfrm>
          <a:prstGeom prst="rect">
            <a:avLst/>
          </a:prstGeom>
          <a:noFill/>
        </p:spPr>
        <p:txBody>
          <a:bodyPr wrap="none" rtlCol="0">
            <a:spAutoFit/>
          </a:bodyPr>
          <a:lstStyle/>
          <a:p>
            <a:r>
              <a:rPr lang="en-US" altLang="ja-JP" sz="1100" smtClean="0">
                <a:latin typeface="Trebuchet MS" pitchFamily="34" charset="0"/>
                <a:sym typeface="Symbol"/>
              </a:rPr>
              <a:t>07/27</a:t>
            </a:r>
            <a:endParaRPr kumimoji="1" lang="ja-JP" altLang="en-US" sz="1100" b="1" dirty="0">
              <a:effectLst>
                <a:outerShdw blurRad="38100" dist="38100" dir="2700000" algn="tl">
                  <a:srgbClr val="000000">
                    <a:alpha val="43137"/>
                  </a:srgbClr>
                </a:outerShdw>
              </a:effectLst>
              <a:latin typeface="Trebuchet MS" pitchFamily="34" charset="0"/>
            </a:endParaRPr>
          </a:p>
        </p:txBody>
      </p:sp>
      <p:cxnSp>
        <p:nvCxnSpPr>
          <p:cNvPr id="35" name="Connecteur droit 34"/>
          <p:cNvCxnSpPr/>
          <p:nvPr/>
        </p:nvCxnSpPr>
        <p:spPr>
          <a:xfrm rot="5400000">
            <a:off x="371302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Forme libre 35"/>
          <p:cNvSpPr/>
          <p:nvPr/>
        </p:nvSpPr>
        <p:spPr>
          <a:xfrm>
            <a:off x="3242561" y="2071091"/>
            <a:ext cx="632460" cy="202692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7"/>
          <p:cNvSpPr txBox="1"/>
          <p:nvPr/>
        </p:nvSpPr>
        <p:spPr>
          <a:xfrm>
            <a:off x="3349138" y="3896279"/>
            <a:ext cx="553357" cy="261610"/>
          </a:xfrm>
          <a:prstGeom prst="rect">
            <a:avLst/>
          </a:prstGeom>
          <a:noFill/>
        </p:spPr>
        <p:txBody>
          <a:bodyPr wrap="none" rtlCol="0">
            <a:spAutoFit/>
          </a:bodyPr>
          <a:lstStyle/>
          <a:p>
            <a:r>
              <a:rPr lang="en-US" altLang="ja-JP" sz="1100" smtClean="0">
                <a:latin typeface="Trebuchet MS" pitchFamily="34" charset="0"/>
                <a:sym typeface="Symbol"/>
              </a:rPr>
              <a:t>09/24</a:t>
            </a:r>
          </a:p>
        </p:txBody>
      </p:sp>
      <p:sp>
        <p:nvSpPr>
          <p:cNvPr id="38" name="TextBox 7"/>
          <p:cNvSpPr txBox="1"/>
          <p:nvPr/>
        </p:nvSpPr>
        <p:spPr>
          <a:xfrm>
            <a:off x="3242561" y="3283950"/>
            <a:ext cx="2170787" cy="261610"/>
          </a:xfrm>
          <a:prstGeom prst="rect">
            <a:avLst/>
          </a:prstGeom>
          <a:noFill/>
        </p:spPr>
        <p:txBody>
          <a:bodyPr wrap="none" rtlCol="0">
            <a:spAutoFit/>
          </a:bodyPr>
          <a:lstStyle/>
          <a:p>
            <a:r>
              <a:rPr lang="en-US" altLang="ja-JP" sz="1100" b="1" dirty="0" smtClean="0">
                <a:solidFill>
                  <a:schemeClr val="accent6">
                    <a:lumMod val="75000"/>
                  </a:schemeClr>
                </a:solidFill>
                <a:latin typeface="Trebuchet MS" pitchFamily="34" charset="0"/>
                <a:sym typeface="Symbol"/>
              </a:rPr>
              <a:t>4M cavity locked to ATF Clock</a:t>
            </a:r>
            <a:endParaRPr kumimoji="1" lang="ja-JP" altLang="en-US" sz="1100" b="1" dirty="0">
              <a:solidFill>
                <a:schemeClr val="accent6">
                  <a:lumMod val="75000"/>
                </a:schemeClr>
              </a:solidFill>
              <a:effectLst>
                <a:outerShdw blurRad="38100" dist="38100" dir="2700000" algn="tl">
                  <a:srgbClr val="000000">
                    <a:alpha val="43137"/>
                  </a:srgbClr>
                </a:outerShdw>
              </a:effectLst>
              <a:latin typeface="Trebuchet MS" pitchFamily="34" charset="0"/>
            </a:endParaRPr>
          </a:p>
        </p:txBody>
      </p:sp>
      <p:cxnSp>
        <p:nvCxnSpPr>
          <p:cNvPr id="39" name="Connecteur droit 38"/>
          <p:cNvCxnSpPr/>
          <p:nvPr/>
        </p:nvCxnSpPr>
        <p:spPr>
          <a:xfrm rot="5400000">
            <a:off x="521416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40" name="Forme libre 39"/>
          <p:cNvSpPr/>
          <p:nvPr/>
        </p:nvSpPr>
        <p:spPr>
          <a:xfrm>
            <a:off x="4766561" y="2071091"/>
            <a:ext cx="609600" cy="248412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7"/>
          <p:cNvSpPr txBox="1"/>
          <p:nvPr/>
        </p:nvSpPr>
        <p:spPr>
          <a:xfrm>
            <a:off x="4850278" y="4345859"/>
            <a:ext cx="553357" cy="261610"/>
          </a:xfrm>
          <a:prstGeom prst="rect">
            <a:avLst/>
          </a:prstGeom>
          <a:noFill/>
        </p:spPr>
        <p:txBody>
          <a:bodyPr wrap="none" rtlCol="0">
            <a:spAutoFit/>
          </a:bodyPr>
          <a:lstStyle/>
          <a:p>
            <a:r>
              <a:rPr lang="en-US" altLang="ja-JP" sz="1100" smtClean="0">
                <a:latin typeface="Trebuchet MS" pitchFamily="34" charset="0"/>
                <a:sym typeface="Symbol"/>
              </a:rPr>
              <a:t>10/25</a:t>
            </a:r>
          </a:p>
        </p:txBody>
      </p:sp>
      <p:sp>
        <p:nvSpPr>
          <p:cNvPr id="42" name="TextBox 7"/>
          <p:cNvSpPr txBox="1"/>
          <p:nvPr/>
        </p:nvSpPr>
        <p:spPr>
          <a:xfrm>
            <a:off x="3371998" y="4521119"/>
            <a:ext cx="3361467" cy="369332"/>
          </a:xfrm>
          <a:prstGeom prst="rect">
            <a:avLst/>
          </a:prstGeom>
          <a:noFill/>
        </p:spPr>
        <p:txBody>
          <a:bodyPr wrap="none" rtlCol="0">
            <a:spAutoFit/>
          </a:bodyPr>
          <a:lstStyle/>
          <a:p>
            <a:r>
              <a:rPr lang="en-US" altLang="ja-JP" b="1" dirty="0" smtClean="0">
                <a:solidFill>
                  <a:srgbClr val="000090"/>
                </a:solidFill>
                <a:latin typeface="Trebuchet MS" pitchFamily="34" charset="0"/>
                <a:sym typeface="Symbol"/>
              </a:rPr>
              <a:t>1</a:t>
            </a:r>
            <a:r>
              <a:rPr lang="en-US" altLang="ja-JP" b="1" baseline="30000" dirty="0" smtClean="0">
                <a:solidFill>
                  <a:srgbClr val="000090"/>
                </a:solidFill>
                <a:latin typeface="Trebuchet MS" pitchFamily="34" charset="0"/>
                <a:sym typeface="Symbol"/>
              </a:rPr>
              <a:t>st</a:t>
            </a:r>
            <a:r>
              <a:rPr lang="en-US" altLang="ja-JP" b="1" dirty="0" smtClean="0">
                <a:solidFill>
                  <a:srgbClr val="000090"/>
                </a:solidFill>
                <a:latin typeface="Trebuchet MS" pitchFamily="34" charset="0"/>
                <a:sym typeface="Symbol"/>
              </a:rPr>
              <a:t> Compton gamma observed</a:t>
            </a:r>
            <a:endParaRPr kumimoji="1" lang="ja-JP" altLang="en-US" b="1" dirty="0">
              <a:solidFill>
                <a:srgbClr val="000090"/>
              </a:solidFill>
              <a:effectLst>
                <a:outerShdw blurRad="38100" dist="38100" dir="2700000" algn="tl">
                  <a:srgbClr val="000000">
                    <a:alpha val="43137"/>
                  </a:srgbClr>
                </a:outerShdw>
              </a:effectLst>
              <a:latin typeface="Trebuchet MS" pitchFamily="34" charset="0"/>
            </a:endParaRPr>
          </a:p>
        </p:txBody>
      </p:sp>
      <p:cxnSp>
        <p:nvCxnSpPr>
          <p:cNvPr id="43" name="Connecteur droit 42"/>
          <p:cNvCxnSpPr/>
          <p:nvPr/>
        </p:nvCxnSpPr>
        <p:spPr>
          <a:xfrm rot="5400000">
            <a:off x="544276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Forme libre 43"/>
          <p:cNvSpPr/>
          <p:nvPr/>
        </p:nvSpPr>
        <p:spPr>
          <a:xfrm>
            <a:off x="5147561" y="2071091"/>
            <a:ext cx="457200" cy="304800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7"/>
          <p:cNvSpPr txBox="1"/>
          <p:nvPr/>
        </p:nvSpPr>
        <p:spPr>
          <a:xfrm>
            <a:off x="5109358" y="4917359"/>
            <a:ext cx="553357" cy="261610"/>
          </a:xfrm>
          <a:prstGeom prst="rect">
            <a:avLst/>
          </a:prstGeom>
          <a:noFill/>
        </p:spPr>
        <p:txBody>
          <a:bodyPr wrap="none" rtlCol="0">
            <a:spAutoFit/>
          </a:bodyPr>
          <a:lstStyle/>
          <a:p>
            <a:r>
              <a:rPr lang="en-US" altLang="ja-JP" sz="1100" smtClean="0">
                <a:latin typeface="Trebuchet MS" pitchFamily="34" charset="0"/>
                <a:sym typeface="Symbol"/>
              </a:rPr>
              <a:t>11/01</a:t>
            </a:r>
          </a:p>
        </p:txBody>
      </p:sp>
      <p:sp>
        <p:nvSpPr>
          <p:cNvPr id="46" name="TextBox 7"/>
          <p:cNvSpPr txBox="1"/>
          <p:nvPr/>
        </p:nvSpPr>
        <p:spPr>
          <a:xfrm>
            <a:off x="4690258" y="5062139"/>
            <a:ext cx="1000595" cy="261610"/>
          </a:xfrm>
          <a:prstGeom prst="rect">
            <a:avLst/>
          </a:prstGeom>
          <a:noFill/>
        </p:spPr>
        <p:txBody>
          <a:bodyPr wrap="none" rtlCol="0">
            <a:spAutoFit/>
          </a:bodyPr>
          <a:lstStyle/>
          <a:p>
            <a:r>
              <a:rPr lang="en-US" altLang="ja-JP" sz="1100" smtClean="0">
                <a:solidFill>
                  <a:srgbClr val="FF0000"/>
                </a:solidFill>
                <a:latin typeface="Trebuchet MS" pitchFamily="34" charset="0"/>
                <a:sym typeface="Symbol"/>
              </a:rPr>
              <a:t>Laser Failure</a:t>
            </a:r>
            <a:endParaRPr kumimoji="1" lang="ja-JP" altLang="en-US" sz="1100" b="1" dirty="0">
              <a:solidFill>
                <a:srgbClr val="FF0000"/>
              </a:solidFill>
              <a:effectLst>
                <a:outerShdw blurRad="38100" dist="38100" dir="2700000" algn="tl">
                  <a:srgbClr val="000000">
                    <a:alpha val="43137"/>
                  </a:srgbClr>
                </a:outerShdw>
              </a:effectLst>
              <a:latin typeface="Trebuchet MS" pitchFamily="34" charset="0"/>
            </a:endParaRPr>
          </a:p>
        </p:txBody>
      </p:sp>
      <p:cxnSp>
        <p:nvCxnSpPr>
          <p:cNvPr id="47" name="Connecteur droit 46"/>
          <p:cNvCxnSpPr/>
          <p:nvPr/>
        </p:nvCxnSpPr>
        <p:spPr>
          <a:xfrm rot="5400000">
            <a:off x="718012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48" name="Forme libre 47"/>
          <p:cNvSpPr/>
          <p:nvPr/>
        </p:nvSpPr>
        <p:spPr>
          <a:xfrm>
            <a:off x="6907781" y="2071091"/>
            <a:ext cx="434340" cy="329946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7"/>
          <p:cNvSpPr txBox="1"/>
          <p:nvPr/>
        </p:nvSpPr>
        <p:spPr>
          <a:xfrm>
            <a:off x="6846718" y="5153579"/>
            <a:ext cx="553357" cy="261610"/>
          </a:xfrm>
          <a:prstGeom prst="rect">
            <a:avLst/>
          </a:prstGeom>
          <a:noFill/>
        </p:spPr>
        <p:txBody>
          <a:bodyPr wrap="none" rtlCol="0">
            <a:spAutoFit/>
          </a:bodyPr>
          <a:lstStyle/>
          <a:p>
            <a:r>
              <a:rPr lang="en-US" altLang="ja-JP" sz="1100" smtClean="0">
                <a:latin typeface="Trebuchet MS" pitchFamily="34" charset="0"/>
                <a:sym typeface="Symbol"/>
              </a:rPr>
              <a:t>12/08</a:t>
            </a:r>
          </a:p>
        </p:txBody>
      </p:sp>
      <p:sp>
        <p:nvSpPr>
          <p:cNvPr id="51" name="TextBox 7"/>
          <p:cNvSpPr txBox="1"/>
          <p:nvPr/>
        </p:nvSpPr>
        <p:spPr>
          <a:xfrm>
            <a:off x="5558938" y="5328839"/>
            <a:ext cx="1928733" cy="261610"/>
          </a:xfrm>
          <a:prstGeom prst="rect">
            <a:avLst/>
          </a:prstGeom>
          <a:noFill/>
        </p:spPr>
        <p:txBody>
          <a:bodyPr wrap="none" rtlCol="0">
            <a:spAutoFit/>
          </a:bodyPr>
          <a:lstStyle/>
          <a:p>
            <a:r>
              <a:rPr lang="en-US" altLang="ja-JP" sz="1100" b="1" smtClean="0">
                <a:solidFill>
                  <a:schemeClr val="accent6">
                    <a:lumMod val="75000"/>
                  </a:schemeClr>
                </a:solidFill>
                <a:latin typeface="Trebuchet MS" pitchFamily="34" charset="0"/>
                <a:sym typeface="Symbol"/>
              </a:rPr>
              <a:t>Compton gamma observed</a:t>
            </a:r>
            <a:endParaRPr kumimoji="1" lang="ja-JP" altLang="en-US" sz="1100" b="1" dirty="0">
              <a:solidFill>
                <a:schemeClr val="accent6">
                  <a:lumMod val="75000"/>
                </a:schemeClr>
              </a:solidFill>
              <a:effectLst>
                <a:outerShdw blurRad="38100" dist="38100" dir="2700000" algn="tl">
                  <a:srgbClr val="000000">
                    <a:alpha val="43137"/>
                  </a:srgbClr>
                </a:outerShdw>
              </a:effectLst>
              <a:latin typeface="Trebuchet MS" pitchFamily="34" charset="0"/>
            </a:endParaRPr>
          </a:p>
        </p:txBody>
      </p:sp>
      <p:sp>
        <p:nvSpPr>
          <p:cNvPr id="52" name="Flèche droite 51"/>
          <p:cNvSpPr/>
          <p:nvPr/>
        </p:nvSpPr>
        <p:spPr>
          <a:xfrm>
            <a:off x="5604761" y="2444471"/>
            <a:ext cx="845820" cy="175260"/>
          </a:xfrm>
          <a:prstGeom prst="right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53" name="TextBox 7"/>
          <p:cNvSpPr txBox="1"/>
          <p:nvPr/>
        </p:nvSpPr>
        <p:spPr>
          <a:xfrm>
            <a:off x="5536450" y="2257979"/>
            <a:ext cx="973343" cy="553998"/>
          </a:xfrm>
          <a:prstGeom prst="rect">
            <a:avLst/>
          </a:prstGeom>
          <a:noFill/>
        </p:spPr>
        <p:txBody>
          <a:bodyPr wrap="none" rtlCol="0">
            <a:spAutoFit/>
          </a:bodyPr>
          <a:lstStyle/>
          <a:p>
            <a:pPr algn="ctr"/>
            <a:r>
              <a:rPr lang="en-US" altLang="ja-JP" sz="1000" smtClean="0">
                <a:latin typeface="Trebuchet MS" pitchFamily="34" charset="0"/>
                <a:sym typeface="Symbol"/>
              </a:rPr>
              <a:t>Laser shipped</a:t>
            </a:r>
          </a:p>
          <a:p>
            <a:pPr algn="ctr"/>
            <a:endParaRPr lang="en-US" altLang="ja-JP" sz="1000" smtClean="0">
              <a:latin typeface="Trebuchet MS" pitchFamily="34" charset="0"/>
              <a:sym typeface="Symbol"/>
            </a:endParaRPr>
          </a:p>
          <a:p>
            <a:pPr algn="ctr"/>
            <a:r>
              <a:rPr lang="en-US" altLang="ja-JP" sz="1000" smtClean="0">
                <a:latin typeface="Trebuchet MS" pitchFamily="34" charset="0"/>
                <a:sym typeface="Symbol"/>
              </a:rPr>
              <a:t> to Zurich</a:t>
            </a:r>
          </a:p>
        </p:txBody>
      </p:sp>
      <p:cxnSp>
        <p:nvCxnSpPr>
          <p:cNvPr id="54" name="Connecteur droit 53"/>
          <p:cNvCxnSpPr/>
          <p:nvPr/>
        </p:nvCxnSpPr>
        <p:spPr>
          <a:xfrm rot="5400000">
            <a:off x="628858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55" name="Forme libre 54"/>
          <p:cNvSpPr/>
          <p:nvPr/>
        </p:nvSpPr>
        <p:spPr>
          <a:xfrm>
            <a:off x="5993381" y="2071091"/>
            <a:ext cx="464820" cy="103632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7"/>
          <p:cNvSpPr txBox="1"/>
          <p:nvPr/>
        </p:nvSpPr>
        <p:spPr>
          <a:xfrm>
            <a:off x="5955178" y="2898059"/>
            <a:ext cx="553357" cy="261610"/>
          </a:xfrm>
          <a:prstGeom prst="rect">
            <a:avLst/>
          </a:prstGeom>
          <a:noFill/>
        </p:spPr>
        <p:txBody>
          <a:bodyPr wrap="none" rtlCol="0">
            <a:spAutoFit/>
          </a:bodyPr>
          <a:lstStyle/>
          <a:p>
            <a:r>
              <a:rPr lang="en-US" altLang="ja-JP" sz="1100" smtClean="0">
                <a:latin typeface="Trebuchet MS" pitchFamily="34" charset="0"/>
                <a:sym typeface="Symbol"/>
              </a:rPr>
              <a:t>11/17</a:t>
            </a:r>
          </a:p>
        </p:txBody>
      </p:sp>
      <p:sp>
        <p:nvSpPr>
          <p:cNvPr id="57" name="TextBox 7"/>
          <p:cNvSpPr txBox="1"/>
          <p:nvPr/>
        </p:nvSpPr>
        <p:spPr>
          <a:xfrm>
            <a:off x="5612278" y="3077129"/>
            <a:ext cx="1096775" cy="261610"/>
          </a:xfrm>
          <a:prstGeom prst="rect">
            <a:avLst/>
          </a:prstGeom>
          <a:noFill/>
        </p:spPr>
        <p:txBody>
          <a:bodyPr wrap="none" rtlCol="0">
            <a:spAutoFit/>
          </a:bodyPr>
          <a:lstStyle/>
          <a:p>
            <a:r>
              <a:rPr lang="en-US" altLang="ja-JP" sz="1100" smtClean="0">
                <a:solidFill>
                  <a:schemeClr val="accent6">
                    <a:lumMod val="75000"/>
                  </a:schemeClr>
                </a:solidFill>
                <a:latin typeface="Trebuchet MS" pitchFamily="34" charset="0"/>
                <a:sym typeface="Symbol"/>
              </a:rPr>
              <a:t>Laser repaired</a:t>
            </a:r>
            <a:endParaRPr kumimoji="1" lang="ja-JP" altLang="en-US" sz="1100" b="1" dirty="0">
              <a:solidFill>
                <a:schemeClr val="accent6">
                  <a:lumMod val="75000"/>
                </a:schemeClr>
              </a:solidFill>
              <a:effectLst>
                <a:outerShdw blurRad="38100" dist="38100" dir="2700000" algn="tl">
                  <a:srgbClr val="000000">
                    <a:alpha val="43137"/>
                  </a:srgbClr>
                </a:outerShdw>
              </a:effectLst>
              <a:latin typeface="Trebuchet MS" pitchFamily="34" charset="0"/>
            </a:endParaRPr>
          </a:p>
        </p:txBody>
      </p:sp>
      <p:sp>
        <p:nvSpPr>
          <p:cNvPr id="58" name="Rectangle 57"/>
          <p:cNvSpPr/>
          <p:nvPr/>
        </p:nvSpPr>
        <p:spPr>
          <a:xfrm>
            <a:off x="5627621" y="1636751"/>
            <a:ext cx="800100" cy="190500"/>
          </a:xfrm>
          <a:prstGeom prst="rect">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59" name="TextBox 7"/>
          <p:cNvSpPr txBox="1"/>
          <p:nvPr/>
        </p:nvSpPr>
        <p:spPr>
          <a:xfrm>
            <a:off x="5696098" y="1595039"/>
            <a:ext cx="697627" cy="261610"/>
          </a:xfrm>
          <a:prstGeom prst="rect">
            <a:avLst/>
          </a:prstGeom>
          <a:noFill/>
        </p:spPr>
        <p:txBody>
          <a:bodyPr wrap="none" rtlCol="0">
            <a:spAutoFit/>
          </a:bodyPr>
          <a:lstStyle/>
          <a:p>
            <a:r>
              <a:rPr lang="en-US" altLang="ja-JP" sz="1100" smtClean="0">
                <a:solidFill>
                  <a:schemeClr val="bg1"/>
                </a:solidFill>
                <a:latin typeface="Trebuchet MS" pitchFamily="34" charset="0"/>
                <a:sym typeface="Symbol"/>
              </a:rPr>
              <a:t>No laser</a:t>
            </a:r>
            <a:endParaRPr kumimoji="1" lang="ja-JP" altLang="en-US" sz="1100" b="1" dirty="0">
              <a:solidFill>
                <a:schemeClr val="bg1"/>
              </a:solidFill>
              <a:effectLst>
                <a:outerShdw blurRad="38100" dist="38100" dir="2700000" algn="tl">
                  <a:srgbClr val="000000">
                    <a:alpha val="43137"/>
                  </a:srgbClr>
                </a:outerShdw>
              </a:effectLst>
              <a:latin typeface="Trebuchet MS" pitchFamily="34" charset="0"/>
            </a:endParaRPr>
          </a:p>
        </p:txBody>
      </p:sp>
      <p:cxnSp>
        <p:nvCxnSpPr>
          <p:cNvPr id="60" name="Connecteur droit 59"/>
          <p:cNvCxnSpPr/>
          <p:nvPr/>
        </p:nvCxnSpPr>
        <p:spPr>
          <a:xfrm rot="5400000">
            <a:off x="7789721" y="1874951"/>
            <a:ext cx="32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61" name="Forme libre 60"/>
          <p:cNvSpPr/>
          <p:nvPr/>
        </p:nvSpPr>
        <p:spPr>
          <a:xfrm flipH="1">
            <a:off x="7944101" y="2071091"/>
            <a:ext cx="342900" cy="1325880"/>
          </a:xfrm>
          <a:custGeom>
            <a:avLst/>
            <a:gdLst>
              <a:gd name="connsiteX0" fmla="*/ 1386840 w 1386840"/>
              <a:gd name="connsiteY0" fmla="*/ 0 h 609600"/>
              <a:gd name="connsiteX1" fmla="*/ 1386840 w 1386840"/>
              <a:gd name="connsiteY1" fmla="*/ 609600 h 609600"/>
              <a:gd name="connsiteX2" fmla="*/ 0 w 1386840"/>
              <a:gd name="connsiteY2" fmla="*/ 609600 h 609600"/>
            </a:gdLst>
            <a:ahLst/>
            <a:cxnLst>
              <a:cxn ang="0">
                <a:pos x="connsiteX0" y="connsiteY0"/>
              </a:cxn>
              <a:cxn ang="0">
                <a:pos x="connsiteX1" y="connsiteY1"/>
              </a:cxn>
              <a:cxn ang="0">
                <a:pos x="connsiteX2" y="connsiteY2"/>
              </a:cxn>
            </a:cxnLst>
            <a:rect l="l" t="t" r="r" b="b"/>
            <a:pathLst>
              <a:path w="1386840" h="609600">
                <a:moveTo>
                  <a:pt x="1386840" y="0"/>
                </a:moveTo>
                <a:lnTo>
                  <a:pt x="1386840" y="609600"/>
                </a:lnTo>
                <a:lnTo>
                  <a:pt x="0" y="609600"/>
                </a:lnTo>
              </a:path>
            </a:pathLst>
          </a:cu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TextBox 7"/>
          <p:cNvSpPr txBox="1"/>
          <p:nvPr/>
        </p:nvSpPr>
        <p:spPr>
          <a:xfrm>
            <a:off x="7905898" y="3172379"/>
            <a:ext cx="553357" cy="261610"/>
          </a:xfrm>
          <a:prstGeom prst="rect">
            <a:avLst/>
          </a:prstGeom>
          <a:noFill/>
        </p:spPr>
        <p:txBody>
          <a:bodyPr wrap="none" rtlCol="0">
            <a:spAutoFit/>
          </a:bodyPr>
          <a:lstStyle/>
          <a:p>
            <a:r>
              <a:rPr lang="en-US" altLang="ja-JP" sz="1100" smtClean="0">
                <a:latin typeface="Trebuchet MS" pitchFamily="34" charset="0"/>
                <a:sym typeface="Symbol"/>
              </a:rPr>
              <a:t>12/20</a:t>
            </a:r>
          </a:p>
        </p:txBody>
      </p:sp>
      <p:sp>
        <p:nvSpPr>
          <p:cNvPr id="63" name="Flèche droite 62"/>
          <p:cNvSpPr/>
          <p:nvPr/>
        </p:nvSpPr>
        <p:spPr>
          <a:xfrm>
            <a:off x="7944101" y="2444471"/>
            <a:ext cx="845820" cy="175260"/>
          </a:xfrm>
          <a:prstGeom prst="right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4" name="TextBox 7"/>
          <p:cNvSpPr txBox="1"/>
          <p:nvPr/>
        </p:nvSpPr>
        <p:spPr>
          <a:xfrm>
            <a:off x="7875790" y="2257979"/>
            <a:ext cx="973343" cy="553998"/>
          </a:xfrm>
          <a:prstGeom prst="rect">
            <a:avLst/>
          </a:prstGeom>
          <a:noFill/>
        </p:spPr>
        <p:txBody>
          <a:bodyPr wrap="none" rtlCol="0">
            <a:spAutoFit/>
          </a:bodyPr>
          <a:lstStyle/>
          <a:p>
            <a:pPr algn="ctr"/>
            <a:r>
              <a:rPr lang="en-US" altLang="ja-JP" sz="1000" smtClean="0">
                <a:latin typeface="Trebuchet MS" pitchFamily="34" charset="0"/>
                <a:sym typeface="Symbol"/>
              </a:rPr>
              <a:t>Laser shipped</a:t>
            </a:r>
          </a:p>
          <a:p>
            <a:pPr algn="ctr"/>
            <a:endParaRPr lang="en-US" altLang="ja-JP" sz="1000" smtClean="0">
              <a:latin typeface="Trebuchet MS" pitchFamily="34" charset="0"/>
              <a:sym typeface="Symbol"/>
            </a:endParaRPr>
          </a:p>
          <a:p>
            <a:pPr algn="ctr"/>
            <a:r>
              <a:rPr lang="en-US" altLang="ja-JP" sz="1000" smtClean="0">
                <a:latin typeface="Trebuchet MS" pitchFamily="34" charset="0"/>
                <a:sym typeface="Symbol"/>
              </a:rPr>
              <a:t> to Zurich</a:t>
            </a:r>
          </a:p>
        </p:txBody>
      </p:sp>
      <p:sp>
        <p:nvSpPr>
          <p:cNvPr id="65" name="TextBox 7"/>
          <p:cNvSpPr txBox="1"/>
          <p:nvPr/>
        </p:nvSpPr>
        <p:spPr>
          <a:xfrm>
            <a:off x="7959238" y="2715179"/>
            <a:ext cx="881973" cy="261610"/>
          </a:xfrm>
          <a:prstGeom prst="rect">
            <a:avLst/>
          </a:prstGeom>
          <a:noFill/>
        </p:spPr>
        <p:txBody>
          <a:bodyPr wrap="none" rtlCol="0">
            <a:spAutoFit/>
          </a:bodyPr>
          <a:lstStyle/>
          <a:p>
            <a:r>
              <a:rPr lang="en-US" altLang="ja-JP" sz="1100" smtClean="0">
                <a:solidFill>
                  <a:srgbClr val="FF0000"/>
                </a:solidFill>
                <a:latin typeface="Trebuchet MS" pitchFamily="34" charset="0"/>
                <a:sym typeface="Symbol"/>
              </a:rPr>
              <a:t>HW update</a:t>
            </a:r>
            <a:endParaRPr kumimoji="1" lang="ja-JP" altLang="en-US" sz="1100" b="1" dirty="0">
              <a:solidFill>
                <a:srgbClr val="FF0000"/>
              </a:solidFill>
              <a:effectLst>
                <a:outerShdw blurRad="38100" dist="38100" dir="2700000" algn="tl">
                  <a:srgbClr val="000000">
                    <a:alpha val="43137"/>
                  </a:srgbClr>
                </a:outerShdw>
              </a:effectLst>
              <a:latin typeface="Trebuchet MS" pitchFamily="34" charset="0"/>
            </a:endParaRPr>
          </a:p>
        </p:txBody>
      </p:sp>
      <p:sp>
        <p:nvSpPr>
          <p:cNvPr id="66" name="Rectangle 65"/>
          <p:cNvSpPr/>
          <p:nvPr/>
        </p:nvSpPr>
        <p:spPr>
          <a:xfrm>
            <a:off x="7974581" y="1636751"/>
            <a:ext cx="800100" cy="190500"/>
          </a:xfrm>
          <a:prstGeom prst="rect">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7" name="TextBox 7"/>
          <p:cNvSpPr txBox="1"/>
          <p:nvPr/>
        </p:nvSpPr>
        <p:spPr>
          <a:xfrm>
            <a:off x="8043058" y="1595039"/>
            <a:ext cx="697627" cy="261610"/>
          </a:xfrm>
          <a:prstGeom prst="rect">
            <a:avLst/>
          </a:prstGeom>
          <a:noFill/>
        </p:spPr>
        <p:txBody>
          <a:bodyPr wrap="none" rtlCol="0">
            <a:spAutoFit/>
          </a:bodyPr>
          <a:lstStyle/>
          <a:p>
            <a:r>
              <a:rPr lang="en-US" altLang="ja-JP" sz="1100" smtClean="0">
                <a:solidFill>
                  <a:schemeClr val="bg1"/>
                </a:solidFill>
                <a:latin typeface="Trebuchet MS" pitchFamily="34" charset="0"/>
                <a:sym typeface="Symbol"/>
              </a:rPr>
              <a:t>No laser</a:t>
            </a:r>
            <a:endParaRPr kumimoji="1" lang="ja-JP" altLang="en-US" sz="1100" b="1" dirty="0">
              <a:solidFill>
                <a:schemeClr val="bg1"/>
              </a:solidFill>
              <a:effectLst>
                <a:outerShdw blurRad="38100" dist="38100" dir="2700000" algn="tl">
                  <a:srgbClr val="000000">
                    <a:alpha val="43137"/>
                  </a:srgbClr>
                </a:outerShdw>
              </a:effectLst>
              <a:latin typeface="Trebuchet MS" pitchFamily="34" charset="0"/>
            </a:endParaRPr>
          </a:p>
        </p:txBody>
      </p:sp>
      <p:pic>
        <p:nvPicPr>
          <p:cNvPr id="2051" name="Picture 3"/>
          <p:cNvPicPr>
            <a:picLocks noChangeAspect="1" noChangeArrowheads="1"/>
          </p:cNvPicPr>
          <p:nvPr/>
        </p:nvPicPr>
        <p:blipFill>
          <a:blip r:embed="rId2" cstate="print"/>
          <a:srcRect/>
          <a:stretch>
            <a:fillRect/>
          </a:stretch>
        </p:blipFill>
        <p:spPr bwMode="auto">
          <a:xfrm>
            <a:off x="4904674" y="4021810"/>
            <a:ext cx="409667" cy="379095"/>
          </a:xfrm>
          <a:prstGeom prst="rect">
            <a:avLst/>
          </a:prstGeom>
          <a:noFill/>
          <a:ln w="9525">
            <a:noFill/>
            <a:miter lim="800000"/>
            <a:headEnd/>
            <a:tailEnd/>
          </a:ln>
        </p:spPr>
      </p:pic>
      <p:pic>
        <p:nvPicPr>
          <p:cNvPr id="69" name="Picture 3"/>
          <p:cNvPicPr>
            <a:picLocks noChangeAspect="1" noChangeArrowheads="1"/>
          </p:cNvPicPr>
          <p:nvPr/>
        </p:nvPicPr>
        <p:blipFill>
          <a:blip r:embed="rId2" cstate="print"/>
          <a:srcRect/>
          <a:stretch>
            <a:fillRect/>
          </a:stretch>
        </p:blipFill>
        <p:spPr bwMode="auto">
          <a:xfrm>
            <a:off x="6908734" y="4821910"/>
            <a:ext cx="409667" cy="379095"/>
          </a:xfrm>
          <a:prstGeom prst="rect">
            <a:avLst/>
          </a:prstGeom>
          <a:noFill/>
          <a:ln w="9525">
            <a:noFill/>
            <a:miter lim="800000"/>
            <a:headEnd/>
            <a:tailEnd/>
          </a:ln>
        </p:spPr>
      </p:pic>
      <p:sp>
        <p:nvSpPr>
          <p:cNvPr id="70" name="TextBox 7"/>
          <p:cNvSpPr txBox="1"/>
          <p:nvPr/>
        </p:nvSpPr>
        <p:spPr>
          <a:xfrm>
            <a:off x="3486356" y="271944"/>
            <a:ext cx="2347117" cy="338554"/>
          </a:xfrm>
          <a:prstGeom prst="rect">
            <a:avLst/>
          </a:prstGeom>
          <a:noFill/>
        </p:spPr>
        <p:txBody>
          <a:bodyPr wrap="none" rtlCol="0">
            <a:spAutoFit/>
          </a:bodyPr>
          <a:lstStyle/>
          <a:p>
            <a:r>
              <a:rPr lang="en-US" altLang="ja-JP" sz="1600" b="1" smtClean="0">
                <a:latin typeface="Trebuchet MS" pitchFamily="34" charset="0"/>
                <a:sym typeface="Symbol"/>
              </a:rPr>
              <a:t>Mightylaser Milestones</a:t>
            </a:r>
            <a:endParaRPr kumimoji="1" lang="ja-JP" altLang="en-US" sz="1600" b="1" dirty="0">
              <a:effectLst>
                <a:outerShdw blurRad="38100" dist="38100" dir="2700000" algn="tl">
                  <a:srgbClr val="000000">
                    <a:alpha val="43137"/>
                  </a:srgbClr>
                </a:outerShdw>
              </a:effectLst>
              <a:latin typeface="Trebuchet MS" pitchFamily="34" charset="0"/>
            </a:endParaRPr>
          </a:p>
        </p:txBody>
      </p:sp>
      <p:pic>
        <p:nvPicPr>
          <p:cNvPr id="71" name="Picture 3"/>
          <p:cNvPicPr>
            <a:picLocks noChangeAspect="1" noChangeArrowheads="1"/>
          </p:cNvPicPr>
          <p:nvPr/>
        </p:nvPicPr>
        <p:blipFill>
          <a:blip r:embed="rId2" cstate="print"/>
          <a:srcRect/>
          <a:stretch>
            <a:fillRect/>
          </a:stretch>
        </p:blipFill>
        <p:spPr bwMode="auto">
          <a:xfrm>
            <a:off x="3437824" y="3545560"/>
            <a:ext cx="409667" cy="379095"/>
          </a:xfrm>
          <a:prstGeom prst="rect">
            <a:avLst/>
          </a:prstGeom>
          <a:noFill/>
          <a:ln w="9525">
            <a:noFill/>
            <a:miter lim="800000"/>
            <a:headEnd/>
            <a:tailEnd/>
          </a:ln>
        </p:spPr>
      </p:pic>
      <p:pic>
        <p:nvPicPr>
          <p:cNvPr id="72" name="Picture 3"/>
          <p:cNvPicPr>
            <a:picLocks noChangeAspect="1" noChangeArrowheads="1"/>
          </p:cNvPicPr>
          <p:nvPr/>
        </p:nvPicPr>
        <p:blipFill>
          <a:blip r:embed="rId2" cstate="print"/>
          <a:srcRect/>
          <a:stretch>
            <a:fillRect/>
          </a:stretch>
        </p:blipFill>
        <p:spPr bwMode="auto">
          <a:xfrm>
            <a:off x="1847149" y="2031085"/>
            <a:ext cx="409667" cy="379095"/>
          </a:xfrm>
          <a:prstGeom prst="rect">
            <a:avLst/>
          </a:prstGeom>
          <a:noFill/>
          <a:ln w="9525">
            <a:noFill/>
            <a:miter lim="800000"/>
            <a:headEnd/>
            <a:tailEnd/>
          </a:ln>
        </p:spPr>
      </p:pic>
      <p:sp>
        <p:nvSpPr>
          <p:cNvPr id="73" name="テキスト ボックス 72"/>
          <p:cNvSpPr txBox="1"/>
          <p:nvPr/>
        </p:nvSpPr>
        <p:spPr>
          <a:xfrm>
            <a:off x="6598975" y="5838064"/>
            <a:ext cx="2575607" cy="369332"/>
          </a:xfrm>
          <a:prstGeom prst="rect">
            <a:avLst/>
          </a:prstGeom>
          <a:solidFill>
            <a:srgbClr val="FFFF00"/>
          </a:solidFill>
        </p:spPr>
        <p:txBody>
          <a:bodyPr wrap="none" rtlCol="0">
            <a:spAutoFit/>
          </a:bodyPr>
          <a:lstStyle/>
          <a:p>
            <a:r>
              <a:rPr kumimoji="1" lang="en-US" altLang="ja-JP" dirty="0" err="1" smtClean="0"/>
              <a:t>N.Delerue</a:t>
            </a:r>
            <a:r>
              <a:rPr kumimoji="1" lang="en-US" altLang="ja-JP" dirty="0" smtClean="0"/>
              <a:t> and </a:t>
            </a:r>
            <a:r>
              <a:rPr kumimoji="1" lang="en-US" altLang="ja-JP" dirty="0" err="1" smtClean="0"/>
              <a:t>D.Jehanno</a:t>
            </a:r>
            <a:endParaRPr kumimoji="1" lang="ja-JP" altLang="en-US" dirty="0"/>
          </a:p>
        </p:txBody>
      </p:sp>
      <p:pic>
        <p:nvPicPr>
          <p:cNvPr id="3" name="図 2" descr="l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04" y="3856699"/>
            <a:ext cx="3320498" cy="2483456"/>
          </a:xfrm>
          <a:prstGeom prst="rect">
            <a:avLst/>
          </a:prstGeom>
        </p:spPr>
      </p:pic>
    </p:spTree>
    <p:extLst>
      <p:ext uri="{BB962C8B-B14F-4D97-AF65-F5344CB8AC3E}">
        <p14:creationId xmlns:p14="http://schemas.microsoft.com/office/powerpoint/2010/main" val="96620794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656288"/>
          </a:xfrm>
        </p:spPr>
        <p:txBody>
          <a:bodyPr>
            <a:normAutofit fontScale="90000"/>
          </a:bodyPr>
          <a:lstStyle/>
          <a:p>
            <a:r>
              <a:rPr lang="en-GB" dirty="0" smtClean="0"/>
              <a:t>Compton production</a:t>
            </a:r>
            <a:endParaRPr lang="en-GB" dirty="0"/>
          </a:p>
        </p:txBody>
      </p:sp>
      <p:sp>
        <p:nvSpPr>
          <p:cNvPr id="3" name="Espace réservé du contenu 2"/>
          <p:cNvSpPr>
            <a:spLocks noGrp="1"/>
          </p:cNvSpPr>
          <p:nvPr>
            <p:ph idx="1"/>
          </p:nvPr>
        </p:nvSpPr>
        <p:spPr>
          <a:xfrm>
            <a:off x="457200" y="4628111"/>
            <a:ext cx="8229600" cy="2002958"/>
          </a:xfrm>
        </p:spPr>
        <p:txBody>
          <a:bodyPr>
            <a:normAutofit fontScale="70000" lnSpcReduction="20000"/>
          </a:bodyPr>
          <a:lstStyle/>
          <a:p>
            <a:r>
              <a:rPr lang="en-GB" dirty="0" smtClean="0">
                <a:solidFill>
                  <a:srgbClr val="FF0000"/>
                </a:solidFill>
              </a:rPr>
              <a:t>Production of Compton photons (yellow trace) achieved regularly during weeks where the laser was available.  </a:t>
            </a:r>
          </a:p>
          <a:p>
            <a:r>
              <a:rPr lang="en-GB" dirty="0" smtClean="0"/>
              <a:t>Our cavity can remain locked on the ATF beam for more than one hour.</a:t>
            </a:r>
          </a:p>
          <a:p>
            <a:r>
              <a:rPr lang="en-GB" dirty="0" smtClean="0">
                <a:solidFill>
                  <a:srgbClr val="000090"/>
                </a:solidFill>
              </a:rPr>
              <a:t>However we see laser power fluctuations in the cavity indicating that our locking must be improved.</a:t>
            </a:r>
            <a:endParaRPr lang="en-GB" dirty="0">
              <a:solidFill>
                <a:srgbClr val="000090"/>
              </a:solidFill>
            </a:endParaRPr>
          </a:p>
        </p:txBody>
      </p:sp>
      <p:pic>
        <p:nvPicPr>
          <p:cNvPr id="4" name="Image 7" descr="LeCroy1.png"/>
          <p:cNvPicPr>
            <a:picLocks noChangeAspect="1"/>
          </p:cNvPicPr>
          <p:nvPr/>
        </p:nvPicPr>
        <p:blipFill>
          <a:blip r:embed="rId2"/>
          <a:srcRect/>
          <a:stretch>
            <a:fillRect/>
          </a:stretch>
        </p:blipFill>
        <p:spPr bwMode="auto">
          <a:xfrm>
            <a:off x="1483156" y="689003"/>
            <a:ext cx="6431764" cy="3726027"/>
          </a:xfrm>
          <a:prstGeom prst="rect">
            <a:avLst/>
          </a:prstGeom>
          <a:noFill/>
          <a:ln w="9525">
            <a:noFill/>
            <a:miter lim="800000"/>
            <a:headEnd/>
            <a:tailEnd/>
          </a:ln>
        </p:spPr>
      </p:pic>
      <p:sp>
        <p:nvSpPr>
          <p:cNvPr id="5" name="テキスト ボックス 4"/>
          <p:cNvSpPr txBox="1"/>
          <p:nvPr/>
        </p:nvSpPr>
        <p:spPr>
          <a:xfrm>
            <a:off x="6358694" y="6281573"/>
            <a:ext cx="2575607" cy="369332"/>
          </a:xfrm>
          <a:prstGeom prst="rect">
            <a:avLst/>
          </a:prstGeom>
          <a:solidFill>
            <a:srgbClr val="FFFF00"/>
          </a:solidFill>
        </p:spPr>
        <p:txBody>
          <a:bodyPr wrap="none" rtlCol="0">
            <a:spAutoFit/>
          </a:bodyPr>
          <a:lstStyle/>
          <a:p>
            <a:r>
              <a:rPr kumimoji="1" lang="en-US" altLang="ja-JP" dirty="0" err="1" smtClean="0"/>
              <a:t>N.Delerue</a:t>
            </a:r>
            <a:r>
              <a:rPr kumimoji="1" lang="en-US" altLang="ja-JP" dirty="0" smtClean="0"/>
              <a:t> and </a:t>
            </a:r>
            <a:r>
              <a:rPr kumimoji="1" lang="en-US" altLang="ja-JP" dirty="0" err="1" smtClean="0"/>
              <a:t>D.Jehanno</a:t>
            </a:r>
            <a:endParaRPr kumimoji="1" lang="ja-JP" altLang="en-US" dirty="0"/>
          </a:p>
        </p:txBody>
      </p:sp>
    </p:spTree>
    <p:extLst>
      <p:ext uri="{BB962C8B-B14F-4D97-AF65-F5344CB8AC3E}">
        <p14:creationId xmlns:p14="http://schemas.microsoft.com/office/powerpoint/2010/main" val="1140280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28863"/>
          </a:xfrm>
        </p:spPr>
        <p:txBody>
          <a:bodyPr>
            <a:noAutofit/>
          </a:bodyPr>
          <a:lstStyle/>
          <a:p>
            <a:r>
              <a:rPr kumimoji="1" lang="en-US" altLang="ja-JP" sz="3200" dirty="0" smtClean="0"/>
              <a:t>Extra beam operation on Dec 23</a:t>
            </a:r>
            <a:r>
              <a:rPr kumimoji="1" lang="en-US" altLang="ja-JP" sz="3200" baseline="30000" dirty="0" smtClean="0"/>
              <a:t>rd</a:t>
            </a:r>
            <a:r>
              <a:rPr kumimoji="1" lang="en-US" altLang="ja-JP" sz="3200" dirty="0" smtClean="0"/>
              <a:t> </a:t>
            </a:r>
            <a:br>
              <a:rPr kumimoji="1" lang="en-US" altLang="ja-JP" sz="3200" dirty="0" smtClean="0"/>
            </a:br>
            <a:r>
              <a:rPr kumimoji="1" lang="en-US" altLang="ja-JP" sz="3200" dirty="0" smtClean="0"/>
              <a:t>Permanent Magnet Final-Quad (Kyoto Univ.)</a:t>
            </a:r>
            <a:endParaRPr kumimoji="1" lang="ja-JP" altLang="en-US" sz="3200" dirty="0"/>
          </a:p>
        </p:txBody>
      </p:sp>
      <p:pic>
        <p:nvPicPr>
          <p:cNvPr id="4" name="コンテンツ プレースホルダー 3"/>
          <p:cNvPicPr>
            <a:picLocks noGrp="1" noChangeAspect="1"/>
          </p:cNvPicPr>
          <p:nvPr>
            <p:ph idx="1"/>
          </p:nvPr>
        </p:nvPicPr>
        <p:blipFill>
          <a:blip r:embed="rId2"/>
          <a:srcRect t="13383" b="13383"/>
          <a:stretch>
            <a:fillRect/>
          </a:stretch>
        </p:blipFill>
        <p:spPr>
          <a:xfrm>
            <a:off x="275308" y="4253781"/>
            <a:ext cx="3880955" cy="2134376"/>
          </a:xfrm>
          <a:prstGeom prst="rect">
            <a:avLst/>
          </a:prstGeom>
        </p:spPr>
      </p:pic>
      <p:pic>
        <p:nvPicPr>
          <p:cNvPr id="5" name="図 4" descr="PermQ-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308" y="1121078"/>
            <a:ext cx="3880955" cy="2910716"/>
          </a:xfrm>
          <a:prstGeom prst="rect">
            <a:avLst/>
          </a:prstGeom>
        </p:spPr>
      </p:pic>
      <p:sp>
        <p:nvSpPr>
          <p:cNvPr id="6" name="テキスト ボックス 5"/>
          <p:cNvSpPr txBox="1"/>
          <p:nvPr/>
        </p:nvSpPr>
        <p:spPr>
          <a:xfrm>
            <a:off x="4342763" y="1625140"/>
            <a:ext cx="4555902" cy="4093429"/>
          </a:xfrm>
          <a:prstGeom prst="rect">
            <a:avLst/>
          </a:prstGeom>
          <a:noFill/>
        </p:spPr>
        <p:txBody>
          <a:bodyPr wrap="square" rtlCol="0">
            <a:spAutoFit/>
          </a:bodyPr>
          <a:lstStyle/>
          <a:p>
            <a:r>
              <a:rPr lang="en-US" altLang="ja-JP" dirty="0" smtClean="0"/>
              <a:t>The magnet was assembled in Kyoto </a:t>
            </a:r>
            <a:r>
              <a:rPr lang="en-US" altLang="ja-JP" dirty="0" err="1" smtClean="0"/>
              <a:t>Univ</a:t>
            </a:r>
            <a:r>
              <a:rPr lang="en-US" altLang="ja-JP" dirty="0" smtClean="0"/>
              <a:t> in last fall.</a:t>
            </a:r>
          </a:p>
          <a:p>
            <a:r>
              <a:rPr lang="en-US" altLang="ja-JP" dirty="0" smtClean="0"/>
              <a:t>It was delivered to KEK from Kyoto in the end of November.</a:t>
            </a:r>
          </a:p>
          <a:p>
            <a:endParaRPr lang="en-US" altLang="ja-JP" dirty="0" smtClean="0"/>
          </a:p>
          <a:p>
            <a:pPr marL="285750" indent="-285750">
              <a:buFont typeface="Arial"/>
              <a:buChar char="•"/>
            </a:pPr>
            <a:r>
              <a:rPr kumimoji="1" lang="en-US" altLang="ja-JP" dirty="0" smtClean="0"/>
              <a:t>Field measurement by a rotating coil was done.</a:t>
            </a:r>
          </a:p>
          <a:p>
            <a:pPr marL="285750" indent="-285750">
              <a:buFont typeface="Arial"/>
              <a:buChar char="•"/>
            </a:pPr>
            <a:r>
              <a:rPr lang="en-US" altLang="ja-JP" sz="2000" dirty="0" smtClean="0">
                <a:solidFill>
                  <a:srgbClr val="FF0000"/>
                </a:solidFill>
              </a:rPr>
              <a:t>It was temporally installed in ATF2 line from Dec. 21</a:t>
            </a:r>
            <a:r>
              <a:rPr lang="en-US" altLang="ja-JP" sz="2000" baseline="30000" dirty="0" smtClean="0">
                <a:solidFill>
                  <a:srgbClr val="FF0000"/>
                </a:solidFill>
              </a:rPr>
              <a:t>st</a:t>
            </a:r>
            <a:r>
              <a:rPr lang="en-US" altLang="ja-JP" sz="2000" dirty="0" smtClean="0">
                <a:solidFill>
                  <a:srgbClr val="FF0000"/>
                </a:solidFill>
              </a:rPr>
              <a:t>  to 25</a:t>
            </a:r>
            <a:r>
              <a:rPr lang="en-US" altLang="ja-JP" sz="2000" baseline="30000" dirty="0" smtClean="0">
                <a:solidFill>
                  <a:srgbClr val="FF0000"/>
                </a:solidFill>
              </a:rPr>
              <a:t>th</a:t>
            </a:r>
            <a:r>
              <a:rPr lang="en-US" altLang="ja-JP" sz="2000" dirty="0" smtClean="0">
                <a:solidFill>
                  <a:srgbClr val="FF0000"/>
                </a:solidFill>
              </a:rPr>
              <a:t>.</a:t>
            </a:r>
          </a:p>
          <a:p>
            <a:pPr marL="285750" indent="-285750">
              <a:buFont typeface="Arial"/>
              <a:buChar char="•"/>
            </a:pPr>
            <a:r>
              <a:rPr lang="en-US" altLang="ja-JP" sz="2000" dirty="0" smtClean="0">
                <a:solidFill>
                  <a:srgbClr val="FF0000"/>
                </a:solidFill>
              </a:rPr>
              <a:t>Demonstration with beam was done on Dec. 23</a:t>
            </a:r>
            <a:r>
              <a:rPr lang="en-US" altLang="ja-JP" sz="2000" baseline="30000" dirty="0" smtClean="0">
                <a:solidFill>
                  <a:srgbClr val="FF0000"/>
                </a:solidFill>
              </a:rPr>
              <a:t>rd</a:t>
            </a:r>
            <a:r>
              <a:rPr lang="en-US" altLang="ja-JP" sz="2000" dirty="0">
                <a:solidFill>
                  <a:srgbClr val="FF0000"/>
                </a:solidFill>
              </a:rPr>
              <a:t> </a:t>
            </a:r>
            <a:r>
              <a:rPr lang="en-US" altLang="ja-JP" sz="2000" dirty="0" smtClean="0">
                <a:solidFill>
                  <a:srgbClr val="FF0000"/>
                </a:solidFill>
              </a:rPr>
              <a:t>for the master thesis.</a:t>
            </a:r>
          </a:p>
          <a:p>
            <a:pPr marL="285750" indent="-285750">
              <a:buFont typeface="Arial"/>
              <a:buChar char="•"/>
            </a:pPr>
            <a:endParaRPr kumimoji="1" lang="en-US" altLang="ja-JP" dirty="0"/>
          </a:p>
          <a:p>
            <a:pPr marL="285750" indent="-285750">
              <a:buFont typeface="Arial"/>
              <a:buChar char="•"/>
            </a:pPr>
            <a:r>
              <a:rPr lang="en-US" altLang="ja-JP" dirty="0" smtClean="0"/>
              <a:t>Results should be reported in next meeting (ATF2 or TB).</a:t>
            </a:r>
            <a:endParaRPr kumimoji="1" lang="ja-JP" altLang="en-US" dirty="0"/>
          </a:p>
        </p:txBody>
      </p:sp>
    </p:spTree>
    <p:extLst>
      <p:ext uri="{BB962C8B-B14F-4D97-AF65-F5344CB8AC3E}">
        <p14:creationId xmlns:p14="http://schemas.microsoft.com/office/powerpoint/2010/main" val="3449290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21754"/>
            <a:ext cx="7772400" cy="901011"/>
          </a:xfrm>
        </p:spPr>
        <p:txBody>
          <a:bodyPr>
            <a:noAutofit/>
          </a:bodyPr>
          <a:lstStyle/>
          <a:p>
            <a:r>
              <a:rPr lang="en-US" altLang="ja-JP" sz="3600" dirty="0" smtClean="0"/>
              <a:t>Fire Accident on the LINAC Klystron Modulator</a:t>
            </a:r>
            <a:endParaRPr lang="ja-JP" altLang="en-US" sz="3600" dirty="0"/>
          </a:p>
        </p:txBody>
      </p:sp>
      <p:sp>
        <p:nvSpPr>
          <p:cNvPr id="4" name="テキスト ボックス 3"/>
          <p:cNvSpPr txBox="1"/>
          <p:nvPr/>
        </p:nvSpPr>
        <p:spPr>
          <a:xfrm>
            <a:off x="3930736" y="1348800"/>
            <a:ext cx="5213264" cy="5509200"/>
          </a:xfrm>
          <a:prstGeom prst="rect">
            <a:avLst/>
          </a:prstGeom>
          <a:noFill/>
        </p:spPr>
        <p:txBody>
          <a:bodyPr wrap="square" rtlCol="0">
            <a:spAutoFit/>
          </a:bodyPr>
          <a:lstStyle/>
          <a:p>
            <a:r>
              <a:rPr lang="en-US" altLang="ja-JP" sz="2400" b="1" dirty="0" smtClean="0">
                <a:solidFill>
                  <a:srgbClr val="FF0000"/>
                </a:solidFill>
              </a:rPr>
              <a:t>A PFN capacitor of the </a:t>
            </a:r>
            <a:r>
              <a:rPr lang="en-US" altLang="ja-JP" sz="2400" b="1" dirty="0" smtClean="0">
                <a:solidFill>
                  <a:srgbClr val="FF0000"/>
                </a:solidFill>
              </a:rPr>
              <a:t>renewed #</a:t>
            </a:r>
            <a:r>
              <a:rPr lang="en-US" altLang="ja-JP" sz="2400" b="1" dirty="0" smtClean="0">
                <a:solidFill>
                  <a:srgbClr val="FF0000"/>
                </a:solidFill>
              </a:rPr>
              <a:t>0 modulator exploded and burned out on Feb. 16, 2011.</a:t>
            </a:r>
            <a:r>
              <a:rPr lang="ja-JP" altLang="en-US" sz="2400" b="1" dirty="0" smtClean="0">
                <a:solidFill>
                  <a:srgbClr val="FF0000"/>
                </a:solidFill>
              </a:rPr>
              <a:t>　</a:t>
            </a:r>
            <a:r>
              <a:rPr lang="en-US" altLang="ja-JP" sz="2400" b="1" dirty="0" smtClean="0">
                <a:solidFill>
                  <a:srgbClr val="FF0000"/>
                </a:solidFill>
              </a:rPr>
              <a:t>(only~</a:t>
            </a:r>
            <a:r>
              <a:rPr lang="en-US" altLang="ja-JP" sz="2400" b="1" dirty="0" smtClean="0">
                <a:solidFill>
                  <a:srgbClr val="FF0000"/>
                </a:solidFill>
              </a:rPr>
              <a:t>1,200 hours operation)</a:t>
            </a:r>
          </a:p>
          <a:p>
            <a:endParaRPr lang="en-US" altLang="ja-JP" sz="2400" b="1" dirty="0">
              <a:solidFill>
                <a:srgbClr val="000090"/>
              </a:solidFill>
            </a:endParaRPr>
          </a:p>
          <a:p>
            <a:r>
              <a:rPr lang="en-US" altLang="ja-JP" sz="2400" b="1" dirty="0" smtClean="0">
                <a:solidFill>
                  <a:srgbClr val="000090"/>
                </a:solidFill>
              </a:rPr>
              <a:t>We needed three weeks to recover the accident.</a:t>
            </a:r>
          </a:p>
          <a:p>
            <a:pPr marL="342900" indent="-342900">
              <a:buFont typeface="Arial"/>
              <a:buChar char="•"/>
            </a:pPr>
            <a:r>
              <a:rPr lang="en-US" altLang="ja-JP" sz="2000" dirty="0" smtClean="0">
                <a:solidFill>
                  <a:srgbClr val="000090"/>
                </a:solidFill>
              </a:rPr>
              <a:t>Exchanged the modulator #0 </a:t>
            </a:r>
            <a:r>
              <a:rPr lang="en-US" altLang="ja-JP" sz="2000" dirty="0" smtClean="0">
                <a:solidFill>
                  <a:srgbClr val="000090"/>
                </a:solidFill>
                <a:sym typeface="Wingdings"/>
              </a:rPr>
              <a:t> #10(ECS)</a:t>
            </a:r>
          </a:p>
          <a:p>
            <a:pPr marL="342900" indent="-342900">
              <a:buFont typeface="Arial"/>
              <a:buChar char="•"/>
            </a:pPr>
            <a:r>
              <a:rPr lang="en-US" altLang="ja-JP" sz="2000" dirty="0" smtClean="0">
                <a:solidFill>
                  <a:srgbClr val="000090"/>
                </a:solidFill>
                <a:sym typeface="Wingdings"/>
              </a:rPr>
              <a:t>Improved the failure sequence of the new modulators (i.e. for #8 operation).</a:t>
            </a:r>
          </a:p>
          <a:p>
            <a:endParaRPr lang="en-US" altLang="ja-JP" sz="2400" b="1" dirty="0">
              <a:solidFill>
                <a:srgbClr val="000090"/>
              </a:solidFill>
              <a:sym typeface="Wingdings"/>
            </a:endParaRPr>
          </a:p>
          <a:p>
            <a:r>
              <a:rPr lang="en-US" altLang="ja-JP" sz="2800" b="1" dirty="0" smtClean="0">
                <a:solidFill>
                  <a:srgbClr val="3366FF"/>
                </a:solidFill>
                <a:sym typeface="Wingdings"/>
              </a:rPr>
              <a:t>A beam came back on March 10</a:t>
            </a:r>
            <a:r>
              <a:rPr lang="en-US" altLang="ja-JP" sz="2800" b="1" dirty="0" smtClean="0">
                <a:solidFill>
                  <a:srgbClr val="3366FF"/>
                </a:solidFill>
                <a:sym typeface="Wingdings"/>
              </a:rPr>
              <a:t>!</a:t>
            </a:r>
            <a:endParaRPr lang="en-US" altLang="ja-JP" sz="2400" b="1" dirty="0">
              <a:solidFill>
                <a:srgbClr val="000090"/>
              </a:solidFill>
              <a:sym typeface="Wingdings"/>
            </a:endParaRPr>
          </a:p>
          <a:p>
            <a:r>
              <a:rPr lang="en-US" altLang="ja-JP" sz="2400" b="1" dirty="0" smtClean="0">
                <a:solidFill>
                  <a:srgbClr val="000090"/>
                </a:solidFill>
                <a:sym typeface="Wingdings"/>
              </a:rPr>
              <a:t>But… about a day later,</a:t>
            </a:r>
          </a:p>
          <a:p>
            <a:pPr lvl="1"/>
            <a:r>
              <a:rPr lang="en-US" altLang="ja-JP" sz="2400" b="1" dirty="0" smtClean="0">
                <a:solidFill>
                  <a:srgbClr val="FF0000"/>
                </a:solidFill>
                <a:sym typeface="Wingdings"/>
              </a:rPr>
              <a:t>Terrible Earthquake (M9.0) hit Japan.</a:t>
            </a:r>
            <a:endParaRPr lang="en-US" altLang="ja-JP" sz="2400" b="1" dirty="0" smtClean="0">
              <a:solidFill>
                <a:srgbClr val="FF0000"/>
              </a:solidFill>
            </a:endParaRPr>
          </a:p>
        </p:txBody>
      </p:sp>
      <p:pic>
        <p:nvPicPr>
          <p:cNvPr id="3" name="図 2" descr="pf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04" y="3803982"/>
            <a:ext cx="3761232" cy="2834640"/>
          </a:xfrm>
          <a:prstGeom prst="rect">
            <a:avLst/>
          </a:prstGeom>
        </p:spPr>
      </p:pic>
      <p:pic>
        <p:nvPicPr>
          <p:cNvPr id="7" name="図 6" descr="mo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384" y="1348800"/>
            <a:ext cx="3102864" cy="2340864"/>
          </a:xfrm>
          <a:prstGeom prst="rect">
            <a:avLst/>
          </a:prstGeom>
        </p:spPr>
      </p:pic>
    </p:spTree>
    <p:extLst>
      <p:ext uri="{BB962C8B-B14F-4D97-AF65-F5344CB8AC3E}">
        <p14:creationId xmlns:p14="http://schemas.microsoft.com/office/powerpoint/2010/main" val="3981425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en-US" altLang="ja-JP" dirty="0" smtClean="0"/>
              <a:t>Damage on the ATF facility </a:t>
            </a:r>
            <a:br>
              <a:rPr kumimoji="1" lang="en-US" altLang="ja-JP" dirty="0" smtClean="0"/>
            </a:br>
            <a:r>
              <a:rPr kumimoji="1" lang="en-US" altLang="ja-JP" sz="3600" dirty="0" smtClean="0">
                <a:solidFill>
                  <a:srgbClr val="FF6600"/>
                </a:solidFill>
              </a:rPr>
              <a:t>M9.0 Earthquake on 2011/Mar/11</a:t>
            </a:r>
            <a:endParaRPr kumimoji="1" lang="ja-JP" altLang="en-US" sz="3600" dirty="0">
              <a:solidFill>
                <a:srgbClr val="FF6600"/>
              </a:solidFill>
            </a:endParaRPr>
          </a:p>
        </p:txBody>
      </p:sp>
      <p:sp>
        <p:nvSpPr>
          <p:cNvPr id="3" name="サブタイトル 2"/>
          <p:cNvSpPr>
            <a:spLocks noGrp="1"/>
          </p:cNvSpPr>
          <p:nvPr>
            <p:ph type="subTitle" idx="1"/>
          </p:nvPr>
        </p:nvSpPr>
        <p:spPr/>
        <p:txBody>
          <a:bodyPr>
            <a:normAutofit fontScale="92500" lnSpcReduction="20000"/>
          </a:bodyPr>
          <a:lstStyle/>
          <a:p>
            <a:r>
              <a:rPr kumimoji="1" lang="en-US" altLang="ja-JP" sz="2800" dirty="0" smtClean="0"/>
              <a:t>Very quick investigation </a:t>
            </a:r>
          </a:p>
          <a:p>
            <a:r>
              <a:rPr kumimoji="1" lang="en-US" altLang="ja-JP" sz="2800" dirty="0" smtClean="0"/>
              <a:t>with</a:t>
            </a:r>
            <a:r>
              <a:rPr lang="en-US" altLang="ja-JP" sz="2800" dirty="0" smtClean="0"/>
              <a:t> a flashlight under a power outage</a:t>
            </a:r>
          </a:p>
          <a:p>
            <a:endParaRPr lang="en-US" altLang="ja-JP" sz="2800" dirty="0" smtClean="0"/>
          </a:p>
          <a:p>
            <a:r>
              <a:rPr kumimoji="1" lang="en-US" altLang="ja-JP" sz="2800" dirty="0" err="1" smtClean="0"/>
              <a:t>N.Terunuma</a:t>
            </a:r>
            <a:r>
              <a:rPr kumimoji="1" lang="en-US" altLang="ja-JP" sz="2800" dirty="0" smtClean="0"/>
              <a:t>, KEK</a:t>
            </a:r>
          </a:p>
        </p:txBody>
      </p:sp>
    </p:spTree>
    <p:extLst>
      <p:ext uri="{BB962C8B-B14F-4D97-AF65-F5344CB8AC3E}">
        <p14:creationId xmlns:p14="http://schemas.microsoft.com/office/powerpoint/2010/main" val="9247001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名称未設定.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359707" cy="6858000"/>
          </a:xfrm>
          <a:prstGeom prst="rect">
            <a:avLst/>
          </a:prstGeom>
        </p:spPr>
      </p:pic>
      <p:sp>
        <p:nvSpPr>
          <p:cNvPr id="2" name="タイトル 1"/>
          <p:cNvSpPr>
            <a:spLocks noGrp="1"/>
          </p:cNvSpPr>
          <p:nvPr>
            <p:ph type="ctrTitle"/>
          </p:nvPr>
        </p:nvSpPr>
        <p:spPr>
          <a:xfrm>
            <a:off x="6174408" y="1490870"/>
            <a:ext cx="2881243" cy="1176572"/>
          </a:xfrm>
        </p:spPr>
        <p:txBody>
          <a:bodyPr>
            <a:normAutofit/>
          </a:bodyPr>
          <a:lstStyle/>
          <a:p>
            <a:pPr algn="l"/>
            <a:r>
              <a:rPr kumimoji="1" lang="en-US" altLang="ja-JP" dirty="0" smtClean="0"/>
              <a:t>M9.0 </a:t>
            </a:r>
            <a:endParaRPr kumimoji="1" lang="ja-JP" altLang="en-US" dirty="0"/>
          </a:p>
        </p:txBody>
      </p:sp>
      <p:sp>
        <p:nvSpPr>
          <p:cNvPr id="4" name="テキスト ボックス 3"/>
          <p:cNvSpPr txBox="1"/>
          <p:nvPr/>
        </p:nvSpPr>
        <p:spPr>
          <a:xfrm>
            <a:off x="934079" y="5890370"/>
            <a:ext cx="2663409" cy="369332"/>
          </a:xfrm>
          <a:prstGeom prst="rect">
            <a:avLst/>
          </a:prstGeom>
          <a:solidFill>
            <a:srgbClr val="FFFFFF"/>
          </a:solidFill>
          <a:ln>
            <a:solidFill>
              <a:srgbClr val="FFFF00"/>
            </a:solidFill>
          </a:ln>
        </p:spPr>
        <p:txBody>
          <a:bodyPr wrap="none" rtlCol="0">
            <a:spAutoFit/>
          </a:bodyPr>
          <a:lstStyle/>
          <a:p>
            <a:r>
              <a:rPr kumimoji="1" lang="en-US" altLang="ja-JP" dirty="0" smtClean="0"/>
              <a:t>Japanese Seismic Intensity</a:t>
            </a:r>
            <a:endParaRPr kumimoji="1" lang="ja-JP" altLang="en-US" dirty="0"/>
          </a:p>
        </p:txBody>
      </p:sp>
    </p:spTree>
    <p:extLst>
      <p:ext uri="{BB962C8B-B14F-4D97-AF65-F5344CB8AC3E}">
        <p14:creationId xmlns:p14="http://schemas.microsoft.com/office/powerpoint/2010/main" val="2895632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8205" y="0"/>
            <a:ext cx="4852211" cy="6858000"/>
          </a:xfrm>
          <a:prstGeom prst="rect">
            <a:avLst/>
          </a:prstGeom>
        </p:spPr>
      </p:pic>
      <p:pic>
        <p:nvPicPr>
          <p:cNvPr id="2" name="図 1" descr="v.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852211" cy="6858000"/>
          </a:xfrm>
          <a:prstGeom prst="rect">
            <a:avLst/>
          </a:prstGeom>
        </p:spPr>
      </p:pic>
      <p:sp>
        <p:nvSpPr>
          <p:cNvPr id="7" name="テキスト ボックス 6"/>
          <p:cNvSpPr txBox="1"/>
          <p:nvPr/>
        </p:nvSpPr>
        <p:spPr>
          <a:xfrm>
            <a:off x="2970696" y="1203739"/>
            <a:ext cx="1082348" cy="369332"/>
          </a:xfrm>
          <a:prstGeom prst="rect">
            <a:avLst/>
          </a:prstGeom>
          <a:noFill/>
        </p:spPr>
        <p:txBody>
          <a:bodyPr wrap="none" rtlCol="0">
            <a:spAutoFit/>
          </a:bodyPr>
          <a:lstStyle/>
          <a:p>
            <a:r>
              <a:rPr kumimoji="1" lang="en-US" altLang="ja-JP" dirty="0" smtClean="0">
                <a:solidFill>
                  <a:srgbClr val="FF0000"/>
                </a:solidFill>
              </a:rPr>
              <a:t>VERTICAL</a:t>
            </a:r>
            <a:endParaRPr kumimoji="1" lang="ja-JP" altLang="en-US" dirty="0">
              <a:solidFill>
                <a:srgbClr val="FF0000"/>
              </a:solidFill>
            </a:endParaRPr>
          </a:p>
        </p:txBody>
      </p:sp>
      <p:sp>
        <p:nvSpPr>
          <p:cNvPr id="8" name="テキスト ボックス 7"/>
          <p:cNvSpPr txBox="1"/>
          <p:nvPr/>
        </p:nvSpPr>
        <p:spPr>
          <a:xfrm>
            <a:off x="7540486" y="1353930"/>
            <a:ext cx="1428596" cy="369332"/>
          </a:xfrm>
          <a:prstGeom prst="rect">
            <a:avLst/>
          </a:prstGeom>
          <a:noFill/>
        </p:spPr>
        <p:txBody>
          <a:bodyPr wrap="none" rtlCol="0">
            <a:spAutoFit/>
          </a:bodyPr>
          <a:lstStyle/>
          <a:p>
            <a:r>
              <a:rPr kumimoji="1" lang="en-US" altLang="ja-JP" dirty="0" smtClean="0">
                <a:solidFill>
                  <a:srgbClr val="FF0000"/>
                </a:solidFill>
              </a:rPr>
              <a:t>HORIZONTAL</a:t>
            </a:r>
            <a:endParaRPr kumimoji="1" lang="ja-JP" altLang="en-US" dirty="0">
              <a:solidFill>
                <a:srgbClr val="FF0000"/>
              </a:solidFill>
            </a:endParaRPr>
          </a:p>
        </p:txBody>
      </p:sp>
      <p:cxnSp>
        <p:nvCxnSpPr>
          <p:cNvPr id="10" name="直線コネクタ 9"/>
          <p:cNvCxnSpPr/>
          <p:nvPr/>
        </p:nvCxnSpPr>
        <p:spPr>
          <a:xfrm>
            <a:off x="2043043" y="4826000"/>
            <a:ext cx="927653" cy="37547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2970696" y="4986538"/>
            <a:ext cx="1282134" cy="646331"/>
          </a:xfrm>
          <a:prstGeom prst="rect">
            <a:avLst/>
          </a:prstGeom>
          <a:noFill/>
        </p:spPr>
        <p:txBody>
          <a:bodyPr wrap="none" rtlCol="0">
            <a:spAutoFit/>
          </a:bodyPr>
          <a:lstStyle/>
          <a:p>
            <a:r>
              <a:rPr kumimoji="1" lang="en-US" altLang="ja-JP" dirty="0" smtClean="0">
                <a:solidFill>
                  <a:srgbClr val="FF0000"/>
                </a:solidFill>
              </a:rPr>
              <a:t>KEK </a:t>
            </a:r>
          </a:p>
          <a:p>
            <a:r>
              <a:rPr kumimoji="1" lang="en-US" altLang="ja-JP" dirty="0" smtClean="0">
                <a:solidFill>
                  <a:srgbClr val="FF0000"/>
                </a:solidFill>
              </a:rPr>
              <a:t>10cm down</a:t>
            </a:r>
            <a:endParaRPr kumimoji="1" lang="ja-JP" altLang="en-US" dirty="0">
              <a:solidFill>
                <a:srgbClr val="FF0000"/>
              </a:solidFill>
            </a:endParaRPr>
          </a:p>
        </p:txBody>
      </p:sp>
      <p:cxnSp>
        <p:nvCxnSpPr>
          <p:cNvPr id="13" name="直線コネクタ 12"/>
          <p:cNvCxnSpPr/>
          <p:nvPr/>
        </p:nvCxnSpPr>
        <p:spPr>
          <a:xfrm>
            <a:off x="6612833" y="4826000"/>
            <a:ext cx="927653" cy="37547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7606834" y="4986538"/>
            <a:ext cx="1394958" cy="646331"/>
          </a:xfrm>
          <a:prstGeom prst="rect">
            <a:avLst/>
          </a:prstGeom>
          <a:noFill/>
        </p:spPr>
        <p:txBody>
          <a:bodyPr wrap="none" rtlCol="0">
            <a:spAutoFit/>
          </a:bodyPr>
          <a:lstStyle/>
          <a:p>
            <a:r>
              <a:rPr kumimoji="1" lang="en-US" altLang="ja-JP" dirty="0" smtClean="0">
                <a:solidFill>
                  <a:srgbClr val="FF0000"/>
                </a:solidFill>
              </a:rPr>
              <a:t>KEK </a:t>
            </a:r>
          </a:p>
          <a:p>
            <a:r>
              <a:rPr kumimoji="1" lang="en-US" altLang="ja-JP" dirty="0" smtClean="0">
                <a:solidFill>
                  <a:srgbClr val="FF0000"/>
                </a:solidFill>
              </a:rPr>
              <a:t>50cm to East</a:t>
            </a:r>
            <a:endParaRPr kumimoji="1" lang="ja-JP" altLang="en-US" dirty="0">
              <a:solidFill>
                <a:srgbClr val="FF0000"/>
              </a:solidFill>
            </a:endParaRPr>
          </a:p>
        </p:txBody>
      </p:sp>
      <p:sp>
        <p:nvSpPr>
          <p:cNvPr id="15" name="テキスト ボックス 14"/>
          <p:cNvSpPr txBox="1"/>
          <p:nvPr/>
        </p:nvSpPr>
        <p:spPr>
          <a:xfrm>
            <a:off x="460028" y="583912"/>
            <a:ext cx="8499442" cy="584776"/>
          </a:xfrm>
          <a:prstGeom prst="rect">
            <a:avLst/>
          </a:prstGeom>
          <a:solidFill>
            <a:schemeClr val="bg1"/>
          </a:solidFill>
        </p:spPr>
        <p:txBody>
          <a:bodyPr wrap="none" rtlCol="0">
            <a:spAutoFit/>
          </a:bodyPr>
          <a:lstStyle/>
          <a:p>
            <a:r>
              <a:rPr kumimoji="1" lang="en-US" altLang="ja-JP" sz="3200" dirty="0" smtClean="0">
                <a:solidFill>
                  <a:srgbClr val="000090"/>
                </a:solidFill>
              </a:rPr>
              <a:t>GPS by the National Geographical Survey Institute</a:t>
            </a:r>
            <a:endParaRPr kumimoji="1" lang="ja-JP" altLang="en-US" sz="3200" dirty="0">
              <a:solidFill>
                <a:srgbClr val="000090"/>
              </a:solidFill>
            </a:endParaRPr>
          </a:p>
        </p:txBody>
      </p:sp>
      <p:sp>
        <p:nvSpPr>
          <p:cNvPr id="16" name="テキスト ボックス 15"/>
          <p:cNvSpPr txBox="1"/>
          <p:nvPr/>
        </p:nvSpPr>
        <p:spPr>
          <a:xfrm>
            <a:off x="7727605" y="3794517"/>
            <a:ext cx="1231865" cy="369332"/>
          </a:xfrm>
          <a:prstGeom prst="rect">
            <a:avLst/>
          </a:prstGeom>
          <a:noFill/>
        </p:spPr>
        <p:txBody>
          <a:bodyPr wrap="none" rtlCol="0">
            <a:spAutoFit/>
          </a:bodyPr>
          <a:lstStyle/>
          <a:p>
            <a:r>
              <a:rPr kumimoji="1" lang="en-US" altLang="ja-JP" dirty="0" smtClean="0">
                <a:solidFill>
                  <a:srgbClr val="000090"/>
                </a:solidFill>
              </a:rPr>
              <a:t>Max. 5.3 m</a:t>
            </a:r>
            <a:endParaRPr kumimoji="1" lang="ja-JP" altLang="en-US" dirty="0">
              <a:solidFill>
                <a:srgbClr val="000090"/>
              </a:solidFill>
            </a:endParaRPr>
          </a:p>
        </p:txBody>
      </p:sp>
    </p:spTree>
    <p:extLst>
      <p:ext uri="{BB962C8B-B14F-4D97-AF65-F5344CB8AC3E}">
        <p14:creationId xmlns:p14="http://schemas.microsoft.com/office/powerpoint/2010/main" val="4067940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char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147" y="0"/>
            <a:ext cx="8046720" cy="6815328"/>
          </a:xfrm>
          <a:prstGeom prst="rect">
            <a:avLst/>
          </a:prstGeom>
        </p:spPr>
      </p:pic>
    </p:spTree>
    <p:extLst>
      <p:ext uri="{BB962C8B-B14F-4D97-AF65-F5344CB8AC3E}">
        <p14:creationId xmlns:p14="http://schemas.microsoft.com/office/powerpoint/2010/main" val="592092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71341"/>
            <a:ext cx="7772400" cy="773485"/>
          </a:xfrm>
        </p:spPr>
        <p:txBody>
          <a:bodyPr/>
          <a:lstStyle/>
          <a:p>
            <a:r>
              <a:rPr kumimoji="1" lang="en-US" altLang="ja-JP" dirty="0" smtClean="0"/>
              <a:t>ATF Building looks fine…</a:t>
            </a:r>
            <a:endParaRPr kumimoji="1" lang="ja-JP" altLang="en-US" dirty="0"/>
          </a:p>
        </p:txBody>
      </p:sp>
      <p:pic>
        <p:nvPicPr>
          <p:cNvPr id="3" name="図 2" descr="ha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 y="844826"/>
            <a:ext cx="7955280" cy="5986272"/>
          </a:xfrm>
          <a:prstGeom prst="rect">
            <a:avLst/>
          </a:prstGeom>
        </p:spPr>
      </p:pic>
    </p:spTree>
    <p:extLst>
      <p:ext uri="{BB962C8B-B14F-4D97-AF65-F5344CB8AC3E}">
        <p14:creationId xmlns:p14="http://schemas.microsoft.com/office/powerpoint/2010/main" val="146350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71342"/>
            <a:ext cx="7772400" cy="915308"/>
          </a:xfrm>
        </p:spPr>
        <p:txBody>
          <a:bodyPr/>
          <a:lstStyle/>
          <a:p>
            <a:r>
              <a:rPr kumimoji="1" lang="en-US" altLang="ja-JP" dirty="0" smtClean="0"/>
              <a:t>Facility Outside Damages</a:t>
            </a:r>
            <a:endParaRPr kumimoji="1" lang="ja-JP" altLang="en-US" dirty="0"/>
          </a:p>
        </p:txBody>
      </p:sp>
      <p:pic>
        <p:nvPicPr>
          <p:cNvPr id="5" name="図 4" descr="シャッター.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1235" y="3540948"/>
            <a:ext cx="2487788" cy="3317051"/>
          </a:xfrm>
          <a:prstGeom prst="rect">
            <a:avLst/>
          </a:prstGeom>
        </p:spPr>
      </p:pic>
      <p:pic>
        <p:nvPicPr>
          <p:cNvPr id="6" name="図 5" descr="ガラス.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53" y="1200310"/>
            <a:ext cx="2708188" cy="3610917"/>
          </a:xfrm>
          <a:prstGeom prst="rect">
            <a:avLst/>
          </a:prstGeom>
        </p:spPr>
      </p:pic>
      <p:pic>
        <p:nvPicPr>
          <p:cNvPr id="7" name="図 6" descr="雨樋.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2986" y="4179738"/>
            <a:ext cx="3571014" cy="2678261"/>
          </a:xfrm>
          <a:prstGeom prst="rect">
            <a:avLst/>
          </a:prstGeom>
        </p:spPr>
      </p:pic>
      <p:cxnSp>
        <p:nvCxnSpPr>
          <p:cNvPr id="9" name="直線矢印コネクタ 8"/>
          <p:cNvCxnSpPr/>
          <p:nvPr/>
        </p:nvCxnSpPr>
        <p:spPr>
          <a:xfrm flipV="1">
            <a:off x="2813141" y="2705609"/>
            <a:ext cx="1899233" cy="5377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線矢印コネクタ 9"/>
          <p:cNvCxnSpPr/>
          <p:nvPr/>
        </p:nvCxnSpPr>
        <p:spPr>
          <a:xfrm flipV="1">
            <a:off x="4712374" y="2705609"/>
            <a:ext cx="1581583" cy="69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p:nvPr/>
        </p:nvCxnSpPr>
        <p:spPr>
          <a:xfrm flipV="1">
            <a:off x="6695979" y="2705609"/>
            <a:ext cx="587735" cy="13564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 name="テキスト ボックス 3"/>
          <p:cNvSpPr txBox="1"/>
          <p:nvPr/>
        </p:nvSpPr>
        <p:spPr>
          <a:xfrm>
            <a:off x="7476590" y="3810406"/>
            <a:ext cx="1467068" cy="369332"/>
          </a:xfrm>
          <a:prstGeom prst="rect">
            <a:avLst/>
          </a:prstGeom>
          <a:noFill/>
        </p:spPr>
        <p:txBody>
          <a:bodyPr wrap="none" rtlCol="0">
            <a:spAutoFit/>
          </a:bodyPr>
          <a:lstStyle/>
          <a:p>
            <a:r>
              <a:rPr kumimoji="1" lang="en-US" altLang="ja-JP" dirty="0" smtClean="0"/>
              <a:t>Drain pipe x ?</a:t>
            </a:r>
            <a:endParaRPr kumimoji="1" lang="ja-JP" altLang="en-US" dirty="0"/>
          </a:p>
        </p:txBody>
      </p:sp>
      <p:sp>
        <p:nvSpPr>
          <p:cNvPr id="11" name="テキスト ボックス 10"/>
          <p:cNvSpPr txBox="1"/>
          <p:nvPr/>
        </p:nvSpPr>
        <p:spPr>
          <a:xfrm>
            <a:off x="4995713" y="3217571"/>
            <a:ext cx="1144176" cy="369332"/>
          </a:xfrm>
          <a:prstGeom prst="rect">
            <a:avLst/>
          </a:prstGeom>
          <a:noFill/>
        </p:spPr>
        <p:txBody>
          <a:bodyPr wrap="none" rtlCol="0">
            <a:spAutoFit/>
          </a:bodyPr>
          <a:lstStyle/>
          <a:p>
            <a:r>
              <a:rPr kumimoji="1" lang="en-US" altLang="ja-JP" dirty="0" smtClean="0"/>
              <a:t>Shutter x6</a:t>
            </a:r>
            <a:endParaRPr kumimoji="1" lang="ja-JP" altLang="en-US" dirty="0"/>
          </a:p>
        </p:txBody>
      </p:sp>
      <p:pic>
        <p:nvPicPr>
          <p:cNvPr id="12" name="図 11" descr="atf-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46759" y="1200310"/>
            <a:ext cx="3386260" cy="1496866"/>
          </a:xfrm>
          <a:prstGeom prst="rect">
            <a:avLst/>
          </a:prstGeom>
        </p:spPr>
      </p:pic>
    </p:spTree>
    <p:extLst>
      <p:ext uri="{BB962C8B-B14F-4D97-AF65-F5344CB8AC3E}">
        <p14:creationId xmlns:p14="http://schemas.microsoft.com/office/powerpoint/2010/main" val="20172396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descr="atf-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866" y="2698608"/>
            <a:ext cx="3386260" cy="1496866"/>
          </a:xfrm>
          <a:prstGeom prst="rect">
            <a:avLst/>
          </a:prstGeom>
        </p:spPr>
      </p:pic>
      <p:sp>
        <p:nvSpPr>
          <p:cNvPr id="2" name="タイトル 1"/>
          <p:cNvSpPr>
            <a:spLocks noGrp="1"/>
          </p:cNvSpPr>
          <p:nvPr>
            <p:ph type="ctrTitle"/>
          </p:nvPr>
        </p:nvSpPr>
        <p:spPr>
          <a:xfrm>
            <a:off x="685800" y="71342"/>
            <a:ext cx="4614309" cy="731387"/>
          </a:xfrm>
        </p:spPr>
        <p:txBody>
          <a:bodyPr>
            <a:normAutofit fontScale="90000"/>
          </a:bodyPr>
          <a:lstStyle/>
          <a:p>
            <a:r>
              <a:rPr kumimoji="1" lang="en-US" altLang="ja-JP" dirty="0" smtClean="0"/>
              <a:t>Facility Damages</a:t>
            </a:r>
            <a:endParaRPr kumimoji="1" lang="ja-JP" altLang="en-US" dirty="0"/>
          </a:p>
        </p:txBody>
      </p:sp>
      <p:cxnSp>
        <p:nvCxnSpPr>
          <p:cNvPr id="9" name="直線矢印コネクタ 8"/>
          <p:cNvCxnSpPr/>
          <p:nvPr/>
        </p:nvCxnSpPr>
        <p:spPr>
          <a:xfrm>
            <a:off x="3805944" y="3274837"/>
            <a:ext cx="942744" cy="1574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線矢印コネクタ 9"/>
          <p:cNvCxnSpPr/>
          <p:nvPr/>
        </p:nvCxnSpPr>
        <p:spPr>
          <a:xfrm flipH="1">
            <a:off x="5142681" y="2477120"/>
            <a:ext cx="608724" cy="6822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p:nvPr/>
        </p:nvCxnSpPr>
        <p:spPr>
          <a:xfrm flipH="1" flipV="1">
            <a:off x="5898339" y="3547739"/>
            <a:ext cx="598230" cy="9735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 name="図 3" descr="PowerCab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20" y="802729"/>
            <a:ext cx="3973152" cy="2979865"/>
          </a:xfrm>
          <a:prstGeom prst="rect">
            <a:avLst/>
          </a:prstGeom>
        </p:spPr>
      </p:pic>
      <p:pic>
        <p:nvPicPr>
          <p:cNvPr id="14" name="図 13" descr="PowerCable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20" y="3840072"/>
            <a:ext cx="3805228" cy="2853921"/>
          </a:xfrm>
          <a:prstGeom prst="rect">
            <a:avLst/>
          </a:prstGeom>
        </p:spPr>
      </p:pic>
      <p:cxnSp>
        <p:nvCxnSpPr>
          <p:cNvPr id="16" name="直線矢印コネクタ 15"/>
          <p:cNvCxnSpPr/>
          <p:nvPr/>
        </p:nvCxnSpPr>
        <p:spPr>
          <a:xfrm flipV="1">
            <a:off x="3805944" y="3547739"/>
            <a:ext cx="942744" cy="9236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9" name="図 18" descr="ATF2outshield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1405" y="276796"/>
            <a:ext cx="2933765" cy="2200324"/>
          </a:xfrm>
          <a:prstGeom prst="rect">
            <a:avLst/>
          </a:prstGeom>
        </p:spPr>
      </p:pic>
      <p:pic>
        <p:nvPicPr>
          <p:cNvPr id="23" name="図 22" descr="CatWalk.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48688" y="4521267"/>
            <a:ext cx="2930208" cy="2197656"/>
          </a:xfrm>
          <a:prstGeom prst="rect">
            <a:avLst/>
          </a:prstGeom>
        </p:spPr>
      </p:pic>
      <p:sp>
        <p:nvSpPr>
          <p:cNvPr id="5" name="テキスト ボックス 4"/>
          <p:cNvSpPr txBox="1"/>
          <p:nvPr/>
        </p:nvSpPr>
        <p:spPr>
          <a:xfrm>
            <a:off x="6716969" y="276796"/>
            <a:ext cx="2180442" cy="369332"/>
          </a:xfrm>
          <a:prstGeom prst="rect">
            <a:avLst/>
          </a:prstGeom>
          <a:solidFill>
            <a:schemeClr val="bg1">
              <a:lumMod val="95000"/>
            </a:schemeClr>
          </a:solidFill>
        </p:spPr>
        <p:txBody>
          <a:bodyPr wrap="none" rtlCol="0">
            <a:spAutoFit/>
          </a:bodyPr>
          <a:lstStyle/>
          <a:p>
            <a:r>
              <a:rPr kumimoji="1" lang="en-US" altLang="ja-JP" dirty="0" smtClean="0"/>
              <a:t>Not well fixed blocks.</a:t>
            </a:r>
            <a:endParaRPr kumimoji="1" lang="ja-JP" altLang="en-US" dirty="0"/>
          </a:p>
        </p:txBody>
      </p:sp>
      <p:sp>
        <p:nvSpPr>
          <p:cNvPr id="15" name="テキスト ボックス 14"/>
          <p:cNvSpPr txBox="1"/>
          <p:nvPr/>
        </p:nvSpPr>
        <p:spPr>
          <a:xfrm>
            <a:off x="189418" y="3447041"/>
            <a:ext cx="3861754" cy="369332"/>
          </a:xfrm>
          <a:prstGeom prst="rect">
            <a:avLst/>
          </a:prstGeom>
          <a:solidFill>
            <a:schemeClr val="bg1">
              <a:lumMod val="95000"/>
            </a:schemeClr>
          </a:solidFill>
        </p:spPr>
        <p:txBody>
          <a:bodyPr wrap="none" rtlCol="0">
            <a:spAutoFit/>
          </a:bodyPr>
          <a:lstStyle/>
          <a:p>
            <a:r>
              <a:rPr kumimoji="1" lang="en-US" altLang="ja-JP" dirty="0" smtClean="0">
                <a:solidFill>
                  <a:srgbClr val="FF0000"/>
                </a:solidFill>
              </a:rPr>
              <a:t>Main power cables for the ATF building</a:t>
            </a:r>
            <a:endParaRPr kumimoji="1" lang="ja-JP" altLang="en-US" dirty="0">
              <a:solidFill>
                <a:srgbClr val="FF0000"/>
              </a:solidFill>
            </a:endParaRPr>
          </a:p>
        </p:txBody>
      </p:sp>
    </p:spTree>
    <p:extLst>
      <p:ext uri="{BB962C8B-B14F-4D97-AF65-F5344CB8AC3E}">
        <p14:creationId xmlns:p14="http://schemas.microsoft.com/office/powerpoint/2010/main" val="4329091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atf-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3364" y="131034"/>
            <a:ext cx="3386260" cy="1496866"/>
          </a:xfrm>
          <a:prstGeom prst="rect">
            <a:avLst/>
          </a:prstGeom>
        </p:spPr>
      </p:pic>
      <p:pic>
        <p:nvPicPr>
          <p:cNvPr id="9" name="図 8" descr="linacend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6027" y="2029041"/>
            <a:ext cx="3419856" cy="2554224"/>
          </a:xfrm>
          <a:prstGeom prst="rect">
            <a:avLst/>
          </a:prstGeom>
        </p:spPr>
      </p:pic>
      <p:pic>
        <p:nvPicPr>
          <p:cNvPr id="4" name="図 3" descr="mv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30" y="2676144"/>
            <a:ext cx="3151632" cy="4181856"/>
          </a:xfrm>
          <a:prstGeom prst="rect">
            <a:avLst/>
          </a:prstGeom>
        </p:spPr>
      </p:pic>
      <p:sp>
        <p:nvSpPr>
          <p:cNvPr id="2" name="タイトル 1"/>
          <p:cNvSpPr>
            <a:spLocks noGrp="1"/>
          </p:cNvSpPr>
          <p:nvPr>
            <p:ph type="ctrTitle"/>
          </p:nvPr>
        </p:nvSpPr>
        <p:spPr>
          <a:xfrm>
            <a:off x="119055" y="71342"/>
            <a:ext cx="4614309" cy="731387"/>
          </a:xfrm>
        </p:spPr>
        <p:txBody>
          <a:bodyPr>
            <a:normAutofit fontScale="90000"/>
          </a:bodyPr>
          <a:lstStyle/>
          <a:p>
            <a:r>
              <a:rPr kumimoji="1" lang="en-US" altLang="ja-JP" dirty="0" smtClean="0"/>
              <a:t>ATF LINAC</a:t>
            </a:r>
            <a:endParaRPr kumimoji="1" lang="ja-JP" altLang="en-US" dirty="0"/>
          </a:p>
        </p:txBody>
      </p:sp>
      <p:cxnSp>
        <p:nvCxnSpPr>
          <p:cNvPr id="10" name="直線矢印コネクタ 9"/>
          <p:cNvCxnSpPr/>
          <p:nvPr/>
        </p:nvCxnSpPr>
        <p:spPr>
          <a:xfrm flipV="1">
            <a:off x="6811427" y="1437989"/>
            <a:ext cx="629716" cy="4993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7" name="図 6" descr="LinacBPM.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1780" y="4681336"/>
            <a:ext cx="2902219" cy="2176664"/>
          </a:xfrm>
          <a:prstGeom prst="rect">
            <a:avLst/>
          </a:prstGeom>
        </p:spPr>
      </p:pic>
      <p:sp>
        <p:nvSpPr>
          <p:cNvPr id="17" name="テキスト ボックス 16"/>
          <p:cNvSpPr txBox="1"/>
          <p:nvPr/>
        </p:nvSpPr>
        <p:spPr>
          <a:xfrm>
            <a:off x="314859" y="1059654"/>
            <a:ext cx="4313552" cy="1323439"/>
          </a:xfrm>
          <a:prstGeom prst="rect">
            <a:avLst/>
          </a:prstGeom>
          <a:noFill/>
          <a:ln>
            <a:solidFill>
              <a:srgbClr val="FFFF00"/>
            </a:solidFill>
          </a:ln>
        </p:spPr>
        <p:txBody>
          <a:bodyPr wrap="square" rtlCol="0">
            <a:spAutoFit/>
          </a:bodyPr>
          <a:lstStyle/>
          <a:p>
            <a:r>
              <a:rPr kumimoji="1" lang="en-US" altLang="ja-JP" sz="2000" b="1" dirty="0" smtClean="0">
                <a:solidFill>
                  <a:srgbClr val="0000FF"/>
                </a:solidFill>
              </a:rPr>
              <a:t>It looks NO severe physical damage except for the end section.</a:t>
            </a:r>
          </a:p>
          <a:p>
            <a:r>
              <a:rPr lang="en-US" altLang="ja-JP" sz="2000" dirty="0" smtClean="0"/>
              <a:t>A small table moved then connections were broken. It seems easy to recover.</a:t>
            </a:r>
            <a:endParaRPr kumimoji="1" lang="ja-JP" altLang="en-US" sz="2000" dirty="0"/>
          </a:p>
        </p:txBody>
      </p:sp>
      <p:cxnSp>
        <p:nvCxnSpPr>
          <p:cNvPr id="24" name="直線矢印コネクタ 23"/>
          <p:cNvCxnSpPr/>
          <p:nvPr/>
        </p:nvCxnSpPr>
        <p:spPr>
          <a:xfrm flipH="1">
            <a:off x="5898339" y="3064911"/>
            <a:ext cx="829126" cy="0"/>
          </a:xfrm>
          <a:prstGeom prst="straightConnector1">
            <a:avLst/>
          </a:prstGeom>
          <a:ln>
            <a:solidFill>
              <a:srgbClr val="FFFF00"/>
            </a:solidFill>
            <a:tailEnd type="arrow"/>
          </a:ln>
        </p:spPr>
        <p:style>
          <a:lnRef idx="3">
            <a:schemeClr val="dk1"/>
          </a:lnRef>
          <a:fillRef idx="0">
            <a:schemeClr val="dk1"/>
          </a:fillRef>
          <a:effectRef idx="2">
            <a:schemeClr val="dk1"/>
          </a:effectRef>
          <a:fontRef idx="minor">
            <a:schemeClr val="tx1"/>
          </a:fontRef>
        </p:style>
      </p:cxnSp>
      <p:cxnSp>
        <p:nvCxnSpPr>
          <p:cNvPr id="26" name="直線矢印コネクタ 25"/>
          <p:cNvCxnSpPr/>
          <p:nvPr/>
        </p:nvCxnSpPr>
        <p:spPr>
          <a:xfrm>
            <a:off x="1469337" y="4681336"/>
            <a:ext cx="650708" cy="0"/>
          </a:xfrm>
          <a:prstGeom prst="straightConnector1">
            <a:avLst/>
          </a:prstGeom>
          <a:ln>
            <a:solidFill>
              <a:srgbClr val="FFFF00"/>
            </a:solidFill>
            <a:tailEnd type="arrow"/>
          </a:ln>
        </p:spPr>
        <p:style>
          <a:lnRef idx="3">
            <a:schemeClr val="dk1"/>
          </a:lnRef>
          <a:fillRef idx="0">
            <a:schemeClr val="dk1"/>
          </a:fillRef>
          <a:effectRef idx="2">
            <a:schemeClr val="dk1"/>
          </a:effectRef>
          <a:fontRef idx="minor">
            <a:schemeClr val="tx1"/>
          </a:fontRef>
        </p:style>
      </p:cxnSp>
      <p:pic>
        <p:nvPicPr>
          <p:cNvPr id="11" name="図 10" descr="bellow.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87763" y="4848353"/>
            <a:ext cx="2891202" cy="2009647"/>
          </a:xfrm>
          <a:prstGeom prst="rect">
            <a:avLst/>
          </a:prstGeom>
        </p:spPr>
      </p:pic>
    </p:spTree>
    <p:extLst>
      <p:ext uri="{BB962C8B-B14F-4D97-AF65-F5344CB8AC3E}">
        <p14:creationId xmlns:p14="http://schemas.microsoft.com/office/powerpoint/2010/main" val="217667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descr="atf-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5695" y="3491089"/>
            <a:ext cx="3386260" cy="1496866"/>
          </a:xfrm>
          <a:prstGeom prst="rect">
            <a:avLst/>
          </a:prstGeom>
        </p:spPr>
      </p:pic>
      <p:sp>
        <p:nvSpPr>
          <p:cNvPr id="2" name="タイトル 1"/>
          <p:cNvSpPr>
            <a:spLocks noGrp="1"/>
          </p:cNvSpPr>
          <p:nvPr>
            <p:ph type="ctrTitle"/>
          </p:nvPr>
        </p:nvSpPr>
        <p:spPr>
          <a:xfrm>
            <a:off x="119055" y="71342"/>
            <a:ext cx="4614309" cy="731387"/>
          </a:xfrm>
        </p:spPr>
        <p:txBody>
          <a:bodyPr>
            <a:normAutofit fontScale="90000"/>
          </a:bodyPr>
          <a:lstStyle/>
          <a:p>
            <a:r>
              <a:rPr lang="en-US" altLang="ja-JP" dirty="0" smtClean="0"/>
              <a:t>BT/DR(half)</a:t>
            </a:r>
            <a:endParaRPr kumimoji="1" lang="ja-JP" altLang="en-US" dirty="0"/>
          </a:p>
        </p:txBody>
      </p:sp>
      <p:cxnSp>
        <p:nvCxnSpPr>
          <p:cNvPr id="10" name="直線矢印コネクタ 9"/>
          <p:cNvCxnSpPr/>
          <p:nvPr/>
        </p:nvCxnSpPr>
        <p:spPr>
          <a:xfrm flipV="1">
            <a:off x="3379476" y="3820642"/>
            <a:ext cx="1353888" cy="6444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314858" y="1059654"/>
            <a:ext cx="5005989" cy="2431435"/>
          </a:xfrm>
          <a:prstGeom prst="rect">
            <a:avLst/>
          </a:prstGeom>
          <a:noFill/>
          <a:ln>
            <a:solidFill>
              <a:srgbClr val="FFFF00"/>
            </a:solidFill>
          </a:ln>
        </p:spPr>
        <p:txBody>
          <a:bodyPr wrap="square" rtlCol="0">
            <a:spAutoFit/>
          </a:bodyPr>
          <a:lstStyle/>
          <a:p>
            <a:r>
              <a:rPr kumimoji="1" lang="en-US" altLang="ja-JP" sz="2000" b="1" dirty="0" smtClean="0">
                <a:solidFill>
                  <a:srgbClr val="0000FF"/>
                </a:solidFill>
              </a:rPr>
              <a:t>Half of the DR, deep side, </a:t>
            </a:r>
            <a:r>
              <a:rPr lang="en-US" altLang="ja-JP" sz="2000" b="1" dirty="0" smtClean="0">
                <a:solidFill>
                  <a:srgbClr val="0000FF"/>
                </a:solidFill>
              </a:rPr>
              <a:t>could not survey because of the safety.</a:t>
            </a:r>
          </a:p>
          <a:p>
            <a:r>
              <a:rPr kumimoji="1" lang="en-US" altLang="ja-JP" sz="2000" b="1" dirty="0" smtClean="0">
                <a:solidFill>
                  <a:srgbClr val="0000FF"/>
                </a:solidFill>
              </a:rPr>
              <a:t>It looks NO severe physical damage on the beam line.</a:t>
            </a:r>
          </a:p>
          <a:p>
            <a:pPr lvl="1"/>
            <a:r>
              <a:rPr lang="en-US" altLang="ja-JP" dirty="0" smtClean="0"/>
              <a:t>Minor damages:</a:t>
            </a:r>
          </a:p>
          <a:p>
            <a:pPr marL="800100" lvl="1" indent="-342900">
              <a:buFont typeface="+mj-lt"/>
              <a:buAutoNum type="arabicPeriod"/>
            </a:pPr>
            <a:r>
              <a:rPr kumimoji="1" lang="en-US" altLang="ja-JP" dirty="0" smtClean="0"/>
              <a:t>Expanded bellows of the ceramic chamber for SLAC kicker</a:t>
            </a:r>
          </a:p>
          <a:p>
            <a:pPr marL="800100" lvl="1" indent="-342900">
              <a:buFont typeface="+mj-lt"/>
              <a:buAutoNum type="arabicPeriod"/>
            </a:pPr>
            <a:r>
              <a:rPr lang="en-US" altLang="ja-JP" dirty="0" smtClean="0"/>
              <a:t>Fallen </a:t>
            </a:r>
            <a:r>
              <a:rPr lang="en-US" altLang="ja-JP" dirty="0" err="1" smtClean="0"/>
              <a:t>Pb</a:t>
            </a:r>
            <a:r>
              <a:rPr lang="en-US" altLang="ja-JP" dirty="0" smtClean="0"/>
              <a:t> blocks and fluorescent lights</a:t>
            </a:r>
          </a:p>
        </p:txBody>
      </p:sp>
      <p:pic>
        <p:nvPicPr>
          <p:cNvPr id="4" name="図 3" descr="B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1955" y="4313967"/>
            <a:ext cx="3392044" cy="2544033"/>
          </a:xfrm>
          <a:prstGeom prst="rect">
            <a:avLst/>
          </a:prstGeom>
        </p:spPr>
      </p:pic>
      <p:pic>
        <p:nvPicPr>
          <p:cNvPr id="9" name="図 8" descr="D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2551" y="1742381"/>
            <a:ext cx="3351449" cy="2513587"/>
          </a:xfrm>
          <a:prstGeom prst="rect">
            <a:avLst/>
          </a:prstGeom>
        </p:spPr>
      </p:pic>
      <p:pic>
        <p:nvPicPr>
          <p:cNvPr id="12" name="図 11" descr="EXTkicke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0848" y="-12584"/>
            <a:ext cx="2783868" cy="2087901"/>
          </a:xfrm>
          <a:prstGeom prst="rect">
            <a:avLst/>
          </a:prstGeom>
        </p:spPr>
      </p:pic>
      <p:pic>
        <p:nvPicPr>
          <p:cNvPr id="13" name="図 12" descr="DRligh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140" y="4465079"/>
            <a:ext cx="3190561" cy="2392921"/>
          </a:xfrm>
          <a:prstGeom prst="rect">
            <a:avLst/>
          </a:prstGeom>
        </p:spPr>
      </p:pic>
      <p:cxnSp>
        <p:nvCxnSpPr>
          <p:cNvPr id="18" name="直線矢印コネクタ 17"/>
          <p:cNvCxnSpPr/>
          <p:nvPr/>
        </p:nvCxnSpPr>
        <p:spPr>
          <a:xfrm flipH="1">
            <a:off x="5174166" y="1228064"/>
            <a:ext cx="1039031" cy="26660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flipH="1">
            <a:off x="5505316" y="3726176"/>
            <a:ext cx="287235" cy="3959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a:stCxn id="4" idx="1"/>
          </p:cNvCxnSpPr>
          <p:nvPr/>
        </p:nvCxnSpPr>
        <p:spPr>
          <a:xfrm flipH="1" flipV="1">
            <a:off x="5320848" y="4041065"/>
            <a:ext cx="431107" cy="15449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98549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9055" y="71342"/>
            <a:ext cx="4614309" cy="731387"/>
          </a:xfrm>
        </p:spPr>
        <p:txBody>
          <a:bodyPr>
            <a:normAutofit fontScale="90000"/>
          </a:bodyPr>
          <a:lstStyle/>
          <a:p>
            <a:r>
              <a:rPr lang="en-US" altLang="ja-JP" dirty="0" smtClean="0"/>
              <a:t>ATF2 beam line</a:t>
            </a:r>
            <a:endParaRPr kumimoji="1" lang="ja-JP" altLang="en-US" dirty="0"/>
          </a:p>
        </p:txBody>
      </p:sp>
      <p:pic>
        <p:nvPicPr>
          <p:cNvPr id="3" name="図 2" descr="atf.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2825" y="3042845"/>
            <a:ext cx="3589130" cy="1586543"/>
          </a:xfrm>
          <a:prstGeom prst="rect">
            <a:avLst/>
          </a:prstGeom>
        </p:spPr>
      </p:pic>
      <p:cxnSp>
        <p:nvCxnSpPr>
          <p:cNvPr id="10" name="直線矢印コネクタ 9"/>
          <p:cNvCxnSpPr/>
          <p:nvPr/>
        </p:nvCxnSpPr>
        <p:spPr>
          <a:xfrm flipV="1">
            <a:off x="2162825" y="3411288"/>
            <a:ext cx="450496" cy="6303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314858" y="1059654"/>
            <a:ext cx="5005989" cy="1815882"/>
          </a:xfrm>
          <a:prstGeom prst="rect">
            <a:avLst/>
          </a:prstGeom>
          <a:noFill/>
          <a:ln>
            <a:solidFill>
              <a:srgbClr val="FFFF00"/>
            </a:solidFill>
          </a:ln>
        </p:spPr>
        <p:txBody>
          <a:bodyPr wrap="square" rtlCol="0">
            <a:spAutoFit/>
          </a:bodyPr>
          <a:lstStyle/>
          <a:p>
            <a:r>
              <a:rPr kumimoji="1" lang="en-US" altLang="ja-JP" sz="2000" b="1" dirty="0" smtClean="0">
                <a:solidFill>
                  <a:srgbClr val="0000FF"/>
                </a:solidFill>
              </a:rPr>
              <a:t>It looks NO severe physical damage on the beam line.</a:t>
            </a:r>
          </a:p>
          <a:p>
            <a:pPr lvl="1"/>
            <a:r>
              <a:rPr lang="en-US" altLang="ja-JP" dirty="0" smtClean="0"/>
              <a:t>Minor damages:</a:t>
            </a:r>
          </a:p>
          <a:p>
            <a:pPr marL="800100" lvl="1" indent="-342900">
              <a:buFont typeface="+mj-lt"/>
              <a:buAutoNum type="arabicPeriod"/>
            </a:pPr>
            <a:r>
              <a:rPr kumimoji="1" lang="en-US" altLang="ja-JP" dirty="0" smtClean="0"/>
              <a:t>Some of the mount-safety wires for magnets were </a:t>
            </a:r>
            <a:r>
              <a:rPr lang="en-US" altLang="ja-JP" dirty="0" smtClean="0"/>
              <a:t>broken.</a:t>
            </a:r>
          </a:p>
          <a:p>
            <a:pPr marL="800100" lvl="1" indent="-342900">
              <a:buFont typeface="+mj-lt"/>
              <a:buAutoNum type="arabicPeriod"/>
            </a:pPr>
            <a:r>
              <a:rPr kumimoji="1" lang="en-US" altLang="ja-JP" dirty="0" smtClean="0"/>
              <a:t>Side-shield blocks moved max.~10 cm. </a:t>
            </a:r>
          </a:p>
        </p:txBody>
      </p:sp>
      <p:pic>
        <p:nvPicPr>
          <p:cNvPr id="11" name="図 10" descr="ATF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0847" y="4008534"/>
            <a:ext cx="3799286" cy="2849465"/>
          </a:xfrm>
          <a:prstGeom prst="rect">
            <a:avLst/>
          </a:prstGeom>
        </p:spPr>
      </p:pic>
      <p:pic>
        <p:nvPicPr>
          <p:cNvPr id="5" name="図 4" descr="ATF2innershiel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401" y="4008534"/>
            <a:ext cx="3701322" cy="2775991"/>
          </a:xfrm>
          <a:prstGeom prst="rect">
            <a:avLst/>
          </a:prstGeom>
        </p:spPr>
      </p:pic>
      <p:pic>
        <p:nvPicPr>
          <p:cNvPr id="6" name="図 5" descr="FFmove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98005" y="38812"/>
            <a:ext cx="4045994" cy="3034496"/>
          </a:xfrm>
          <a:prstGeom prst="rect">
            <a:avLst/>
          </a:prstGeom>
        </p:spPr>
      </p:pic>
      <p:cxnSp>
        <p:nvCxnSpPr>
          <p:cNvPr id="13" name="直線矢印コネクタ 12"/>
          <p:cNvCxnSpPr/>
          <p:nvPr/>
        </p:nvCxnSpPr>
        <p:spPr>
          <a:xfrm flipH="1">
            <a:off x="3610372" y="2613571"/>
            <a:ext cx="1487633" cy="7032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p:nvPr/>
        </p:nvCxnSpPr>
        <p:spPr>
          <a:xfrm flipH="1" flipV="1">
            <a:off x="3762773" y="3316821"/>
            <a:ext cx="1558074" cy="16164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2030452" y="6333517"/>
            <a:ext cx="3214229" cy="369332"/>
          </a:xfrm>
          <a:prstGeom prst="rect">
            <a:avLst/>
          </a:prstGeom>
          <a:noFill/>
        </p:spPr>
        <p:txBody>
          <a:bodyPr wrap="none" rtlCol="0">
            <a:spAutoFit/>
          </a:bodyPr>
          <a:lstStyle/>
          <a:p>
            <a:r>
              <a:rPr kumimoji="1" lang="en-US" altLang="ja-JP" dirty="0" smtClean="0"/>
              <a:t>10 cm move. of 1m-wide blocks</a:t>
            </a:r>
            <a:endParaRPr kumimoji="1" lang="ja-JP" altLang="en-US" dirty="0"/>
          </a:p>
        </p:txBody>
      </p:sp>
    </p:spTree>
    <p:extLst>
      <p:ext uri="{BB962C8B-B14F-4D97-AF65-F5344CB8AC3E}">
        <p14:creationId xmlns:p14="http://schemas.microsoft.com/office/powerpoint/2010/main" val="38929438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00068" y="197298"/>
            <a:ext cx="6524448" cy="731387"/>
          </a:xfrm>
        </p:spPr>
        <p:txBody>
          <a:bodyPr>
            <a:normAutofit fontScale="90000"/>
          </a:bodyPr>
          <a:lstStyle/>
          <a:p>
            <a:r>
              <a:rPr lang="en-US" altLang="ja-JP" dirty="0"/>
              <a:t>Recovery procedure…</a:t>
            </a:r>
          </a:p>
        </p:txBody>
      </p:sp>
      <p:sp>
        <p:nvSpPr>
          <p:cNvPr id="4" name="テキスト ボックス 3"/>
          <p:cNvSpPr txBox="1"/>
          <p:nvPr/>
        </p:nvSpPr>
        <p:spPr>
          <a:xfrm>
            <a:off x="881603" y="1054639"/>
            <a:ext cx="7997392" cy="5324534"/>
          </a:xfrm>
          <a:prstGeom prst="rect">
            <a:avLst/>
          </a:prstGeom>
          <a:noFill/>
        </p:spPr>
        <p:txBody>
          <a:bodyPr wrap="square" rtlCol="0">
            <a:spAutoFit/>
          </a:bodyPr>
          <a:lstStyle/>
          <a:p>
            <a:r>
              <a:rPr lang="en-US" altLang="ja-JP" sz="2400" b="1" dirty="0" smtClean="0"/>
              <a:t>Now the access to the ATF building is temporary inhibited.</a:t>
            </a:r>
          </a:p>
          <a:p>
            <a:r>
              <a:rPr lang="en-US" altLang="ja-JP" sz="2400" dirty="0" smtClean="0"/>
              <a:t>The KEK Facility division will do…</a:t>
            </a:r>
          </a:p>
          <a:p>
            <a:pPr marL="514350" indent="-514350">
              <a:buFont typeface="+mj-lt"/>
              <a:buAutoNum type="arabicPeriod"/>
            </a:pPr>
            <a:r>
              <a:rPr lang="en-US" altLang="ja-JP" sz="2400" dirty="0" smtClean="0">
                <a:solidFill>
                  <a:srgbClr val="000090"/>
                </a:solidFill>
              </a:rPr>
              <a:t>inspection of the building safety</a:t>
            </a:r>
          </a:p>
          <a:p>
            <a:pPr marL="514350" indent="-514350">
              <a:buFont typeface="+mj-lt"/>
              <a:buAutoNum type="arabicPeriod"/>
            </a:pPr>
            <a:r>
              <a:rPr kumimoji="1" lang="en-US" altLang="ja-JP" sz="2400" b="1" dirty="0" smtClean="0">
                <a:solidFill>
                  <a:srgbClr val="000090"/>
                </a:solidFill>
              </a:rPr>
              <a:t>re-establishing the power line (cables)</a:t>
            </a:r>
          </a:p>
          <a:p>
            <a:endParaRPr lang="en-US" altLang="ja-JP" sz="2000" dirty="0"/>
          </a:p>
          <a:p>
            <a:r>
              <a:rPr kumimoji="1" lang="en-US" altLang="ja-JP" sz="2400" dirty="0" smtClean="0"/>
              <a:t>Then, a detail investigation and repairs for the ATF accelerator </a:t>
            </a:r>
            <a:r>
              <a:rPr kumimoji="1" lang="en-US" altLang="ja-JP" sz="2400" dirty="0" smtClean="0"/>
              <a:t>will be </a:t>
            </a:r>
            <a:r>
              <a:rPr kumimoji="1" lang="en-US" altLang="ja-JP" sz="2400" dirty="0" smtClean="0"/>
              <a:t>started </a:t>
            </a:r>
            <a:r>
              <a:rPr kumimoji="1" lang="en-US" altLang="ja-JP" sz="2400" dirty="0" smtClean="0"/>
              <a:t>step by step.</a:t>
            </a:r>
            <a:endParaRPr kumimoji="1" lang="en-US" altLang="ja-JP" sz="2400" dirty="0" smtClean="0"/>
          </a:p>
          <a:p>
            <a:endParaRPr lang="en-US" altLang="ja-JP" sz="2400" dirty="0"/>
          </a:p>
          <a:p>
            <a:r>
              <a:rPr lang="en-US" altLang="ja-JP" sz="2800" b="1" dirty="0">
                <a:solidFill>
                  <a:srgbClr val="FF0000"/>
                </a:solidFill>
              </a:rPr>
              <a:t>We will do our best to recover as soon as </a:t>
            </a:r>
            <a:r>
              <a:rPr lang="en-US" altLang="ja-JP" sz="2800" b="1" dirty="0" smtClean="0">
                <a:solidFill>
                  <a:srgbClr val="FF0000"/>
                </a:solidFill>
              </a:rPr>
              <a:t>possible,</a:t>
            </a:r>
            <a:endParaRPr lang="ja-JP" altLang="en-US" sz="2800" b="1" dirty="0">
              <a:solidFill>
                <a:srgbClr val="FF0000"/>
              </a:solidFill>
            </a:endParaRPr>
          </a:p>
          <a:p>
            <a:r>
              <a:rPr kumimoji="1" lang="en-US" altLang="ja-JP" sz="2800" dirty="0" smtClean="0"/>
              <a:t>But the followings should be taken into account. </a:t>
            </a:r>
            <a:endParaRPr kumimoji="1" lang="en-US" altLang="ja-JP" sz="2800" dirty="0" smtClean="0"/>
          </a:p>
          <a:p>
            <a:pPr marL="285750" indent="-285750">
              <a:buFont typeface="Arial"/>
              <a:buChar char="•"/>
            </a:pPr>
            <a:r>
              <a:rPr lang="en-US" altLang="ja-JP" sz="2400" dirty="0" smtClean="0"/>
              <a:t>Priority to recover other facilities in KEK; </a:t>
            </a:r>
            <a:endParaRPr lang="en-US" altLang="ja-JP" sz="2400" dirty="0" smtClean="0"/>
          </a:p>
          <a:p>
            <a:pPr lvl="2"/>
            <a:r>
              <a:rPr lang="en-US" altLang="ja-JP" sz="2400" dirty="0" smtClean="0"/>
              <a:t>i.e</a:t>
            </a:r>
            <a:r>
              <a:rPr lang="en-US" altLang="ja-JP" sz="2400" dirty="0" smtClean="0"/>
              <a:t>., Photon Factory including KEKB linac, J-PARC, etc.</a:t>
            </a:r>
          </a:p>
          <a:p>
            <a:pPr marL="285750" indent="-285750">
              <a:buFont typeface="Arial"/>
              <a:buChar char="•"/>
            </a:pPr>
            <a:r>
              <a:rPr lang="en-US" altLang="ja-JP" sz="2400" dirty="0" smtClean="0"/>
              <a:t>Public power outage</a:t>
            </a:r>
          </a:p>
          <a:p>
            <a:pPr marL="285750" indent="-285750">
              <a:buFont typeface="Arial"/>
              <a:buChar char="•"/>
            </a:pPr>
            <a:endParaRPr lang="en-US" altLang="ja-JP" sz="2400" dirty="0" smtClean="0"/>
          </a:p>
        </p:txBody>
      </p:sp>
    </p:spTree>
    <p:extLst>
      <p:ext uri="{BB962C8B-B14F-4D97-AF65-F5344CB8AC3E}">
        <p14:creationId xmlns:p14="http://schemas.microsoft.com/office/powerpoint/2010/main" val="3727387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RF Gun Renewal</a:t>
            </a:r>
            <a:endParaRPr kumimoji="1" lang="ja-JP" altLang="en-US" dirty="0"/>
          </a:p>
        </p:txBody>
      </p:sp>
      <p:pic>
        <p:nvPicPr>
          <p:cNvPr id="4" name="コンテンツ プレースホルダー 3" descr="rfgun16.jpg"/>
          <p:cNvPicPr>
            <a:picLocks noGrp="1" noChangeAspect="1"/>
          </p:cNvPicPr>
          <p:nvPr>
            <p:ph idx="1"/>
          </p:nvPr>
        </p:nvPicPr>
        <p:blipFill>
          <a:blip r:embed="rId2">
            <a:extLst>
              <a:ext uri="{28A0092B-C50C-407E-A947-70E740481C1C}">
                <a14:useLocalDpi xmlns:a14="http://schemas.microsoft.com/office/drawing/2010/main" val="0"/>
              </a:ext>
            </a:extLst>
          </a:blip>
          <a:srcRect t="14076" b="14076"/>
          <a:stretch>
            <a:fillRect/>
          </a:stretch>
        </p:blipFill>
        <p:spPr>
          <a:xfrm>
            <a:off x="199654" y="1408771"/>
            <a:ext cx="3620372" cy="1991065"/>
          </a:xfrm>
        </p:spPr>
      </p:pic>
      <p:pic>
        <p:nvPicPr>
          <p:cNvPr id="5" name="図 4" descr="rfgun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654" y="3523287"/>
            <a:ext cx="3620372" cy="2837401"/>
          </a:xfrm>
          <a:prstGeom prst="rect">
            <a:avLst/>
          </a:prstGeom>
        </p:spPr>
      </p:pic>
      <p:sp>
        <p:nvSpPr>
          <p:cNvPr id="6" name="テキスト ボックス 5"/>
          <p:cNvSpPr txBox="1"/>
          <p:nvPr/>
        </p:nvSpPr>
        <p:spPr>
          <a:xfrm>
            <a:off x="3950245" y="1417638"/>
            <a:ext cx="4850729" cy="4985980"/>
          </a:xfrm>
          <a:prstGeom prst="rect">
            <a:avLst/>
          </a:prstGeom>
          <a:noFill/>
        </p:spPr>
        <p:txBody>
          <a:bodyPr wrap="square" rtlCol="0">
            <a:spAutoFit/>
          </a:bodyPr>
          <a:lstStyle/>
          <a:p>
            <a:r>
              <a:rPr kumimoji="1" lang="en-US" altLang="ja-JP" sz="2400" dirty="0" smtClean="0"/>
              <a:t>2009 Oct: Upgraded </a:t>
            </a:r>
            <a:r>
              <a:rPr kumimoji="1" lang="en-US" altLang="ja-JP" sz="2400" b="1" dirty="0" smtClean="0">
                <a:solidFill>
                  <a:srgbClr val="000090"/>
                </a:solidFill>
              </a:rPr>
              <a:t>1.6 cell RF gun</a:t>
            </a:r>
            <a:r>
              <a:rPr lang="en-US" altLang="ja-JP" sz="2400" b="1" dirty="0">
                <a:solidFill>
                  <a:srgbClr val="000090"/>
                </a:solidFill>
              </a:rPr>
              <a:t> </a:t>
            </a:r>
            <a:r>
              <a:rPr lang="en-US" altLang="ja-JP" sz="2400" dirty="0" smtClean="0"/>
              <a:t>was installed.</a:t>
            </a:r>
            <a:endParaRPr kumimoji="1" lang="en-US" altLang="ja-JP" sz="2400" dirty="0" smtClean="0"/>
          </a:p>
          <a:p>
            <a:endParaRPr lang="en-US" altLang="ja-JP" dirty="0"/>
          </a:p>
          <a:p>
            <a:endParaRPr lang="en-US" altLang="ja-JP" dirty="0"/>
          </a:p>
          <a:p>
            <a:r>
              <a:rPr kumimoji="1" lang="en-US" altLang="ja-JP" sz="2400" dirty="0" smtClean="0"/>
              <a:t>2010 Oct: </a:t>
            </a:r>
            <a:r>
              <a:rPr kumimoji="1" lang="en-US" altLang="ja-JP" sz="2400" b="1" dirty="0" smtClean="0">
                <a:solidFill>
                  <a:srgbClr val="FF0000"/>
                </a:solidFill>
              </a:rPr>
              <a:t>New 3.5 cell RF gun </a:t>
            </a:r>
            <a:r>
              <a:rPr kumimoji="1" lang="en-US" altLang="ja-JP" sz="2400" b="1" dirty="0" smtClean="0"/>
              <a:t>was installed </a:t>
            </a:r>
            <a:r>
              <a:rPr kumimoji="1" lang="en-US" altLang="ja-JP" dirty="0" smtClean="0"/>
              <a:t>to assist the developments on Compton X-ray program (</a:t>
            </a:r>
            <a:r>
              <a:rPr lang="en-US" altLang="ja-JP" dirty="0" smtClean="0"/>
              <a:t>LUCX).</a:t>
            </a:r>
          </a:p>
          <a:p>
            <a:endParaRPr lang="en-US" altLang="ja-JP" dirty="0" smtClean="0"/>
          </a:p>
          <a:p>
            <a:pPr marL="285750" indent="-285750">
              <a:buFont typeface="Arial"/>
              <a:buChar char="•"/>
            </a:pPr>
            <a:r>
              <a:rPr lang="en-US" altLang="ja-JP" dirty="0" smtClean="0"/>
              <a:t>It is a mode-separated RF gun based on the LUCX RF-gun (1.6 cell) installed in 2009.</a:t>
            </a:r>
          </a:p>
          <a:p>
            <a:pPr marL="285750" indent="-285750">
              <a:buFont typeface="Arial"/>
              <a:buChar char="•"/>
            </a:pPr>
            <a:r>
              <a:rPr lang="en-US" altLang="ja-JP" sz="2400" dirty="0" smtClean="0">
                <a:solidFill>
                  <a:srgbClr val="0000FF"/>
                </a:solidFill>
              </a:rPr>
              <a:t>Increase the tolerance of phase stability</a:t>
            </a:r>
          </a:p>
          <a:p>
            <a:pPr marL="285750" indent="-285750">
              <a:buFont typeface="Arial"/>
              <a:buChar char="•"/>
            </a:pPr>
            <a:r>
              <a:rPr lang="en-US" altLang="ja-JP" sz="2400" dirty="0" smtClean="0">
                <a:solidFill>
                  <a:srgbClr val="0000FF"/>
                </a:solidFill>
              </a:rPr>
              <a:t>Aim to increase the beam energy 5</a:t>
            </a:r>
            <a:r>
              <a:rPr lang="ja-JP" altLang="en-US" sz="2400" dirty="0" smtClean="0">
                <a:solidFill>
                  <a:srgbClr val="0000FF"/>
                </a:solidFill>
                <a:sym typeface="Wingdings"/>
              </a:rPr>
              <a:t></a:t>
            </a:r>
            <a:r>
              <a:rPr lang="en-US" altLang="ja-JP" sz="2400" dirty="0" smtClean="0">
                <a:solidFill>
                  <a:srgbClr val="0000FF"/>
                </a:solidFill>
                <a:sym typeface="Wingdings"/>
              </a:rPr>
              <a:t>10 MeV</a:t>
            </a:r>
            <a:endParaRPr lang="en-US" altLang="ja-JP" sz="2400" dirty="0" smtClean="0"/>
          </a:p>
          <a:p>
            <a:endParaRPr kumimoji="1" lang="ja-JP" altLang="en-US" dirty="0"/>
          </a:p>
        </p:txBody>
      </p:sp>
    </p:spTree>
    <p:extLst>
      <p:ext uri="{BB962C8B-B14F-4D97-AF65-F5344CB8AC3E}">
        <p14:creationId xmlns:p14="http://schemas.microsoft.com/office/powerpoint/2010/main" val="1809458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al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 y="238810"/>
            <a:ext cx="9089136" cy="6339840"/>
          </a:xfrm>
          <a:prstGeom prst="rect">
            <a:avLst/>
          </a:prstGeom>
        </p:spPr>
      </p:pic>
      <p:sp>
        <p:nvSpPr>
          <p:cNvPr id="2" name="テキスト ボックス 1"/>
          <p:cNvSpPr txBox="1"/>
          <p:nvPr/>
        </p:nvSpPr>
        <p:spPr>
          <a:xfrm>
            <a:off x="4477488" y="1985709"/>
            <a:ext cx="4666512" cy="369332"/>
          </a:xfrm>
          <a:prstGeom prst="rect">
            <a:avLst/>
          </a:prstGeom>
          <a:solidFill>
            <a:srgbClr val="FFFFFF"/>
          </a:solidFill>
        </p:spPr>
        <p:txBody>
          <a:bodyPr wrap="none" rtlCol="0">
            <a:spAutoFit/>
          </a:bodyPr>
          <a:lstStyle/>
          <a:p>
            <a:r>
              <a:rPr kumimoji="1" lang="en-US" altLang="ja-JP" dirty="0" smtClean="0"/>
              <a:t>East </a:t>
            </a:r>
            <a:r>
              <a:rPr lang="en-US" altLang="ja-JP" dirty="0" smtClean="0"/>
              <a:t>to north section was </a:t>
            </a:r>
            <a:r>
              <a:rPr lang="en-US" altLang="ja-JP" dirty="0"/>
              <a:t>c</a:t>
            </a:r>
            <a:r>
              <a:rPr kumimoji="1" lang="en-US" altLang="ja-JP" dirty="0" smtClean="0"/>
              <a:t>orrected in Jan. 2011</a:t>
            </a:r>
            <a:endParaRPr kumimoji="1" lang="ja-JP" altLang="en-US" dirty="0"/>
          </a:p>
        </p:txBody>
      </p:sp>
    </p:spTree>
    <p:extLst>
      <p:ext uri="{BB962C8B-B14F-4D97-AF65-F5344CB8AC3E}">
        <p14:creationId xmlns:p14="http://schemas.microsoft.com/office/powerpoint/2010/main" val="2610604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Alignment: DR North(</a:t>
            </a:r>
            <a:r>
              <a:rPr kumimoji="1" lang="en-US" altLang="ja-JP" dirty="0" err="1" smtClean="0"/>
              <a:t>Inj</a:t>
            </a:r>
            <a:r>
              <a:rPr kumimoji="1" lang="en-US" altLang="ja-JP" dirty="0" smtClean="0"/>
              <a:t>/</a:t>
            </a:r>
            <a:r>
              <a:rPr kumimoji="1" lang="en-US" altLang="ja-JP" dirty="0" err="1" smtClean="0"/>
              <a:t>ext</a:t>
            </a:r>
            <a:r>
              <a:rPr kumimoji="1" lang="en-US" altLang="ja-JP" dirty="0" smtClean="0"/>
              <a:t>)</a:t>
            </a:r>
            <a:endParaRPr kumimoji="1" lang="ja-JP" altLang="en-US" dirty="0"/>
          </a:p>
        </p:txBody>
      </p:sp>
      <p:pic>
        <p:nvPicPr>
          <p:cNvPr id="6" name="図 5" descr="Q061 X.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67" y="1820511"/>
            <a:ext cx="4646005" cy="4700028"/>
          </a:xfrm>
          <a:prstGeom prst="rect">
            <a:avLst/>
          </a:prstGeom>
        </p:spPr>
      </p:pic>
      <p:sp>
        <p:nvSpPr>
          <p:cNvPr id="3" name="上矢印 2"/>
          <p:cNvSpPr/>
          <p:nvPr/>
        </p:nvSpPr>
        <p:spPr>
          <a:xfrm flipH="1">
            <a:off x="2017279" y="5505939"/>
            <a:ext cx="247352" cy="1296559"/>
          </a:xfrm>
          <a:prstGeom prst="upArrow">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930177" y="2477671"/>
            <a:ext cx="3756623" cy="3170099"/>
          </a:xfrm>
          <a:prstGeom prst="rect">
            <a:avLst/>
          </a:prstGeom>
          <a:noFill/>
        </p:spPr>
        <p:txBody>
          <a:bodyPr wrap="square" rtlCol="0">
            <a:spAutoFit/>
          </a:bodyPr>
          <a:lstStyle/>
          <a:p>
            <a:r>
              <a:rPr lang="en-US" altLang="ja-JP" sz="2000" dirty="0" smtClean="0"/>
              <a:t>During the survey of the magnet positions in summer, we found a huge position shift on QM6R.1 (just after the </a:t>
            </a:r>
            <a:r>
              <a:rPr lang="en-US" altLang="ja-JP" sz="2000" dirty="0" err="1" smtClean="0"/>
              <a:t>ext</a:t>
            </a:r>
            <a:r>
              <a:rPr lang="en-US" altLang="ja-JP" sz="2000" dirty="0" smtClean="0"/>
              <a:t>-kicker); X~1.4mm, Y~0.25mm.</a:t>
            </a:r>
          </a:p>
          <a:p>
            <a:endParaRPr kumimoji="1" lang="en-US" altLang="ja-JP" sz="2000" dirty="0"/>
          </a:p>
          <a:p>
            <a:r>
              <a:rPr lang="en-US" altLang="ja-JP" sz="2000" dirty="0" smtClean="0"/>
              <a:t>We do not know when it happens.</a:t>
            </a:r>
          </a:p>
          <a:p>
            <a:pPr marL="285750" indent="-285750">
              <a:buFont typeface="Arial"/>
              <a:buChar char="•"/>
            </a:pPr>
            <a:r>
              <a:rPr lang="en-US" altLang="ja-JP" sz="2000" dirty="0" smtClean="0"/>
              <a:t>during the fast kicker installation in July??</a:t>
            </a:r>
          </a:p>
          <a:p>
            <a:pPr marL="285750" indent="-285750">
              <a:buFont typeface="Arial"/>
              <a:buChar char="•"/>
            </a:pPr>
            <a:r>
              <a:rPr kumimoji="1" lang="en-US" altLang="ja-JP" sz="2000" b="1" dirty="0" smtClean="0">
                <a:solidFill>
                  <a:srgbClr val="000090"/>
                </a:solidFill>
              </a:rPr>
              <a:t>Corrected in September</a:t>
            </a:r>
            <a:r>
              <a:rPr kumimoji="1" lang="en-US" altLang="ja-JP" sz="2000" dirty="0" smtClean="0"/>
              <a:t>.</a:t>
            </a:r>
            <a:endParaRPr kumimoji="1" lang="ja-JP" altLang="en-US" sz="2000" dirty="0"/>
          </a:p>
        </p:txBody>
      </p:sp>
    </p:spTree>
    <p:extLst>
      <p:ext uri="{BB962C8B-B14F-4D97-AF65-F5344CB8AC3E}">
        <p14:creationId xmlns:p14="http://schemas.microsoft.com/office/powerpoint/2010/main" val="1642891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0" descr="BPM 1.JPG"/>
          <p:cNvPicPr>
            <a:picLocks noChangeAspect="1"/>
          </p:cNvPicPr>
          <p:nvPr/>
        </p:nvPicPr>
        <p:blipFill>
          <a:blip r:embed="rId2" cstate="print"/>
          <a:srcRect l="7417" t="13853" r="15584" b="29004"/>
          <a:stretch>
            <a:fillRect/>
          </a:stretch>
        </p:blipFill>
        <p:spPr bwMode="auto">
          <a:xfrm>
            <a:off x="5257800" y="1104900"/>
            <a:ext cx="3559175" cy="1981200"/>
          </a:xfrm>
          <a:prstGeom prst="rect">
            <a:avLst/>
          </a:prstGeom>
          <a:noFill/>
          <a:ln w="9525">
            <a:noFill/>
            <a:miter lim="800000"/>
            <a:headEnd/>
            <a:tailEnd/>
          </a:ln>
        </p:spPr>
      </p:pic>
      <p:sp>
        <p:nvSpPr>
          <p:cNvPr id="28675" name="Title 6"/>
          <p:cNvSpPr>
            <a:spLocks noGrp="1"/>
          </p:cNvSpPr>
          <p:nvPr>
            <p:ph type="title"/>
          </p:nvPr>
        </p:nvSpPr>
        <p:spPr>
          <a:xfrm>
            <a:off x="1638300" y="152400"/>
            <a:ext cx="6210300" cy="533400"/>
          </a:xfrm>
        </p:spPr>
        <p:txBody>
          <a:bodyPr/>
          <a:lstStyle/>
          <a:p>
            <a:pPr algn="ctr"/>
            <a:r>
              <a:rPr lang="en-US" sz="3200" dirty="0" smtClean="0"/>
              <a:t>ATF DR BPM Hardware</a:t>
            </a:r>
          </a:p>
        </p:txBody>
      </p:sp>
      <p:pic>
        <p:nvPicPr>
          <p:cNvPr id="28676" name="Content Placeholder 9" descr="Sys 1 Rack.JPG"/>
          <p:cNvPicPr>
            <a:picLocks noGrp="1" noChangeAspect="1"/>
          </p:cNvPicPr>
          <p:nvPr>
            <p:ph idx="1"/>
          </p:nvPr>
        </p:nvPicPr>
        <p:blipFill>
          <a:blip r:embed="rId3" cstate="print"/>
          <a:srcRect b="14226"/>
          <a:stretch>
            <a:fillRect/>
          </a:stretch>
        </p:blipFill>
        <p:spPr>
          <a:xfrm>
            <a:off x="5600700" y="2857500"/>
            <a:ext cx="3160713" cy="3614738"/>
          </a:xfrm>
        </p:spPr>
      </p:pic>
      <p:sp>
        <p:nvSpPr>
          <p:cNvPr id="28677" name="Text Placeholder 8"/>
          <p:cNvSpPr>
            <a:spLocks noGrp="1"/>
          </p:cNvSpPr>
          <p:nvPr>
            <p:ph type="body" sz="half" idx="2"/>
          </p:nvPr>
        </p:nvSpPr>
        <p:spPr>
          <a:xfrm>
            <a:off x="304800" y="1143000"/>
            <a:ext cx="4036770" cy="5204780"/>
          </a:xfrm>
        </p:spPr>
        <p:txBody>
          <a:bodyPr/>
          <a:lstStyle/>
          <a:p>
            <a:r>
              <a:rPr lang="en-US" sz="2000" dirty="0" smtClean="0"/>
              <a:t>Analog </a:t>
            </a:r>
            <a:r>
              <a:rPr lang="en-US" sz="2000" dirty="0" err="1" smtClean="0"/>
              <a:t>downconverter</a:t>
            </a:r>
            <a:r>
              <a:rPr lang="en-US" sz="2000" dirty="0" smtClean="0"/>
              <a:t> </a:t>
            </a:r>
            <a:br>
              <a:rPr lang="en-US" sz="2000" dirty="0" smtClean="0"/>
            </a:br>
            <a:r>
              <a:rPr lang="en-US" sz="2000" dirty="0" smtClean="0"/>
              <a:t>(located in the tunnel)</a:t>
            </a:r>
          </a:p>
          <a:p>
            <a:pPr lvl="1"/>
            <a:r>
              <a:rPr lang="en-US" sz="1800" dirty="0" smtClean="0"/>
              <a:t>CAN-bus controls, IF filter, remote diagnostics, etc. </a:t>
            </a:r>
          </a:p>
          <a:p>
            <a:pPr lvl="1"/>
            <a:endParaRPr lang="en-US" sz="1400" dirty="0" smtClean="0"/>
          </a:p>
          <a:p>
            <a:r>
              <a:rPr lang="en-US" sz="2000" dirty="0" smtClean="0"/>
              <a:t>RF, DC &amp; CAN-bus distribution. </a:t>
            </a:r>
            <a:br>
              <a:rPr lang="en-US" sz="2000" dirty="0" smtClean="0"/>
            </a:br>
            <a:r>
              <a:rPr lang="en-US" sz="2000" dirty="0" smtClean="0"/>
              <a:t>Grounding of tunnel hardware.</a:t>
            </a:r>
          </a:p>
          <a:p>
            <a:endParaRPr lang="en-US" sz="1600" dirty="0" smtClean="0"/>
          </a:p>
          <a:p>
            <a:r>
              <a:rPr lang="en-US" sz="2000" dirty="0" smtClean="0"/>
              <a:t>In-house VME digitizer</a:t>
            </a:r>
          </a:p>
          <a:p>
            <a:pPr lvl="1"/>
            <a:r>
              <a:rPr lang="en-US" sz="1800" dirty="0" smtClean="0"/>
              <a:t>8-ch. ,125 MSPS ADC (serial outputs), </a:t>
            </a:r>
            <a:r>
              <a:rPr lang="en-US" sz="1800" dirty="0" err="1" smtClean="0"/>
              <a:t>Cylcone</a:t>
            </a:r>
            <a:r>
              <a:rPr lang="en-US" sz="1800" dirty="0" smtClean="0"/>
              <a:t> III FPGA, PLL-locked CLK distribution</a:t>
            </a:r>
          </a:p>
          <a:p>
            <a:pPr lvl="1"/>
            <a:endParaRPr lang="en-US" sz="1400" dirty="0" smtClean="0"/>
          </a:p>
          <a:p>
            <a:pPr lvl="1"/>
            <a:r>
              <a:rPr lang="en-US" sz="1800" dirty="0" smtClean="0"/>
              <a:t>Able to measure Injection TBT, narrowband orbit, </a:t>
            </a:r>
            <a:br>
              <a:rPr lang="en-US" sz="1800" dirty="0" smtClean="0"/>
            </a:br>
            <a:r>
              <a:rPr lang="en-US" sz="1800" dirty="0" smtClean="0"/>
              <a:t>narrowband CAL orbit, and last turn on every injection</a:t>
            </a:r>
          </a:p>
          <a:p>
            <a:pPr lvl="1"/>
            <a:endParaRPr lang="en-US" sz="1400" dirty="0" smtClean="0"/>
          </a:p>
          <a:p>
            <a:endParaRPr lang="en-US" dirty="0" smtClean="0"/>
          </a:p>
          <a:p>
            <a:endParaRPr lang="en-US" dirty="0" smtClean="0"/>
          </a:p>
        </p:txBody>
      </p:sp>
      <p:sp>
        <p:nvSpPr>
          <p:cNvPr id="4" name="Date Placeholder 3"/>
          <p:cNvSpPr>
            <a:spLocks noGrp="1"/>
          </p:cNvSpPr>
          <p:nvPr>
            <p:ph type="dt" sz="quarter" idx="10"/>
          </p:nvPr>
        </p:nvSpPr>
        <p:spPr/>
        <p:txBody>
          <a:bodyPr/>
          <a:lstStyle/>
          <a:p>
            <a:pPr>
              <a:defRPr/>
            </a:pPr>
            <a:r>
              <a:rPr lang="en-US" smtClean="0">
                <a:latin typeface="Arial Rounded MT Bold"/>
              </a:rPr>
              <a:t>3/21/2011</a:t>
            </a:r>
            <a:endParaRPr lang="en-US" dirty="0">
              <a:latin typeface="Arial Rounded MT Bold"/>
            </a:endParaRPr>
          </a:p>
        </p:txBody>
      </p:sp>
      <p:sp>
        <p:nvSpPr>
          <p:cNvPr id="5" name="Footer Placeholder 4"/>
          <p:cNvSpPr>
            <a:spLocks noGrp="1"/>
          </p:cNvSpPr>
          <p:nvPr>
            <p:ph type="ftr" sz="quarter" idx="11"/>
          </p:nvPr>
        </p:nvSpPr>
        <p:spPr/>
        <p:txBody>
          <a:bodyPr/>
          <a:lstStyle/>
          <a:p>
            <a:pPr>
              <a:defRPr/>
            </a:pPr>
            <a:r>
              <a:rPr lang="sv-SE" smtClean="0">
                <a:latin typeface="Arial Rounded MT Bold"/>
              </a:rPr>
              <a:t>ALCPG 2011, ATF Damping Ring BPMs</a:t>
            </a:r>
            <a:endParaRPr lang="en-US" dirty="0">
              <a:latin typeface="Arial Rounded MT Bold"/>
            </a:endParaRPr>
          </a:p>
        </p:txBody>
      </p:sp>
      <p:sp>
        <p:nvSpPr>
          <p:cNvPr id="6" name="Slide Number Placeholder 5"/>
          <p:cNvSpPr>
            <a:spLocks noGrp="1"/>
          </p:cNvSpPr>
          <p:nvPr>
            <p:ph type="sldNum" sz="quarter" idx="12"/>
          </p:nvPr>
        </p:nvSpPr>
        <p:spPr/>
        <p:txBody>
          <a:bodyPr/>
          <a:lstStyle/>
          <a:p>
            <a:pPr>
              <a:defRPr/>
            </a:pPr>
            <a:fld id="{DF2A6C69-0306-4219-8FC2-68D7EFAF1FC2}" type="slidenum">
              <a:rPr lang="en-US" smtClean="0">
                <a:latin typeface="Arial Rounded MT Bold"/>
              </a:rPr>
              <a:pPr>
                <a:defRPr/>
              </a:pPr>
              <a:t>7</a:t>
            </a:fld>
            <a:endParaRPr lang="en-US">
              <a:solidFill>
                <a:srgbClr val="000000"/>
              </a:solidFill>
              <a:latin typeface="Times" pitchFamily="18" charset="0"/>
            </a:endParaRPr>
          </a:p>
        </p:txBody>
      </p:sp>
      <p:sp>
        <p:nvSpPr>
          <p:cNvPr id="12" name="TextBox 11"/>
          <p:cNvSpPr txBox="1"/>
          <p:nvPr/>
        </p:nvSpPr>
        <p:spPr>
          <a:xfrm>
            <a:off x="4305300" y="2857500"/>
            <a:ext cx="1951038" cy="708025"/>
          </a:xfrm>
          <a:prstGeom prst="rect">
            <a:avLst/>
          </a:prstGeom>
          <a:solidFill>
            <a:schemeClr val="bg2">
              <a:lumMod val="40000"/>
              <a:lumOff val="60000"/>
            </a:schemeClr>
          </a:solidFill>
        </p:spPr>
        <p:txBody>
          <a:bodyPr wrap="none">
            <a:spAutoFit/>
          </a:bodyPr>
          <a:lstStyle/>
          <a:p>
            <a:pPr algn="ctr" defTabSz="914400" fontAlgn="base">
              <a:spcBef>
                <a:spcPct val="0"/>
              </a:spcBef>
              <a:spcAft>
                <a:spcPct val="0"/>
              </a:spcAft>
              <a:defRPr/>
            </a:pPr>
            <a:r>
              <a:rPr kumimoji="0" lang="en-US" sz="2000" dirty="0">
                <a:solidFill>
                  <a:srgbClr val="FF0000"/>
                </a:solidFill>
                <a:latin typeface="Arial" charset="0"/>
              </a:rPr>
              <a:t>LO &amp; CAN-bus </a:t>
            </a:r>
          </a:p>
          <a:p>
            <a:pPr algn="ctr" defTabSz="914400" fontAlgn="base">
              <a:spcBef>
                <a:spcPct val="0"/>
              </a:spcBef>
              <a:spcAft>
                <a:spcPct val="0"/>
              </a:spcAft>
              <a:defRPr/>
            </a:pPr>
            <a:r>
              <a:rPr kumimoji="0" lang="en-US" sz="2000" dirty="0">
                <a:solidFill>
                  <a:srgbClr val="FF0000"/>
                </a:solidFill>
                <a:latin typeface="Arial" charset="0"/>
              </a:rPr>
              <a:t>Distribution</a:t>
            </a:r>
          </a:p>
        </p:txBody>
      </p:sp>
      <p:sp>
        <p:nvSpPr>
          <p:cNvPr id="13" name="TextBox 12"/>
          <p:cNvSpPr txBox="1"/>
          <p:nvPr/>
        </p:nvSpPr>
        <p:spPr>
          <a:xfrm>
            <a:off x="4107203" y="4229100"/>
            <a:ext cx="2194832" cy="707886"/>
          </a:xfrm>
          <a:prstGeom prst="rect">
            <a:avLst/>
          </a:prstGeom>
          <a:solidFill>
            <a:schemeClr val="bg2">
              <a:lumMod val="40000"/>
              <a:lumOff val="60000"/>
            </a:schemeClr>
          </a:solidFill>
        </p:spPr>
        <p:txBody>
          <a:bodyPr wrap="none">
            <a:spAutoFit/>
          </a:bodyPr>
          <a:lstStyle/>
          <a:p>
            <a:pPr algn="ctr" defTabSz="914400" fontAlgn="base">
              <a:spcBef>
                <a:spcPct val="0"/>
              </a:spcBef>
              <a:spcAft>
                <a:spcPct val="0"/>
              </a:spcAft>
              <a:defRPr/>
            </a:pPr>
            <a:r>
              <a:rPr kumimoji="0" lang="en-US" sz="2000" dirty="0" smtClean="0">
                <a:solidFill>
                  <a:srgbClr val="FF0000"/>
                </a:solidFill>
                <a:latin typeface="Arial" charset="0"/>
              </a:rPr>
              <a:t>Timing Module &amp; </a:t>
            </a:r>
            <a:br>
              <a:rPr kumimoji="0" lang="en-US" sz="2000" dirty="0" smtClean="0">
                <a:solidFill>
                  <a:srgbClr val="FF0000"/>
                </a:solidFill>
                <a:latin typeface="Arial" charset="0"/>
              </a:rPr>
            </a:br>
            <a:r>
              <a:rPr kumimoji="0" lang="en-US" sz="2000" dirty="0" smtClean="0">
                <a:solidFill>
                  <a:srgbClr val="FF0000"/>
                </a:solidFill>
                <a:latin typeface="Arial" charset="0"/>
              </a:rPr>
              <a:t>Custom </a:t>
            </a:r>
            <a:r>
              <a:rPr kumimoji="0" lang="en-US" sz="2000" dirty="0">
                <a:solidFill>
                  <a:srgbClr val="FF0000"/>
                </a:solidFill>
                <a:latin typeface="Arial" charset="0"/>
              </a:rPr>
              <a:t>Digitizers</a:t>
            </a:r>
          </a:p>
        </p:txBody>
      </p:sp>
      <p:sp>
        <p:nvSpPr>
          <p:cNvPr id="15" name="TextBox 14"/>
          <p:cNvSpPr txBox="1"/>
          <p:nvPr/>
        </p:nvSpPr>
        <p:spPr>
          <a:xfrm>
            <a:off x="4255106" y="1295400"/>
            <a:ext cx="1483098" cy="707886"/>
          </a:xfrm>
          <a:prstGeom prst="rect">
            <a:avLst/>
          </a:prstGeom>
          <a:solidFill>
            <a:schemeClr val="bg2">
              <a:lumMod val="40000"/>
              <a:lumOff val="60000"/>
            </a:schemeClr>
          </a:solidFill>
        </p:spPr>
        <p:txBody>
          <a:bodyPr wrap="none">
            <a:spAutoFit/>
          </a:bodyPr>
          <a:lstStyle/>
          <a:p>
            <a:pPr algn="ctr" defTabSz="914400" fontAlgn="base">
              <a:spcBef>
                <a:spcPct val="0"/>
              </a:spcBef>
              <a:spcAft>
                <a:spcPct val="0"/>
              </a:spcAft>
              <a:defRPr/>
            </a:pPr>
            <a:r>
              <a:rPr kumimoji="0" lang="en-US" sz="2000" dirty="0" err="1" smtClean="0">
                <a:solidFill>
                  <a:srgbClr val="FF0000"/>
                </a:solidFill>
                <a:latin typeface="Arial" charset="0"/>
              </a:rPr>
              <a:t>Downmix</a:t>
            </a:r>
            <a:r>
              <a:rPr kumimoji="0" lang="en-US" sz="2000" dirty="0" smtClean="0">
                <a:solidFill>
                  <a:srgbClr val="FF0000"/>
                </a:solidFill>
                <a:latin typeface="Arial" charset="0"/>
              </a:rPr>
              <a:t> </a:t>
            </a:r>
            <a:r>
              <a:rPr kumimoji="0" lang="en-US" sz="2000" dirty="0">
                <a:solidFill>
                  <a:srgbClr val="FF0000"/>
                </a:solidFill>
                <a:latin typeface="Arial" charset="0"/>
              </a:rPr>
              <a:t>&amp;</a:t>
            </a:r>
          </a:p>
          <a:p>
            <a:pPr algn="ctr" defTabSz="914400" fontAlgn="base">
              <a:spcBef>
                <a:spcPct val="0"/>
              </a:spcBef>
              <a:spcAft>
                <a:spcPct val="0"/>
              </a:spcAft>
              <a:defRPr/>
            </a:pPr>
            <a:r>
              <a:rPr kumimoji="0" lang="en-US" sz="2000" dirty="0">
                <a:solidFill>
                  <a:srgbClr val="FF0000"/>
                </a:solidFill>
                <a:latin typeface="Arial" charset="0"/>
              </a:rPr>
              <a:t>Calibration</a:t>
            </a:r>
          </a:p>
        </p:txBody>
      </p:sp>
      <p:sp>
        <p:nvSpPr>
          <p:cNvPr id="14" name="TextBox 13"/>
          <p:cNvSpPr txBox="1"/>
          <p:nvPr/>
        </p:nvSpPr>
        <p:spPr>
          <a:xfrm>
            <a:off x="4813182" y="5771705"/>
            <a:ext cx="1468672" cy="707886"/>
          </a:xfrm>
          <a:prstGeom prst="rect">
            <a:avLst/>
          </a:prstGeom>
          <a:solidFill>
            <a:schemeClr val="bg2">
              <a:lumMod val="40000"/>
              <a:lumOff val="60000"/>
            </a:schemeClr>
          </a:solidFill>
        </p:spPr>
        <p:txBody>
          <a:bodyPr wrap="none">
            <a:spAutoFit/>
          </a:bodyPr>
          <a:lstStyle/>
          <a:p>
            <a:pPr algn="ctr" defTabSz="914400" fontAlgn="base">
              <a:spcBef>
                <a:spcPct val="0"/>
              </a:spcBef>
              <a:spcAft>
                <a:spcPct val="0"/>
              </a:spcAft>
              <a:defRPr/>
            </a:pPr>
            <a:r>
              <a:rPr kumimoji="0" lang="en-US" sz="2000" dirty="0" smtClean="0">
                <a:solidFill>
                  <a:srgbClr val="FF0000"/>
                </a:solidFill>
                <a:latin typeface="Arial" charset="0"/>
              </a:rPr>
              <a:t>DC PS &amp; </a:t>
            </a:r>
            <a:endParaRPr kumimoji="0" lang="en-US" sz="2000" dirty="0">
              <a:solidFill>
                <a:srgbClr val="FF0000"/>
              </a:solidFill>
              <a:latin typeface="Arial" charset="0"/>
            </a:endParaRPr>
          </a:p>
          <a:p>
            <a:pPr algn="ctr" defTabSz="914400" fontAlgn="base">
              <a:spcBef>
                <a:spcPct val="0"/>
              </a:spcBef>
              <a:spcAft>
                <a:spcPct val="0"/>
              </a:spcAft>
              <a:defRPr/>
            </a:pPr>
            <a:r>
              <a:rPr kumimoji="0" lang="en-US" sz="2000" dirty="0">
                <a:solidFill>
                  <a:srgbClr val="FF0000"/>
                </a:solidFill>
                <a:latin typeface="Arial" charset="0"/>
              </a:rPr>
              <a:t>Distribution</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Digital Signal Processing</a:t>
            </a:r>
          </a:p>
        </p:txBody>
      </p:sp>
      <p:sp>
        <p:nvSpPr>
          <p:cNvPr id="27651" name="Content Placeholder 2"/>
          <p:cNvSpPr>
            <a:spLocks noGrp="1"/>
          </p:cNvSpPr>
          <p:nvPr>
            <p:ph idx="1"/>
          </p:nvPr>
        </p:nvSpPr>
        <p:spPr>
          <a:xfrm>
            <a:off x="457200" y="1257300"/>
            <a:ext cx="8229600" cy="4876800"/>
          </a:xfrm>
        </p:spPr>
        <p:txBody>
          <a:bodyPr/>
          <a:lstStyle/>
          <a:p>
            <a:r>
              <a:rPr lang="en-US" sz="2000" dirty="0" smtClean="0">
                <a:solidFill>
                  <a:srgbClr val="FF0000"/>
                </a:solidFill>
              </a:rPr>
              <a:t>No Modes </a:t>
            </a:r>
            <a:r>
              <a:rPr lang="en-US" sz="2000" dirty="0" smtClean="0"/>
              <a:t>- on external trigger processes data in parallel</a:t>
            </a:r>
          </a:p>
          <a:p>
            <a:pPr lvl="1"/>
            <a:r>
              <a:rPr lang="en-US" sz="1800" dirty="0" smtClean="0"/>
              <a:t>TBT Filter</a:t>
            </a:r>
          </a:p>
          <a:p>
            <a:pPr lvl="2"/>
            <a:r>
              <a:rPr lang="en-US" sz="1600" dirty="0" smtClean="0"/>
              <a:t>provide magnitude per turn for position &amp; intensity</a:t>
            </a:r>
          </a:p>
          <a:p>
            <a:pPr lvl="1"/>
            <a:r>
              <a:rPr lang="en-US" sz="1800" dirty="0" smtClean="0"/>
              <a:t>Narrowband processing  (Filter &amp; Decimate)</a:t>
            </a:r>
          </a:p>
          <a:p>
            <a:pPr lvl="2"/>
            <a:r>
              <a:rPr lang="en-US" sz="1600" dirty="0" smtClean="0"/>
              <a:t>Provide magnitude of I,Q for position &amp; intensity</a:t>
            </a:r>
          </a:p>
          <a:p>
            <a:pPr lvl="2"/>
            <a:r>
              <a:rPr lang="en-US" sz="1600" dirty="0" smtClean="0"/>
              <a:t>Store array of I,Q per channel for </a:t>
            </a:r>
            <a:r>
              <a:rPr lang="en-US" sz="1600" dirty="0" err="1" smtClean="0"/>
              <a:t>readback</a:t>
            </a:r>
            <a:endParaRPr lang="en-US" sz="1600" dirty="0" smtClean="0"/>
          </a:p>
          <a:p>
            <a:pPr lvl="1"/>
            <a:r>
              <a:rPr lang="en-US" sz="1800" dirty="0" smtClean="0"/>
              <a:t>Raw ADC data to RAM </a:t>
            </a:r>
          </a:p>
          <a:p>
            <a:pPr lvl="2"/>
            <a:r>
              <a:rPr lang="en-US" sz="1600" dirty="0" smtClean="0"/>
              <a:t>diagnostic </a:t>
            </a:r>
            <a:r>
              <a:rPr lang="en-US" sz="1600" dirty="0" err="1" smtClean="0"/>
              <a:t>readback</a:t>
            </a:r>
            <a:endParaRPr lang="en-US" sz="1600" dirty="0" smtClean="0"/>
          </a:p>
          <a:p>
            <a:pPr lvl="1"/>
            <a:r>
              <a:rPr lang="en-US" sz="1800" dirty="0" smtClean="0"/>
              <a:t>Programmable trigger delay per channel (</a:t>
            </a:r>
            <a:r>
              <a:rPr lang="en-US" sz="1800" dirty="0" err="1" smtClean="0"/>
              <a:t>adc</a:t>
            </a:r>
            <a:r>
              <a:rPr lang="en-US" sz="1800" dirty="0" smtClean="0"/>
              <a:t> samples)</a:t>
            </a:r>
          </a:p>
          <a:p>
            <a:r>
              <a:rPr lang="en-US" sz="2000" dirty="0" smtClean="0"/>
              <a:t>Any data type (NB, TBT, Raw) can be </a:t>
            </a:r>
            <a:r>
              <a:rPr lang="en-US" sz="2000" dirty="0" err="1" smtClean="0"/>
              <a:t>readback</a:t>
            </a:r>
            <a:r>
              <a:rPr lang="en-US" sz="2000" dirty="0" smtClean="0"/>
              <a:t> after each trigger</a:t>
            </a:r>
          </a:p>
          <a:p>
            <a:pPr lvl="1"/>
            <a:r>
              <a:rPr lang="en-US" sz="1800" dirty="0" smtClean="0"/>
              <a:t>All data will be read out as I,Q pairs</a:t>
            </a:r>
          </a:p>
          <a:p>
            <a:pPr lvl="1"/>
            <a:r>
              <a:rPr lang="en-US" sz="1800" dirty="0" smtClean="0">
                <a:solidFill>
                  <a:srgbClr val="FF0000"/>
                </a:solidFill>
              </a:rPr>
              <a:t>Caveat: The CAL tone has to be disabled for TBT data</a:t>
            </a:r>
          </a:p>
          <a:p>
            <a:pPr lvl="1"/>
            <a:r>
              <a:rPr lang="en-US" sz="1800" dirty="0" smtClean="0"/>
              <a:t>Each board pulls IRQ when data is ready</a:t>
            </a:r>
            <a:endParaRPr lang="en-US" dirty="0" smtClean="0"/>
          </a:p>
          <a:p>
            <a:endParaRPr lang="en-US" dirty="0" smtClean="0"/>
          </a:p>
        </p:txBody>
      </p:sp>
      <p:sp>
        <p:nvSpPr>
          <p:cNvPr id="4" name="Date Placeholder 3"/>
          <p:cNvSpPr>
            <a:spLocks noGrp="1"/>
          </p:cNvSpPr>
          <p:nvPr>
            <p:ph type="dt" sz="quarter" idx="10"/>
          </p:nvPr>
        </p:nvSpPr>
        <p:spPr/>
        <p:txBody>
          <a:bodyPr/>
          <a:lstStyle/>
          <a:p>
            <a:pPr>
              <a:defRPr/>
            </a:pPr>
            <a:r>
              <a:rPr lang="en-US" smtClean="0">
                <a:latin typeface="Arial Rounded MT Bold"/>
              </a:rPr>
              <a:t>3/21/2011</a:t>
            </a:r>
            <a:endParaRPr lang="en-US">
              <a:latin typeface="Arial Rounded MT Bold"/>
            </a:endParaRPr>
          </a:p>
        </p:txBody>
      </p:sp>
      <p:sp>
        <p:nvSpPr>
          <p:cNvPr id="5" name="Footer Placeholder 4"/>
          <p:cNvSpPr>
            <a:spLocks noGrp="1"/>
          </p:cNvSpPr>
          <p:nvPr>
            <p:ph type="ftr" sz="quarter" idx="11"/>
          </p:nvPr>
        </p:nvSpPr>
        <p:spPr/>
        <p:txBody>
          <a:bodyPr/>
          <a:lstStyle/>
          <a:p>
            <a:pPr>
              <a:defRPr/>
            </a:pPr>
            <a:r>
              <a:rPr lang="en-US" smtClean="0">
                <a:latin typeface="Arial Rounded MT Bold"/>
              </a:rPr>
              <a:t>ALCPG 2011, ATF Damping Ring BPMs</a:t>
            </a:r>
            <a:endParaRPr lang="en-US">
              <a:latin typeface="Arial Rounded MT Bold"/>
            </a:endParaRPr>
          </a:p>
        </p:txBody>
      </p:sp>
      <p:sp>
        <p:nvSpPr>
          <p:cNvPr id="6" name="Slide Number Placeholder 5"/>
          <p:cNvSpPr>
            <a:spLocks noGrp="1"/>
          </p:cNvSpPr>
          <p:nvPr>
            <p:ph type="sldNum" sz="quarter" idx="12"/>
          </p:nvPr>
        </p:nvSpPr>
        <p:spPr/>
        <p:txBody>
          <a:bodyPr/>
          <a:lstStyle/>
          <a:p>
            <a:pPr>
              <a:defRPr/>
            </a:pPr>
            <a:fld id="{05C98E14-ECD3-43E4-B3D6-7E8E0A217FA1}" type="slidenum">
              <a:rPr lang="en-US" smtClean="0">
                <a:latin typeface="Arial Rounded MT Bold"/>
              </a:rPr>
              <a:pPr>
                <a:defRPr/>
              </a:pPr>
              <a:t>8</a:t>
            </a:fld>
            <a:endParaRPr lang="en-US">
              <a:solidFill>
                <a:srgbClr val="000000"/>
              </a:solidFill>
              <a:latin typeface="Times"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12"/>
          </p:nvPr>
        </p:nvSpPr>
        <p:spPr/>
        <p:txBody>
          <a:bodyPr/>
          <a:lstStyle/>
          <a:p>
            <a:fld id="{C2C8C526-0F00-424A-9C89-469CB46E9296}" type="slidenum">
              <a:rPr lang="en-US" altLang="ja-JP"/>
              <a:pPr/>
              <a:t>9</a:t>
            </a:fld>
            <a:endParaRPr lang="en-US" altLang="ja-JP"/>
          </a:p>
        </p:txBody>
      </p:sp>
      <p:sp>
        <p:nvSpPr>
          <p:cNvPr id="289794" name="Rectangle 2"/>
          <p:cNvSpPr>
            <a:spLocks noGrp="1" noChangeArrowheads="1"/>
          </p:cNvSpPr>
          <p:nvPr>
            <p:ph type="ctrTitle"/>
          </p:nvPr>
        </p:nvSpPr>
        <p:spPr>
          <a:xfrm>
            <a:off x="381000" y="152400"/>
            <a:ext cx="7848600" cy="685800"/>
          </a:xfrm>
        </p:spPr>
        <p:txBody>
          <a:bodyPr>
            <a:normAutofit fontScale="90000"/>
          </a:bodyPr>
          <a:lstStyle/>
          <a:p>
            <a:r>
              <a:rPr lang="en-US" altLang="ja-JP">
                <a:latin typeface="Helvetica" charset="0"/>
              </a:rPr>
              <a:t>Fast kicker study</a:t>
            </a:r>
            <a:endParaRPr lang="en-US" altLang="ja-JP"/>
          </a:p>
        </p:txBody>
      </p:sp>
      <p:sp>
        <p:nvSpPr>
          <p:cNvPr id="289795" name="Rectangle 3"/>
          <p:cNvSpPr>
            <a:spLocks noGrp="1" noChangeArrowheads="1"/>
          </p:cNvSpPr>
          <p:nvPr>
            <p:ph type="subTitle" idx="1"/>
          </p:nvPr>
        </p:nvSpPr>
        <p:spPr>
          <a:xfrm>
            <a:off x="1295400" y="2209800"/>
            <a:ext cx="6400800" cy="1752600"/>
          </a:xfrm>
        </p:spPr>
        <p:txBody>
          <a:bodyPr/>
          <a:lstStyle/>
          <a:p>
            <a:pPr algn="l"/>
            <a:r>
              <a:rPr lang="en-US" altLang="ja-JP"/>
              <a:t>Machine Time</a:t>
            </a:r>
          </a:p>
          <a:p>
            <a:pPr algn="l"/>
            <a:r>
              <a:rPr lang="en-US" altLang="ja-JP"/>
              <a:t>2011/10/18~10/29(2 weeks)</a:t>
            </a:r>
          </a:p>
        </p:txBody>
      </p:sp>
      <p:sp>
        <p:nvSpPr>
          <p:cNvPr id="289796" name="Text Box 4"/>
          <p:cNvSpPr txBox="1">
            <a:spLocks noChangeArrowheads="1"/>
          </p:cNvSpPr>
          <p:nvPr/>
        </p:nvSpPr>
        <p:spPr bwMode="auto">
          <a:xfrm>
            <a:off x="5562600" y="4876800"/>
            <a:ext cx="25717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ja-JP"/>
              <a:t>TB meeting</a:t>
            </a:r>
          </a:p>
          <a:p>
            <a:r>
              <a:rPr lang="en-US" altLang="ja-JP"/>
              <a:t>2011/01/14 T.Naito</a:t>
            </a:r>
          </a:p>
        </p:txBody>
      </p:sp>
      <p:sp>
        <p:nvSpPr>
          <p:cNvPr id="289798" name="Line 6"/>
          <p:cNvSpPr>
            <a:spLocks noChangeShapeType="1"/>
          </p:cNvSpPr>
          <p:nvPr/>
        </p:nvSpPr>
        <p:spPr bwMode="auto">
          <a:xfrm>
            <a:off x="533400" y="838200"/>
            <a:ext cx="8393113" cy="0"/>
          </a:xfrm>
          <a:prstGeom prst="line">
            <a:avLst/>
          </a:prstGeom>
          <a:noFill/>
          <a:ln w="53975"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pic>
        <p:nvPicPr>
          <p:cNvPr id="289800" name="Picture 8"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0" y="0"/>
            <a:ext cx="1270000" cy="73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6783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LC-Fermilab">
  <a:themeElements>
    <a:clrScheme name="">
      <a:dk1>
        <a:srgbClr val="000000"/>
      </a:dk1>
      <a:lt1>
        <a:srgbClr val="FFFFF7"/>
      </a:lt1>
      <a:dk2>
        <a:srgbClr val="000000"/>
      </a:dk2>
      <a:lt2>
        <a:srgbClr val="808080"/>
      </a:lt2>
      <a:accent1>
        <a:srgbClr val="00CC99"/>
      </a:accent1>
      <a:accent2>
        <a:srgbClr val="3333CC"/>
      </a:accent2>
      <a:accent3>
        <a:srgbClr val="FFFFFA"/>
      </a:accent3>
      <a:accent4>
        <a:srgbClr val="000000"/>
      </a:accent4>
      <a:accent5>
        <a:srgbClr val="AAE2CA"/>
      </a:accent5>
      <a:accent6>
        <a:srgbClr val="2D2DB9"/>
      </a:accent6>
      <a:hlink>
        <a:srgbClr val="CCCCFF"/>
      </a:hlink>
      <a:folHlink>
        <a:srgbClr val="B2B2B2"/>
      </a:folHlink>
    </a:clrScheme>
    <a:fontScheme name="GDE TESLA 03-05">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DE TESLA 03-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DE TESLA 03-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DE TESLA 03-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DE TESLA 03-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DE TESLA 03-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DE TESLA 03-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DE TESLA 03-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ILC-Fermilab">
  <a:themeElements>
    <a:clrScheme name="">
      <a:dk1>
        <a:srgbClr val="000000"/>
      </a:dk1>
      <a:lt1>
        <a:srgbClr val="FFFFF7"/>
      </a:lt1>
      <a:dk2>
        <a:srgbClr val="000000"/>
      </a:dk2>
      <a:lt2>
        <a:srgbClr val="808080"/>
      </a:lt2>
      <a:accent1>
        <a:srgbClr val="00CC99"/>
      </a:accent1>
      <a:accent2>
        <a:srgbClr val="3333CC"/>
      </a:accent2>
      <a:accent3>
        <a:srgbClr val="FFFFFA"/>
      </a:accent3>
      <a:accent4>
        <a:srgbClr val="000000"/>
      </a:accent4>
      <a:accent5>
        <a:srgbClr val="AAE2CA"/>
      </a:accent5>
      <a:accent6>
        <a:srgbClr val="2D2DB9"/>
      </a:accent6>
      <a:hlink>
        <a:srgbClr val="CCCCFF"/>
      </a:hlink>
      <a:folHlink>
        <a:srgbClr val="B2B2B2"/>
      </a:folHlink>
    </a:clrScheme>
    <a:fontScheme name="GDE TESLA 03-05">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DE TESLA 03-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DE TESLA 03-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DE TESLA 03-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DE TESLA 03-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DE TESLA 03-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DE TESLA 03-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DE TESLA 03-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1853</TotalTime>
  <Words>1651</Words>
  <Application>Microsoft Macintosh PowerPoint</Application>
  <PresentationFormat>画面に合わせる (4:3)</PresentationFormat>
  <Paragraphs>290</Paragraphs>
  <Slides>36</Slides>
  <Notes>9</Notes>
  <HiddenSlides>0</HiddenSlides>
  <MMClips>0</MMClips>
  <ScaleCrop>false</ScaleCrop>
  <HeadingPairs>
    <vt:vector size="6" baseType="variant">
      <vt:variant>
        <vt:lpstr>テーマ</vt:lpstr>
      </vt:variant>
      <vt:variant>
        <vt:i4>3</vt:i4>
      </vt:variant>
      <vt:variant>
        <vt:lpstr>埋め込まれた OLE サーバー</vt:lpstr>
      </vt:variant>
      <vt:variant>
        <vt:i4>1</vt:i4>
      </vt:variant>
      <vt:variant>
        <vt:lpstr>スライド タイトル</vt:lpstr>
      </vt:variant>
      <vt:variant>
        <vt:i4>36</vt:i4>
      </vt:variant>
    </vt:vector>
  </HeadingPairs>
  <TitlesOfParts>
    <vt:vector size="40" baseType="lpstr">
      <vt:lpstr>Office テーマ</vt:lpstr>
      <vt:lpstr>ILC-Fermilab</vt:lpstr>
      <vt:lpstr>1_ILC-Fermilab</vt:lpstr>
      <vt:lpstr>文書</vt:lpstr>
      <vt:lpstr>Recent Status of ATF N.Terunuma, KEK</vt:lpstr>
      <vt:lpstr>2010 Autumn/Winter Run</vt:lpstr>
      <vt:lpstr>PowerPoint プレゼンテーション</vt:lpstr>
      <vt:lpstr>RF Gun Renewal</vt:lpstr>
      <vt:lpstr>PowerPoint プレゼンテーション</vt:lpstr>
      <vt:lpstr>Alignment: DR North(Inj/ext)</vt:lpstr>
      <vt:lpstr>ATF DR BPM Hardware</vt:lpstr>
      <vt:lpstr>Digital Signal Processing</vt:lpstr>
      <vt:lpstr>Fast kicker study</vt:lpstr>
      <vt:lpstr>PowerPoint プレゼンテーション</vt:lpstr>
      <vt:lpstr>Pictures of the installed components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Profile of the kick field and the jitter </vt:lpstr>
      <vt:lpstr>PowerPoint プレゼンテーション</vt:lpstr>
      <vt:lpstr>PowerPoint プレゼンテーション</vt:lpstr>
      <vt:lpstr>Summary and Next step</vt:lpstr>
      <vt:lpstr>PowerPoint プレゼンテーション</vt:lpstr>
      <vt:lpstr>PowerPoint プレゼンテーション</vt:lpstr>
      <vt:lpstr>Compton production</vt:lpstr>
      <vt:lpstr>Extra beam operation on Dec 23rd  Permanent Magnet Final-Quad (Kyoto Univ.)</vt:lpstr>
      <vt:lpstr>Fire Accident on the LINAC Klystron Modulator</vt:lpstr>
      <vt:lpstr>Damage on the ATF facility  M9.0 Earthquake on 2011/Mar/11</vt:lpstr>
      <vt:lpstr>M9.0 </vt:lpstr>
      <vt:lpstr>PowerPoint プレゼンテーション</vt:lpstr>
      <vt:lpstr>ATF Building looks fine…</vt:lpstr>
      <vt:lpstr>Facility Outside Damages</vt:lpstr>
      <vt:lpstr>Facility Damages</vt:lpstr>
      <vt:lpstr>ATF LINAC</vt:lpstr>
      <vt:lpstr>BT/DR(half)</vt:lpstr>
      <vt:lpstr>ATF2 beam line</vt:lpstr>
      <vt:lpstr>Recovery procedure…</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照沼 信浩</dc:creator>
  <cp:lastModifiedBy>Nobuhiro Terunuma</cp:lastModifiedBy>
  <cp:revision>138</cp:revision>
  <cp:lastPrinted>2011-01-14T09:22:12Z</cp:lastPrinted>
  <dcterms:created xsi:type="dcterms:W3CDTF">2010-07-01T12:41:14Z</dcterms:created>
  <dcterms:modified xsi:type="dcterms:W3CDTF">2011-03-22T05:04:10Z</dcterms:modified>
</cp:coreProperties>
</file>