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7"/>
  </p:notesMasterIdLst>
  <p:handoutMasterIdLst>
    <p:handoutMasterId r:id="rId18"/>
  </p:handoutMasterIdLst>
  <p:sldIdLst>
    <p:sldId id="334" r:id="rId2"/>
    <p:sldId id="980" r:id="rId3"/>
    <p:sldId id="981" r:id="rId4"/>
    <p:sldId id="969" r:id="rId5"/>
    <p:sldId id="971" r:id="rId6"/>
    <p:sldId id="968" r:id="rId7"/>
    <p:sldId id="970" r:id="rId8"/>
    <p:sldId id="972" r:id="rId9"/>
    <p:sldId id="984" r:id="rId10"/>
    <p:sldId id="988" r:id="rId11"/>
    <p:sldId id="989" r:id="rId12"/>
    <p:sldId id="985" r:id="rId13"/>
    <p:sldId id="986" r:id="rId14"/>
    <p:sldId id="987" r:id="rId15"/>
    <p:sldId id="982" r:id="rId16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0099"/>
    <a:srgbClr val="993366"/>
    <a:srgbClr val="569064"/>
    <a:srgbClr val="CC0000"/>
    <a:srgbClr val="46A064"/>
    <a:srgbClr val="E5B01B"/>
    <a:srgbClr val="660066"/>
    <a:srgbClr val="FFFFCC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9" autoAdjust="0"/>
    <p:restoredTop sz="98390" autoAdjust="0"/>
  </p:normalViewPr>
  <p:slideViewPr>
    <p:cSldViewPr>
      <p:cViewPr>
        <p:scale>
          <a:sx n="70" d="100"/>
          <a:sy n="70" d="100"/>
        </p:scale>
        <p:origin x="-1260" y="-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35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6.wmf"/><Relationship Id="rId1" Type="http://schemas.openxmlformats.org/officeDocument/2006/relationships/image" Target="../media/image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6" Type="http://schemas.openxmlformats.org/officeDocument/2006/relationships/image" Target="../media/image19.wmf"/><Relationship Id="rId5" Type="http://schemas.openxmlformats.org/officeDocument/2006/relationships/image" Target="../media/image46.wmf"/><Relationship Id="rId4" Type="http://schemas.openxmlformats.org/officeDocument/2006/relationships/image" Target="../media/image45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3/22/2011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3/22/2011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7.png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7.bin"/><Relationship Id="rId3" Type="http://schemas.openxmlformats.org/officeDocument/2006/relationships/image" Target="../media/image36.png"/><Relationship Id="rId7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9.bin"/><Relationship Id="rId4" Type="http://schemas.openxmlformats.org/officeDocument/2006/relationships/oleObject" Target="../embeddings/oleObject23.bin"/><Relationship Id="rId9" Type="http://schemas.openxmlformats.org/officeDocument/2006/relationships/oleObject" Target="../embeddings/oleObject2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41.png"/><Relationship Id="rId4" Type="http://schemas.openxmlformats.org/officeDocument/2006/relationships/oleObject" Target="../embeddings/oleObject32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7.bin"/><Relationship Id="rId11" Type="http://schemas.openxmlformats.org/officeDocument/2006/relationships/oleObject" Target="../embeddings/oleObject41.bin"/><Relationship Id="rId5" Type="http://schemas.openxmlformats.org/officeDocument/2006/relationships/image" Target="../media/image47.png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6.bin"/><Relationship Id="rId9" Type="http://schemas.openxmlformats.org/officeDocument/2006/relationships/oleObject" Target="../embeddings/oleObject3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7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990600"/>
            <a:ext cx="8915400" cy="19081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4000" smtClean="0">
                <a:solidFill>
                  <a:srgbClr val="009900"/>
                </a:solidFill>
              </a:rPr>
              <a:t>CLIC Benchmark Analysis of Cross Section and Masses in Chargino and Neutralino Production </a:t>
            </a:r>
            <a:endParaRPr lang="en-US" sz="4000" dirty="0" smtClean="0">
              <a:solidFill>
                <a:srgbClr val="00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10000"/>
            <a:ext cx="71628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Tim </a:t>
            </a:r>
            <a:r>
              <a:rPr lang="en-US" dirty="0" err="1" smtClean="0"/>
              <a:t>Barklow</a:t>
            </a:r>
            <a:r>
              <a:rPr lang="en-US" smtClean="0"/>
              <a:t> (SLAC)</a:t>
            </a:r>
          </a:p>
          <a:p>
            <a:pPr eaLnBrk="1" hangingPunct="1"/>
            <a:r>
              <a:rPr lang="en-US" smtClean="0"/>
              <a:t>Mar 22,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4" name="Rectangle 4"/>
          <p:cNvSpPr>
            <a:spLocks noGrp="1" noChangeArrowheads="1"/>
          </p:cNvSpPr>
          <p:nvPr>
            <p:ph type="title"/>
          </p:nvPr>
        </p:nvSpPr>
        <p:spPr>
          <a:xfrm>
            <a:off x="1752600" y="76200"/>
            <a:ext cx="7086600" cy="381000"/>
          </a:xfrm>
        </p:spPr>
        <p:txBody>
          <a:bodyPr>
            <a:normAutofit fontScale="90000"/>
          </a:bodyPr>
          <a:lstStyle/>
          <a:p>
            <a:r>
              <a:rPr lang="en-US" sz="2400" smtClean="0">
                <a:solidFill>
                  <a:schemeClr val="tx1"/>
                </a:solidFill>
              </a:rPr>
              <a:t>FastMC Response Light </a:t>
            </a:r>
            <a:r>
              <a:rPr lang="en-US" sz="2400">
                <a:solidFill>
                  <a:schemeClr val="tx1"/>
                </a:solidFill>
              </a:rPr>
              <a:t>quark jets ee</a:t>
            </a:r>
            <a:r>
              <a:rPr lang="en-US" sz="2400">
                <a:solidFill>
                  <a:schemeClr val="tx1"/>
                </a:solidFill>
                <a:sym typeface="Symbol" pitchFamily="18" charset="2"/>
              </a:rPr>
              <a:t>qq</a:t>
            </a:r>
            <a:r>
              <a:rPr lang="en-US" sz="4000">
                <a:solidFill>
                  <a:schemeClr val="accent2"/>
                </a:solidFill>
                <a:sym typeface="Symbol" pitchFamily="18" charset="2"/>
              </a:rPr>
              <a:t> </a:t>
            </a:r>
          </a:p>
        </p:txBody>
      </p:sp>
      <p:sp>
        <p:nvSpPr>
          <p:cNvPr id="465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5926" name="Text Box 6"/>
          <p:cNvSpPr txBox="1">
            <a:spLocks noChangeArrowheads="1"/>
          </p:cNvSpPr>
          <p:nvPr/>
        </p:nvSpPr>
        <p:spPr bwMode="auto">
          <a:xfrm>
            <a:off x="7077075" y="5957888"/>
            <a:ext cx="11525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E</a:t>
            </a:r>
            <a:r>
              <a:rPr lang="en-US" sz="1800" baseline="-25000"/>
              <a:t>cm</a:t>
            </a:r>
            <a:r>
              <a:rPr lang="en-US" sz="1800"/>
              <a:t> (GeV)</a:t>
            </a:r>
          </a:p>
        </p:txBody>
      </p:sp>
      <p:sp>
        <p:nvSpPr>
          <p:cNvPr id="465929" name="Line 9"/>
          <p:cNvSpPr>
            <a:spLocks noChangeShapeType="1"/>
          </p:cNvSpPr>
          <p:nvPr/>
        </p:nvSpPr>
        <p:spPr bwMode="auto">
          <a:xfrm>
            <a:off x="1295400" y="12954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930" name="Text Box 10"/>
          <p:cNvSpPr txBox="1">
            <a:spLocks noChangeArrowheads="1"/>
          </p:cNvSpPr>
          <p:nvPr/>
        </p:nvSpPr>
        <p:spPr bwMode="auto">
          <a:xfrm>
            <a:off x="1905000" y="1066800"/>
            <a:ext cx="23288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PandoraPFA  v02-01</a:t>
            </a:r>
          </a:p>
        </p:txBody>
      </p:sp>
      <p:sp>
        <p:nvSpPr>
          <p:cNvPr id="465931" name="Line 11"/>
          <p:cNvSpPr>
            <a:spLocks noChangeShapeType="1"/>
          </p:cNvSpPr>
          <p:nvPr/>
        </p:nvSpPr>
        <p:spPr bwMode="auto">
          <a:xfrm>
            <a:off x="5638800" y="1295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932" name="Text Box 12"/>
          <p:cNvSpPr txBox="1">
            <a:spLocks noChangeArrowheads="1"/>
          </p:cNvSpPr>
          <p:nvPr/>
        </p:nvSpPr>
        <p:spPr bwMode="auto">
          <a:xfrm>
            <a:off x="6248400" y="1066800"/>
            <a:ext cx="17795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FASTMC with </a:t>
            </a:r>
          </a:p>
        </p:txBody>
      </p:sp>
      <p:graphicFrame>
        <p:nvGraphicFramePr>
          <p:cNvPr id="465933" name="Object 13"/>
          <p:cNvGraphicFramePr>
            <a:graphicFrameLocks noChangeAspect="1"/>
          </p:cNvGraphicFramePr>
          <p:nvPr/>
        </p:nvGraphicFramePr>
        <p:xfrm>
          <a:off x="4883150" y="3470275"/>
          <a:ext cx="831850" cy="1025525"/>
        </p:xfrm>
        <a:graphic>
          <a:graphicData uri="http://schemas.openxmlformats.org/presentationml/2006/ole">
            <p:oleObj spid="_x0000_s466946" name="Equation" r:id="rId3" imgW="596880" imgH="711000" progId="Equation.DSMT4">
              <p:embed/>
            </p:oleObj>
          </a:graphicData>
        </a:graphic>
      </p:graphicFrame>
      <p:graphicFrame>
        <p:nvGraphicFramePr>
          <p:cNvPr id="465934" name="Object 14"/>
          <p:cNvGraphicFramePr>
            <a:graphicFrameLocks noChangeAspect="1"/>
          </p:cNvGraphicFramePr>
          <p:nvPr/>
        </p:nvGraphicFramePr>
        <p:xfrm>
          <a:off x="119063" y="3549650"/>
          <a:ext cx="833437" cy="1027113"/>
        </p:xfrm>
        <a:graphic>
          <a:graphicData uri="http://schemas.openxmlformats.org/presentationml/2006/ole">
            <p:oleObj spid="_x0000_s466947" name="Equation" r:id="rId4" imgW="596880" imgH="711000" progId="Equation.DSMT4">
              <p:embed/>
            </p:oleObj>
          </a:graphicData>
        </a:graphic>
      </p:graphicFrame>
      <p:sp>
        <p:nvSpPr>
          <p:cNvPr id="465935" name="Text Box 15"/>
          <p:cNvSpPr txBox="1">
            <a:spLocks noChangeArrowheads="1"/>
          </p:cNvSpPr>
          <p:nvPr/>
        </p:nvSpPr>
        <p:spPr bwMode="auto">
          <a:xfrm>
            <a:off x="2362200" y="5957888"/>
            <a:ext cx="11525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E</a:t>
            </a:r>
            <a:r>
              <a:rPr lang="en-US" sz="1800" baseline="-25000"/>
              <a:t>cm</a:t>
            </a:r>
            <a:r>
              <a:rPr lang="en-US" sz="1800"/>
              <a:t> (GeV)</a:t>
            </a:r>
          </a:p>
        </p:txBody>
      </p:sp>
      <p:graphicFrame>
        <p:nvGraphicFramePr>
          <p:cNvPr id="465939" name="Object 19"/>
          <p:cNvGraphicFramePr>
            <a:graphicFrameLocks noChangeAspect="1"/>
          </p:cNvGraphicFramePr>
          <p:nvPr/>
        </p:nvGraphicFramePr>
        <p:xfrm>
          <a:off x="5368925" y="1524000"/>
          <a:ext cx="3775075" cy="820738"/>
        </p:xfrm>
        <a:graphic>
          <a:graphicData uri="http://schemas.openxmlformats.org/presentationml/2006/ole">
            <p:oleObj spid="_x0000_s466948" name="Equation" r:id="rId5" imgW="2400120" imgH="520560" progId="Equation.DSMT4">
              <p:embed/>
            </p:oleObj>
          </a:graphicData>
        </a:graphic>
      </p:graphicFrame>
      <p:pic>
        <p:nvPicPr>
          <p:cNvPr id="465945" name="Picture 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2406650"/>
            <a:ext cx="3581400" cy="34607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pic>
        <p:nvPicPr>
          <p:cNvPr id="465946" name="Picture 2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2438400"/>
            <a:ext cx="3505200" cy="3505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11</a:t>
            </a:fld>
            <a:endParaRPr kumimoji="0" lang="en-US"/>
          </a:p>
        </p:txBody>
      </p:sp>
      <p:pic>
        <p:nvPicPr>
          <p:cNvPr id="4710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47633"/>
            <a:ext cx="6858000" cy="617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1043" name="Object 3"/>
          <p:cNvGraphicFramePr>
            <a:graphicFrameLocks noChangeAspect="1"/>
          </p:cNvGraphicFramePr>
          <p:nvPr/>
        </p:nvGraphicFramePr>
        <p:xfrm>
          <a:off x="7696200" y="4724400"/>
          <a:ext cx="916258" cy="609600"/>
        </p:xfrm>
        <a:graphic>
          <a:graphicData uri="http://schemas.openxmlformats.org/presentationml/2006/ole">
            <p:oleObj spid="_x0000_s472066" name="Equation" r:id="rId4" imgW="685800" imgH="457200" progId="Equation.DSMT4">
              <p:embed/>
            </p:oleObj>
          </a:graphicData>
        </a:graphic>
      </p:graphicFrame>
      <p:graphicFrame>
        <p:nvGraphicFramePr>
          <p:cNvPr id="471044" name="Object 4"/>
          <p:cNvGraphicFramePr>
            <a:graphicFrameLocks noChangeAspect="1"/>
          </p:cNvGraphicFramePr>
          <p:nvPr/>
        </p:nvGraphicFramePr>
        <p:xfrm>
          <a:off x="3124200" y="4876800"/>
          <a:ext cx="592138" cy="266700"/>
        </p:xfrm>
        <a:graphic>
          <a:graphicData uri="http://schemas.openxmlformats.org/presentationml/2006/ole">
            <p:oleObj spid="_x0000_s472067" name="Equation" r:id="rId5" imgW="393480" imgH="177480" progId="Equation.DSMT4">
              <p:embed/>
            </p:oleObj>
          </a:graphicData>
        </a:graphic>
      </p:graphicFrame>
      <p:graphicFrame>
        <p:nvGraphicFramePr>
          <p:cNvPr id="471045" name="Object 5"/>
          <p:cNvGraphicFramePr>
            <a:graphicFrameLocks noChangeAspect="1"/>
          </p:cNvGraphicFramePr>
          <p:nvPr/>
        </p:nvGraphicFramePr>
        <p:xfrm>
          <a:off x="7197725" y="2686050"/>
          <a:ext cx="1260475" cy="304800"/>
        </p:xfrm>
        <a:graphic>
          <a:graphicData uri="http://schemas.openxmlformats.org/presentationml/2006/ole">
            <p:oleObj spid="_x0000_s472068" name="Equation" r:id="rId6" imgW="838080" imgH="203040" progId="Equation.DSMT4">
              <p:embed/>
            </p:oleObj>
          </a:graphicData>
        </a:graphic>
      </p:graphicFrame>
      <p:graphicFrame>
        <p:nvGraphicFramePr>
          <p:cNvPr id="471046" name="Object 6"/>
          <p:cNvGraphicFramePr>
            <a:graphicFrameLocks noChangeAspect="1"/>
          </p:cNvGraphicFramePr>
          <p:nvPr/>
        </p:nvGraphicFramePr>
        <p:xfrm>
          <a:off x="3581400" y="2857500"/>
          <a:ext cx="687388" cy="266700"/>
        </p:xfrm>
        <a:graphic>
          <a:graphicData uri="http://schemas.openxmlformats.org/presentationml/2006/ole">
            <p:oleObj spid="_x0000_s472069" name="Equation" r:id="rId7" imgW="457200" imgH="177480" progId="Equation.DSMT4">
              <p:embed/>
            </p:oleObj>
          </a:graphicData>
        </a:graphic>
      </p:graphicFrame>
      <p:graphicFrame>
        <p:nvGraphicFramePr>
          <p:cNvPr id="471047" name="Object 7"/>
          <p:cNvGraphicFramePr>
            <a:graphicFrameLocks noChangeAspect="1"/>
          </p:cNvGraphicFramePr>
          <p:nvPr/>
        </p:nvGraphicFramePr>
        <p:xfrm>
          <a:off x="6477000" y="365125"/>
          <a:ext cx="1020762" cy="549275"/>
        </p:xfrm>
        <a:graphic>
          <a:graphicData uri="http://schemas.openxmlformats.org/presentationml/2006/ole">
            <p:oleObj spid="_x0000_s472070" name="Equation" r:id="rId8" imgW="799920" imgH="431640" progId="Equation.DSMT4">
              <p:embed/>
            </p:oleObj>
          </a:graphicData>
        </a:graphic>
      </p:graphicFrame>
      <p:graphicFrame>
        <p:nvGraphicFramePr>
          <p:cNvPr id="471048" name="Object 8"/>
          <p:cNvGraphicFramePr>
            <a:graphicFrameLocks noChangeAspect="1"/>
          </p:cNvGraphicFramePr>
          <p:nvPr/>
        </p:nvGraphicFramePr>
        <p:xfrm>
          <a:off x="3733800" y="443228"/>
          <a:ext cx="1527175" cy="623572"/>
        </p:xfrm>
        <a:graphic>
          <a:graphicData uri="http://schemas.openxmlformats.org/presentationml/2006/ole">
            <p:oleObj spid="_x0000_s472071" name="Equation" r:id="rId9" imgW="1117440" imgH="457200" progId="Equation.DSMT4">
              <p:embed/>
            </p:oleObj>
          </a:graphicData>
        </a:graphic>
      </p:graphicFrame>
      <p:graphicFrame>
        <p:nvGraphicFramePr>
          <p:cNvPr id="471049" name="Object 9"/>
          <p:cNvGraphicFramePr>
            <a:graphicFrameLocks noChangeAspect="1"/>
          </p:cNvGraphicFramePr>
          <p:nvPr/>
        </p:nvGraphicFramePr>
        <p:xfrm>
          <a:off x="152400" y="1219200"/>
          <a:ext cx="2235230" cy="2916237"/>
        </p:xfrm>
        <a:graphic>
          <a:graphicData uri="http://schemas.openxmlformats.org/presentationml/2006/ole">
            <p:oleObj spid="_x0000_s472072" name="Equation" r:id="rId10" imgW="1218960" imgH="1587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12</a:t>
            </a:fld>
            <a:endParaRPr kumimoji="0" lang="en-US"/>
          </a:p>
        </p:txBody>
      </p:sp>
      <p:pic>
        <p:nvPicPr>
          <p:cNvPr id="467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81000"/>
            <a:ext cx="5715000" cy="536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7971" name="Object 3"/>
          <p:cNvGraphicFramePr>
            <a:graphicFrameLocks noChangeAspect="1"/>
          </p:cNvGraphicFramePr>
          <p:nvPr/>
        </p:nvGraphicFramePr>
        <p:xfrm>
          <a:off x="5959475" y="5867400"/>
          <a:ext cx="1660525" cy="342900"/>
        </p:xfrm>
        <a:graphic>
          <a:graphicData uri="http://schemas.openxmlformats.org/presentationml/2006/ole">
            <p:oleObj spid="_x0000_s467971" name="Equation" r:id="rId4" imgW="1104840" imgH="228600" progId="Equation.DSMT4">
              <p:embed/>
            </p:oleObj>
          </a:graphicData>
        </a:graphic>
      </p:graphicFrame>
      <p:graphicFrame>
        <p:nvGraphicFramePr>
          <p:cNvPr id="467972" name="Object 4"/>
          <p:cNvGraphicFramePr>
            <a:graphicFrameLocks noChangeAspect="1"/>
          </p:cNvGraphicFramePr>
          <p:nvPr/>
        </p:nvGraphicFramePr>
        <p:xfrm>
          <a:off x="228600" y="555625"/>
          <a:ext cx="3078163" cy="1229155"/>
        </p:xfrm>
        <a:graphic>
          <a:graphicData uri="http://schemas.openxmlformats.org/presentationml/2006/ole">
            <p:oleObj spid="_x0000_s467972" name="Equation" r:id="rId5" imgW="1752480" imgH="698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13</a:t>
            </a:fld>
            <a:endParaRPr kumimoji="0" lang="en-US"/>
          </a:p>
        </p:txBody>
      </p:sp>
      <p:pic>
        <p:nvPicPr>
          <p:cNvPr id="4689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7821" y="228600"/>
            <a:ext cx="5765579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8997" name="Object 5"/>
          <p:cNvGraphicFramePr>
            <a:graphicFrameLocks noChangeAspect="1"/>
          </p:cNvGraphicFramePr>
          <p:nvPr/>
        </p:nvGraphicFramePr>
        <p:xfrm>
          <a:off x="5187509" y="533400"/>
          <a:ext cx="2737291" cy="990600"/>
        </p:xfrm>
        <a:graphic>
          <a:graphicData uri="http://schemas.openxmlformats.org/presentationml/2006/ole">
            <p:oleObj spid="_x0000_s468997" name="Equation" r:id="rId4" imgW="1930320" imgH="698400" progId="Equation.DSMT4">
              <p:embed/>
            </p:oleObj>
          </a:graphicData>
        </a:graphic>
      </p:graphicFrame>
      <p:pic>
        <p:nvPicPr>
          <p:cNvPr id="4689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3108242"/>
            <a:ext cx="5791200" cy="275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8999" name="Object 7"/>
          <p:cNvGraphicFramePr>
            <a:graphicFrameLocks noChangeAspect="1"/>
          </p:cNvGraphicFramePr>
          <p:nvPr/>
        </p:nvGraphicFramePr>
        <p:xfrm>
          <a:off x="5264966" y="3352800"/>
          <a:ext cx="2888434" cy="1050925"/>
        </p:xfrm>
        <a:graphic>
          <a:graphicData uri="http://schemas.openxmlformats.org/presentationml/2006/ole">
            <p:oleObj spid="_x0000_s468999" name="Equation" r:id="rId6" imgW="1917360" imgH="6984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228600" y="12192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FF3399"/>
                </a:solidFill>
              </a:rPr>
              <a:t>FastMC Simulation</a:t>
            </a:r>
            <a:endParaRPr lang="en-US" sz="2000">
              <a:solidFill>
                <a:srgbClr val="FF3399"/>
              </a:solidFill>
            </a:endParaRPr>
          </a:p>
        </p:txBody>
      </p:sp>
      <p:graphicFrame>
        <p:nvGraphicFramePr>
          <p:cNvPr id="469000" name="Object 8"/>
          <p:cNvGraphicFramePr>
            <a:graphicFrameLocks noChangeAspect="1"/>
          </p:cNvGraphicFramePr>
          <p:nvPr/>
        </p:nvGraphicFramePr>
        <p:xfrm>
          <a:off x="6010275" y="5943600"/>
          <a:ext cx="1525588" cy="381000"/>
        </p:xfrm>
        <a:graphic>
          <a:graphicData uri="http://schemas.openxmlformats.org/presentationml/2006/ole">
            <p:oleObj spid="_x0000_s469000" name="Equation" r:id="rId7" imgW="101592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14</a:t>
            </a:fld>
            <a:endParaRPr kumimoji="0" lang="en-US"/>
          </a:p>
        </p:txBody>
      </p:sp>
      <p:graphicFrame>
        <p:nvGraphicFramePr>
          <p:cNvPr id="470019" name="Object 3"/>
          <p:cNvGraphicFramePr>
            <a:graphicFrameLocks noChangeAspect="1"/>
          </p:cNvGraphicFramePr>
          <p:nvPr/>
        </p:nvGraphicFramePr>
        <p:xfrm>
          <a:off x="1681163" y="1493838"/>
          <a:ext cx="2052637" cy="1020762"/>
        </p:xfrm>
        <a:graphic>
          <a:graphicData uri="http://schemas.openxmlformats.org/presentationml/2006/ole">
            <p:oleObj spid="_x0000_s470019" name="Equation" r:id="rId3" imgW="1333440" imgH="660240" progId="Equation.DSMT4">
              <p:embed/>
            </p:oleObj>
          </a:graphicData>
        </a:graphic>
      </p:graphicFrame>
      <p:graphicFrame>
        <p:nvGraphicFramePr>
          <p:cNvPr id="470020" name="Object 4"/>
          <p:cNvGraphicFramePr>
            <a:graphicFrameLocks noChangeAspect="1"/>
          </p:cNvGraphicFramePr>
          <p:nvPr/>
        </p:nvGraphicFramePr>
        <p:xfrm>
          <a:off x="6391275" y="1492250"/>
          <a:ext cx="2052638" cy="1022350"/>
        </p:xfrm>
        <a:graphic>
          <a:graphicData uri="http://schemas.openxmlformats.org/presentationml/2006/ole">
            <p:oleObj spid="_x0000_s470020" name="Equation" r:id="rId4" imgW="1333440" imgH="660240" progId="Equation.DSMT4">
              <p:embed/>
            </p:oleObj>
          </a:graphicData>
        </a:graphic>
      </p:graphicFrame>
      <p:pic>
        <p:nvPicPr>
          <p:cNvPr id="4700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529040"/>
            <a:ext cx="3581400" cy="333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0022" name="Object 6"/>
          <p:cNvGraphicFramePr>
            <a:graphicFrameLocks noChangeAspect="1"/>
          </p:cNvGraphicFramePr>
          <p:nvPr/>
        </p:nvGraphicFramePr>
        <p:xfrm>
          <a:off x="-28576" y="3048000"/>
          <a:ext cx="932023" cy="665162"/>
        </p:xfrm>
        <a:graphic>
          <a:graphicData uri="http://schemas.openxmlformats.org/presentationml/2006/ole">
            <p:oleObj spid="_x0000_s470022" name="Equation" r:id="rId6" imgW="660240" imgH="469800" progId="Equation.DSMT4">
              <p:embed/>
            </p:oleObj>
          </a:graphicData>
        </a:graphic>
      </p:graphicFrame>
      <p:graphicFrame>
        <p:nvGraphicFramePr>
          <p:cNvPr id="470023" name="Object 7"/>
          <p:cNvGraphicFramePr>
            <a:graphicFrameLocks noChangeAspect="1"/>
          </p:cNvGraphicFramePr>
          <p:nvPr/>
        </p:nvGraphicFramePr>
        <p:xfrm>
          <a:off x="4876800" y="3297237"/>
          <a:ext cx="914400" cy="665163"/>
        </p:xfrm>
        <a:graphic>
          <a:graphicData uri="http://schemas.openxmlformats.org/presentationml/2006/ole">
            <p:oleObj spid="_x0000_s470023" name="Equation" r:id="rId7" imgW="647640" imgH="469800" progId="Equation.DSMT4">
              <p:embed/>
            </p:oleObj>
          </a:graphicData>
        </a:graphic>
      </p:graphicFrame>
      <p:pic>
        <p:nvPicPr>
          <p:cNvPr id="47002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48325" y="2514600"/>
            <a:ext cx="3495675" cy="329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0025" name="Object 9"/>
          <p:cNvGraphicFramePr>
            <a:graphicFrameLocks noChangeAspect="1"/>
          </p:cNvGraphicFramePr>
          <p:nvPr/>
        </p:nvGraphicFramePr>
        <p:xfrm>
          <a:off x="296863" y="50932"/>
          <a:ext cx="8618537" cy="1015868"/>
        </p:xfrm>
        <a:graphic>
          <a:graphicData uri="http://schemas.openxmlformats.org/presentationml/2006/ole">
            <p:oleObj spid="_x0000_s470025" name="Equation" r:id="rId9" imgW="4114800" imgH="482400" progId="Equation.DSMT4">
              <p:embed/>
            </p:oleObj>
          </a:graphicData>
        </a:graphic>
      </p:graphicFrame>
      <p:graphicFrame>
        <p:nvGraphicFramePr>
          <p:cNvPr id="470026" name="Object 10"/>
          <p:cNvGraphicFramePr>
            <a:graphicFrameLocks noChangeAspect="1"/>
          </p:cNvGraphicFramePr>
          <p:nvPr/>
        </p:nvGraphicFramePr>
        <p:xfrm>
          <a:off x="2057400" y="5937970"/>
          <a:ext cx="1381125" cy="310430"/>
        </p:xfrm>
        <a:graphic>
          <a:graphicData uri="http://schemas.openxmlformats.org/presentationml/2006/ole">
            <p:oleObj spid="_x0000_s470026" name="Equation" r:id="rId10" imgW="1015920" imgH="228600" progId="Equation.DSMT4">
              <p:embed/>
            </p:oleObj>
          </a:graphicData>
        </a:graphic>
      </p:graphicFrame>
      <p:graphicFrame>
        <p:nvGraphicFramePr>
          <p:cNvPr id="470027" name="Object 11"/>
          <p:cNvGraphicFramePr>
            <a:graphicFrameLocks noChangeAspect="1"/>
          </p:cNvGraphicFramePr>
          <p:nvPr/>
        </p:nvGraphicFramePr>
        <p:xfrm>
          <a:off x="7162800" y="5861050"/>
          <a:ext cx="1381125" cy="311150"/>
        </p:xfrm>
        <a:graphic>
          <a:graphicData uri="http://schemas.openxmlformats.org/presentationml/2006/ole">
            <p:oleObj spid="_x0000_s470027" name="Equation" r:id="rId11" imgW="101592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15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smtClean="0"/>
              <a:t>Minimum Set of MC Samples</a:t>
            </a:r>
            <a:endParaRPr lang="en-US" sz="3500"/>
          </a:p>
        </p:txBody>
      </p:sp>
      <p:graphicFrame>
        <p:nvGraphicFramePr>
          <p:cNvPr id="366595" name="Object 2"/>
          <p:cNvGraphicFramePr>
            <a:graphicFrameLocks noChangeAspect="1"/>
          </p:cNvGraphicFramePr>
          <p:nvPr/>
        </p:nvGraphicFramePr>
        <p:xfrm>
          <a:off x="1143000" y="1046163"/>
          <a:ext cx="7196137" cy="3221037"/>
        </p:xfrm>
        <a:graphic>
          <a:graphicData uri="http://schemas.openxmlformats.org/presentationml/2006/ole">
            <p:oleObj spid="_x0000_s464898" name="Equation" r:id="rId3" imgW="3974760" imgH="1777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8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3412" y="3962400"/>
            <a:ext cx="4700588" cy="220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28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3" y="4046099"/>
            <a:ext cx="4491037" cy="212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smtClean="0"/>
              <a:t>            </a:t>
            </a:r>
            <a:r>
              <a:rPr lang="en-US" sz="2800" smtClean="0"/>
              <a:t>Chargino Production</a:t>
            </a:r>
            <a:endParaRPr lang="en-US" sz="2800"/>
          </a:p>
        </p:txBody>
      </p:sp>
      <p:graphicFrame>
        <p:nvGraphicFramePr>
          <p:cNvPr id="440322" name="Object 2"/>
          <p:cNvGraphicFramePr>
            <a:graphicFrameLocks noChangeAspect="1"/>
          </p:cNvGraphicFramePr>
          <p:nvPr/>
        </p:nvGraphicFramePr>
        <p:xfrm>
          <a:off x="990600" y="720725"/>
          <a:ext cx="6597650" cy="3089275"/>
        </p:xfrm>
        <a:graphic>
          <a:graphicData uri="http://schemas.openxmlformats.org/presentationml/2006/ole">
            <p:oleObj spid="_x0000_s462850" name="Equation" r:id="rId5" imgW="4686120" imgH="2197080" progId="Equation.DSMT4">
              <p:embed/>
            </p:oleObj>
          </a:graphicData>
        </a:graphic>
      </p:graphicFrame>
      <p:graphicFrame>
        <p:nvGraphicFramePr>
          <p:cNvPr id="440324" name="Object 4"/>
          <p:cNvGraphicFramePr>
            <a:graphicFrameLocks noChangeAspect="1"/>
          </p:cNvGraphicFramePr>
          <p:nvPr/>
        </p:nvGraphicFramePr>
        <p:xfrm>
          <a:off x="2762250" y="6057900"/>
          <a:ext cx="1430338" cy="342900"/>
        </p:xfrm>
        <a:graphic>
          <a:graphicData uri="http://schemas.openxmlformats.org/presentationml/2006/ole">
            <p:oleObj spid="_x0000_s462851" name="Equation" r:id="rId6" imgW="952200" imgH="228600" progId="Equation.DSMT4">
              <p:embed/>
            </p:oleObj>
          </a:graphicData>
        </a:graphic>
      </p:graphicFrame>
      <p:graphicFrame>
        <p:nvGraphicFramePr>
          <p:cNvPr id="440325" name="Object 5"/>
          <p:cNvGraphicFramePr>
            <a:graphicFrameLocks noChangeAspect="1"/>
          </p:cNvGraphicFramePr>
          <p:nvPr/>
        </p:nvGraphicFramePr>
        <p:xfrm>
          <a:off x="2160588" y="4200104"/>
          <a:ext cx="2149475" cy="777875"/>
        </p:xfrm>
        <a:graphic>
          <a:graphicData uri="http://schemas.openxmlformats.org/presentationml/2006/ole">
            <p:oleObj spid="_x0000_s462852" name="Equation" r:id="rId7" imgW="1930320" imgH="698400" progId="Equation.DSMT4">
              <p:embed/>
            </p:oleObj>
          </a:graphicData>
        </a:graphic>
      </p:graphicFrame>
      <p:graphicFrame>
        <p:nvGraphicFramePr>
          <p:cNvPr id="440328" name="Object 8"/>
          <p:cNvGraphicFramePr>
            <a:graphicFrameLocks noChangeAspect="1"/>
          </p:cNvGraphicFramePr>
          <p:nvPr/>
        </p:nvGraphicFramePr>
        <p:xfrm>
          <a:off x="7034213" y="6057900"/>
          <a:ext cx="1401762" cy="342900"/>
        </p:xfrm>
        <a:graphic>
          <a:graphicData uri="http://schemas.openxmlformats.org/presentationml/2006/ole">
            <p:oleObj spid="_x0000_s462853" name="Equation" r:id="rId8" imgW="952200" imgH="228600" progId="Equation.DSMT4">
              <p:embed/>
            </p:oleObj>
          </a:graphicData>
        </a:graphic>
      </p:graphicFrame>
      <p:graphicFrame>
        <p:nvGraphicFramePr>
          <p:cNvPr id="440329" name="Object 9"/>
          <p:cNvGraphicFramePr>
            <a:graphicFrameLocks noChangeAspect="1"/>
          </p:cNvGraphicFramePr>
          <p:nvPr/>
        </p:nvGraphicFramePr>
        <p:xfrm>
          <a:off x="6850063" y="4236948"/>
          <a:ext cx="2133600" cy="776287"/>
        </p:xfrm>
        <a:graphic>
          <a:graphicData uri="http://schemas.openxmlformats.org/presentationml/2006/ole">
            <p:oleObj spid="_x0000_s462854" name="Equation" r:id="rId9" imgW="1917360" imgH="6984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3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smtClean="0"/>
              <a:t>            </a:t>
            </a:r>
            <a:r>
              <a:rPr lang="en-US" sz="2800" smtClean="0"/>
              <a:t>Neutralino Production</a:t>
            </a:r>
            <a:endParaRPr lang="en-US" sz="2800"/>
          </a:p>
        </p:txBody>
      </p:sp>
      <p:graphicFrame>
        <p:nvGraphicFramePr>
          <p:cNvPr id="440322" name="Object 2"/>
          <p:cNvGraphicFramePr>
            <a:graphicFrameLocks noChangeAspect="1"/>
          </p:cNvGraphicFramePr>
          <p:nvPr/>
        </p:nvGraphicFramePr>
        <p:xfrm>
          <a:off x="1219200" y="609600"/>
          <a:ext cx="7392514" cy="5579341"/>
        </p:xfrm>
        <a:graphic>
          <a:graphicData uri="http://schemas.openxmlformats.org/presentationml/2006/ole">
            <p:oleObj spid="_x0000_s463874" name="Equation" r:id="rId3" imgW="4991040" imgH="3771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</a:t>
            </a:fld>
            <a:endParaRPr kumimoji="0" lang="en-US"/>
          </a:p>
        </p:txBody>
      </p:sp>
      <p:graphicFrame>
        <p:nvGraphicFramePr>
          <p:cNvPr id="391171" name="Object 3"/>
          <p:cNvGraphicFramePr>
            <a:graphicFrameLocks noChangeAspect="1"/>
          </p:cNvGraphicFramePr>
          <p:nvPr/>
        </p:nvGraphicFramePr>
        <p:xfrm>
          <a:off x="5446713" y="6019800"/>
          <a:ext cx="1660525" cy="342900"/>
        </p:xfrm>
        <a:graphic>
          <a:graphicData uri="http://schemas.openxmlformats.org/presentationml/2006/ole">
            <p:oleObj spid="_x0000_s423938" name="Equation" r:id="rId3" imgW="1104840" imgH="228600" progId="Equation.DSMT4">
              <p:embed/>
            </p:oleObj>
          </a:graphicData>
        </a:graphic>
      </p:graphicFrame>
      <p:graphicFrame>
        <p:nvGraphicFramePr>
          <p:cNvPr id="417795" name="Object 3"/>
          <p:cNvGraphicFramePr>
            <a:graphicFrameLocks noChangeAspect="1"/>
          </p:cNvGraphicFramePr>
          <p:nvPr/>
        </p:nvGraphicFramePr>
        <p:xfrm>
          <a:off x="304800" y="1066800"/>
          <a:ext cx="1633537" cy="898525"/>
        </p:xfrm>
        <a:graphic>
          <a:graphicData uri="http://schemas.openxmlformats.org/presentationml/2006/ole">
            <p:oleObj spid="_x0000_s423939" name="Equation" r:id="rId4" imgW="876240" imgH="482400" progId="Equation.DSMT4">
              <p:embed/>
            </p:oleObj>
          </a:graphicData>
        </a:graphic>
      </p:graphicFrame>
      <p:graphicFrame>
        <p:nvGraphicFramePr>
          <p:cNvPr id="418821" name="Object 5"/>
          <p:cNvGraphicFramePr>
            <a:graphicFrameLocks noChangeAspect="1"/>
          </p:cNvGraphicFramePr>
          <p:nvPr/>
        </p:nvGraphicFramePr>
        <p:xfrm>
          <a:off x="381000" y="2338387"/>
          <a:ext cx="2527300" cy="1014413"/>
        </p:xfrm>
        <a:graphic>
          <a:graphicData uri="http://schemas.openxmlformats.org/presentationml/2006/ole">
            <p:oleObj spid="_x0000_s423940" name="Equation" r:id="rId5" imgW="1333440" imgH="533160" progId="Equation.DSMT4">
              <p:embed/>
            </p:oleObj>
          </a:graphicData>
        </a:graphic>
      </p:graphicFrame>
      <p:pic>
        <p:nvPicPr>
          <p:cNvPr id="42394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277784"/>
            <a:ext cx="6031318" cy="574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9296" name="Object 16"/>
          <p:cNvGraphicFramePr>
            <a:graphicFrameLocks noChangeAspect="1"/>
          </p:cNvGraphicFramePr>
          <p:nvPr/>
        </p:nvGraphicFramePr>
        <p:xfrm>
          <a:off x="285750" y="320674"/>
          <a:ext cx="8705850" cy="5622926"/>
        </p:xfrm>
        <a:graphic>
          <a:graphicData uri="http://schemas.openxmlformats.org/presentationml/2006/ole">
            <p:oleObj spid="_x0000_s425986" name="Equation" r:id="rId3" imgW="4813200" imgH="3098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6</a:t>
            </a:fld>
            <a:endParaRPr kumimoji="0" lang="en-US"/>
          </a:p>
        </p:txBody>
      </p:sp>
      <p:graphicFrame>
        <p:nvGraphicFramePr>
          <p:cNvPr id="391171" name="Object 3"/>
          <p:cNvGraphicFramePr>
            <a:graphicFrameLocks noChangeAspect="1"/>
          </p:cNvGraphicFramePr>
          <p:nvPr/>
        </p:nvGraphicFramePr>
        <p:xfrm>
          <a:off x="5446713" y="6019800"/>
          <a:ext cx="1660525" cy="342900"/>
        </p:xfrm>
        <a:graphic>
          <a:graphicData uri="http://schemas.openxmlformats.org/presentationml/2006/ole">
            <p:oleObj spid="_x0000_s422914" name="Equation" r:id="rId3" imgW="1104840" imgH="228600" progId="Equation.DSMT4">
              <p:embed/>
            </p:oleObj>
          </a:graphicData>
        </a:graphic>
      </p:graphicFrame>
      <p:graphicFrame>
        <p:nvGraphicFramePr>
          <p:cNvPr id="417795" name="Object 3"/>
          <p:cNvGraphicFramePr>
            <a:graphicFrameLocks noChangeAspect="1"/>
          </p:cNvGraphicFramePr>
          <p:nvPr/>
        </p:nvGraphicFramePr>
        <p:xfrm>
          <a:off x="304800" y="1066800"/>
          <a:ext cx="1633537" cy="898525"/>
        </p:xfrm>
        <a:graphic>
          <a:graphicData uri="http://schemas.openxmlformats.org/presentationml/2006/ole">
            <p:oleObj spid="_x0000_s422915" name="Equation" r:id="rId4" imgW="876240" imgH="482400" progId="Equation.DSMT4">
              <p:embed/>
            </p:oleObj>
          </a:graphicData>
        </a:graphic>
      </p:graphicFrame>
      <p:graphicFrame>
        <p:nvGraphicFramePr>
          <p:cNvPr id="418821" name="Object 5"/>
          <p:cNvGraphicFramePr>
            <a:graphicFrameLocks noChangeAspect="1"/>
          </p:cNvGraphicFramePr>
          <p:nvPr/>
        </p:nvGraphicFramePr>
        <p:xfrm>
          <a:off x="392113" y="2338388"/>
          <a:ext cx="2503487" cy="1014412"/>
        </p:xfrm>
        <a:graphic>
          <a:graphicData uri="http://schemas.openxmlformats.org/presentationml/2006/ole">
            <p:oleObj spid="_x0000_s422916" name="Equation" r:id="rId5" imgW="1320480" imgH="533160" progId="Equation.DSMT4">
              <p:embed/>
            </p:oleObj>
          </a:graphicData>
        </a:graphic>
      </p:graphicFrame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457200"/>
            <a:ext cx="5867400" cy="544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9296" name="Object 16"/>
          <p:cNvGraphicFramePr>
            <a:graphicFrameLocks noChangeAspect="1"/>
          </p:cNvGraphicFramePr>
          <p:nvPr/>
        </p:nvGraphicFramePr>
        <p:xfrm>
          <a:off x="307975" y="320675"/>
          <a:ext cx="8658225" cy="5622925"/>
        </p:xfrm>
        <a:graphic>
          <a:graphicData uri="http://schemas.openxmlformats.org/presentationml/2006/ole">
            <p:oleObj spid="_x0000_s424962" name="Equation" r:id="rId3" imgW="4787640" imgH="3098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Incorporating Detector Effects</a:t>
            </a:r>
            <a:endParaRPr lang="en-US"/>
          </a:p>
        </p:txBody>
      </p:sp>
      <p:graphicFrame>
        <p:nvGraphicFramePr>
          <p:cNvPr id="428034" name="Object 2"/>
          <p:cNvGraphicFramePr>
            <a:graphicFrameLocks noChangeAspect="1"/>
          </p:cNvGraphicFramePr>
          <p:nvPr/>
        </p:nvGraphicFramePr>
        <p:xfrm>
          <a:off x="41275" y="1317625"/>
          <a:ext cx="8901113" cy="4778375"/>
        </p:xfrm>
        <a:graphic>
          <a:graphicData uri="http://schemas.openxmlformats.org/presentationml/2006/ole">
            <p:oleObj spid="_x0000_s428034" name="Equation" r:id="rId3" imgW="5460840" imgH="2920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9</a:t>
            </a:fld>
            <a:endParaRPr kumimoji="0" lang="en-US"/>
          </a:p>
        </p:txBody>
      </p:sp>
      <p:pic>
        <p:nvPicPr>
          <p:cNvPr id="465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931" y="762000"/>
            <a:ext cx="548606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5923" name="Object 3"/>
          <p:cNvGraphicFramePr>
            <a:graphicFrameLocks noChangeAspect="1"/>
          </p:cNvGraphicFramePr>
          <p:nvPr/>
        </p:nvGraphicFramePr>
        <p:xfrm>
          <a:off x="6010275" y="5981700"/>
          <a:ext cx="1525588" cy="342900"/>
        </p:xfrm>
        <a:graphic>
          <a:graphicData uri="http://schemas.openxmlformats.org/presentationml/2006/ole">
            <p:oleObj spid="_x0000_s465923" name="Equation" r:id="rId4" imgW="1015920" imgH="228600" progId="Equation.DSMT4">
              <p:embed/>
            </p:oleObj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28600" y="3352800"/>
            <a:ext cx="762000" cy="0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5924" name="Object 4"/>
          <p:cNvGraphicFramePr>
            <a:graphicFrameLocks noChangeAspect="1"/>
          </p:cNvGraphicFramePr>
          <p:nvPr/>
        </p:nvGraphicFramePr>
        <p:xfrm>
          <a:off x="228600" y="2997200"/>
          <a:ext cx="3384550" cy="1574800"/>
        </p:xfrm>
        <a:graphic>
          <a:graphicData uri="http://schemas.openxmlformats.org/presentationml/2006/ole">
            <p:oleObj spid="_x0000_s465924" name="Equation" r:id="rId5" imgW="2438280" imgH="1130040" progId="Equation.DSMT4">
              <p:embed/>
            </p:oleObj>
          </a:graphicData>
        </a:graphic>
      </p:graphicFrame>
      <p:sp>
        <p:nvSpPr>
          <p:cNvPr id="12" name="Oval 11"/>
          <p:cNvSpPr/>
          <p:nvPr/>
        </p:nvSpPr>
        <p:spPr>
          <a:xfrm>
            <a:off x="228600" y="1676400"/>
            <a:ext cx="152400" cy="152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0" y="17526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5925" name="Object 5"/>
          <p:cNvGraphicFramePr>
            <a:graphicFrameLocks noChangeAspect="1"/>
          </p:cNvGraphicFramePr>
          <p:nvPr/>
        </p:nvGraphicFramePr>
        <p:xfrm>
          <a:off x="539750" y="1497013"/>
          <a:ext cx="2889250" cy="636587"/>
        </p:xfrm>
        <a:graphic>
          <a:graphicData uri="http://schemas.openxmlformats.org/presentationml/2006/ole">
            <p:oleObj spid="_x0000_s465925" name="Equation" r:id="rId6" imgW="2082600" imgH="457200" progId="Equation.DSMT4">
              <p:embed/>
            </p:oleObj>
          </a:graphicData>
        </a:graphic>
      </p:graphicFrame>
      <p:graphicFrame>
        <p:nvGraphicFramePr>
          <p:cNvPr id="465926" name="Object 6"/>
          <p:cNvGraphicFramePr>
            <a:graphicFrameLocks noChangeAspect="1"/>
          </p:cNvGraphicFramePr>
          <p:nvPr/>
        </p:nvGraphicFramePr>
        <p:xfrm>
          <a:off x="6553200" y="1066800"/>
          <a:ext cx="1905000" cy="410401"/>
        </p:xfrm>
        <a:graphic>
          <a:graphicData uri="http://schemas.openxmlformats.org/presentationml/2006/ole">
            <p:oleObj spid="_x0000_s465926" name="Equation" r:id="rId7" imgW="1066680" imgH="228600" progId="Equation.DSMT4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362200" y="162580"/>
            <a:ext cx="362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>
                <a:solidFill>
                  <a:srgbClr val="660066"/>
                </a:solidFill>
              </a:rPr>
              <a:t>FastMC Simulation</a:t>
            </a:r>
            <a:endParaRPr lang="en-US" sz="280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24689</TotalTime>
  <Words>71</Words>
  <Application>Microsoft Office PowerPoint</Application>
  <PresentationFormat>On-screen Show (4:3)</PresentationFormat>
  <Paragraphs>25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Concourse</vt:lpstr>
      <vt:lpstr>MathType 6.0 Equation</vt:lpstr>
      <vt:lpstr>Equation</vt:lpstr>
      <vt:lpstr>CLIC Benchmark Analysis of Cross Section and Masses in Chargino and Neutralino Production </vt:lpstr>
      <vt:lpstr>            Chargino Production</vt:lpstr>
      <vt:lpstr>            Neutralino Production</vt:lpstr>
      <vt:lpstr>Slide 4</vt:lpstr>
      <vt:lpstr>Slide 5</vt:lpstr>
      <vt:lpstr>Slide 6</vt:lpstr>
      <vt:lpstr>Slide 7</vt:lpstr>
      <vt:lpstr>Incorporating Detector Effects</vt:lpstr>
      <vt:lpstr>Slide 9</vt:lpstr>
      <vt:lpstr>FastMC Response Light quark jets eeqq </vt:lpstr>
      <vt:lpstr>Slide 11</vt:lpstr>
      <vt:lpstr>Slide 12</vt:lpstr>
      <vt:lpstr>Slide 13</vt:lpstr>
      <vt:lpstr>Slide 14</vt:lpstr>
      <vt:lpstr>Minimum Set of MC Samples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995</cp:revision>
  <dcterms:created xsi:type="dcterms:W3CDTF">2003-02-05T00:06:42Z</dcterms:created>
  <dcterms:modified xsi:type="dcterms:W3CDTF">2011-03-22T21:18:34Z</dcterms:modified>
</cp:coreProperties>
</file>