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98" r:id="rId2"/>
    <p:sldId id="305" r:id="rId3"/>
    <p:sldId id="300" r:id="rId4"/>
    <p:sldId id="299" r:id="rId5"/>
    <p:sldId id="306" r:id="rId6"/>
    <p:sldId id="302" r:id="rId7"/>
    <p:sldId id="301" r:id="rId8"/>
    <p:sldId id="307" r:id="rId9"/>
    <p:sldId id="308" r:id="rId10"/>
    <p:sldId id="312" r:id="rId11"/>
    <p:sldId id="313" r:id="rId12"/>
    <p:sldId id="309" r:id="rId13"/>
    <p:sldId id="315" r:id="rId14"/>
    <p:sldId id="316" r:id="rId15"/>
    <p:sldId id="317" r:id="rId16"/>
    <p:sldId id="318" r:id="rId17"/>
    <p:sldId id="311" r:id="rId18"/>
    <p:sldId id="310" r:id="rId19"/>
    <p:sldId id="304" r:id="rId20"/>
  </p:sldIdLst>
  <p:sldSz cx="9144000" cy="6858000" type="screen4x3"/>
  <p:notesSz cx="6858000" cy="9144000"/>
  <p:embeddedFontLst>
    <p:embeddedFont>
      <p:font typeface="Times" pitchFamily="18" charset="0"/>
      <p:regular r:id="rId23"/>
      <p:bold r:id="rId24"/>
      <p:italic r:id="rId25"/>
      <p:boldItalic r:id="rId26"/>
    </p:embeddedFont>
    <p:embeddedFont>
      <p:font typeface="Tahoma" pitchFamily="34" charset="0"/>
      <p:regular r:id="rId27"/>
      <p:bold r:id="rId28"/>
    </p:embeddedFont>
  </p:embeddedFontLst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4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CC33"/>
    <a:srgbClr val="000099"/>
    <a:srgbClr val="996600"/>
    <a:srgbClr val="FF9900"/>
    <a:srgbClr val="9999FF"/>
    <a:srgbClr val="99BF99"/>
    <a:srgbClr val="C500C5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336" autoAdjust="0"/>
    <p:restoredTop sz="94605" autoAdjust="0"/>
  </p:normalViewPr>
  <p:slideViewPr>
    <p:cSldViewPr>
      <p:cViewPr>
        <p:scale>
          <a:sx n="100" d="100"/>
          <a:sy n="100" d="100"/>
        </p:scale>
        <p:origin x="-7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fld id="{DFAE4ED0-B843-4681-BC51-3AFD18406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Maryland Physics Department Colloquium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FD774E-4920-40A7-B495-A7C0A130E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June 3, 2010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Jeremy McCormick, Simulation Update,  SiD Argonne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9E71-3F41-4B2F-A4AD-D65C09DB50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This is just a test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906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blah blah blah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Maryland Physics Department Colloquium</a:t>
            </a:r>
          </a:p>
        </p:txBody>
      </p:sp>
      <p:sp>
        <p:nvSpPr>
          <p:cNvPr id="40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7FB5BBD8-985B-4158-B3F1-C5C7BF771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1447800"/>
            <a:ext cx="8915400" cy="1143000"/>
          </a:xfrm>
        </p:spPr>
        <p:txBody>
          <a:bodyPr/>
          <a:lstStyle/>
          <a:p>
            <a:r>
              <a:rPr lang="en-US" dirty="0" err="1" smtClean="0">
                <a:latin typeface="Times" pitchFamily="-48" charset="0"/>
              </a:rPr>
              <a:t>slicPandora</a:t>
            </a:r>
            <a:r>
              <a:rPr lang="en-US" dirty="0" smtClean="0">
                <a:latin typeface="Times" pitchFamily="-48" charset="0"/>
              </a:rPr>
              <a:t>:</a:t>
            </a:r>
            <a:br>
              <a:rPr lang="en-US" dirty="0" smtClean="0">
                <a:latin typeface="Times" pitchFamily="-48" charset="0"/>
              </a:rPr>
            </a:br>
            <a:r>
              <a:rPr lang="en-US" dirty="0" err="1" smtClean="0">
                <a:latin typeface="Times" pitchFamily="-48" charset="0"/>
              </a:rPr>
              <a:t>slic</a:t>
            </a:r>
            <a:r>
              <a:rPr lang="en-US" dirty="0" smtClean="0">
                <a:latin typeface="Times" pitchFamily="-48" charset="0"/>
              </a:rPr>
              <a:t> + </a:t>
            </a:r>
            <a:r>
              <a:rPr lang="en-US" dirty="0" err="1" smtClean="0">
                <a:latin typeface="Times" pitchFamily="-48" charset="0"/>
              </a:rPr>
              <a:t>pandoraPFANew</a:t>
            </a:r>
            <a:endParaRPr lang="en-US" dirty="0" smtClean="0">
              <a:latin typeface="Times" pitchFamily="-4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70275"/>
            <a:ext cx="6400800" cy="19002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latin typeface="Times" pitchFamily="-48" charset="0"/>
              </a:rPr>
              <a:t>Norman Graf &amp; Jeremy McCormick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Times" pitchFamily="-48" charset="0"/>
              </a:rPr>
              <a:t>(SLAC)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Times" pitchFamily="-48" charset="0"/>
              </a:rPr>
              <a:t>ILD Software Workshop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Times" pitchFamily="-48" charset="0"/>
              </a:rPr>
              <a:t>DESY, July 6,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15400" cy="5334000"/>
          </a:xfrm>
        </p:spPr>
        <p:txBody>
          <a:bodyPr/>
          <a:lstStyle/>
          <a:p>
            <a:r>
              <a:rPr lang="en-US" dirty="0" smtClean="0"/>
              <a:t>Code being written to automate standard procedures needed for new detectors:</a:t>
            </a:r>
          </a:p>
          <a:p>
            <a:pPr lvl="1"/>
            <a:r>
              <a:rPr lang="en-US" dirty="0" smtClean="0"/>
              <a:t>Sampling Fraction determination</a:t>
            </a:r>
          </a:p>
          <a:p>
            <a:pPr lvl="2"/>
            <a:r>
              <a:rPr lang="en-US" dirty="0" smtClean="0"/>
              <a:t>MIP most-probable-value determination</a:t>
            </a:r>
          </a:p>
          <a:p>
            <a:pPr lvl="2"/>
            <a:r>
              <a:rPr lang="en-US" dirty="0" smtClean="0"/>
              <a:t>EM shower sampling fractions for </a:t>
            </a:r>
            <a:r>
              <a:rPr lang="en-US" dirty="0" err="1" smtClean="0"/>
              <a:t>Ecal</a:t>
            </a:r>
            <a:r>
              <a:rPr lang="en-US" dirty="0" smtClean="0"/>
              <a:t>, </a:t>
            </a:r>
            <a:r>
              <a:rPr lang="en-US" dirty="0" err="1" smtClean="0"/>
              <a:t>Hcal</a:t>
            </a:r>
            <a:r>
              <a:rPr lang="en-US" dirty="0" smtClean="0"/>
              <a:t>, Barrel, </a:t>
            </a:r>
            <a:r>
              <a:rPr lang="en-US" dirty="0" err="1" smtClean="0"/>
              <a:t>Endcap</a:t>
            </a:r>
            <a:endParaRPr lang="en-US" dirty="0" smtClean="0"/>
          </a:p>
          <a:p>
            <a:pPr lvl="2"/>
            <a:r>
              <a:rPr lang="en-US" dirty="0" smtClean="0"/>
              <a:t>Had shower sampling fractions for </a:t>
            </a:r>
            <a:r>
              <a:rPr lang="en-US" dirty="0" err="1" smtClean="0"/>
              <a:t>Ecal</a:t>
            </a:r>
            <a:r>
              <a:rPr lang="en-US" dirty="0" smtClean="0"/>
              <a:t>, </a:t>
            </a:r>
            <a:r>
              <a:rPr lang="en-US" dirty="0" err="1" smtClean="0"/>
              <a:t>Hcal</a:t>
            </a:r>
            <a:r>
              <a:rPr lang="en-US" dirty="0" smtClean="0"/>
              <a:t>, Barrel, </a:t>
            </a:r>
            <a:r>
              <a:rPr lang="en-US" dirty="0" err="1" smtClean="0"/>
              <a:t>Endcap</a:t>
            </a:r>
            <a:endParaRPr lang="en-US" dirty="0" smtClean="0"/>
          </a:p>
          <a:p>
            <a:pPr lvl="1"/>
            <a:r>
              <a:rPr lang="en-US" dirty="0" smtClean="0"/>
              <a:t>EM shower covariance matrices for particle ID</a:t>
            </a:r>
          </a:p>
          <a:p>
            <a:pPr lvl="1"/>
            <a:r>
              <a:rPr lang="en-US" dirty="0" smtClean="0"/>
              <a:t>Standard energy and position resolution plot generation.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Data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Symbol"/>
              </a:rPr>
              <a:t>Single </a:t>
            </a:r>
            <a:r>
              <a:rPr lang="en-US" baseline="30000" dirty="0" smtClean="0">
                <a:sym typeface="Symbol"/>
              </a:rPr>
              <a:t></a:t>
            </a:r>
            <a:r>
              <a:rPr lang="en-US" dirty="0" smtClean="0">
                <a:sym typeface="Symbol"/>
              </a:rPr>
              <a:t>, , K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baseline="-25000" dirty="0" smtClean="0">
                <a:sym typeface="Symbol"/>
              </a:rPr>
              <a:t>L</a:t>
            </a:r>
            <a:r>
              <a:rPr lang="en-US" dirty="0" smtClean="0">
                <a:sym typeface="Symbol"/>
              </a:rPr>
              <a:t>, at fixed angles and energies for sampling fraction determination.</a:t>
            </a:r>
          </a:p>
          <a:p>
            <a:r>
              <a:rPr lang="en-US" dirty="0" smtClean="0">
                <a:sym typeface="Symbol"/>
              </a:rPr>
              <a:t>Single particles (as above, plus e</a:t>
            </a:r>
            <a:r>
              <a:rPr lang="en-US" baseline="30000" dirty="0" smtClean="0">
                <a:sym typeface="Symbol"/>
              </a:rPr>
              <a:t></a:t>
            </a:r>
            <a:r>
              <a:rPr lang="en-US" dirty="0" smtClean="0">
                <a:sym typeface="Symbol"/>
              </a:rPr>
              <a:t>, </a:t>
            </a:r>
            <a:r>
              <a:rPr lang="en-US" baseline="30000" dirty="0" smtClean="0">
                <a:sym typeface="Symbol"/>
              </a:rPr>
              <a:t> </a:t>
            </a:r>
            <a:r>
              <a:rPr lang="en-US" dirty="0" smtClean="0">
                <a:sym typeface="Symbol"/>
              </a:rPr>
              <a:t>,K</a:t>
            </a:r>
            <a:r>
              <a:rPr lang="en-US" baseline="30000" dirty="0" smtClean="0">
                <a:sym typeface="Symbol"/>
              </a:rPr>
              <a:t> </a:t>
            </a:r>
            <a:r>
              <a:rPr lang="en-US" dirty="0" smtClean="0">
                <a:sym typeface="Symbol"/>
              </a:rPr>
              <a:t>,p</a:t>
            </a:r>
            <a:r>
              <a:rPr lang="en-US" baseline="30000" dirty="0" smtClean="0">
                <a:sym typeface="Symbol"/>
              </a:rPr>
              <a:t></a:t>
            </a:r>
            <a:r>
              <a:rPr lang="en-US" dirty="0" smtClean="0">
                <a:sym typeface="Symbol"/>
              </a:rPr>
              <a:t>,…) at variable angles and energies to study clustering and tracking efficiency and resolution. </a:t>
            </a:r>
          </a:p>
          <a:p>
            <a:r>
              <a:rPr lang="en-US" dirty="0" smtClean="0">
                <a:sym typeface="Symbol"/>
              </a:rPr>
              <a:t>Simple resonances (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,,</a:t>
            </a:r>
            <a:r>
              <a:rPr lang="en-US" baseline="30000" dirty="0" smtClean="0">
                <a:sym typeface="Symbol"/>
              </a:rPr>
              <a:t></a:t>
            </a:r>
            <a:r>
              <a:rPr lang="en-US" dirty="0" smtClean="0">
                <a:sym typeface="Symbol"/>
              </a:rPr>
              <a:t>) to study efficiency and resolution of two-particle states.</a:t>
            </a:r>
          </a:p>
          <a:p>
            <a:r>
              <a:rPr lang="en-US" dirty="0" smtClean="0">
                <a:sym typeface="Symbol"/>
              </a:rPr>
              <a:t>Single quarks at fixed energies to study jet energy resolution (</a:t>
            </a:r>
            <a:r>
              <a:rPr lang="en-US" dirty="0" err="1" smtClean="0">
                <a:sym typeface="Symbol"/>
              </a:rPr>
              <a:t>u,d,s</a:t>
            </a:r>
            <a:r>
              <a:rPr lang="en-US" dirty="0" smtClean="0">
                <a:sym typeface="Symbol"/>
              </a:rPr>
              <a:t>).</a:t>
            </a:r>
          </a:p>
          <a:p>
            <a:r>
              <a:rPr lang="en-US" dirty="0" smtClean="0">
                <a:sym typeface="Symbol"/>
              </a:rPr>
              <a:t>Single Z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 at fixed energies to study </a:t>
            </a:r>
            <a:r>
              <a:rPr lang="en-US" dirty="0" err="1" smtClean="0">
                <a:sym typeface="Symbol"/>
              </a:rPr>
              <a:t>dijet</a:t>
            </a:r>
            <a:r>
              <a:rPr lang="en-US" dirty="0" smtClean="0">
                <a:sym typeface="Symbol"/>
              </a:rPr>
              <a:t> mass resolution.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 Test</a:t>
            </a:r>
            <a:endParaRPr lang="en-US" dirty="0"/>
          </a:p>
        </p:txBody>
      </p:sp>
      <p:pic>
        <p:nvPicPr>
          <p:cNvPr id="14" name="Content Placeholder 13" descr="Hi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9750" y="1219200"/>
            <a:ext cx="6704250" cy="5334000"/>
          </a:xfrm>
        </p:spPr>
      </p:pic>
      <p:pic>
        <p:nvPicPr>
          <p:cNvPr id="15" name="Picture 14" descr="PF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1219200"/>
            <a:ext cx="6705600" cy="53350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8600" y="914400"/>
            <a:ext cx="2743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Single PFO tests: </a:t>
            </a:r>
          </a:p>
          <a:p>
            <a:endParaRPr lang="en-US" sz="2000" dirty="0" smtClean="0"/>
          </a:p>
          <a:p>
            <a:r>
              <a:rPr lang="en-US" sz="2000" dirty="0" smtClean="0"/>
              <a:t>Track and </a:t>
            </a:r>
            <a:r>
              <a:rPr lang="en-US" sz="2000" dirty="0" err="1" smtClean="0"/>
              <a:t>TrackState</a:t>
            </a:r>
            <a:r>
              <a:rPr lang="en-US" sz="2000" dirty="0" smtClean="0"/>
              <a:t> definition</a:t>
            </a:r>
          </a:p>
          <a:p>
            <a:endParaRPr lang="en-US" sz="2000" dirty="0" smtClean="0"/>
          </a:p>
          <a:p>
            <a:r>
              <a:rPr lang="en-US" sz="2000" dirty="0" smtClean="0"/>
              <a:t>Cluster association across calorimeter types (EM &amp; Had) and across module boundaries.</a:t>
            </a:r>
          </a:p>
          <a:p>
            <a:endParaRPr lang="en-US" sz="2000" dirty="0" smtClean="0"/>
          </a:p>
          <a:p>
            <a:r>
              <a:rPr lang="en-US" sz="2000" dirty="0" smtClean="0"/>
              <a:t>Track Cluster association.</a:t>
            </a:r>
          </a:p>
          <a:p>
            <a:endParaRPr lang="en-US" sz="2000" dirty="0" smtClean="0"/>
          </a:p>
          <a:p>
            <a:r>
              <a:rPr lang="en-US" sz="2000" dirty="0" smtClean="0"/>
              <a:t>MIP sampling fraction and hit isolation calculation.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across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Efficiency of cross module</a:t>
            </a:r>
          </a:p>
          <a:p>
            <a:pPr>
              <a:buNone/>
            </a:pPr>
            <a:r>
              <a:rPr lang="en-US" dirty="0" smtClean="0"/>
              <a:t>clustering.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	geometry</a:t>
            </a:r>
          </a:p>
          <a:p>
            <a:pPr>
              <a:buNone/>
            </a:pPr>
            <a:r>
              <a:rPr lang="en-US" dirty="0" smtClean="0"/>
              <a:t>Particle ID efficiency as a</a:t>
            </a:r>
          </a:p>
          <a:p>
            <a:pPr>
              <a:buNone/>
            </a:pPr>
            <a:r>
              <a:rPr lang="en-US" dirty="0" smtClean="0"/>
              <a:t>function of phi.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shower shape</a:t>
            </a:r>
          </a:p>
          <a:p>
            <a:pPr>
              <a:buNone/>
            </a:pPr>
            <a:r>
              <a:rPr lang="en-US" dirty="0" smtClean="0"/>
              <a:t>Energy resolution as a </a:t>
            </a:r>
          </a:p>
          <a:p>
            <a:pPr>
              <a:buNone/>
            </a:pPr>
            <a:r>
              <a:rPr lang="en-US" dirty="0" smtClean="0"/>
              <a:t>function of phi.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sampling fractions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35208" r="12514"/>
          <a:stretch>
            <a:fillRect/>
          </a:stretch>
        </p:blipFill>
        <p:spPr bwMode="auto">
          <a:xfrm>
            <a:off x="5029200" y="1019175"/>
            <a:ext cx="37338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 l="35208" r="19982"/>
          <a:stretch>
            <a:fillRect/>
          </a:stretch>
        </p:blipFill>
        <p:spPr bwMode="auto">
          <a:xfrm>
            <a:off x="5029200" y="1019175"/>
            <a:ext cx="32004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1"/>
          <p:cNvGrpSpPr/>
          <p:nvPr/>
        </p:nvGrpSpPr>
        <p:grpSpPr>
          <a:xfrm>
            <a:off x="2971800" y="2743200"/>
            <a:ext cx="5820316" cy="1833265"/>
            <a:chOff x="2971800" y="2743200"/>
            <a:chExt cx="5820316" cy="1833265"/>
          </a:xfrm>
        </p:grpSpPr>
        <p:sp>
          <p:nvSpPr>
            <p:cNvPr id="7" name="TextBox 6"/>
            <p:cNvSpPr txBox="1"/>
            <p:nvPr/>
          </p:nvSpPr>
          <p:spPr>
            <a:xfrm>
              <a:off x="2971800" y="411480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Thin absorber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0" y="2743200"/>
              <a:ext cx="1172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Thick 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absorber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7" idx="3"/>
            </p:cNvCxnSpPr>
            <p:nvPr/>
          </p:nvCxnSpPr>
          <p:spPr>
            <a:xfrm flipV="1">
              <a:off x="4695349" y="3352800"/>
              <a:ext cx="1095851" cy="99283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724400" y="3962400"/>
              <a:ext cx="1219200" cy="381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1"/>
            </p:cNvCxnSpPr>
            <p:nvPr/>
          </p:nvCxnSpPr>
          <p:spPr>
            <a:xfrm rot="10800000" flipV="1">
              <a:off x="7162800" y="3066366"/>
              <a:ext cx="457200" cy="578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810000" y="5105400"/>
            <a:ext cx="4929716" cy="1678115"/>
            <a:chOff x="3810000" y="5105400"/>
            <a:chExt cx="4929716" cy="167811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3812" y="5105400"/>
              <a:ext cx="3745904" cy="1678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Straight Arrow Connector 21"/>
            <p:cNvCxnSpPr/>
            <p:nvPr/>
          </p:nvCxnSpPr>
          <p:spPr>
            <a:xfrm rot="5400000">
              <a:off x="4647406" y="6172200"/>
              <a:ext cx="914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810000" y="6019800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+/- 1%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19800" y="5117068"/>
              <a:ext cx="1980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 </a:t>
              </a:r>
              <a:r>
                <a:rPr lang="en-US" dirty="0" err="1" smtClean="0"/>
                <a:t>GeV</a:t>
              </a:r>
              <a:r>
                <a:rPr lang="en-US" dirty="0" smtClean="0"/>
                <a:t> photons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567765" y="5105400"/>
            <a:ext cx="2576234" cy="1680865"/>
            <a:chOff x="6567765" y="5105400"/>
            <a:chExt cx="2576234" cy="1680865"/>
          </a:xfrm>
        </p:grpSpPr>
        <p:sp>
          <p:nvSpPr>
            <p:cNvPr id="26" name="TextBox 25"/>
            <p:cNvSpPr txBox="1"/>
            <p:nvPr/>
          </p:nvSpPr>
          <p:spPr>
            <a:xfrm>
              <a:off x="6567765" y="6324600"/>
              <a:ext cx="595035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Phi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8074967" y="5712767"/>
              <a:ext cx="1676400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Energy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</a:t>
            </a:r>
            <a:r>
              <a:rPr lang="en-US" smtClean="0">
                <a:sym typeface="Symbol"/>
              </a:rPr>
              <a:t>, </a:t>
            </a:r>
            <a:r>
              <a:rPr lang="en-US" baseline="30000" smtClean="0">
                <a:sym typeface="Symbol"/>
              </a:rPr>
              <a:t></a:t>
            </a:r>
            <a:r>
              <a:rPr lang="en-US" smtClean="0">
                <a:sym typeface="Symbol"/>
              </a:rPr>
              <a:t></a:t>
            </a:r>
            <a:r>
              <a:rPr lang="en-US" baseline="30000" smtClean="0">
                <a:sym typeface="Symbol"/>
              </a:rPr>
              <a:t></a:t>
            </a:r>
            <a:r>
              <a:rPr lang="en-US" smtClean="0">
                <a:sym typeface="Symbol"/>
              </a:rPr>
              <a:t> /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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7333" y="1371600"/>
            <a:ext cx="6666667" cy="50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7333" y="1371600"/>
            <a:ext cx="6666667" cy="50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3972580"/>
            <a:ext cx="5715000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Tests charged / neutral clustering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in locally dense environment.</a:t>
            </a:r>
          </a:p>
          <a:p>
            <a:r>
              <a:rPr lang="en-US" sz="2800" dirty="0" smtClean="0">
                <a:solidFill>
                  <a:schemeClr val="bg1"/>
                </a:solidFill>
                <a:sym typeface="Symbol"/>
              </a:rPr>
              <a:t>Resonance  mass is performance metric.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Single quarks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u,d,s</a:t>
            </a:r>
            <a:r>
              <a:rPr lang="en-US" dirty="0" smtClean="0"/>
              <a:t>) at fixed</a:t>
            </a:r>
          </a:p>
          <a:p>
            <a:pPr>
              <a:buNone/>
            </a:pPr>
            <a:r>
              <a:rPr lang="en-US" dirty="0" smtClean="0"/>
              <a:t>energies and</a:t>
            </a:r>
          </a:p>
          <a:p>
            <a:pPr>
              <a:buNone/>
            </a:pPr>
            <a:r>
              <a:rPr lang="en-US" dirty="0" smtClean="0"/>
              <a:t>angles.</a:t>
            </a:r>
          </a:p>
          <a:p>
            <a:pPr>
              <a:buNone/>
            </a:pPr>
            <a:r>
              <a:rPr lang="en-US" dirty="0" smtClean="0"/>
              <a:t>Tests energy</a:t>
            </a:r>
          </a:p>
          <a:p>
            <a:pPr>
              <a:buNone/>
            </a:pPr>
            <a:r>
              <a:rPr lang="en-US" dirty="0" smtClean="0"/>
              <a:t>resolution in</a:t>
            </a:r>
          </a:p>
          <a:p>
            <a:pPr>
              <a:buNone/>
            </a:pPr>
            <a:r>
              <a:rPr lang="en-US" dirty="0" smtClean="0"/>
              <a:t>controlled </a:t>
            </a:r>
          </a:p>
          <a:p>
            <a:pPr>
              <a:buNone/>
            </a:pPr>
            <a:r>
              <a:rPr lang="en-US" dirty="0" smtClean="0"/>
              <a:t>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19"/>
          <a:stretch>
            <a:fillRect/>
          </a:stretch>
        </p:blipFill>
        <p:spPr bwMode="auto">
          <a:xfrm>
            <a:off x="2887800" y="609600"/>
            <a:ext cx="6180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Z</a:t>
            </a:r>
            <a:r>
              <a:rPr lang="en-US" baseline="30000" dirty="0" smtClean="0"/>
              <a:t>0</a:t>
            </a:r>
            <a:r>
              <a:rPr lang="en-US" dirty="0" smtClean="0">
                <a:sym typeface="Symbol"/>
              </a:rPr>
              <a:t>qq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686800" cy="5334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Single boson</a:t>
            </a:r>
          </a:p>
          <a:p>
            <a:pPr>
              <a:buNone/>
            </a:pPr>
            <a:r>
              <a:rPr lang="en-US" dirty="0" smtClean="0"/>
              <a:t>decaying to </a:t>
            </a:r>
          </a:p>
          <a:p>
            <a:pPr>
              <a:buNone/>
            </a:pPr>
            <a:r>
              <a:rPr lang="en-US" dirty="0" smtClean="0"/>
              <a:t>light quarks at</a:t>
            </a:r>
          </a:p>
          <a:p>
            <a:pPr>
              <a:buNone/>
            </a:pPr>
            <a:r>
              <a:rPr lang="en-US" dirty="0" smtClean="0"/>
              <a:t>fixed energies</a:t>
            </a:r>
          </a:p>
          <a:p>
            <a:pPr>
              <a:buNone/>
            </a:pPr>
            <a:r>
              <a:rPr lang="en-US" dirty="0" smtClean="0"/>
              <a:t>and angles.</a:t>
            </a:r>
          </a:p>
          <a:p>
            <a:pPr>
              <a:buNone/>
            </a:pPr>
            <a:r>
              <a:rPr lang="en-US" dirty="0" smtClean="0"/>
              <a:t>Tests invariant</a:t>
            </a:r>
          </a:p>
          <a:p>
            <a:pPr>
              <a:buNone/>
            </a:pPr>
            <a:r>
              <a:rPr lang="en-US" dirty="0" smtClean="0"/>
              <a:t>mass resolution </a:t>
            </a:r>
          </a:p>
          <a:p>
            <a:pPr>
              <a:buNone/>
            </a:pPr>
            <a:r>
              <a:rPr lang="en-US" dirty="0" smtClean="0"/>
              <a:t>as function of</a:t>
            </a:r>
          </a:p>
          <a:p>
            <a:pPr>
              <a:buNone/>
            </a:pPr>
            <a:r>
              <a:rPr lang="en-US" dirty="0" smtClean="0"/>
              <a:t>boson energy.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273"/>
          <a:stretch>
            <a:fillRect/>
          </a:stretch>
        </p:blipFill>
        <p:spPr bwMode="auto">
          <a:xfrm>
            <a:off x="2964000" y="609600"/>
            <a:ext cx="6180000" cy="591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2286000" y="381000"/>
            <a:ext cx="22860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89E71-3F41-4B2F-A4AD-D65C09DB50AE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5" name="Picture 4" descr="JetHi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609600"/>
            <a:ext cx="6609524" cy="5942858"/>
          </a:xfrm>
          <a:prstGeom prst="rect">
            <a:avLst/>
          </a:prstGeom>
        </p:spPr>
      </p:pic>
      <p:pic>
        <p:nvPicPr>
          <p:cNvPr id="6" name="Picture 5" descr="JetPF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609600"/>
            <a:ext cx="6609524" cy="59428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1371600"/>
            <a:ext cx="3306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 </a:t>
            </a:r>
            <a:r>
              <a:rPr lang="en-US" smtClean="0"/>
              <a:t>and isolation cuts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6200" y="0"/>
            <a:ext cx="9144000" cy="6858000"/>
            <a:chOff x="0" y="0"/>
            <a:chExt cx="9144000" cy="6858000"/>
          </a:xfrm>
        </p:grpSpPr>
        <p:grpSp>
          <p:nvGrpSpPr>
            <p:cNvPr id="5" name="Group 10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" name="Group 8"/>
              <p:cNvGrpSpPr/>
              <p:nvPr/>
            </p:nvGrpSpPr>
            <p:grpSpPr>
              <a:xfrm>
                <a:off x="0" y="0"/>
                <a:ext cx="9144000" cy="6858000"/>
                <a:chOff x="0" y="0"/>
                <a:chExt cx="9144000" cy="6858000"/>
              </a:xfrm>
            </p:grpSpPr>
            <p:sp>
              <p:nvSpPr>
                <p:cNvPr id="9" name="Rectangle 8"/>
                <p:cNvSpPr/>
                <p:nvPr/>
              </p:nvSpPr>
              <p:spPr bwMode="auto">
                <a:xfrm>
                  <a:off x="0" y="0"/>
                  <a:ext cx="9144000" cy="685800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pitchFamily="18" charset="0"/>
                  </a:endParaRPr>
                </a:p>
              </p:txBody>
            </p:sp>
            <p:pic>
              <p:nvPicPr>
                <p:cNvPr id="10" name="Picture 9" descr="ttbar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 t="5556"/>
                <a:stretch>
                  <a:fillRect/>
                </a:stretch>
              </p:blipFill>
              <p:spPr>
                <a:xfrm>
                  <a:off x="983919" y="0"/>
                  <a:ext cx="7017081" cy="6400800"/>
                </a:xfrm>
                <a:prstGeom prst="rect">
                  <a:avLst/>
                </a:prstGeom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533400" y="5657671"/>
                <a:ext cx="822148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 err="1" smtClean="0">
                    <a:latin typeface="Times New Roman" pitchFamily="18" charset="0"/>
                    <a:cs typeface="Times New Roman" pitchFamily="18" charset="0"/>
                  </a:rPr>
                  <a:t>tt</a:t>
                </a:r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 event processed in </a:t>
                </a:r>
                <a:r>
                  <a:rPr lang="en-US" sz="3600" b="1" dirty="0" err="1" smtClean="0">
                    <a:latin typeface="Times New Roman" pitchFamily="18" charset="0"/>
                    <a:cs typeface="Times New Roman" pitchFamily="18" charset="0"/>
                  </a:rPr>
                  <a:t>SiD</a:t>
                </a:r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 detector by </a:t>
                </a:r>
                <a:r>
                  <a:rPr lang="en-US" sz="3600" b="1" dirty="0" err="1" smtClean="0">
                    <a:latin typeface="Times New Roman" pitchFamily="18" charset="0"/>
                    <a:cs typeface="Times New Roman" pitchFamily="18" charset="0"/>
                  </a:rPr>
                  <a:t>slic</a:t>
                </a:r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reconstructed using </a:t>
                </a:r>
                <a:r>
                  <a:rPr lang="en-US" sz="3600" b="1" dirty="0" err="1" smtClean="0">
                    <a:latin typeface="Times New Roman" pitchFamily="18" charset="0"/>
                    <a:cs typeface="Times New Roman" pitchFamily="18" charset="0"/>
                  </a:rPr>
                  <a:t>pandoraPFANew</a:t>
                </a:r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3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6" name="Straight Connector 5"/>
            <p:cNvCxnSpPr/>
            <p:nvPr/>
          </p:nvCxnSpPr>
          <p:spPr bwMode="auto">
            <a:xfrm>
              <a:off x="789708" y="5825925"/>
              <a:ext cx="1524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Times" pitchFamily="-48" charset="0"/>
              </a:rPr>
              <a:t>Current Status</a:t>
            </a:r>
            <a:endParaRPr lang="en-US" dirty="0" smtClean="0">
              <a:latin typeface="Times" pitchFamily="-4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>
                <a:latin typeface="Times" pitchFamily="-48" charset="0"/>
              </a:rPr>
              <a:t>Connection between </a:t>
            </a:r>
            <a:r>
              <a:rPr lang="en-US" dirty="0" err="1" smtClean="0">
                <a:latin typeface="Times" pitchFamily="-48" charset="0"/>
              </a:rPr>
              <a:t>slic</a:t>
            </a:r>
            <a:r>
              <a:rPr lang="en-US" dirty="0" smtClean="0">
                <a:latin typeface="Times" pitchFamily="-48" charset="0"/>
              </a:rPr>
              <a:t> output and </a:t>
            </a:r>
            <a:r>
              <a:rPr lang="en-US" dirty="0" err="1" smtClean="0">
                <a:latin typeface="Times" pitchFamily="-48" charset="0"/>
              </a:rPr>
              <a:t>pandora</a:t>
            </a:r>
            <a:r>
              <a:rPr lang="en-US" dirty="0" smtClean="0">
                <a:latin typeface="Times" pitchFamily="-48" charset="0"/>
              </a:rPr>
              <a:t> library was established during recent visit to Cambridge (albeit by </a:t>
            </a:r>
            <a:r>
              <a:rPr lang="en-US" dirty="0" err="1" smtClean="0">
                <a:latin typeface="Times" pitchFamily="-48" charset="0"/>
              </a:rPr>
              <a:t>hardcoding</a:t>
            </a:r>
            <a:r>
              <a:rPr lang="en-US" dirty="0" smtClean="0">
                <a:latin typeface="Times" pitchFamily="-48" charset="0"/>
              </a:rPr>
              <a:t> geometry) and first simple events processed.</a:t>
            </a:r>
          </a:p>
          <a:p>
            <a:r>
              <a:rPr lang="en-US" dirty="0" smtClean="0">
                <a:latin typeface="Times" pitchFamily="-48" charset="0"/>
              </a:rPr>
              <a:t>Have </a:t>
            </a:r>
            <a:r>
              <a:rPr lang="en-US" dirty="0" smtClean="0">
                <a:latin typeface="Times" pitchFamily="-48" charset="0"/>
              </a:rPr>
              <a:t>since</a:t>
            </a:r>
            <a:r>
              <a:rPr lang="en-US" dirty="0" smtClean="0">
                <a:latin typeface="Times" pitchFamily="-48" charset="0"/>
              </a:rPr>
              <a:t> </a:t>
            </a:r>
            <a:r>
              <a:rPr lang="en-US" dirty="0" smtClean="0">
                <a:latin typeface="Times" pitchFamily="-48" charset="0"/>
              </a:rPr>
              <a:t>developed and implemented an xml format for </a:t>
            </a:r>
            <a:r>
              <a:rPr lang="en-US" dirty="0" smtClean="0">
                <a:latin typeface="Times" pitchFamily="-48" charset="0"/>
              </a:rPr>
              <a:t>all the </a:t>
            </a:r>
            <a:r>
              <a:rPr lang="en-US" dirty="0" smtClean="0">
                <a:latin typeface="Times" pitchFamily="-48" charset="0"/>
              </a:rPr>
              <a:t>geometrical information needed by </a:t>
            </a:r>
            <a:r>
              <a:rPr lang="en-US" dirty="0" err="1" smtClean="0">
                <a:latin typeface="Times" pitchFamily="-48" charset="0"/>
              </a:rPr>
              <a:t>pandora</a:t>
            </a:r>
            <a:r>
              <a:rPr lang="en-US" dirty="0" smtClean="0">
                <a:latin typeface="Times" pitchFamily="-48" charset="0"/>
              </a:rPr>
              <a:t> and automated procedure to create it.</a:t>
            </a:r>
            <a:endParaRPr lang="en-US" dirty="0" smtClean="0">
              <a:latin typeface="Times" pitchFamily="-48" charset="0"/>
            </a:endParaRPr>
          </a:p>
          <a:p>
            <a:r>
              <a:rPr lang="en-US" dirty="0" err="1" smtClean="0">
                <a:latin typeface="Times" pitchFamily="-48" charset="0"/>
              </a:rPr>
              <a:t>Developint</a:t>
            </a:r>
            <a:r>
              <a:rPr lang="en-US" dirty="0" smtClean="0">
                <a:latin typeface="Times" pitchFamily="-48" charset="0"/>
              </a:rPr>
              <a:t> automated QA procedures t</a:t>
            </a:r>
            <a:r>
              <a:rPr lang="en-US" dirty="0" smtClean="0">
                <a:latin typeface="Times" pitchFamily="-48" charset="0"/>
              </a:rPr>
              <a:t>o </a:t>
            </a:r>
            <a:r>
              <a:rPr lang="en-US" dirty="0" smtClean="0">
                <a:latin typeface="Times" pitchFamily="-48" charset="0"/>
              </a:rPr>
              <a:t>ensure that all interfaces are understood and correctly implemented</a:t>
            </a:r>
            <a:r>
              <a:rPr lang="en-US" dirty="0" smtClean="0">
                <a:latin typeface="Times" pitchFamily="-48" charset="0"/>
              </a:rPr>
              <a:t>.</a:t>
            </a:r>
            <a:endParaRPr lang="en-US" dirty="0" smtClean="0">
              <a:latin typeface="Times" pitchFamily="-48" charset="0"/>
            </a:endParaRPr>
          </a:p>
          <a:p>
            <a:r>
              <a:rPr lang="en-US" smtClean="0">
                <a:latin typeface="Times" pitchFamily="-48" charset="0"/>
              </a:rPr>
              <a:t>Characterization and optimization next.</a:t>
            </a:r>
            <a:endParaRPr lang="en-US" dirty="0" smtClean="0">
              <a:latin typeface="Times" pitchFamily="-4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slic</a:t>
            </a:r>
            <a:r>
              <a:rPr lang="en-US" dirty="0" smtClean="0"/>
              <a:t> + </a:t>
            </a:r>
            <a:r>
              <a:rPr lang="en-US" dirty="0" err="1" smtClean="0"/>
              <a:t>PandoraPFANew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334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was rewritten to make it modular and framework &amp; detector independent.</a:t>
            </a:r>
          </a:p>
          <a:p>
            <a:r>
              <a:rPr lang="en-US" dirty="0" smtClean="0"/>
              <a:t>We present a binding between the </a:t>
            </a:r>
            <a:r>
              <a:rPr lang="en-US" dirty="0" err="1" smtClean="0"/>
              <a:t>slic</a:t>
            </a:r>
            <a:r>
              <a:rPr lang="en-US" dirty="0" smtClean="0"/>
              <a:t> LCIO output and the compact.xml geometry description and this new package.</a:t>
            </a:r>
          </a:p>
          <a:p>
            <a:r>
              <a:rPr lang="en-US" dirty="0" smtClean="0"/>
              <a:t>Developed and implemented an xml format for geometrical information needed by </a:t>
            </a:r>
            <a:r>
              <a:rPr lang="en-US" dirty="0" err="1" smtClean="0"/>
              <a:t>pandoraPFA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Developed C++ front end to read </a:t>
            </a:r>
            <a:r>
              <a:rPr lang="en-US" dirty="0" err="1" smtClean="0"/>
              <a:t>lcio</a:t>
            </a:r>
            <a:r>
              <a:rPr lang="en-US" dirty="0" smtClean="0"/>
              <a:t> files + geometry.xml + pandoraPFA.xml and process events.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Times" pitchFamily="-48" charset="0"/>
              </a:rPr>
              <a:t>Architecture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>
                <a:latin typeface="Times" pitchFamily="-48" charset="0"/>
              </a:rPr>
              <a:t>Package provides access to events processed with </a:t>
            </a:r>
            <a:r>
              <a:rPr lang="en-US" dirty="0" err="1" smtClean="0">
                <a:latin typeface="Times" pitchFamily="-48" charset="0"/>
              </a:rPr>
              <a:t>slic</a:t>
            </a:r>
            <a:r>
              <a:rPr lang="en-US" dirty="0" smtClean="0">
                <a:latin typeface="Times" pitchFamily="-48" charset="0"/>
              </a:rPr>
              <a:t> (not necessarily </a:t>
            </a:r>
            <a:r>
              <a:rPr lang="en-US" dirty="0" err="1" smtClean="0">
                <a:latin typeface="Times" pitchFamily="-48" charset="0"/>
              </a:rPr>
              <a:t>SiD</a:t>
            </a:r>
            <a:r>
              <a:rPr lang="en-US" dirty="0" smtClean="0">
                <a:latin typeface="Times" pitchFamily="-48" charset="0"/>
              </a:rPr>
              <a:t>).</a:t>
            </a:r>
          </a:p>
          <a:p>
            <a:r>
              <a:rPr lang="en-US" dirty="0" smtClean="0">
                <a:latin typeface="Times" pitchFamily="-48" charset="0"/>
              </a:rPr>
              <a:t>Access to the detector geometry is via xml.</a:t>
            </a:r>
          </a:p>
          <a:p>
            <a:pPr lvl="1"/>
            <a:r>
              <a:rPr lang="en-US" dirty="0" smtClean="0">
                <a:latin typeface="Times" pitchFamily="-48" charset="0"/>
              </a:rPr>
              <a:t>Parse compact.xml natively to produce the information required by </a:t>
            </a:r>
            <a:r>
              <a:rPr lang="en-US" dirty="0" err="1" smtClean="0">
                <a:latin typeface="Times" pitchFamily="-48" charset="0"/>
              </a:rPr>
              <a:t>pandoraPFA</a:t>
            </a:r>
            <a:r>
              <a:rPr lang="en-US" dirty="0" smtClean="0">
                <a:latin typeface="Times" pitchFamily="-48" charset="0"/>
              </a:rPr>
              <a:t>.</a:t>
            </a:r>
          </a:p>
          <a:p>
            <a:pPr lvl="1"/>
            <a:r>
              <a:rPr lang="en-US" dirty="0" smtClean="0">
                <a:latin typeface="Times" pitchFamily="-48" charset="0"/>
              </a:rPr>
              <a:t>Use existing </a:t>
            </a:r>
            <a:r>
              <a:rPr lang="en-US" dirty="0" err="1" smtClean="0">
                <a:latin typeface="Times" pitchFamily="-48" charset="0"/>
              </a:rPr>
              <a:t>tinyxml</a:t>
            </a:r>
            <a:r>
              <a:rPr lang="en-US" dirty="0" smtClean="0">
                <a:latin typeface="Times" pitchFamily="-48" charset="0"/>
              </a:rPr>
              <a:t> parser bundled with </a:t>
            </a:r>
            <a:r>
              <a:rPr lang="en-US" dirty="0" err="1" smtClean="0">
                <a:latin typeface="Times" pitchFamily="-48" charset="0"/>
              </a:rPr>
              <a:t>pandoraPFA</a:t>
            </a:r>
            <a:r>
              <a:rPr lang="en-US" dirty="0" smtClean="0">
                <a:latin typeface="Times" pitchFamily="-48" charset="0"/>
              </a:rPr>
              <a:t>.</a:t>
            </a:r>
          </a:p>
          <a:p>
            <a:r>
              <a:rPr lang="en-US" dirty="0" smtClean="0">
                <a:latin typeface="Times" pitchFamily="-48" charset="0"/>
              </a:rPr>
              <a:t>Access to the event is through </a:t>
            </a:r>
            <a:r>
              <a:rPr lang="en-US" dirty="0" err="1" smtClean="0">
                <a:latin typeface="Times" pitchFamily="-48" charset="0"/>
              </a:rPr>
              <a:t>lcio</a:t>
            </a:r>
            <a:r>
              <a:rPr lang="en-US" dirty="0" smtClean="0">
                <a:latin typeface="Times" pitchFamily="-48" charset="0"/>
              </a:rPr>
              <a:t>.</a:t>
            </a:r>
          </a:p>
          <a:p>
            <a:endParaRPr lang="en-US" dirty="0" smtClean="0">
              <a:latin typeface="Times" pitchFamily="-48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508125" y="4648200"/>
            <a:ext cx="7159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lcio </a:t>
            </a:r>
            <a:endParaRPr lang="en-US">
              <a:sym typeface="Symbol" pitchFamily="18" charset="2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6515100" y="4648200"/>
            <a:ext cx="1219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pandora </a:t>
            </a:r>
            <a:endParaRPr lang="en-US">
              <a:sym typeface="Symbol" pitchFamily="18" charset="2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762000" y="5219700"/>
            <a:ext cx="220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CalorimeterHit </a:t>
            </a:r>
            <a:endParaRPr lang="en-US">
              <a:sym typeface="Symbol" pitchFamily="18" charset="2"/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6019800" y="5219700"/>
            <a:ext cx="220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CaloHit </a:t>
            </a:r>
            <a:endParaRPr lang="en-US">
              <a:sym typeface="Symbol" pitchFamily="18" charset="2"/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762000" y="5638800"/>
            <a:ext cx="220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Track </a:t>
            </a:r>
            <a:endParaRPr lang="en-US">
              <a:sym typeface="Symbol" pitchFamily="18" charset="2"/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20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Track </a:t>
            </a:r>
            <a:endParaRPr lang="en-US">
              <a:sym typeface="Symbol" pitchFamily="18" charset="2"/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04800" y="6096000"/>
            <a:ext cx="3124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ReconstructedParticle </a:t>
            </a:r>
            <a:endParaRPr lang="en-US">
              <a:sym typeface="Symbol" pitchFamily="18" charset="2"/>
            </a:endParaRP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5562600" y="6096000"/>
            <a:ext cx="3124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ParticleFlowObject</a:t>
            </a:r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3886200" y="54864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3886200" y="58674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886200" y="6400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stealth" w="lg" len="lg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>
            <a:off x="152400" y="5143500"/>
            <a:ext cx="899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Times" pitchFamily="-48" charset="0"/>
              </a:rPr>
              <a:t>Architecture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14400"/>
            <a:ext cx="8839200" cy="5943600"/>
          </a:xfrm>
        </p:spPr>
        <p:txBody>
          <a:bodyPr/>
          <a:lstStyle/>
          <a:p>
            <a:endParaRPr lang="en-US" smtClean="0">
              <a:latin typeface="Times" pitchFamily="-48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429000" y="4991100"/>
            <a:ext cx="27432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pandoraPFANew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3162300" y="1905000"/>
            <a:ext cx="3276600" cy="609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slicPandora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304800" y="4991100"/>
            <a:ext cx="28956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org.lcsim</a:t>
            </a:r>
          </a:p>
        </p:txBody>
      </p:sp>
      <p:cxnSp>
        <p:nvCxnSpPr>
          <p:cNvPr id="56331" name="AutoShape 11"/>
          <p:cNvCxnSpPr>
            <a:cxnSpLocks noChangeShapeType="1"/>
            <a:stCxn id="56329" idx="2"/>
            <a:endCxn id="56326" idx="0"/>
          </p:cNvCxnSpPr>
          <p:nvPr/>
        </p:nvCxnSpPr>
        <p:spPr bwMode="auto">
          <a:xfrm>
            <a:off x="1752600" y="3981450"/>
            <a:ext cx="0" cy="990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stealth" w="lg" len="lg"/>
            <a:tailEnd type="none" w="sm" len="sm"/>
          </a:ln>
          <a:effectLst/>
        </p:spPr>
      </p:cxn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7162800" y="1943100"/>
            <a:ext cx="16002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lcio</a:t>
            </a: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609600" y="1943100"/>
            <a:ext cx="16002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lcio</a:t>
            </a: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304800" y="3429000"/>
            <a:ext cx="2895600" cy="533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xml file</a:t>
            </a:r>
          </a:p>
        </p:txBody>
      </p:sp>
      <p:cxnSp>
        <p:nvCxnSpPr>
          <p:cNvPr id="56338" name="AutoShape 18"/>
          <p:cNvCxnSpPr>
            <a:cxnSpLocks noChangeShapeType="1"/>
            <a:stCxn id="56334" idx="3"/>
            <a:endCxn id="56325" idx="1"/>
          </p:cNvCxnSpPr>
          <p:nvPr/>
        </p:nvCxnSpPr>
        <p:spPr bwMode="auto">
          <a:xfrm>
            <a:off x="2228850" y="2209800"/>
            <a:ext cx="9144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</p:cxnSp>
      <p:sp>
        <p:nvSpPr>
          <p:cNvPr id="56339" name="Line 19"/>
          <p:cNvSpPr>
            <a:spLocks noChangeShapeType="1"/>
          </p:cNvSpPr>
          <p:nvPr/>
        </p:nvSpPr>
        <p:spPr bwMode="auto">
          <a:xfrm flipV="1">
            <a:off x="1752600" y="2514600"/>
            <a:ext cx="13716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56341" name="AutoShape 21"/>
          <p:cNvCxnSpPr>
            <a:cxnSpLocks noChangeShapeType="1"/>
            <a:stCxn id="56325" idx="3"/>
            <a:endCxn id="56332" idx="1"/>
          </p:cNvCxnSpPr>
          <p:nvPr/>
        </p:nvCxnSpPr>
        <p:spPr bwMode="auto">
          <a:xfrm>
            <a:off x="6457950" y="2209800"/>
            <a:ext cx="6858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</p:cxnSp>
      <p:cxnSp>
        <p:nvCxnSpPr>
          <p:cNvPr id="56342" name="AutoShape 22"/>
          <p:cNvCxnSpPr>
            <a:cxnSpLocks noChangeShapeType="1"/>
            <a:stCxn id="56325" idx="2"/>
            <a:endCxn id="56324" idx="0"/>
          </p:cNvCxnSpPr>
          <p:nvPr/>
        </p:nvCxnSpPr>
        <p:spPr bwMode="auto">
          <a:xfrm>
            <a:off x="4800600" y="2533650"/>
            <a:ext cx="0" cy="2438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animBg="1"/>
      <p:bldP spid="56326" grpId="0" animBg="1"/>
      <p:bldP spid="56332" grpId="0" animBg="1"/>
      <p:bldP spid="56334" grpId="0" animBg="1"/>
      <p:bldP spid="56329" grpId="0" animBg="1"/>
      <p:bldP spid="563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 Geometry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Generated by </a:t>
            </a:r>
            <a:r>
              <a:rPr lang="en-US" dirty="0" err="1" smtClean="0"/>
              <a:t>GeomConverter</a:t>
            </a:r>
            <a:r>
              <a:rPr lang="en-US" dirty="0" smtClean="0"/>
              <a:t> from compact.xml</a:t>
            </a:r>
          </a:p>
          <a:p>
            <a:pPr lvl="1"/>
            <a:r>
              <a:rPr lang="en-US" dirty="0" smtClean="0"/>
              <a:t>~500 Java lines of code</a:t>
            </a:r>
          </a:p>
          <a:p>
            <a:r>
              <a:rPr lang="en-US" dirty="0" smtClean="0"/>
              <a:t>Adds additional extension classes/objects to basic Pandora geometry API</a:t>
            </a:r>
          </a:p>
          <a:p>
            <a:r>
              <a:rPr lang="en-US" dirty="0" smtClean="0"/>
              <a:t>Calorimeters</a:t>
            </a:r>
          </a:p>
          <a:p>
            <a:pPr lvl="1"/>
            <a:r>
              <a:rPr lang="en-US" dirty="0" smtClean="0"/>
              <a:t>type</a:t>
            </a:r>
          </a:p>
          <a:p>
            <a:pPr lvl="1"/>
            <a:r>
              <a:rPr lang="en-US" dirty="0" smtClean="0"/>
              <a:t>envelope parameters</a:t>
            </a:r>
          </a:p>
          <a:p>
            <a:pPr lvl="1"/>
            <a:r>
              <a:rPr lang="en-US" dirty="0" smtClean="0"/>
              <a:t>cell sizes </a:t>
            </a:r>
          </a:p>
          <a:p>
            <a:pPr lvl="1"/>
            <a:r>
              <a:rPr lang="en-US" dirty="0" smtClean="0"/>
              <a:t>hit collection</a:t>
            </a:r>
          </a:p>
          <a:p>
            <a:pPr lvl="1"/>
            <a:r>
              <a:rPr lang="en-US" dirty="0" smtClean="0"/>
              <a:t>ID description (layer, etc.)</a:t>
            </a:r>
          </a:p>
          <a:p>
            <a:pPr lvl="1"/>
            <a:r>
              <a:rPr lang="en-US" dirty="0" smtClean="0"/>
              <a:t>layer</a:t>
            </a:r>
          </a:p>
          <a:p>
            <a:pPr lvl="2"/>
            <a:r>
              <a:rPr lang="en-US" dirty="0" smtClean="0"/>
              <a:t>radiation/interaction lengths</a:t>
            </a:r>
          </a:p>
          <a:p>
            <a:pPr lvl="2"/>
            <a:r>
              <a:rPr lang="en-US" dirty="0" smtClean="0"/>
              <a:t>cell thickness</a:t>
            </a:r>
          </a:p>
          <a:p>
            <a:pPr lvl="2"/>
            <a:r>
              <a:rPr lang="en-US" dirty="0" smtClean="0"/>
              <a:t>sampling fractions (basic, EM, HAD)</a:t>
            </a:r>
          </a:p>
          <a:p>
            <a:r>
              <a:rPr lang="en-US" dirty="0" smtClean="0"/>
              <a:t>Coil / B-field</a:t>
            </a:r>
          </a:p>
          <a:p>
            <a:r>
              <a:rPr lang="en-US" dirty="0" smtClean="0"/>
              <a:t>Tracking envelope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 txBox="1">
            <a:spLocks noGrp="1"/>
          </p:cNvSpPr>
          <p:nvPr/>
        </p:nvSpPr>
        <p:spPr bwMode="auto">
          <a:xfrm>
            <a:off x="7086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86FCCBA0-1AFC-4570-BC88-5D7296BBB127}" type="slidenum">
              <a:rPr lang="en-US" sz="1400">
                <a:latin typeface="Arial" charset="0"/>
              </a:rPr>
              <a:pPr algn="r"/>
              <a:t>6</a:t>
            </a:fld>
            <a:endParaRPr lang="en-US" sz="1400">
              <a:latin typeface="Arial" charset="0"/>
            </a:endParaRPr>
          </a:p>
        </p:txBody>
      </p:sp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-76200" y="762000"/>
            <a:ext cx="92964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384175"/>
          </a:xfrm>
        </p:spPr>
        <p:txBody>
          <a:bodyPr/>
          <a:lstStyle/>
          <a:p>
            <a:r>
              <a:rPr lang="en-US" sz="4000" smtClean="0">
                <a:latin typeface="Times" pitchFamily="-48" charset="0"/>
              </a:rPr>
              <a:t>GeomConverter</a:t>
            </a:r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228600" y="3505200"/>
            <a:ext cx="1371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Compact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Description</a:t>
            </a:r>
          </a:p>
        </p:txBody>
      </p:sp>
      <p:sp>
        <p:nvSpPr>
          <p:cNvPr id="59398" name="AutoShape 5"/>
          <p:cNvSpPr>
            <a:spLocks noChangeArrowheads="1"/>
          </p:cNvSpPr>
          <p:nvPr/>
        </p:nvSpPr>
        <p:spPr bwMode="auto">
          <a:xfrm>
            <a:off x="2286000" y="3200400"/>
            <a:ext cx="2438400" cy="12954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FF"/>
                </a:solidFill>
              </a:rPr>
              <a:t>GeomConverter</a:t>
            </a:r>
          </a:p>
        </p:txBody>
      </p:sp>
      <p:sp>
        <p:nvSpPr>
          <p:cNvPr id="59399" name="AutoShape 6"/>
          <p:cNvSpPr>
            <a:spLocks noChangeArrowheads="1"/>
          </p:cNvSpPr>
          <p:nvPr/>
        </p:nvSpPr>
        <p:spPr bwMode="auto">
          <a:xfrm>
            <a:off x="1600200" y="3886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9400" name="AutoShape 8"/>
          <p:cNvCxnSpPr>
            <a:cxnSpLocks noChangeShapeType="1"/>
            <a:stCxn id="59398" idx="4"/>
            <a:endCxn id="59411" idx="1"/>
          </p:cNvCxnSpPr>
          <p:nvPr/>
        </p:nvCxnSpPr>
        <p:spPr bwMode="auto">
          <a:xfrm flipV="1">
            <a:off x="4400550" y="1447800"/>
            <a:ext cx="933450" cy="2562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401" name="AutoShape 10"/>
          <p:cNvCxnSpPr>
            <a:cxnSpLocks noChangeShapeType="1"/>
            <a:stCxn id="59398" idx="4"/>
            <a:endCxn id="59420" idx="1"/>
          </p:cNvCxnSpPr>
          <p:nvPr/>
        </p:nvCxnSpPr>
        <p:spPr bwMode="auto">
          <a:xfrm flipV="1">
            <a:off x="4400550" y="2857500"/>
            <a:ext cx="933450" cy="1152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9402" name="AutoShape 11"/>
          <p:cNvSpPr>
            <a:spLocks noChangeArrowheads="1"/>
          </p:cNvSpPr>
          <p:nvPr/>
        </p:nvSpPr>
        <p:spPr bwMode="auto">
          <a:xfrm>
            <a:off x="5943600" y="5334000"/>
            <a:ext cx="2133600" cy="12954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org.lcsim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Analysis &amp;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Reconstruction</a:t>
            </a:r>
          </a:p>
        </p:txBody>
      </p:sp>
      <p:cxnSp>
        <p:nvCxnSpPr>
          <p:cNvPr id="59403" name="AutoShape 12"/>
          <p:cNvCxnSpPr>
            <a:cxnSpLocks noChangeShapeType="1"/>
            <a:stCxn id="59398" idx="4"/>
            <a:endCxn id="59402" idx="2"/>
          </p:cNvCxnSpPr>
          <p:nvPr/>
        </p:nvCxnSpPr>
        <p:spPr bwMode="auto">
          <a:xfrm>
            <a:off x="4400550" y="4010025"/>
            <a:ext cx="1543050" cy="2133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404" name="AutoShape 14"/>
          <p:cNvCxnSpPr>
            <a:cxnSpLocks noChangeShapeType="1"/>
            <a:stCxn id="59398" idx="4"/>
            <a:endCxn id="59407" idx="1"/>
          </p:cNvCxnSpPr>
          <p:nvPr/>
        </p:nvCxnSpPr>
        <p:spPr bwMode="auto">
          <a:xfrm>
            <a:off x="4400550" y="4010025"/>
            <a:ext cx="933450" cy="333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940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4267200" cy="19050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latin typeface="Times" pitchFamily="-48" charset="0"/>
              </a:rPr>
              <a:t>Small Java program for converting from compact description to a variety of other formats</a:t>
            </a:r>
          </a:p>
        </p:txBody>
      </p:sp>
      <p:grpSp>
        <p:nvGrpSpPr>
          <p:cNvPr id="59406" name="Group 14"/>
          <p:cNvGrpSpPr>
            <a:grpSpLocks/>
          </p:cNvGrpSpPr>
          <p:nvPr/>
        </p:nvGrpSpPr>
        <p:grpSpPr bwMode="auto">
          <a:xfrm>
            <a:off x="5334000" y="3962400"/>
            <a:ext cx="2362200" cy="762000"/>
            <a:chOff x="3360" y="2496"/>
            <a:chExt cx="1488" cy="480"/>
          </a:xfrm>
        </p:grpSpPr>
        <p:sp>
          <p:nvSpPr>
            <p:cNvPr id="59407" name="Rectangle 13"/>
            <p:cNvSpPr>
              <a:spLocks noChangeArrowheads="1"/>
            </p:cNvSpPr>
            <p:nvPr/>
          </p:nvSpPr>
          <p:spPr bwMode="auto">
            <a:xfrm>
              <a:off x="3360" y="2496"/>
              <a:ext cx="672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HEPREP</a:t>
              </a:r>
            </a:p>
          </p:txBody>
        </p:sp>
        <p:sp>
          <p:nvSpPr>
            <p:cNvPr id="59408" name="Rectangle 18"/>
            <p:cNvSpPr>
              <a:spLocks noChangeArrowheads="1"/>
            </p:cNvSpPr>
            <p:nvPr/>
          </p:nvSpPr>
          <p:spPr bwMode="auto">
            <a:xfrm>
              <a:off x="4272" y="2568"/>
              <a:ext cx="57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wired</a:t>
              </a:r>
            </a:p>
          </p:txBody>
        </p:sp>
        <p:cxnSp>
          <p:nvCxnSpPr>
            <p:cNvPr id="59409" name="AutoShape 21"/>
            <p:cNvCxnSpPr>
              <a:cxnSpLocks noChangeShapeType="1"/>
              <a:stCxn id="59407" idx="3"/>
              <a:endCxn id="59408" idx="1"/>
            </p:cNvCxnSpPr>
            <p:nvPr/>
          </p:nvCxnSpPr>
          <p:spPr bwMode="auto">
            <a:xfrm>
              <a:off x="4032" y="2736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9410" name="Group 18"/>
          <p:cNvGrpSpPr>
            <a:grpSpLocks/>
          </p:cNvGrpSpPr>
          <p:nvPr/>
        </p:nvGrpSpPr>
        <p:grpSpPr bwMode="auto">
          <a:xfrm>
            <a:off x="5334000" y="1066800"/>
            <a:ext cx="3657600" cy="762000"/>
            <a:chOff x="3360" y="672"/>
            <a:chExt cx="2304" cy="480"/>
          </a:xfrm>
        </p:grpSpPr>
        <p:sp>
          <p:nvSpPr>
            <p:cNvPr id="59411" name="Rectangle 7"/>
            <p:cNvSpPr>
              <a:spLocks noChangeArrowheads="1"/>
            </p:cNvSpPr>
            <p:nvPr/>
          </p:nvSpPr>
          <p:spPr bwMode="auto">
            <a:xfrm>
              <a:off x="3360" y="672"/>
              <a:ext cx="672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LCDD</a:t>
              </a:r>
            </a:p>
          </p:txBody>
        </p:sp>
        <p:sp>
          <p:nvSpPr>
            <p:cNvPr id="59412" name="Rectangle 16"/>
            <p:cNvSpPr>
              <a:spLocks noChangeArrowheads="1"/>
            </p:cNvSpPr>
            <p:nvPr/>
          </p:nvSpPr>
          <p:spPr bwMode="auto">
            <a:xfrm>
              <a:off x="4272" y="744"/>
              <a:ext cx="57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slic</a:t>
              </a:r>
            </a:p>
          </p:txBody>
        </p:sp>
        <p:cxnSp>
          <p:nvCxnSpPr>
            <p:cNvPr id="59413" name="AutoShape 19"/>
            <p:cNvCxnSpPr>
              <a:cxnSpLocks noChangeShapeType="1"/>
              <a:stCxn id="59411" idx="3"/>
              <a:endCxn id="59412" idx="1"/>
            </p:cNvCxnSpPr>
            <p:nvPr/>
          </p:nvCxnSpPr>
          <p:spPr bwMode="auto">
            <a:xfrm>
              <a:off x="4032" y="912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9414" name="Rectangle 22"/>
            <p:cNvSpPr>
              <a:spLocks noChangeArrowheads="1"/>
            </p:cNvSpPr>
            <p:nvPr/>
          </p:nvSpPr>
          <p:spPr bwMode="auto">
            <a:xfrm>
              <a:off x="5088" y="744"/>
              <a:ext cx="576" cy="3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Tahoma" pitchFamily="34" charset="0"/>
                </a:rPr>
                <a:t>lcio</a:t>
              </a:r>
            </a:p>
          </p:txBody>
        </p:sp>
        <p:cxnSp>
          <p:nvCxnSpPr>
            <p:cNvPr id="59415" name="AutoShape 23"/>
            <p:cNvCxnSpPr>
              <a:cxnSpLocks noChangeShapeType="1"/>
              <a:stCxn id="59412" idx="3"/>
              <a:endCxn id="59414" idx="1"/>
            </p:cNvCxnSpPr>
            <p:nvPr/>
          </p:nvCxnSpPr>
          <p:spPr bwMode="auto">
            <a:xfrm>
              <a:off x="4848" y="912"/>
              <a:ext cx="24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59416" name="AutoShape 25"/>
          <p:cNvCxnSpPr>
            <a:cxnSpLocks noChangeShapeType="1"/>
            <a:stCxn id="59424" idx="2"/>
            <a:endCxn id="59408" idx="3"/>
          </p:cNvCxnSpPr>
          <p:nvPr/>
        </p:nvCxnSpPr>
        <p:spPr bwMode="auto">
          <a:xfrm rot="5400000">
            <a:off x="7505700" y="3314700"/>
            <a:ext cx="1219200" cy="838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cxnSp>
        <p:nvCxnSpPr>
          <p:cNvPr id="59417" name="AutoShape 26"/>
          <p:cNvCxnSpPr>
            <a:cxnSpLocks noChangeShapeType="1"/>
            <a:stCxn id="59424" idx="2"/>
            <a:endCxn id="59402" idx="5"/>
          </p:cNvCxnSpPr>
          <p:nvPr/>
        </p:nvCxnSpPr>
        <p:spPr bwMode="auto">
          <a:xfrm rot="5400000">
            <a:off x="6958012" y="4243388"/>
            <a:ext cx="2695575" cy="457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cxnSp>
        <p:nvCxnSpPr>
          <p:cNvPr id="59418" name="AutoShape 27"/>
          <p:cNvCxnSpPr>
            <a:cxnSpLocks noChangeShapeType="1"/>
            <a:stCxn id="59414" idx="2"/>
            <a:endCxn id="59408" idx="3"/>
          </p:cNvCxnSpPr>
          <p:nvPr/>
        </p:nvCxnSpPr>
        <p:spPr bwMode="auto">
          <a:xfrm rot="5400000">
            <a:off x="6800850" y="2609850"/>
            <a:ext cx="2628900" cy="838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grpSp>
        <p:nvGrpSpPr>
          <p:cNvPr id="34" name="Group 33"/>
          <p:cNvGrpSpPr/>
          <p:nvPr/>
        </p:nvGrpSpPr>
        <p:grpSpPr>
          <a:xfrm>
            <a:off x="5334000" y="2438400"/>
            <a:ext cx="3657600" cy="838200"/>
            <a:chOff x="5334000" y="2438400"/>
            <a:chExt cx="3657600" cy="838200"/>
          </a:xfrm>
        </p:grpSpPr>
        <p:sp>
          <p:nvSpPr>
            <p:cNvPr id="59420" name="Rectangle 9"/>
            <p:cNvSpPr>
              <a:spLocks noChangeArrowheads="1"/>
            </p:cNvSpPr>
            <p:nvPr/>
          </p:nvSpPr>
          <p:spPr bwMode="auto">
            <a:xfrm>
              <a:off x="5334000" y="2438400"/>
              <a:ext cx="1066800" cy="838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GODL</a:t>
              </a:r>
            </a:p>
          </p:txBody>
        </p:sp>
        <p:sp>
          <p:nvSpPr>
            <p:cNvPr id="59421" name="Rectangle 17"/>
            <p:cNvSpPr>
              <a:spLocks noChangeArrowheads="1"/>
            </p:cNvSpPr>
            <p:nvPr/>
          </p:nvSpPr>
          <p:spPr bwMode="auto">
            <a:xfrm>
              <a:off x="6781800" y="2628900"/>
              <a:ext cx="9906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lelaps</a:t>
              </a:r>
            </a:p>
          </p:txBody>
        </p:sp>
        <p:cxnSp>
          <p:nvCxnSpPr>
            <p:cNvPr id="59422" name="AutoShape 20"/>
            <p:cNvCxnSpPr>
              <a:cxnSpLocks noChangeShapeType="1"/>
              <a:stCxn id="59420" idx="3"/>
              <a:endCxn id="59421" idx="1"/>
            </p:cNvCxnSpPr>
            <p:nvPr/>
          </p:nvCxnSpPr>
          <p:spPr bwMode="auto">
            <a:xfrm>
              <a:off x="6400800" y="28575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9423" name="AutoShape 24"/>
            <p:cNvCxnSpPr>
              <a:cxnSpLocks noChangeShapeType="1"/>
              <a:stCxn id="59421" idx="3"/>
              <a:endCxn id="59424" idx="1"/>
            </p:cNvCxnSpPr>
            <p:nvPr/>
          </p:nvCxnSpPr>
          <p:spPr bwMode="auto">
            <a:xfrm>
              <a:off x="7772400" y="2857500"/>
              <a:ext cx="30480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59424" name="Rectangle 28"/>
            <p:cNvSpPr>
              <a:spLocks noChangeArrowheads="1"/>
            </p:cNvSpPr>
            <p:nvPr/>
          </p:nvSpPr>
          <p:spPr bwMode="auto">
            <a:xfrm>
              <a:off x="8077200" y="2590800"/>
              <a:ext cx="914400" cy="5334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 err="1">
                  <a:solidFill>
                    <a:schemeClr val="bg1"/>
                  </a:solidFill>
                  <a:latin typeface="Tahoma" pitchFamily="34" charset="0"/>
                </a:rPr>
                <a:t>lcio</a:t>
              </a:r>
              <a:endParaRPr lang="en-US" sz="20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sp>
        <p:nvSpPr>
          <p:cNvPr id="59425" name="Text Box 33"/>
          <p:cNvSpPr txBox="1">
            <a:spLocks noChangeArrowheads="1"/>
          </p:cNvSpPr>
          <p:nvPr/>
        </p:nvSpPr>
        <p:spPr bwMode="auto">
          <a:xfrm>
            <a:off x="441325" y="4765675"/>
            <a:ext cx="34305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Existing Geometry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 txBox="1">
            <a:spLocks noGrp="1"/>
          </p:cNvSpPr>
          <p:nvPr/>
        </p:nvSpPr>
        <p:spPr bwMode="auto">
          <a:xfrm>
            <a:off x="7086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DA43CFEA-3729-4875-A4DC-D83060095977}" type="slidenum">
              <a:rPr lang="en-US" sz="1400">
                <a:latin typeface="Arial" charset="0"/>
              </a:rPr>
              <a:pPr algn="r"/>
              <a:t>7</a:t>
            </a:fld>
            <a:endParaRPr lang="en-US" sz="1400">
              <a:latin typeface="Arial" charset="0"/>
            </a:endParaRPr>
          </a:p>
        </p:txBody>
      </p:sp>
      <p:sp>
        <p:nvSpPr>
          <p:cNvPr id="58371" name="Rectangle 2"/>
          <p:cNvSpPr>
            <a:spLocks noChangeArrowheads="1"/>
          </p:cNvSpPr>
          <p:nvPr/>
        </p:nvSpPr>
        <p:spPr bwMode="auto">
          <a:xfrm>
            <a:off x="-76200" y="762000"/>
            <a:ext cx="92964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384175"/>
          </a:xfrm>
        </p:spPr>
        <p:txBody>
          <a:bodyPr/>
          <a:lstStyle/>
          <a:p>
            <a:r>
              <a:rPr lang="en-US" sz="4000" smtClean="0">
                <a:latin typeface="Times" pitchFamily="-48" charset="0"/>
              </a:rPr>
              <a:t>GeomConverter</a:t>
            </a:r>
          </a:p>
        </p:txBody>
      </p:sp>
      <p:sp>
        <p:nvSpPr>
          <p:cNvPr id="58373" name="Rectangle 4"/>
          <p:cNvSpPr>
            <a:spLocks noChangeArrowheads="1"/>
          </p:cNvSpPr>
          <p:nvPr/>
        </p:nvSpPr>
        <p:spPr bwMode="auto">
          <a:xfrm>
            <a:off x="228600" y="3505200"/>
            <a:ext cx="1371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Compact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Description</a:t>
            </a:r>
          </a:p>
        </p:txBody>
      </p:sp>
      <p:sp>
        <p:nvSpPr>
          <p:cNvPr id="58374" name="AutoShape 5"/>
          <p:cNvSpPr>
            <a:spLocks noChangeArrowheads="1"/>
          </p:cNvSpPr>
          <p:nvPr/>
        </p:nvSpPr>
        <p:spPr bwMode="auto">
          <a:xfrm>
            <a:off x="2286000" y="3200400"/>
            <a:ext cx="2438400" cy="12954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FF"/>
                </a:solidFill>
              </a:rPr>
              <a:t>GeomConverter</a:t>
            </a:r>
          </a:p>
        </p:txBody>
      </p:sp>
      <p:sp>
        <p:nvSpPr>
          <p:cNvPr id="58375" name="AutoShape 6"/>
          <p:cNvSpPr>
            <a:spLocks noChangeArrowheads="1"/>
          </p:cNvSpPr>
          <p:nvPr/>
        </p:nvSpPr>
        <p:spPr bwMode="auto">
          <a:xfrm>
            <a:off x="1600200" y="3886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8377" name="AutoShape 8"/>
          <p:cNvCxnSpPr>
            <a:cxnSpLocks noChangeShapeType="1"/>
            <a:stCxn id="58374" idx="4"/>
            <a:endCxn id="58376" idx="1"/>
          </p:cNvCxnSpPr>
          <p:nvPr/>
        </p:nvCxnSpPr>
        <p:spPr bwMode="auto">
          <a:xfrm flipV="1">
            <a:off x="4400550" y="914400"/>
            <a:ext cx="933450" cy="3095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379" name="AutoShape 10"/>
          <p:cNvCxnSpPr>
            <a:cxnSpLocks noChangeShapeType="1"/>
            <a:stCxn id="58374" idx="4"/>
            <a:endCxn id="58378" idx="1"/>
          </p:cNvCxnSpPr>
          <p:nvPr/>
        </p:nvCxnSpPr>
        <p:spPr bwMode="auto">
          <a:xfrm flipV="1">
            <a:off x="4400550" y="1790700"/>
            <a:ext cx="933450" cy="2219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380" name="AutoShape 11"/>
          <p:cNvSpPr>
            <a:spLocks noChangeArrowheads="1"/>
          </p:cNvSpPr>
          <p:nvPr/>
        </p:nvSpPr>
        <p:spPr bwMode="auto">
          <a:xfrm>
            <a:off x="5943600" y="5334000"/>
            <a:ext cx="2133600" cy="12954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org.lcsim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Analysis &amp;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Reconstruction</a:t>
            </a:r>
          </a:p>
        </p:txBody>
      </p:sp>
      <p:cxnSp>
        <p:nvCxnSpPr>
          <p:cNvPr id="58381" name="AutoShape 12"/>
          <p:cNvCxnSpPr>
            <a:cxnSpLocks noChangeShapeType="1"/>
            <a:stCxn id="58374" idx="4"/>
            <a:endCxn id="58380" idx="2"/>
          </p:cNvCxnSpPr>
          <p:nvPr/>
        </p:nvCxnSpPr>
        <p:spPr bwMode="auto">
          <a:xfrm>
            <a:off x="4400550" y="4010025"/>
            <a:ext cx="1543050" cy="2133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383" name="AutoShape 14"/>
          <p:cNvCxnSpPr>
            <a:cxnSpLocks noChangeShapeType="1"/>
            <a:stCxn id="58374" idx="4"/>
            <a:endCxn id="58382" idx="1"/>
          </p:cNvCxnSpPr>
          <p:nvPr/>
        </p:nvCxnSpPr>
        <p:spPr bwMode="auto">
          <a:xfrm flipV="1">
            <a:off x="4400550" y="2667000"/>
            <a:ext cx="933450" cy="1343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384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4267200" cy="19050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latin typeface="Times" pitchFamily="-48" charset="0"/>
              </a:rPr>
              <a:t>Small Java program for converting from compact description to a variety of other formats</a:t>
            </a:r>
          </a:p>
        </p:txBody>
      </p:sp>
      <p:grpSp>
        <p:nvGrpSpPr>
          <p:cNvPr id="58402" name="Group 34"/>
          <p:cNvGrpSpPr>
            <a:grpSpLocks/>
          </p:cNvGrpSpPr>
          <p:nvPr/>
        </p:nvGrpSpPr>
        <p:grpSpPr bwMode="auto">
          <a:xfrm>
            <a:off x="5334000" y="2286000"/>
            <a:ext cx="2362200" cy="762000"/>
            <a:chOff x="3360" y="2496"/>
            <a:chExt cx="1488" cy="480"/>
          </a:xfrm>
        </p:grpSpPr>
        <p:sp>
          <p:nvSpPr>
            <p:cNvPr id="58382" name="Rectangle 13"/>
            <p:cNvSpPr>
              <a:spLocks noChangeArrowheads="1"/>
            </p:cNvSpPr>
            <p:nvPr/>
          </p:nvSpPr>
          <p:spPr bwMode="auto">
            <a:xfrm>
              <a:off x="3360" y="2496"/>
              <a:ext cx="672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HEPREP</a:t>
              </a:r>
            </a:p>
          </p:txBody>
        </p:sp>
        <p:sp>
          <p:nvSpPr>
            <p:cNvPr id="58387" name="Rectangle 18"/>
            <p:cNvSpPr>
              <a:spLocks noChangeArrowheads="1"/>
            </p:cNvSpPr>
            <p:nvPr/>
          </p:nvSpPr>
          <p:spPr bwMode="auto">
            <a:xfrm>
              <a:off x="4272" y="2568"/>
              <a:ext cx="57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00FF"/>
                  </a:solidFill>
                  <a:latin typeface="Tahoma" pitchFamily="34" charset="0"/>
                </a:rPr>
                <a:t>wired</a:t>
              </a:r>
            </a:p>
          </p:txBody>
        </p:sp>
        <p:cxnSp>
          <p:nvCxnSpPr>
            <p:cNvPr id="58390" name="AutoShape 21"/>
            <p:cNvCxnSpPr>
              <a:cxnSpLocks noChangeShapeType="1"/>
              <a:stCxn id="58382" idx="3"/>
              <a:endCxn id="58387" idx="1"/>
            </p:cNvCxnSpPr>
            <p:nvPr/>
          </p:nvCxnSpPr>
          <p:spPr bwMode="auto">
            <a:xfrm>
              <a:off x="4032" y="2736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8400" name="Group 32"/>
          <p:cNvGrpSpPr>
            <a:grpSpLocks/>
          </p:cNvGrpSpPr>
          <p:nvPr/>
        </p:nvGrpSpPr>
        <p:grpSpPr bwMode="auto">
          <a:xfrm>
            <a:off x="5334000" y="533400"/>
            <a:ext cx="3657600" cy="762000"/>
            <a:chOff x="3360" y="672"/>
            <a:chExt cx="2304" cy="480"/>
          </a:xfrm>
        </p:grpSpPr>
        <p:sp>
          <p:nvSpPr>
            <p:cNvPr id="58376" name="Rectangle 7"/>
            <p:cNvSpPr>
              <a:spLocks noChangeArrowheads="1"/>
            </p:cNvSpPr>
            <p:nvPr/>
          </p:nvSpPr>
          <p:spPr bwMode="auto">
            <a:xfrm>
              <a:off x="3360" y="672"/>
              <a:ext cx="672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LCDD</a:t>
              </a:r>
            </a:p>
          </p:txBody>
        </p:sp>
        <p:sp>
          <p:nvSpPr>
            <p:cNvPr id="58385" name="Rectangle 16"/>
            <p:cNvSpPr>
              <a:spLocks noChangeArrowheads="1"/>
            </p:cNvSpPr>
            <p:nvPr/>
          </p:nvSpPr>
          <p:spPr bwMode="auto">
            <a:xfrm>
              <a:off x="4272" y="744"/>
              <a:ext cx="57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slic</a:t>
              </a:r>
            </a:p>
          </p:txBody>
        </p:sp>
        <p:cxnSp>
          <p:nvCxnSpPr>
            <p:cNvPr id="58388" name="AutoShape 19"/>
            <p:cNvCxnSpPr>
              <a:cxnSpLocks noChangeShapeType="1"/>
              <a:stCxn id="58376" idx="3"/>
              <a:endCxn id="58385" idx="1"/>
            </p:cNvCxnSpPr>
            <p:nvPr/>
          </p:nvCxnSpPr>
          <p:spPr bwMode="auto">
            <a:xfrm>
              <a:off x="4032" y="912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8391" name="Rectangle 22"/>
            <p:cNvSpPr>
              <a:spLocks noChangeArrowheads="1"/>
            </p:cNvSpPr>
            <p:nvPr/>
          </p:nvSpPr>
          <p:spPr bwMode="auto">
            <a:xfrm>
              <a:off x="5088" y="744"/>
              <a:ext cx="576" cy="3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 err="1">
                  <a:solidFill>
                    <a:schemeClr val="bg1"/>
                  </a:solidFill>
                  <a:latin typeface="Tahoma" pitchFamily="34" charset="0"/>
                </a:rPr>
                <a:t>lcio</a:t>
              </a:r>
              <a:endParaRPr lang="en-US" sz="20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cxnSp>
          <p:nvCxnSpPr>
            <p:cNvPr id="58392" name="AutoShape 23"/>
            <p:cNvCxnSpPr>
              <a:cxnSpLocks noChangeShapeType="1"/>
              <a:stCxn id="58385" idx="3"/>
              <a:endCxn id="58391" idx="1"/>
            </p:cNvCxnSpPr>
            <p:nvPr/>
          </p:nvCxnSpPr>
          <p:spPr bwMode="auto">
            <a:xfrm>
              <a:off x="4848" y="912"/>
              <a:ext cx="24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58394" name="AutoShape 25"/>
          <p:cNvCxnSpPr>
            <a:cxnSpLocks noChangeShapeType="1"/>
            <a:stCxn id="58397" idx="2"/>
            <a:endCxn id="58387" idx="3"/>
          </p:cNvCxnSpPr>
          <p:nvPr/>
        </p:nvCxnSpPr>
        <p:spPr bwMode="auto">
          <a:xfrm rot="5400000">
            <a:off x="7810500" y="1943100"/>
            <a:ext cx="609600" cy="838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cxnSp>
        <p:nvCxnSpPr>
          <p:cNvPr id="58395" name="AutoShape 26"/>
          <p:cNvCxnSpPr>
            <a:cxnSpLocks noChangeShapeType="1"/>
            <a:stCxn id="58397" idx="2"/>
            <a:endCxn id="58380" idx="5"/>
          </p:cNvCxnSpPr>
          <p:nvPr/>
        </p:nvCxnSpPr>
        <p:spPr bwMode="auto">
          <a:xfrm rot="5400000">
            <a:off x="6424612" y="3709988"/>
            <a:ext cx="3762375" cy="457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cxnSp>
        <p:nvCxnSpPr>
          <p:cNvPr id="58396" name="AutoShape 27"/>
          <p:cNvCxnSpPr>
            <a:cxnSpLocks noChangeShapeType="1"/>
            <a:stCxn id="58391" idx="2"/>
            <a:endCxn id="58387" idx="3"/>
          </p:cNvCxnSpPr>
          <p:nvPr/>
        </p:nvCxnSpPr>
        <p:spPr bwMode="auto">
          <a:xfrm rot="5400000">
            <a:off x="7372350" y="1504950"/>
            <a:ext cx="1485900" cy="83820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triangle" w="med" len="lg"/>
          </a:ln>
        </p:spPr>
      </p:cxnSp>
      <p:grpSp>
        <p:nvGrpSpPr>
          <p:cNvPr id="58401" name="Group 33"/>
          <p:cNvGrpSpPr>
            <a:grpSpLocks/>
          </p:cNvGrpSpPr>
          <p:nvPr/>
        </p:nvGrpSpPr>
        <p:grpSpPr bwMode="auto">
          <a:xfrm>
            <a:off x="5334000" y="1371600"/>
            <a:ext cx="3657600" cy="838200"/>
            <a:chOff x="3360" y="1536"/>
            <a:chExt cx="2304" cy="528"/>
          </a:xfrm>
        </p:grpSpPr>
        <p:sp>
          <p:nvSpPr>
            <p:cNvPr id="58378" name="Rectangle 9"/>
            <p:cNvSpPr>
              <a:spLocks noChangeArrowheads="1"/>
            </p:cNvSpPr>
            <p:nvPr/>
          </p:nvSpPr>
          <p:spPr bwMode="auto">
            <a:xfrm>
              <a:off x="3360" y="1536"/>
              <a:ext cx="672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GODL</a:t>
              </a:r>
            </a:p>
          </p:txBody>
        </p:sp>
        <p:sp>
          <p:nvSpPr>
            <p:cNvPr id="58386" name="Rectangle 17"/>
            <p:cNvSpPr>
              <a:spLocks noChangeArrowheads="1"/>
            </p:cNvSpPr>
            <p:nvPr/>
          </p:nvSpPr>
          <p:spPr bwMode="auto">
            <a:xfrm>
              <a:off x="4272" y="1656"/>
              <a:ext cx="624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lelaps</a:t>
              </a:r>
            </a:p>
          </p:txBody>
        </p:sp>
        <p:cxnSp>
          <p:nvCxnSpPr>
            <p:cNvPr id="58389" name="AutoShape 20"/>
            <p:cNvCxnSpPr>
              <a:cxnSpLocks noChangeShapeType="1"/>
              <a:stCxn id="58378" idx="3"/>
              <a:endCxn id="58386" idx="1"/>
            </p:cNvCxnSpPr>
            <p:nvPr/>
          </p:nvCxnSpPr>
          <p:spPr bwMode="auto">
            <a:xfrm>
              <a:off x="4032" y="1800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8393" name="AutoShape 24"/>
            <p:cNvCxnSpPr>
              <a:cxnSpLocks noChangeShapeType="1"/>
              <a:stCxn id="58386" idx="3"/>
              <a:endCxn id="58397" idx="1"/>
            </p:cNvCxnSpPr>
            <p:nvPr/>
          </p:nvCxnSpPr>
          <p:spPr bwMode="auto">
            <a:xfrm>
              <a:off x="4896" y="1800"/>
              <a:ext cx="19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58397" name="Rectangle 28"/>
            <p:cNvSpPr>
              <a:spLocks noChangeArrowheads="1"/>
            </p:cNvSpPr>
            <p:nvPr/>
          </p:nvSpPr>
          <p:spPr bwMode="auto">
            <a:xfrm>
              <a:off x="5088" y="1632"/>
              <a:ext cx="576" cy="3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 err="1">
                  <a:solidFill>
                    <a:schemeClr val="bg1"/>
                  </a:solidFill>
                  <a:latin typeface="Tahoma" pitchFamily="34" charset="0"/>
                </a:rPr>
                <a:t>lcio</a:t>
              </a:r>
              <a:endParaRPr lang="en-US" sz="20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sp>
        <p:nvSpPr>
          <p:cNvPr id="58399" name="Text Box 31"/>
          <p:cNvSpPr txBox="1">
            <a:spLocks noChangeArrowheads="1"/>
          </p:cNvSpPr>
          <p:nvPr/>
        </p:nvSpPr>
        <p:spPr bwMode="auto">
          <a:xfrm>
            <a:off x="441325" y="4765675"/>
            <a:ext cx="46228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Simply extend this model to provide</a:t>
            </a:r>
          </a:p>
          <a:p>
            <a:r>
              <a:rPr lang="en-US"/>
              <a:t>an xml file for the pandora client.</a:t>
            </a:r>
          </a:p>
        </p:txBody>
      </p:sp>
      <p:sp>
        <p:nvSpPr>
          <p:cNvPr id="58404" name="Rectangle 13"/>
          <p:cNvSpPr>
            <a:spLocks noChangeArrowheads="1"/>
          </p:cNvSpPr>
          <p:nvPr/>
        </p:nvSpPr>
        <p:spPr bwMode="auto">
          <a:xfrm>
            <a:off x="5334000" y="3429000"/>
            <a:ext cx="1066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GEOM</a:t>
            </a:r>
          </a:p>
        </p:txBody>
      </p:sp>
      <p:sp>
        <p:nvSpPr>
          <p:cNvPr id="58405" name="Rectangle 18"/>
          <p:cNvSpPr>
            <a:spLocks noChangeArrowheads="1"/>
          </p:cNvSpPr>
          <p:nvPr/>
        </p:nvSpPr>
        <p:spPr bwMode="auto">
          <a:xfrm>
            <a:off x="6629400" y="3543300"/>
            <a:ext cx="1143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FF"/>
                </a:solidFill>
                <a:latin typeface="Tahoma" pitchFamily="34" charset="0"/>
              </a:rPr>
              <a:t>pandora</a:t>
            </a:r>
          </a:p>
        </p:txBody>
      </p:sp>
      <p:cxnSp>
        <p:nvCxnSpPr>
          <p:cNvPr id="58406" name="AutoShape 21"/>
          <p:cNvCxnSpPr>
            <a:cxnSpLocks noChangeShapeType="1"/>
            <a:stCxn id="58404" idx="3"/>
            <a:endCxn id="58405" idx="1"/>
          </p:cNvCxnSpPr>
          <p:nvPr/>
        </p:nvCxnSpPr>
        <p:spPr bwMode="auto">
          <a:xfrm>
            <a:off x="6400800" y="3810000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407" name="AutoShape 39"/>
          <p:cNvCxnSpPr>
            <a:cxnSpLocks noChangeShapeType="1"/>
            <a:stCxn id="58374" idx="4"/>
            <a:endCxn id="58404" idx="1"/>
          </p:cNvCxnSpPr>
          <p:nvPr/>
        </p:nvCxnSpPr>
        <p:spPr bwMode="auto">
          <a:xfrm flipV="1">
            <a:off x="4400550" y="3810000"/>
            <a:ext cx="933450" cy="2000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58409" name="AutoShape 41"/>
          <p:cNvCxnSpPr>
            <a:cxnSpLocks noChangeShapeType="1"/>
            <a:stCxn id="39" idx="1"/>
            <a:endCxn id="58405" idx="3"/>
          </p:cNvCxnSpPr>
          <p:nvPr/>
        </p:nvCxnSpPr>
        <p:spPr bwMode="auto">
          <a:xfrm rot="10800000" flipV="1">
            <a:off x="7772400" y="3806060"/>
            <a:ext cx="304800" cy="394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9" name="Rectangle 28"/>
          <p:cNvSpPr>
            <a:spLocks noChangeArrowheads="1"/>
          </p:cNvSpPr>
          <p:nvPr/>
        </p:nvSpPr>
        <p:spPr bwMode="auto">
          <a:xfrm>
            <a:off x="8077200" y="3539360"/>
            <a:ext cx="914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 err="1">
                <a:solidFill>
                  <a:schemeClr val="bg1"/>
                </a:solidFill>
                <a:latin typeface="Tahoma" pitchFamily="34" charset="0"/>
              </a:rPr>
              <a:t>lcio</a:t>
            </a:r>
            <a:endParaRPr lang="en-US" sz="2000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slicPandora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r>
              <a:rPr lang="en-US" dirty="0" smtClean="0"/>
              <a:t>Provides interface between </a:t>
            </a:r>
            <a:r>
              <a:rPr lang="en-US" dirty="0" err="1" smtClean="0"/>
              <a:t>slic</a:t>
            </a:r>
            <a:r>
              <a:rPr lang="en-US" dirty="0" smtClean="0"/>
              <a:t> output and </a:t>
            </a:r>
            <a:r>
              <a:rPr lang="en-US" dirty="0" err="1" smtClean="0"/>
              <a:t>lcsim</a:t>
            </a:r>
            <a:r>
              <a:rPr lang="en-US" dirty="0" smtClean="0"/>
              <a:t> geometry and </a:t>
            </a:r>
            <a:r>
              <a:rPr lang="en-US" dirty="0" err="1" smtClean="0"/>
              <a:t>PandoraPFA</a:t>
            </a:r>
            <a:r>
              <a:rPr lang="en-US" dirty="0" smtClean="0"/>
              <a:t> reconstruction.</a:t>
            </a:r>
          </a:p>
          <a:p>
            <a:pPr lvl="1"/>
            <a:r>
              <a:rPr lang="en-US" dirty="0" smtClean="0"/>
              <a:t>~2500 lines of C++ code</a:t>
            </a:r>
          </a:p>
          <a:p>
            <a:pPr lvl="1"/>
            <a:r>
              <a:rPr lang="en-US" dirty="0" smtClean="0"/>
              <a:t>xml format defines geometry and additional required information, e.g. sampling fractions</a:t>
            </a:r>
          </a:p>
          <a:p>
            <a:r>
              <a:rPr lang="en-US" dirty="0" smtClean="0"/>
              <a:t>Input Tracks and </a:t>
            </a:r>
            <a:r>
              <a:rPr lang="en-US" dirty="0" err="1" smtClean="0"/>
              <a:t>TrackStates</a:t>
            </a:r>
            <a:r>
              <a:rPr lang="en-US" dirty="0" smtClean="0"/>
              <a:t> provided by </a:t>
            </a:r>
            <a:r>
              <a:rPr lang="en-US" dirty="0" err="1" smtClean="0"/>
              <a:t>org.lcsim</a:t>
            </a:r>
            <a:r>
              <a:rPr lang="en-US" dirty="0" smtClean="0"/>
              <a:t> track reconstruction.</a:t>
            </a:r>
          </a:p>
          <a:p>
            <a:r>
              <a:rPr lang="en-US" dirty="0" smtClean="0"/>
              <a:t>Tracks + </a:t>
            </a:r>
            <a:r>
              <a:rPr lang="en-US" dirty="0" err="1" smtClean="0"/>
              <a:t>CalorimeterHits</a:t>
            </a:r>
            <a:r>
              <a:rPr lang="en-US" dirty="0" smtClean="0"/>
              <a:t> fed to </a:t>
            </a:r>
            <a:r>
              <a:rPr lang="en-US" dirty="0" err="1" smtClean="0"/>
              <a:t>pandoraPFA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Pandora </a:t>
            </a:r>
            <a:r>
              <a:rPr lang="en-US" dirty="0" err="1" smtClean="0"/>
              <a:t>ParticleFlowObjects</a:t>
            </a:r>
            <a:r>
              <a:rPr lang="en-US" dirty="0" smtClean="0"/>
              <a:t> (PFO) converted to LCIO </a:t>
            </a:r>
            <a:r>
              <a:rPr lang="en-US" dirty="0" err="1" smtClean="0"/>
              <a:t>ReconstructedParticle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slicPandora</a:t>
            </a:r>
            <a:r>
              <a:rPr lang="en-US" dirty="0" smtClean="0"/>
              <a:t>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Developed a number of detectors using analog </a:t>
            </a:r>
            <a:r>
              <a:rPr lang="en-US" dirty="0" err="1" smtClean="0"/>
              <a:t>scintillator</a:t>
            </a:r>
            <a:r>
              <a:rPr lang="en-US" dirty="0" smtClean="0"/>
              <a:t> readout in the </a:t>
            </a:r>
            <a:r>
              <a:rPr lang="en-US" dirty="0" err="1" smtClean="0"/>
              <a:t>hadron</a:t>
            </a:r>
            <a:r>
              <a:rPr lang="en-US" dirty="0" smtClean="0"/>
              <a:t> calorimeters</a:t>
            </a:r>
          </a:p>
          <a:p>
            <a:pPr lvl="1"/>
            <a:r>
              <a:rPr lang="en-US" dirty="0" smtClean="0"/>
              <a:t>will investigate digital readout when the code binding has been fully debugged and understood.</a:t>
            </a:r>
          </a:p>
          <a:p>
            <a:r>
              <a:rPr lang="en-US" dirty="0" smtClean="0"/>
              <a:t>Focusing on analysis of single particle response.</a:t>
            </a:r>
          </a:p>
          <a:p>
            <a:r>
              <a:rPr lang="en-US" dirty="0" smtClean="0"/>
              <a:t>Using tagged, stable version of </a:t>
            </a:r>
            <a:r>
              <a:rPr lang="en-US" dirty="0" err="1" smtClean="0"/>
              <a:t>pandoraPFA</a:t>
            </a:r>
            <a:endParaRPr lang="en-US" dirty="0" smtClean="0"/>
          </a:p>
          <a:p>
            <a:pPr lvl="1"/>
            <a:r>
              <a:rPr lang="en-US" dirty="0" smtClean="0"/>
              <a:t>will move to head version before production.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pandoraPFA</a:t>
            </a:r>
            <a:r>
              <a:rPr lang="en-US" dirty="0" smtClean="0"/>
              <a:t> as a “black box”</a:t>
            </a:r>
          </a:p>
          <a:p>
            <a:pPr lvl="1"/>
            <a:r>
              <a:rPr lang="en-US" dirty="0" smtClean="0"/>
              <a:t>will investigate tuning parameters once binding verified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licPandora:&amp;#x0D;&amp;#x0A;slic + pandoraPFANew&amp;quot;&quot;/&gt;&lt;property id=&quot;20307&quot; value=&quot;298&quot;/&gt;&lt;/object&gt;&lt;object type=&quot;3&quot; unique_id=&quot;12156&quot;&gt;&lt;property id=&quot;20148&quot; value=&quot;5&quot;/&gt;&lt;property id=&quot;20300&quot; value=&quot;Slide 4 - &amp;quot;Architecture&amp;quot;&quot;/&gt;&lt;property id=&quot;20307&quot; value=&quot;299&quot;/&gt;&lt;/object&gt;&lt;object type=&quot;3&quot; unique_id=&quot;12177&quot;&gt;&lt;property id=&quot;20148&quot; value=&quot;5&quot;/&gt;&lt;property id=&quot;20300&quot; value=&quot;Slide 6 - &amp;quot;GeomConverter&amp;quot;&quot;/&gt;&lt;property id=&quot;20307&quot; value=&quot;302&quot;/&gt;&lt;/object&gt;&lt;object type=&quot;3&quot; unique_id=&quot;12178&quot;&gt;&lt;property id=&quot;20148&quot; value=&quot;5&quot;/&gt;&lt;property id=&quot;20300&quot; value=&quot;Slide 7 - &amp;quot;GeomConverter&amp;quot;&quot;/&gt;&lt;property id=&quot;20307&quot; value=&quot;301&quot;/&gt;&lt;/object&gt;&lt;object type=&quot;3&quot; unique_id=&quot;12179&quot;&gt;&lt;property id=&quot;20148&quot; value=&quot;5&quot;/&gt;&lt;property id=&quot;20300&quot; value=&quot;Slide 3 - &amp;quot;Architecture&amp;quot;&quot;/&gt;&lt;property id=&quot;20307&quot; value=&quot;300&quot;/&gt;&lt;/object&gt;&lt;object type=&quot;3&quot; unique_id=&quot;12181&quot;&gt;&lt;property id=&quot;20148&quot; value=&quot;5&quot;/&gt;&lt;property id=&quot;20300&quot; value=&quot;Slide 19 - &amp;quot;Current Status&amp;quot;&quot;/&gt;&lt;property id=&quot;20307&quot; value=&quot;304&quot;/&gt;&lt;/object&gt;&lt;object type=&quot;3&quot; unique_id=&quot;22395&quot;&gt;&lt;property id=&quot;20148&quot; value=&quot;5&quot;/&gt;&lt;property id=&quot;20300&quot; value=&quot;Slide 2 - &amp;quot;slic + PandoraPFANew&amp;quot;&quot;/&gt;&lt;property id=&quot;20307&quot; value=&quot;305&quot;/&gt;&lt;/object&gt;&lt;object type=&quot;3&quot; unique_id=&quot;22396&quot;&gt;&lt;property id=&quot;20148&quot; value=&quot;5&quot;/&gt;&lt;property id=&quot;20300&quot; value=&quot;Slide 5 - &amp;quot;Pandora Geometry Format&amp;quot;&quot;/&gt;&lt;property id=&quot;20307&quot; value=&quot;306&quot;/&gt;&lt;/object&gt;&lt;object type=&quot;3&quot; unique_id=&quot;22397&quot;&gt;&lt;property id=&quot;20148&quot; value=&quot;5&quot;/&gt;&lt;property id=&quot;20300&quot; value=&quot;Slide 8 - &amp;quot;slicPandora&amp;quot;&quot;/&gt;&lt;property id=&quot;20307&quot; value=&quot;307&quot;/&gt;&lt;/object&gt;&lt;object type=&quot;3&quot; unique_id=&quot;22398&quot;&gt;&lt;property id=&quot;20148&quot; value=&quot;5&quot;/&gt;&lt;property id=&quot;20300&quot; value=&quot;Slide 9 - &amp;quot;slicPandora Testing&amp;quot;&quot;/&gt;&lt;property id=&quot;20307&quot; value=&quot;308&quot;/&gt;&lt;/object&gt;&lt;object type=&quot;3&quot; unique_id=&quot;22399&quot;&gt;&lt;property id=&quot;20148&quot; value=&quot;5&quot;/&gt;&lt;property id=&quot;20300&quot; value=&quot;Slide 12 - &amp;quot;Single Muon Test&amp;quot;&quot;/&gt;&lt;property id=&quot;20307&quot; value=&quot;309&quot;/&gt;&lt;/object&gt;&lt;object type=&quot;3&quot; unique_id=&quot;22400&quot;&gt;&lt;property id=&quot;20148&quot; value=&quot;5&quot;/&gt;&lt;property id=&quot;20300&quot; value=&quot;Slide 18&quot;/&gt;&lt;property id=&quot;20307&quot; value=&quot;310&quot;/&gt;&lt;/object&gt;&lt;object type=&quot;3&quot; unique_id=&quot;22415&quot;&gt;&lt;property id=&quot;20148&quot; value=&quot;5&quot;/&gt;&lt;property id=&quot;20300&quot; value=&quot;Slide 17&quot;/&gt;&lt;property id=&quot;20307&quot; value=&quot;311&quot;/&gt;&lt;/object&gt;&lt;object type=&quot;3&quot; unique_id=&quot;22521&quot;&gt;&lt;property id=&quot;20148&quot; value=&quot;5&quot;/&gt;&lt;property id=&quot;20300&quot; value=&quot;Slide 10 - &amp;quot;Optimization Tools&amp;quot;&quot;/&gt;&lt;property id=&quot;20307&quot; value=&quot;312&quot;/&gt;&lt;/object&gt;&lt;object type=&quot;3&quot; unique_id=&quot;22522&quot;&gt;&lt;property id=&quot;20148&quot; value=&quot;5&quot;/&gt;&lt;property id=&quot;20300&quot; value=&quot;Slide 11 - &amp;quot;Optimization Data Sets&amp;quot;&quot;/&gt;&lt;property id=&quot;20307&quot; value=&quot;313&quot;/&gt;&lt;/object&gt;&lt;object type=&quot;3&quot; unique_id=&quot;22523&quot;&gt;&lt;property id=&quot;20148&quot; value=&quot;5&quot;/&gt;&lt;property id=&quot;20300&quot; value=&quot;Slide 13 - &amp;quot;Clustering across modules&amp;quot;&quot;/&gt;&lt;property id=&quot;20307&quot; value=&quot;315&quot;/&gt;&lt;/object&gt;&lt;object type=&quot;3&quot; unique_id=&quot;22524&quot;&gt;&lt;property id=&quot;20148&quot; value=&quot;5&quot;/&gt;&lt;property id=&quot;20300&quot; value=&quot;Slide 14 - &amp;quot;0,  / 0&amp;quot;&quot;/&gt;&lt;property id=&quot;20307&quot; value=&quot;316&quot;/&gt;&lt;/object&gt;&lt;object type=&quot;3&quot; unique_id=&quot;22525&quot;&gt;&lt;property id=&quot;20148&quot; value=&quot;5&quot;/&gt;&lt;property id=&quot;20300&quot; value=&quot;Slide 15 - &amp;quot;Jets&amp;quot;&quot;/&gt;&lt;property id=&quot;20307&quot; value=&quot;317&quot;/&gt;&lt;/object&gt;&lt;object type=&quot;3&quot; unique_id=&quot;22526&quot;&gt;&lt;property id=&quot;20148&quot; value=&quot;5&quot;/&gt;&lt;property id=&quot;20300&quot; value=&quot;Slide 16 - &amp;quot;Z0qq&amp;quot;&quot;/&gt;&lt;property id=&quot;20307&quot; value=&quot;31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_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98:Templates:Presentation Designs:Fireball</Template>
  <TotalTime>51332524</TotalTime>
  <Words>793</Words>
  <Application>Microsoft Office PowerPoint</Application>
  <PresentationFormat>On-screen Show (4:3)</PresentationFormat>
  <Paragraphs>181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Times</vt:lpstr>
      <vt:lpstr>Symbol</vt:lpstr>
      <vt:lpstr>Tahoma</vt:lpstr>
      <vt:lpstr>Times New Roman</vt:lpstr>
      <vt:lpstr>2_Fireball</vt:lpstr>
      <vt:lpstr>slicPandora: slic + pandoraPFANew</vt:lpstr>
      <vt:lpstr>slic + PandoraPFANew</vt:lpstr>
      <vt:lpstr>Architecture</vt:lpstr>
      <vt:lpstr>Architecture</vt:lpstr>
      <vt:lpstr>Pandora Geometry Format</vt:lpstr>
      <vt:lpstr>GeomConverter</vt:lpstr>
      <vt:lpstr>GeomConverter</vt:lpstr>
      <vt:lpstr>slicPandora</vt:lpstr>
      <vt:lpstr>slicPandora Testing</vt:lpstr>
      <vt:lpstr>Optimization Tools</vt:lpstr>
      <vt:lpstr>Optimization Data Sets</vt:lpstr>
      <vt:lpstr>Single Muon Test</vt:lpstr>
      <vt:lpstr>Clustering across modules</vt:lpstr>
      <vt:lpstr>0,  / 0</vt:lpstr>
      <vt:lpstr>Jets</vt:lpstr>
      <vt:lpstr>Z0qq</vt:lpstr>
      <vt:lpstr>Slide 17</vt:lpstr>
      <vt:lpstr>Slide 18</vt:lpstr>
      <vt:lpstr>Current Status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the Silicon Detector</dc:title>
  <dc:creator>Norman Graf</dc:creator>
  <cp:keywords/>
  <cp:lastModifiedBy>Norman Graf</cp:lastModifiedBy>
  <cp:revision>872</cp:revision>
  <cp:lastPrinted>2002-05-15T16:27:57Z</cp:lastPrinted>
  <dcterms:created xsi:type="dcterms:W3CDTF">2001-07-11T02:05:52Z</dcterms:created>
  <dcterms:modified xsi:type="dcterms:W3CDTF">2010-07-05T17:49:23Z</dcterms:modified>
</cp:coreProperties>
</file>