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notesSlides/notesSlide2.xml" ContentType="application/vnd.openxmlformats-officedocument.presentationml.notesSlide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72" r:id="rId6"/>
    <p:sldId id="273" r:id="rId7"/>
    <p:sldId id="274" r:id="rId8"/>
    <p:sldId id="276" r:id="rId9"/>
    <p:sldId id="260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D394A-EBFE-4D46-A5B7-EF700403E538}" type="doc">
      <dgm:prSet loTypeId="urn:microsoft.com/office/officeart/2005/8/layout/vList5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1FF6F07-281A-904F-A586-66E9661B7743}">
      <dgm:prSet phldrT="[Text]"/>
      <dgm:spPr/>
      <dgm:t>
        <a:bodyPr/>
        <a:lstStyle/>
        <a:p>
          <a:r>
            <a:rPr lang="en-US" dirty="0" smtClean="0"/>
            <a:t>SCRF Technology</a:t>
          </a:r>
          <a:endParaRPr lang="en-US" dirty="0"/>
        </a:p>
      </dgm:t>
    </dgm:pt>
    <dgm:pt modelId="{78C68B81-BE2F-2B42-823B-622A1B9E7C85}" type="parTrans" cxnId="{AB47C5EF-A70E-D44B-BFD2-83F47236797E}">
      <dgm:prSet/>
      <dgm:spPr/>
      <dgm:t>
        <a:bodyPr/>
        <a:lstStyle/>
        <a:p>
          <a:endParaRPr lang="en-US"/>
        </a:p>
      </dgm:t>
    </dgm:pt>
    <dgm:pt modelId="{D8C93967-F0E1-344C-B4CB-9CF3BD0EB6EB}" type="sibTrans" cxnId="{AB47C5EF-A70E-D44B-BFD2-83F47236797E}">
      <dgm:prSet/>
      <dgm:spPr/>
      <dgm:t>
        <a:bodyPr/>
        <a:lstStyle/>
        <a:p>
          <a:endParaRPr lang="en-US"/>
        </a:p>
      </dgm:t>
    </dgm:pt>
    <dgm:pt modelId="{09461FC4-CA6A-D94D-B059-7DF8E707B40A}">
      <dgm:prSet phldrT="[Text]"/>
      <dgm:spPr/>
      <dgm:t>
        <a:bodyPr/>
        <a:lstStyle/>
        <a:p>
          <a:r>
            <a:rPr lang="en-US" dirty="0" smtClean="0"/>
            <a:t>Regional expertise, global Industrialisation</a:t>
          </a:r>
          <a:endParaRPr lang="en-US" dirty="0"/>
        </a:p>
      </dgm:t>
    </dgm:pt>
    <dgm:pt modelId="{62B1D8F2-B596-CE49-B00C-B25C0AE11742}" type="parTrans" cxnId="{64D81CA6-4270-9D48-8E47-A51BA734007F}">
      <dgm:prSet/>
      <dgm:spPr/>
      <dgm:t>
        <a:bodyPr/>
        <a:lstStyle/>
        <a:p>
          <a:endParaRPr lang="en-US"/>
        </a:p>
      </dgm:t>
    </dgm:pt>
    <dgm:pt modelId="{BF7456FB-9BE1-9344-84ED-EBC2C4FC551C}" type="sibTrans" cxnId="{64D81CA6-4270-9D48-8E47-A51BA734007F}">
      <dgm:prSet/>
      <dgm:spPr/>
      <dgm:t>
        <a:bodyPr/>
        <a:lstStyle/>
        <a:p>
          <a:endParaRPr lang="en-US"/>
        </a:p>
      </dgm:t>
    </dgm:pt>
    <dgm:pt modelId="{57BCEB08-8C06-1A49-8BE9-2858A21DEA3B}">
      <dgm:prSet phldrT="[Text]"/>
      <dgm:spPr/>
      <dgm:t>
        <a:bodyPr/>
        <a:lstStyle/>
        <a:p>
          <a:r>
            <a:rPr lang="en-US" dirty="0" smtClean="0"/>
            <a:t>Average accelerating gradient</a:t>
          </a:r>
          <a:endParaRPr lang="en-US" dirty="0"/>
        </a:p>
      </dgm:t>
    </dgm:pt>
    <dgm:pt modelId="{43A7560D-868E-3047-93A7-1E91D078EDB2}" type="parTrans" cxnId="{B7A76ED4-C3AE-9B47-8DAB-83EF52967A6D}">
      <dgm:prSet/>
      <dgm:spPr/>
      <dgm:t>
        <a:bodyPr/>
        <a:lstStyle/>
        <a:p>
          <a:endParaRPr lang="en-US"/>
        </a:p>
      </dgm:t>
    </dgm:pt>
    <dgm:pt modelId="{B5A2C92C-BEEF-C547-946A-3AE04C8C1183}" type="sibTrans" cxnId="{B7A76ED4-C3AE-9B47-8DAB-83EF52967A6D}">
      <dgm:prSet/>
      <dgm:spPr/>
      <dgm:t>
        <a:bodyPr/>
        <a:lstStyle/>
        <a:p>
          <a:endParaRPr lang="en-US"/>
        </a:p>
      </dgm:t>
    </dgm:pt>
    <dgm:pt modelId="{D71833DE-F386-B448-A911-C4778AB78BCD}">
      <dgm:prSet phldrT="[Text]"/>
      <dgm:spPr/>
      <dgm:t>
        <a:bodyPr/>
        <a:lstStyle/>
        <a:p>
          <a:r>
            <a:rPr lang="en-US" dirty="0" smtClean="0"/>
            <a:t>AD&amp;I (CFS)</a:t>
          </a:r>
          <a:endParaRPr lang="en-US" dirty="0"/>
        </a:p>
      </dgm:t>
    </dgm:pt>
    <dgm:pt modelId="{86CE4734-3819-DF4C-B2D2-241FAC09AB48}" type="parTrans" cxnId="{BBE654E0-202E-444C-9A6D-DBCEE4053223}">
      <dgm:prSet/>
      <dgm:spPr/>
      <dgm:t>
        <a:bodyPr/>
        <a:lstStyle/>
        <a:p>
          <a:endParaRPr lang="en-US"/>
        </a:p>
      </dgm:t>
    </dgm:pt>
    <dgm:pt modelId="{455F85CB-08D3-6D47-8907-FC728F0D45C1}" type="sibTrans" cxnId="{BBE654E0-202E-444C-9A6D-DBCEE4053223}">
      <dgm:prSet/>
      <dgm:spPr/>
      <dgm:t>
        <a:bodyPr/>
        <a:lstStyle/>
        <a:p>
          <a:endParaRPr lang="en-US"/>
        </a:p>
      </dgm:t>
    </dgm:pt>
    <dgm:pt modelId="{334F4DD3-3A51-9F45-8A7B-C840C7E26D7C}">
      <dgm:prSet phldrT="[Text]"/>
      <dgm:spPr/>
      <dgm:t>
        <a:bodyPr/>
        <a:lstStyle/>
        <a:p>
          <a:r>
            <a:rPr lang="en-US" dirty="0" smtClean="0"/>
            <a:t>Consolidation of baseline(s)</a:t>
          </a:r>
          <a:endParaRPr lang="en-US" dirty="0"/>
        </a:p>
      </dgm:t>
    </dgm:pt>
    <dgm:pt modelId="{D0F1D25E-772F-C342-B58F-E71416556AA1}" type="parTrans" cxnId="{0CD14CD3-0AE9-504F-8EB3-E8331B324B6A}">
      <dgm:prSet/>
      <dgm:spPr/>
      <dgm:t>
        <a:bodyPr/>
        <a:lstStyle/>
        <a:p>
          <a:endParaRPr lang="en-US"/>
        </a:p>
      </dgm:t>
    </dgm:pt>
    <dgm:pt modelId="{BBAA74CA-7B06-3445-B94E-6FD574CA0970}" type="sibTrans" cxnId="{0CD14CD3-0AE9-504F-8EB3-E8331B324B6A}">
      <dgm:prSet/>
      <dgm:spPr/>
      <dgm:t>
        <a:bodyPr/>
        <a:lstStyle/>
        <a:p>
          <a:endParaRPr lang="en-US"/>
        </a:p>
      </dgm:t>
    </dgm:pt>
    <dgm:pt modelId="{EF92F737-5EFF-E74D-99E0-F92823C09066}">
      <dgm:prSet phldrT="[Text]"/>
      <dgm:spPr/>
      <dgm:t>
        <a:bodyPr/>
        <a:lstStyle/>
        <a:p>
          <a:r>
            <a:rPr lang="en-US" dirty="0" smtClean="0"/>
            <a:t>Design choices (parameters, layout etc.)</a:t>
          </a:r>
          <a:endParaRPr lang="en-US" dirty="0"/>
        </a:p>
      </dgm:t>
    </dgm:pt>
    <dgm:pt modelId="{BE6911DD-43A3-F441-A19D-D157C0ED131E}" type="parTrans" cxnId="{C86D4A42-D49C-444F-B13B-780F9E1D94BB}">
      <dgm:prSet/>
      <dgm:spPr/>
      <dgm:t>
        <a:bodyPr/>
        <a:lstStyle/>
        <a:p>
          <a:endParaRPr lang="en-US"/>
        </a:p>
      </dgm:t>
    </dgm:pt>
    <dgm:pt modelId="{38DB5D6C-29B2-254B-A7C6-3BE0EDA8D9DE}" type="sibTrans" cxnId="{C86D4A42-D49C-444F-B13B-780F9E1D94BB}">
      <dgm:prSet/>
      <dgm:spPr/>
      <dgm:t>
        <a:bodyPr/>
        <a:lstStyle/>
        <a:p>
          <a:endParaRPr lang="en-US"/>
        </a:p>
      </dgm:t>
    </dgm:pt>
    <dgm:pt modelId="{75D7DBD5-96DE-974F-91EA-22F5EF4F51CA}">
      <dgm:prSet phldrT="[Text]"/>
      <dgm:spPr/>
      <dgm:t>
        <a:bodyPr/>
        <a:lstStyle/>
        <a:p>
          <a:r>
            <a:rPr lang="en-US" dirty="0" smtClean="0"/>
            <a:t>Cost &amp; Schedule</a:t>
          </a:r>
          <a:endParaRPr lang="en-US" dirty="0"/>
        </a:p>
      </dgm:t>
    </dgm:pt>
    <dgm:pt modelId="{DEF624B2-AD91-7245-9CE2-FDA44D063F77}" type="parTrans" cxnId="{08CA6A11-59CB-E248-804C-AFDD70A9CE64}">
      <dgm:prSet/>
      <dgm:spPr/>
      <dgm:t>
        <a:bodyPr/>
        <a:lstStyle/>
        <a:p>
          <a:endParaRPr lang="en-US"/>
        </a:p>
      </dgm:t>
    </dgm:pt>
    <dgm:pt modelId="{9B742223-787E-AC41-A0D6-7AE63891AB21}" type="sibTrans" cxnId="{08CA6A11-59CB-E248-804C-AFDD70A9CE64}">
      <dgm:prSet/>
      <dgm:spPr/>
      <dgm:t>
        <a:bodyPr/>
        <a:lstStyle/>
        <a:p>
          <a:endParaRPr lang="en-US"/>
        </a:p>
      </dgm:t>
    </dgm:pt>
    <dgm:pt modelId="{3E55D187-BADB-5547-AD50-A4698E24C29C}">
      <dgm:prSet phldrT="[Text]"/>
      <dgm:spPr/>
      <dgm:t>
        <a:bodyPr/>
        <a:lstStyle/>
        <a:p>
          <a:r>
            <a:rPr lang="en-US" dirty="0" smtClean="0"/>
            <a:t>ICET (schedule tool)</a:t>
          </a:r>
          <a:endParaRPr lang="en-US" dirty="0"/>
        </a:p>
      </dgm:t>
    </dgm:pt>
    <dgm:pt modelId="{863E5B56-E30E-804B-9717-E4CF33305754}" type="parTrans" cxnId="{C7741789-961E-5145-B46D-0F57546320B6}">
      <dgm:prSet/>
      <dgm:spPr/>
      <dgm:t>
        <a:bodyPr/>
        <a:lstStyle/>
        <a:p>
          <a:endParaRPr lang="en-US"/>
        </a:p>
      </dgm:t>
    </dgm:pt>
    <dgm:pt modelId="{910D8CA3-EE74-B54F-8238-CD283A5BF385}" type="sibTrans" cxnId="{C7741789-961E-5145-B46D-0F57546320B6}">
      <dgm:prSet/>
      <dgm:spPr/>
      <dgm:t>
        <a:bodyPr/>
        <a:lstStyle/>
        <a:p>
          <a:endParaRPr lang="en-US"/>
        </a:p>
      </dgm:t>
    </dgm:pt>
    <dgm:pt modelId="{F9BA1C0D-151D-4A4C-9E92-5BD278F82282}">
      <dgm:prSet/>
      <dgm:spPr/>
      <dgm:t>
        <a:bodyPr/>
        <a:lstStyle/>
        <a:p>
          <a:r>
            <a:rPr lang="en-US" dirty="0" smtClean="0"/>
            <a:t>TDR Risk</a:t>
          </a:r>
          <a:endParaRPr lang="en-US" dirty="0"/>
        </a:p>
      </dgm:t>
    </dgm:pt>
    <dgm:pt modelId="{6A1FA5C8-8817-B145-867A-2C7A30DB5779}" type="parTrans" cxnId="{847809E4-8E86-B84E-83A6-0D753ABB2082}">
      <dgm:prSet/>
      <dgm:spPr/>
      <dgm:t>
        <a:bodyPr/>
        <a:lstStyle/>
        <a:p>
          <a:endParaRPr lang="en-US"/>
        </a:p>
      </dgm:t>
    </dgm:pt>
    <dgm:pt modelId="{DD15E01D-A0AC-DD4A-8727-DEF658EF5C1F}" type="sibTrans" cxnId="{847809E4-8E86-B84E-83A6-0D753ABB2082}">
      <dgm:prSet/>
      <dgm:spPr/>
      <dgm:t>
        <a:bodyPr/>
        <a:lstStyle/>
        <a:p>
          <a:endParaRPr lang="en-US"/>
        </a:p>
      </dgm:t>
    </dgm:pt>
    <dgm:pt modelId="{E7BC278D-74DC-FA45-9840-5223FB508B35}">
      <dgm:prSet phldrT="[Text]"/>
      <dgm:spPr/>
      <dgm:t>
        <a:bodyPr/>
        <a:lstStyle/>
        <a:p>
          <a:r>
            <a:rPr lang="en-US" dirty="0" smtClean="0"/>
            <a:t>Cost (cryomodule, mass-production models)</a:t>
          </a:r>
          <a:endParaRPr lang="en-US" dirty="0"/>
        </a:p>
      </dgm:t>
    </dgm:pt>
    <dgm:pt modelId="{960686C7-F3F3-CC4B-B572-AB0200123F4D}" type="parTrans" cxnId="{43C4A38F-9FAB-AC4C-801C-7A29BAB342EC}">
      <dgm:prSet/>
      <dgm:spPr/>
      <dgm:t>
        <a:bodyPr/>
        <a:lstStyle/>
        <a:p>
          <a:endParaRPr lang="en-US"/>
        </a:p>
      </dgm:t>
    </dgm:pt>
    <dgm:pt modelId="{2CBBA0D8-63F2-3940-957F-AC7DF1ADCE5D}" type="sibTrans" cxnId="{43C4A38F-9FAB-AC4C-801C-7A29BAB342EC}">
      <dgm:prSet/>
      <dgm:spPr/>
      <dgm:t>
        <a:bodyPr/>
        <a:lstStyle/>
        <a:p>
          <a:endParaRPr lang="en-US"/>
        </a:p>
      </dgm:t>
    </dgm:pt>
    <dgm:pt modelId="{12017892-9F8C-A841-A61A-66594077102A}">
      <dgm:prSet phldrT="[Text]"/>
      <dgm:spPr/>
      <dgm:t>
        <a:bodyPr/>
        <a:lstStyle/>
        <a:p>
          <a:r>
            <a:rPr lang="en-US" dirty="0" smtClean="0"/>
            <a:t>Design work (documentation)</a:t>
          </a:r>
          <a:endParaRPr lang="en-US" dirty="0"/>
        </a:p>
      </dgm:t>
    </dgm:pt>
    <dgm:pt modelId="{0F28889F-CDF4-B246-A694-47CC81FBEBD8}" type="parTrans" cxnId="{682AB8E2-CC39-544A-A37A-3EEC214BAC32}">
      <dgm:prSet/>
      <dgm:spPr/>
      <dgm:t>
        <a:bodyPr/>
        <a:lstStyle/>
        <a:p>
          <a:endParaRPr lang="en-US"/>
        </a:p>
      </dgm:t>
    </dgm:pt>
    <dgm:pt modelId="{E91BE32C-DEE3-E149-866F-322512DD4C71}" type="sibTrans" cxnId="{682AB8E2-CC39-544A-A37A-3EEC214BAC32}">
      <dgm:prSet/>
      <dgm:spPr/>
      <dgm:t>
        <a:bodyPr/>
        <a:lstStyle/>
        <a:p>
          <a:endParaRPr lang="en-US"/>
        </a:p>
      </dgm:t>
    </dgm:pt>
    <dgm:pt modelId="{844F562D-E0BC-5A48-8525-89837F8F4669}">
      <dgm:prSet phldrT="[Text]"/>
      <dgm:spPr/>
      <dgm:t>
        <a:bodyPr/>
        <a:lstStyle/>
        <a:p>
          <a:r>
            <a:rPr lang="en-US" dirty="0" smtClean="0"/>
            <a:t>Justification</a:t>
          </a:r>
          <a:endParaRPr lang="en-US" dirty="0"/>
        </a:p>
      </dgm:t>
    </dgm:pt>
    <dgm:pt modelId="{FCD5A0D0-BBD4-DB46-ADC6-0BE76219A4AF}" type="parTrans" cxnId="{1A5F6C82-301A-FB44-A835-DD94E3471475}">
      <dgm:prSet/>
      <dgm:spPr/>
      <dgm:t>
        <a:bodyPr/>
        <a:lstStyle/>
        <a:p>
          <a:endParaRPr lang="en-US"/>
        </a:p>
      </dgm:t>
    </dgm:pt>
    <dgm:pt modelId="{86B098E5-2553-3D41-B7EB-5CFC27E46657}" type="sibTrans" cxnId="{1A5F6C82-301A-FB44-A835-DD94E3471475}">
      <dgm:prSet/>
      <dgm:spPr/>
      <dgm:t>
        <a:bodyPr/>
        <a:lstStyle/>
        <a:p>
          <a:endParaRPr lang="en-US"/>
        </a:p>
      </dgm:t>
    </dgm:pt>
    <dgm:pt modelId="{FD33C4B6-F1F9-634B-8A28-A9F577443FBA}">
      <dgm:prSet/>
      <dgm:spPr/>
      <dgm:t>
        <a:bodyPr/>
        <a:lstStyle/>
        <a:p>
          <a:r>
            <a:rPr lang="en-US" dirty="0" smtClean="0"/>
            <a:t>R&amp;D (and engineering) beyond 2012</a:t>
          </a:r>
          <a:endParaRPr lang="en-US" dirty="0"/>
        </a:p>
      </dgm:t>
    </dgm:pt>
    <dgm:pt modelId="{1F3F035B-F68F-0540-B205-11FA72781A06}" type="parTrans" cxnId="{C380309E-E6FC-6C48-A109-4E1E0CA87CE6}">
      <dgm:prSet/>
      <dgm:spPr/>
      <dgm:t>
        <a:bodyPr/>
        <a:lstStyle/>
        <a:p>
          <a:endParaRPr lang="en-US"/>
        </a:p>
      </dgm:t>
    </dgm:pt>
    <dgm:pt modelId="{B85685B6-FB4F-1B44-A162-F72230ACBC0C}" type="sibTrans" cxnId="{C380309E-E6FC-6C48-A109-4E1E0CA87CE6}">
      <dgm:prSet/>
      <dgm:spPr/>
      <dgm:t>
        <a:bodyPr/>
        <a:lstStyle/>
        <a:p>
          <a:endParaRPr lang="en-US"/>
        </a:p>
      </dgm:t>
    </dgm:pt>
    <dgm:pt modelId="{17CFA8D3-2516-E84C-96C8-A7D59BE68B57}">
      <dgm:prSet/>
      <dgm:spPr/>
      <dgm:t>
        <a:bodyPr/>
        <a:lstStyle/>
        <a:p>
          <a:r>
            <a:rPr lang="en-US" dirty="0" smtClean="0"/>
            <a:t>Impact (design, cost, schedule)</a:t>
          </a:r>
          <a:endParaRPr lang="en-US" dirty="0"/>
        </a:p>
      </dgm:t>
    </dgm:pt>
    <dgm:pt modelId="{4B9840AC-13D8-4246-984F-F38023025DA5}" type="parTrans" cxnId="{0BCECAEE-9C70-1845-B02B-F5A286A11C33}">
      <dgm:prSet/>
      <dgm:spPr/>
      <dgm:t>
        <a:bodyPr/>
        <a:lstStyle/>
        <a:p>
          <a:endParaRPr lang="en-US"/>
        </a:p>
      </dgm:t>
    </dgm:pt>
    <dgm:pt modelId="{09E5929C-CCB2-B449-8475-A92637710050}" type="sibTrans" cxnId="{0BCECAEE-9C70-1845-B02B-F5A286A11C33}">
      <dgm:prSet/>
      <dgm:spPr/>
      <dgm:t>
        <a:bodyPr/>
        <a:lstStyle/>
        <a:p>
          <a:endParaRPr lang="en-US"/>
        </a:p>
      </dgm:t>
    </dgm:pt>
    <dgm:pt modelId="{824A0598-EB01-5440-964B-D446F6E4136F}">
      <dgm:prSet/>
      <dgm:spPr/>
      <dgm:t>
        <a:bodyPr/>
        <a:lstStyle/>
        <a:p>
          <a:r>
            <a:rPr lang="en-US" dirty="0" smtClean="0"/>
            <a:t>Mitigation (fall-back solutions)</a:t>
          </a:r>
          <a:endParaRPr lang="en-US" dirty="0"/>
        </a:p>
      </dgm:t>
    </dgm:pt>
    <dgm:pt modelId="{717E26D5-3685-C94A-A2E8-480AD3361600}" type="parTrans" cxnId="{2757A3CC-3B33-8F40-9253-DD8AD8F8BBC0}">
      <dgm:prSet/>
      <dgm:spPr/>
      <dgm:t>
        <a:bodyPr/>
        <a:lstStyle/>
        <a:p>
          <a:endParaRPr lang="en-US"/>
        </a:p>
      </dgm:t>
    </dgm:pt>
    <dgm:pt modelId="{C4BD17A7-193A-B047-8340-6F448F50F79A}" type="sibTrans" cxnId="{2757A3CC-3B33-8F40-9253-DD8AD8F8BBC0}">
      <dgm:prSet/>
      <dgm:spPr/>
      <dgm:t>
        <a:bodyPr/>
        <a:lstStyle/>
        <a:p>
          <a:endParaRPr lang="en-US"/>
        </a:p>
      </dgm:t>
    </dgm:pt>
    <dgm:pt modelId="{7DC7D48B-8EC2-B449-AFAA-3F94FEDD5D28}">
      <dgm:prSet phldrT="[Text]"/>
      <dgm:spPr/>
      <dgm:t>
        <a:bodyPr/>
        <a:lstStyle/>
        <a:p>
          <a:r>
            <a:rPr lang="en-US" dirty="0" smtClean="0"/>
            <a:t>Traceable, defendable</a:t>
          </a:r>
          <a:endParaRPr lang="en-US" dirty="0"/>
        </a:p>
      </dgm:t>
    </dgm:pt>
    <dgm:pt modelId="{C05DF7EE-E6B4-6B42-9184-832013BC08AD}" type="parTrans" cxnId="{BB07479A-63AA-8F49-8726-48FD22E1C9D8}">
      <dgm:prSet/>
      <dgm:spPr/>
      <dgm:t>
        <a:bodyPr/>
        <a:lstStyle/>
        <a:p>
          <a:endParaRPr lang="en-US"/>
        </a:p>
      </dgm:t>
    </dgm:pt>
    <dgm:pt modelId="{3E36A875-6386-144D-B32E-8DFCF4EB61E2}" type="sibTrans" cxnId="{BB07479A-63AA-8F49-8726-48FD22E1C9D8}">
      <dgm:prSet/>
      <dgm:spPr/>
      <dgm:t>
        <a:bodyPr/>
        <a:lstStyle/>
        <a:p>
          <a:endParaRPr lang="en-US"/>
        </a:p>
      </dgm:t>
    </dgm:pt>
    <dgm:pt modelId="{D0A1D68C-B4C8-244D-84F4-6F2BA6E2ED14}">
      <dgm:prSet phldrT="[Text]"/>
      <dgm:spPr/>
      <dgm:t>
        <a:bodyPr/>
        <a:lstStyle/>
        <a:p>
          <a:r>
            <a:rPr lang="en-US" dirty="0" smtClean="0"/>
            <a:t>R&amp;D</a:t>
          </a:r>
          <a:br>
            <a:rPr lang="en-US" dirty="0" smtClean="0"/>
          </a:br>
          <a:r>
            <a:rPr lang="en-US" dirty="0" smtClean="0"/>
            <a:t>(General)</a:t>
          </a:r>
          <a:endParaRPr lang="en-US" dirty="0"/>
        </a:p>
      </dgm:t>
    </dgm:pt>
    <dgm:pt modelId="{F657AABC-B712-6D4B-8A3A-21500FDCFCC5}" type="parTrans" cxnId="{AE7348F3-1DE4-1542-9E15-A94B754D73F9}">
      <dgm:prSet/>
      <dgm:spPr/>
      <dgm:t>
        <a:bodyPr/>
        <a:lstStyle/>
        <a:p>
          <a:endParaRPr lang="en-US"/>
        </a:p>
      </dgm:t>
    </dgm:pt>
    <dgm:pt modelId="{D26B0E6B-7CCC-2542-B965-B9260F2AFCD4}" type="sibTrans" cxnId="{AE7348F3-1DE4-1542-9E15-A94B754D73F9}">
      <dgm:prSet/>
      <dgm:spPr/>
      <dgm:t>
        <a:bodyPr/>
        <a:lstStyle/>
        <a:p>
          <a:endParaRPr lang="en-US"/>
        </a:p>
      </dgm:t>
    </dgm:pt>
    <dgm:pt modelId="{2CB4F07E-6654-0C41-A252-E5CA049702C2}">
      <dgm:prSet phldrT="[Text]"/>
      <dgm:spPr/>
      <dgm:t>
        <a:bodyPr/>
        <a:lstStyle/>
        <a:p>
          <a:r>
            <a:rPr lang="en-US" dirty="0" smtClean="0"/>
            <a:t>Sources</a:t>
          </a:r>
          <a:endParaRPr lang="en-US" dirty="0"/>
        </a:p>
      </dgm:t>
    </dgm:pt>
    <dgm:pt modelId="{DBFA8812-E95C-1940-BCEB-745FF35F1B3A}" type="parTrans" cxnId="{2CD0B2A9-6B36-6A4D-8910-1D9091FCCC1D}">
      <dgm:prSet/>
      <dgm:spPr/>
      <dgm:t>
        <a:bodyPr/>
        <a:lstStyle/>
        <a:p>
          <a:endParaRPr lang="en-US"/>
        </a:p>
      </dgm:t>
    </dgm:pt>
    <dgm:pt modelId="{A33C18C2-3A51-444C-B109-1718F3F751CE}" type="sibTrans" cxnId="{2CD0B2A9-6B36-6A4D-8910-1D9091FCCC1D}">
      <dgm:prSet/>
      <dgm:spPr/>
      <dgm:t>
        <a:bodyPr/>
        <a:lstStyle/>
        <a:p>
          <a:endParaRPr lang="en-US"/>
        </a:p>
      </dgm:t>
    </dgm:pt>
    <dgm:pt modelId="{450A33A3-FFD9-294C-A7A1-DC665E70CF3B}">
      <dgm:prSet phldrT="[Text]"/>
      <dgm:spPr/>
      <dgm:t>
        <a:bodyPr/>
        <a:lstStyle/>
        <a:p>
          <a:r>
            <a:rPr lang="en-US" dirty="0" smtClean="0"/>
            <a:t>DR (</a:t>
          </a:r>
          <a:r>
            <a:rPr lang="en-US" dirty="0" err="1" smtClean="0"/>
            <a:t>e</a:t>
          </a:r>
          <a:r>
            <a:rPr lang="en-US" dirty="0" smtClean="0"/>
            <a:t>-cloud)</a:t>
          </a:r>
          <a:endParaRPr lang="en-US" dirty="0"/>
        </a:p>
      </dgm:t>
    </dgm:pt>
    <dgm:pt modelId="{877571B8-EBDC-6543-827D-457099D2E3E8}" type="parTrans" cxnId="{E79EE4E5-3E51-CB4C-BDCE-C10D90B3B17E}">
      <dgm:prSet/>
      <dgm:spPr/>
      <dgm:t>
        <a:bodyPr/>
        <a:lstStyle/>
        <a:p>
          <a:endParaRPr lang="en-US"/>
        </a:p>
      </dgm:t>
    </dgm:pt>
    <dgm:pt modelId="{2CBB9733-325D-AD4A-B2B3-BAAD861D6703}" type="sibTrans" cxnId="{E79EE4E5-3E51-CB4C-BDCE-C10D90B3B17E}">
      <dgm:prSet/>
      <dgm:spPr/>
      <dgm:t>
        <a:bodyPr/>
        <a:lstStyle/>
        <a:p>
          <a:endParaRPr lang="en-US"/>
        </a:p>
      </dgm:t>
    </dgm:pt>
    <dgm:pt modelId="{B27B985B-954E-3248-BB21-E8C8B8496ABD}">
      <dgm:prSet phldrT="[Text]"/>
      <dgm:spPr/>
      <dgm:t>
        <a:bodyPr/>
        <a:lstStyle/>
        <a:p>
          <a:r>
            <a:rPr lang="en-US" dirty="0" smtClean="0"/>
            <a:t>BDS / MDI</a:t>
          </a:r>
          <a:endParaRPr lang="en-US" dirty="0"/>
        </a:p>
      </dgm:t>
    </dgm:pt>
    <dgm:pt modelId="{06A73628-DDE1-8248-A69B-534812515919}" type="parTrans" cxnId="{3FF0B72D-695B-BB4D-BA0B-1914792801A2}">
      <dgm:prSet/>
      <dgm:spPr/>
      <dgm:t>
        <a:bodyPr/>
        <a:lstStyle/>
        <a:p>
          <a:endParaRPr lang="en-US"/>
        </a:p>
      </dgm:t>
    </dgm:pt>
    <dgm:pt modelId="{987047F8-3F9C-EA4F-9804-1DAA60947450}" type="sibTrans" cxnId="{3FF0B72D-695B-BB4D-BA0B-1914792801A2}">
      <dgm:prSet/>
      <dgm:spPr/>
      <dgm:t>
        <a:bodyPr/>
        <a:lstStyle/>
        <a:p>
          <a:endParaRPr lang="en-US"/>
        </a:p>
      </dgm:t>
    </dgm:pt>
    <dgm:pt modelId="{44DF699E-B8E4-0146-9CBA-CC04419E471E}" type="pres">
      <dgm:prSet presAssocID="{F34D394A-EBFE-4D46-A5B7-EF700403E5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DF78B1-B815-B843-9B50-1D33FDCB9933}" type="pres">
      <dgm:prSet presAssocID="{91FF6F07-281A-904F-A586-66E9661B7743}" presName="linNode" presStyleCnt="0"/>
      <dgm:spPr/>
    </dgm:pt>
    <dgm:pt modelId="{F978256E-2B16-BD43-BB74-18BF4FCD82E5}" type="pres">
      <dgm:prSet presAssocID="{91FF6F07-281A-904F-A586-66E9661B7743}" presName="parentText" presStyleLbl="node1" presStyleIdx="0" presStyleCnt="5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82CDD-592E-3F4B-9F11-5839ECB66BE8}" type="pres">
      <dgm:prSet presAssocID="{91FF6F07-281A-904F-A586-66E9661B7743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6E8D5-D6F3-D847-952D-0E2F6138E60B}" type="pres">
      <dgm:prSet presAssocID="{D8C93967-F0E1-344C-B4CB-9CF3BD0EB6EB}" presName="sp" presStyleCnt="0"/>
      <dgm:spPr/>
    </dgm:pt>
    <dgm:pt modelId="{95BB91A5-D881-764E-ACA0-0DBFDAC6AEBE}" type="pres">
      <dgm:prSet presAssocID="{D0A1D68C-B4C8-244D-84F4-6F2BA6E2ED14}" presName="linNode" presStyleCnt="0"/>
      <dgm:spPr/>
    </dgm:pt>
    <dgm:pt modelId="{AE738A28-5C03-6243-8D7B-9AA954D7997E}" type="pres">
      <dgm:prSet presAssocID="{D0A1D68C-B4C8-244D-84F4-6F2BA6E2ED1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3BF7B-CDD1-0242-BBDB-34F2DBD72B5C}" type="pres">
      <dgm:prSet presAssocID="{D0A1D68C-B4C8-244D-84F4-6F2BA6E2ED1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CC3AF-624A-0B40-8AA6-8576D43100B2}" type="pres">
      <dgm:prSet presAssocID="{D26B0E6B-7CCC-2542-B965-B9260F2AFCD4}" presName="sp" presStyleCnt="0"/>
      <dgm:spPr/>
    </dgm:pt>
    <dgm:pt modelId="{5981366D-12BB-F742-8B1E-DBF2F74D676E}" type="pres">
      <dgm:prSet presAssocID="{D71833DE-F386-B448-A911-C4778AB78BCD}" presName="linNode" presStyleCnt="0"/>
      <dgm:spPr/>
    </dgm:pt>
    <dgm:pt modelId="{C33021F8-895C-9943-9F15-B8BD5FF84B9F}" type="pres">
      <dgm:prSet presAssocID="{D71833DE-F386-B448-A911-C4778AB78BC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AB68D-20B8-0C46-BBB0-745643C13601}" type="pres">
      <dgm:prSet presAssocID="{D71833DE-F386-B448-A911-C4778AB78BCD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7534A-AE93-424B-BF75-30995D2C0602}" type="pres">
      <dgm:prSet presAssocID="{455F85CB-08D3-6D47-8907-FC728F0D45C1}" presName="sp" presStyleCnt="0"/>
      <dgm:spPr/>
    </dgm:pt>
    <dgm:pt modelId="{C403EBE4-D13D-2A46-95AC-025FBCB5F078}" type="pres">
      <dgm:prSet presAssocID="{75D7DBD5-96DE-974F-91EA-22F5EF4F51CA}" presName="linNode" presStyleCnt="0"/>
      <dgm:spPr/>
    </dgm:pt>
    <dgm:pt modelId="{95A923BA-4E68-A24C-9EB8-FB3D8EBDA0F8}" type="pres">
      <dgm:prSet presAssocID="{75D7DBD5-96DE-974F-91EA-22F5EF4F51C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784C9-8BC2-9D44-9709-D7464BF127DE}" type="pres">
      <dgm:prSet presAssocID="{75D7DBD5-96DE-974F-91EA-22F5EF4F51CA}" presName="descendantText" presStyleLbl="alignAccFollowNode1" presStyleIdx="3" presStyleCnt="5" custLinFactNeighborX="-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0E2AB-36BA-804E-967B-1ED0D3BBF8E7}" type="pres">
      <dgm:prSet presAssocID="{9B742223-787E-AC41-A0D6-7AE63891AB21}" presName="sp" presStyleCnt="0"/>
      <dgm:spPr/>
    </dgm:pt>
    <dgm:pt modelId="{079FD15A-25B0-DA49-BC0A-CA119460943A}" type="pres">
      <dgm:prSet presAssocID="{F9BA1C0D-151D-4A4C-9E92-5BD278F82282}" presName="linNode" presStyleCnt="0"/>
      <dgm:spPr/>
    </dgm:pt>
    <dgm:pt modelId="{1BA0209B-AF8C-944D-AD3A-94CA5243956E}" type="pres">
      <dgm:prSet presAssocID="{F9BA1C0D-151D-4A4C-9E92-5BD278F82282}" presName="parentText" presStyleLbl="node1" presStyleIdx="4" presStyleCnt="5" custLinFactNeighborX="-30960" custLinFactNeighborY="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AD56D-F212-9C48-B8F9-3D35FC1D10F9}" type="pres">
      <dgm:prSet presAssocID="{F9BA1C0D-151D-4A4C-9E92-5BD278F82282}" presName="descendantText" presStyleLbl="alignAccFollowNode1" presStyleIdx="4" presStyleCnt="5" custLinFactNeighborX="851" custLinFactNeighborY="-2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7809E4-8E86-B84E-83A6-0D753ABB2082}" srcId="{F34D394A-EBFE-4D46-A5B7-EF700403E538}" destId="{F9BA1C0D-151D-4A4C-9E92-5BD278F82282}" srcOrd="4" destOrd="0" parTransId="{6A1FA5C8-8817-B145-867A-2C7A30DB5779}" sibTransId="{DD15E01D-A0AC-DD4A-8727-DEF658EF5C1F}"/>
    <dgm:cxn modelId="{A38311FF-0945-8B4F-902C-0CC60E88EC86}" type="presOf" srcId="{F34D394A-EBFE-4D46-A5B7-EF700403E538}" destId="{44DF699E-B8E4-0146-9CBA-CC04419E471E}" srcOrd="0" destOrd="0" presId="urn:microsoft.com/office/officeart/2005/8/layout/vList5"/>
    <dgm:cxn modelId="{AE7348F3-1DE4-1542-9E15-A94B754D73F9}" srcId="{F34D394A-EBFE-4D46-A5B7-EF700403E538}" destId="{D0A1D68C-B4C8-244D-84F4-6F2BA6E2ED14}" srcOrd="1" destOrd="0" parTransId="{F657AABC-B712-6D4B-8A3A-21500FDCFCC5}" sibTransId="{D26B0E6B-7CCC-2542-B965-B9260F2AFCD4}"/>
    <dgm:cxn modelId="{C7741789-961E-5145-B46D-0F57546320B6}" srcId="{75D7DBD5-96DE-974F-91EA-22F5EF4F51CA}" destId="{3E55D187-BADB-5547-AD50-A4698E24C29C}" srcOrd="0" destOrd="0" parTransId="{863E5B56-E30E-804B-9717-E4CF33305754}" sibTransId="{910D8CA3-EE74-B54F-8238-CD283A5BF385}"/>
    <dgm:cxn modelId="{A1F138E3-F0EC-2340-A865-E54CF39130A7}" type="presOf" srcId="{334F4DD3-3A51-9F45-8A7B-C840C7E26D7C}" destId="{B65AB68D-20B8-0C46-BBB0-745643C13601}" srcOrd="0" destOrd="0" presId="urn:microsoft.com/office/officeart/2005/8/layout/vList5"/>
    <dgm:cxn modelId="{3FF0B72D-695B-BB4D-BA0B-1914792801A2}" srcId="{D0A1D68C-B4C8-244D-84F4-6F2BA6E2ED14}" destId="{B27B985B-954E-3248-BB21-E8C8B8496ABD}" srcOrd="2" destOrd="0" parTransId="{06A73628-DDE1-8248-A69B-534812515919}" sibTransId="{987047F8-3F9C-EA4F-9804-1DAA60947450}"/>
    <dgm:cxn modelId="{1A5F6C82-301A-FB44-A835-DD94E3471475}" srcId="{75D7DBD5-96DE-974F-91EA-22F5EF4F51CA}" destId="{844F562D-E0BC-5A48-8525-89837F8F4669}" srcOrd="2" destOrd="0" parTransId="{FCD5A0D0-BBD4-DB46-ADC6-0BE76219A4AF}" sibTransId="{86B098E5-2553-3D41-B7EB-5CFC27E46657}"/>
    <dgm:cxn modelId="{6100EDB9-4CF5-1946-B207-EAABBDB1CE96}" type="presOf" srcId="{09461FC4-CA6A-D94D-B059-7DF8E707B40A}" destId="{E8382CDD-592E-3F4B-9F11-5839ECB66BE8}" srcOrd="0" destOrd="0" presId="urn:microsoft.com/office/officeart/2005/8/layout/vList5"/>
    <dgm:cxn modelId="{64D81CA6-4270-9D48-8E47-A51BA734007F}" srcId="{91FF6F07-281A-904F-A586-66E9661B7743}" destId="{09461FC4-CA6A-D94D-B059-7DF8E707B40A}" srcOrd="0" destOrd="0" parTransId="{62B1D8F2-B596-CE49-B00C-B25C0AE11742}" sibTransId="{BF7456FB-9BE1-9344-84ED-EBC2C4FC551C}"/>
    <dgm:cxn modelId="{39DDFBF1-FA51-6E44-B82C-8E9A849B1A47}" type="presOf" srcId="{75D7DBD5-96DE-974F-91EA-22F5EF4F51CA}" destId="{95A923BA-4E68-A24C-9EB8-FB3D8EBDA0F8}" srcOrd="0" destOrd="0" presId="urn:microsoft.com/office/officeart/2005/8/layout/vList5"/>
    <dgm:cxn modelId="{AD43BC78-B59C-F341-BEFB-44610D9829E7}" type="presOf" srcId="{17CFA8D3-2516-E84C-96C8-A7D59BE68B57}" destId="{7E8AD56D-F212-9C48-B8F9-3D35FC1D10F9}" srcOrd="0" destOrd="1" presId="urn:microsoft.com/office/officeart/2005/8/layout/vList5"/>
    <dgm:cxn modelId="{8E6D92AE-1DC2-C041-9F1E-FB48C93E0383}" type="presOf" srcId="{844F562D-E0BC-5A48-8525-89837F8F4669}" destId="{784784C9-8BC2-9D44-9709-D7464BF127DE}" srcOrd="0" destOrd="2" presId="urn:microsoft.com/office/officeart/2005/8/layout/vList5"/>
    <dgm:cxn modelId="{A77C951F-4FFC-9A48-A427-393ABB7875C5}" type="presOf" srcId="{3E55D187-BADB-5547-AD50-A4698E24C29C}" destId="{784784C9-8BC2-9D44-9709-D7464BF127DE}" srcOrd="0" destOrd="0" presId="urn:microsoft.com/office/officeart/2005/8/layout/vList5"/>
    <dgm:cxn modelId="{C86D4A42-D49C-444F-B13B-780F9E1D94BB}" srcId="{D71833DE-F386-B448-A911-C4778AB78BCD}" destId="{EF92F737-5EFF-E74D-99E0-F92823C09066}" srcOrd="1" destOrd="0" parTransId="{BE6911DD-43A3-F441-A19D-D157C0ED131E}" sibTransId="{38DB5D6C-29B2-254B-A7C6-3BE0EDA8D9DE}"/>
    <dgm:cxn modelId="{08CA6A11-59CB-E248-804C-AFDD70A9CE64}" srcId="{F34D394A-EBFE-4D46-A5B7-EF700403E538}" destId="{75D7DBD5-96DE-974F-91EA-22F5EF4F51CA}" srcOrd="3" destOrd="0" parTransId="{DEF624B2-AD91-7245-9CE2-FDA44D063F77}" sibTransId="{9B742223-787E-AC41-A0D6-7AE63891AB21}"/>
    <dgm:cxn modelId="{1F4B79A5-E94D-F94A-9E1B-F4285EF47231}" type="presOf" srcId="{12017892-9F8C-A841-A61A-66594077102A}" destId="{B65AB68D-20B8-0C46-BBB0-745643C13601}" srcOrd="0" destOrd="2" presId="urn:microsoft.com/office/officeart/2005/8/layout/vList5"/>
    <dgm:cxn modelId="{2757A3CC-3B33-8F40-9253-DD8AD8F8BBC0}" srcId="{F9BA1C0D-151D-4A4C-9E92-5BD278F82282}" destId="{824A0598-EB01-5440-964B-D446F6E4136F}" srcOrd="2" destOrd="0" parTransId="{717E26D5-3685-C94A-A2E8-480AD3361600}" sibTransId="{C4BD17A7-193A-B047-8340-6F448F50F79A}"/>
    <dgm:cxn modelId="{F984CE43-D297-2147-B431-6519F1EFC9C2}" type="presOf" srcId="{D0A1D68C-B4C8-244D-84F4-6F2BA6E2ED14}" destId="{AE738A28-5C03-6243-8D7B-9AA954D7997E}" srcOrd="0" destOrd="0" presId="urn:microsoft.com/office/officeart/2005/8/layout/vList5"/>
    <dgm:cxn modelId="{3B01C863-2BF6-BB40-ABBA-61649D3FBBDA}" type="presOf" srcId="{B27B985B-954E-3248-BB21-E8C8B8496ABD}" destId="{A273BF7B-CDD1-0242-BBDB-34F2DBD72B5C}" srcOrd="0" destOrd="2" presId="urn:microsoft.com/office/officeart/2005/8/layout/vList5"/>
    <dgm:cxn modelId="{96542E5C-36AD-9245-AA41-785C65E0EF89}" type="presOf" srcId="{450A33A3-FFD9-294C-A7A1-DC665E70CF3B}" destId="{A273BF7B-CDD1-0242-BBDB-34F2DBD72B5C}" srcOrd="0" destOrd="1" presId="urn:microsoft.com/office/officeart/2005/8/layout/vList5"/>
    <dgm:cxn modelId="{88017008-117C-3749-B84B-6F1560FFF5E9}" type="presOf" srcId="{91FF6F07-281A-904F-A586-66E9661B7743}" destId="{F978256E-2B16-BD43-BB74-18BF4FCD82E5}" srcOrd="0" destOrd="0" presId="urn:microsoft.com/office/officeart/2005/8/layout/vList5"/>
    <dgm:cxn modelId="{AB47C5EF-A70E-D44B-BFD2-83F47236797E}" srcId="{F34D394A-EBFE-4D46-A5B7-EF700403E538}" destId="{91FF6F07-281A-904F-A586-66E9661B7743}" srcOrd="0" destOrd="0" parTransId="{78C68B81-BE2F-2B42-823B-622A1B9E7C85}" sibTransId="{D8C93967-F0E1-344C-B4CB-9CF3BD0EB6EB}"/>
    <dgm:cxn modelId="{847FADEE-FC69-F44D-B97B-24700B48A552}" type="presOf" srcId="{D71833DE-F386-B448-A911-C4778AB78BCD}" destId="{C33021F8-895C-9943-9F15-B8BD5FF84B9F}" srcOrd="0" destOrd="0" presId="urn:microsoft.com/office/officeart/2005/8/layout/vList5"/>
    <dgm:cxn modelId="{682AB8E2-CC39-544A-A37A-3EEC214BAC32}" srcId="{D71833DE-F386-B448-A911-C4778AB78BCD}" destId="{12017892-9F8C-A841-A61A-66594077102A}" srcOrd="2" destOrd="0" parTransId="{0F28889F-CDF4-B246-A694-47CC81FBEBD8}" sibTransId="{E91BE32C-DEE3-E149-866F-322512DD4C71}"/>
    <dgm:cxn modelId="{2CD0B2A9-6B36-6A4D-8910-1D9091FCCC1D}" srcId="{D0A1D68C-B4C8-244D-84F4-6F2BA6E2ED14}" destId="{2CB4F07E-6654-0C41-A252-E5CA049702C2}" srcOrd="0" destOrd="0" parTransId="{DBFA8812-E95C-1940-BCEB-745FF35F1B3A}" sibTransId="{A33C18C2-3A51-444C-B109-1718F3F751CE}"/>
    <dgm:cxn modelId="{E8ED8853-0052-C54B-880E-FED243C76447}" type="presOf" srcId="{FD33C4B6-F1F9-634B-8A28-A9F577443FBA}" destId="{7E8AD56D-F212-9C48-B8F9-3D35FC1D10F9}" srcOrd="0" destOrd="0" presId="urn:microsoft.com/office/officeart/2005/8/layout/vList5"/>
    <dgm:cxn modelId="{772CEC4C-9330-6C4F-AAE1-5CA680E95ABF}" type="presOf" srcId="{824A0598-EB01-5440-964B-D446F6E4136F}" destId="{7E8AD56D-F212-9C48-B8F9-3D35FC1D10F9}" srcOrd="0" destOrd="2" presId="urn:microsoft.com/office/officeart/2005/8/layout/vList5"/>
    <dgm:cxn modelId="{E84A4EE5-BF39-BB43-99F2-328D72695491}" type="presOf" srcId="{F9BA1C0D-151D-4A4C-9E92-5BD278F82282}" destId="{1BA0209B-AF8C-944D-AD3A-94CA5243956E}" srcOrd="0" destOrd="0" presId="urn:microsoft.com/office/officeart/2005/8/layout/vList5"/>
    <dgm:cxn modelId="{BC5531E2-02D1-BA4F-A180-F4CD94E3ACAB}" type="presOf" srcId="{2CB4F07E-6654-0C41-A252-E5CA049702C2}" destId="{A273BF7B-CDD1-0242-BBDB-34F2DBD72B5C}" srcOrd="0" destOrd="0" presId="urn:microsoft.com/office/officeart/2005/8/layout/vList5"/>
    <dgm:cxn modelId="{20ACA679-363D-674F-A047-4F33BD8B6274}" type="presOf" srcId="{EF92F737-5EFF-E74D-99E0-F92823C09066}" destId="{B65AB68D-20B8-0C46-BBB0-745643C13601}" srcOrd="0" destOrd="1" presId="urn:microsoft.com/office/officeart/2005/8/layout/vList5"/>
    <dgm:cxn modelId="{5CFFFCAF-4F76-BC4E-99F5-7219379DAD2C}" type="presOf" srcId="{7DC7D48B-8EC2-B449-AFAA-3F94FEDD5D28}" destId="{784784C9-8BC2-9D44-9709-D7464BF127DE}" srcOrd="0" destOrd="1" presId="urn:microsoft.com/office/officeart/2005/8/layout/vList5"/>
    <dgm:cxn modelId="{43C4A38F-9FAB-AC4C-801C-7A29BAB342EC}" srcId="{91FF6F07-281A-904F-A586-66E9661B7743}" destId="{E7BC278D-74DC-FA45-9840-5223FB508B35}" srcOrd="2" destOrd="0" parTransId="{960686C7-F3F3-CC4B-B572-AB0200123F4D}" sibTransId="{2CBBA0D8-63F2-3940-957F-AC7DF1ADCE5D}"/>
    <dgm:cxn modelId="{04AD4D22-7B9D-ED43-8661-4AD14EC41811}" type="presOf" srcId="{57BCEB08-8C06-1A49-8BE9-2858A21DEA3B}" destId="{E8382CDD-592E-3F4B-9F11-5839ECB66BE8}" srcOrd="0" destOrd="1" presId="urn:microsoft.com/office/officeart/2005/8/layout/vList5"/>
    <dgm:cxn modelId="{9EC4850C-5C49-FB4F-B3B2-6EB32556CBCD}" type="presOf" srcId="{E7BC278D-74DC-FA45-9840-5223FB508B35}" destId="{E8382CDD-592E-3F4B-9F11-5839ECB66BE8}" srcOrd="0" destOrd="2" presId="urn:microsoft.com/office/officeart/2005/8/layout/vList5"/>
    <dgm:cxn modelId="{E79EE4E5-3E51-CB4C-BDCE-C10D90B3B17E}" srcId="{D0A1D68C-B4C8-244D-84F4-6F2BA6E2ED14}" destId="{450A33A3-FFD9-294C-A7A1-DC665E70CF3B}" srcOrd="1" destOrd="0" parTransId="{877571B8-EBDC-6543-827D-457099D2E3E8}" sibTransId="{2CBB9733-325D-AD4A-B2B3-BAAD861D6703}"/>
    <dgm:cxn modelId="{B7A76ED4-C3AE-9B47-8DAB-83EF52967A6D}" srcId="{91FF6F07-281A-904F-A586-66E9661B7743}" destId="{57BCEB08-8C06-1A49-8BE9-2858A21DEA3B}" srcOrd="1" destOrd="0" parTransId="{43A7560D-868E-3047-93A7-1E91D078EDB2}" sibTransId="{B5A2C92C-BEEF-C547-946A-3AE04C8C1183}"/>
    <dgm:cxn modelId="{BB07479A-63AA-8F49-8726-48FD22E1C9D8}" srcId="{75D7DBD5-96DE-974F-91EA-22F5EF4F51CA}" destId="{7DC7D48B-8EC2-B449-AFAA-3F94FEDD5D28}" srcOrd="1" destOrd="0" parTransId="{C05DF7EE-E6B4-6B42-9184-832013BC08AD}" sibTransId="{3E36A875-6386-144D-B32E-8DFCF4EB61E2}"/>
    <dgm:cxn modelId="{0CD14CD3-0AE9-504F-8EB3-E8331B324B6A}" srcId="{D71833DE-F386-B448-A911-C4778AB78BCD}" destId="{334F4DD3-3A51-9F45-8A7B-C840C7E26D7C}" srcOrd="0" destOrd="0" parTransId="{D0F1D25E-772F-C342-B58F-E71416556AA1}" sibTransId="{BBAA74CA-7B06-3445-B94E-6FD574CA0970}"/>
    <dgm:cxn modelId="{C380309E-E6FC-6C48-A109-4E1E0CA87CE6}" srcId="{F9BA1C0D-151D-4A4C-9E92-5BD278F82282}" destId="{FD33C4B6-F1F9-634B-8A28-A9F577443FBA}" srcOrd="0" destOrd="0" parTransId="{1F3F035B-F68F-0540-B205-11FA72781A06}" sibTransId="{B85685B6-FB4F-1B44-A162-F72230ACBC0C}"/>
    <dgm:cxn modelId="{BBE654E0-202E-444C-9A6D-DBCEE4053223}" srcId="{F34D394A-EBFE-4D46-A5B7-EF700403E538}" destId="{D71833DE-F386-B448-A911-C4778AB78BCD}" srcOrd="2" destOrd="0" parTransId="{86CE4734-3819-DF4C-B2D2-241FAC09AB48}" sibTransId="{455F85CB-08D3-6D47-8907-FC728F0D45C1}"/>
    <dgm:cxn modelId="{0BCECAEE-9C70-1845-B02B-F5A286A11C33}" srcId="{F9BA1C0D-151D-4A4C-9E92-5BD278F82282}" destId="{17CFA8D3-2516-E84C-96C8-A7D59BE68B57}" srcOrd="1" destOrd="0" parTransId="{4B9840AC-13D8-4246-984F-F38023025DA5}" sibTransId="{09E5929C-CCB2-B449-8475-A92637710050}"/>
    <dgm:cxn modelId="{619A9E00-07B6-2B4D-AA88-5E3512B5D88D}" type="presParOf" srcId="{44DF699E-B8E4-0146-9CBA-CC04419E471E}" destId="{6EDF78B1-B815-B843-9B50-1D33FDCB9933}" srcOrd="0" destOrd="0" presId="urn:microsoft.com/office/officeart/2005/8/layout/vList5"/>
    <dgm:cxn modelId="{0C91B99C-DA66-3D46-9338-61911CB594C8}" type="presParOf" srcId="{6EDF78B1-B815-B843-9B50-1D33FDCB9933}" destId="{F978256E-2B16-BD43-BB74-18BF4FCD82E5}" srcOrd="0" destOrd="0" presId="urn:microsoft.com/office/officeart/2005/8/layout/vList5"/>
    <dgm:cxn modelId="{DE18489D-54FF-EF4F-9B3F-7AFB2931335E}" type="presParOf" srcId="{6EDF78B1-B815-B843-9B50-1D33FDCB9933}" destId="{E8382CDD-592E-3F4B-9F11-5839ECB66BE8}" srcOrd="1" destOrd="0" presId="urn:microsoft.com/office/officeart/2005/8/layout/vList5"/>
    <dgm:cxn modelId="{05707D71-484F-694B-BEFA-9D2371338351}" type="presParOf" srcId="{44DF699E-B8E4-0146-9CBA-CC04419E471E}" destId="{5386E8D5-D6F3-D847-952D-0E2F6138E60B}" srcOrd="1" destOrd="0" presId="urn:microsoft.com/office/officeart/2005/8/layout/vList5"/>
    <dgm:cxn modelId="{6625792A-0EFB-E648-B5DF-7C1D73E889C8}" type="presParOf" srcId="{44DF699E-B8E4-0146-9CBA-CC04419E471E}" destId="{95BB91A5-D881-764E-ACA0-0DBFDAC6AEBE}" srcOrd="2" destOrd="0" presId="urn:microsoft.com/office/officeart/2005/8/layout/vList5"/>
    <dgm:cxn modelId="{67F893E5-2C3B-9848-BDC5-7A9F6C21EE89}" type="presParOf" srcId="{95BB91A5-D881-764E-ACA0-0DBFDAC6AEBE}" destId="{AE738A28-5C03-6243-8D7B-9AA954D7997E}" srcOrd="0" destOrd="0" presId="urn:microsoft.com/office/officeart/2005/8/layout/vList5"/>
    <dgm:cxn modelId="{05EA90F4-383E-844D-A10C-20342B374903}" type="presParOf" srcId="{95BB91A5-D881-764E-ACA0-0DBFDAC6AEBE}" destId="{A273BF7B-CDD1-0242-BBDB-34F2DBD72B5C}" srcOrd="1" destOrd="0" presId="urn:microsoft.com/office/officeart/2005/8/layout/vList5"/>
    <dgm:cxn modelId="{10378C92-1629-F14C-A247-78F3718F7230}" type="presParOf" srcId="{44DF699E-B8E4-0146-9CBA-CC04419E471E}" destId="{3E3CC3AF-624A-0B40-8AA6-8576D43100B2}" srcOrd="3" destOrd="0" presId="urn:microsoft.com/office/officeart/2005/8/layout/vList5"/>
    <dgm:cxn modelId="{2A73F6C8-9C91-3E4E-8A7C-68B8B0D2FAC8}" type="presParOf" srcId="{44DF699E-B8E4-0146-9CBA-CC04419E471E}" destId="{5981366D-12BB-F742-8B1E-DBF2F74D676E}" srcOrd="4" destOrd="0" presId="urn:microsoft.com/office/officeart/2005/8/layout/vList5"/>
    <dgm:cxn modelId="{38F209A6-EF40-3045-A9AD-57AE496E1401}" type="presParOf" srcId="{5981366D-12BB-F742-8B1E-DBF2F74D676E}" destId="{C33021F8-895C-9943-9F15-B8BD5FF84B9F}" srcOrd="0" destOrd="0" presId="urn:microsoft.com/office/officeart/2005/8/layout/vList5"/>
    <dgm:cxn modelId="{4BA10E32-160B-334B-B193-ECE4D202E86F}" type="presParOf" srcId="{5981366D-12BB-F742-8B1E-DBF2F74D676E}" destId="{B65AB68D-20B8-0C46-BBB0-745643C13601}" srcOrd="1" destOrd="0" presId="urn:microsoft.com/office/officeart/2005/8/layout/vList5"/>
    <dgm:cxn modelId="{A4C918D3-AAA6-E547-8409-0336610C75B5}" type="presParOf" srcId="{44DF699E-B8E4-0146-9CBA-CC04419E471E}" destId="{83F7534A-AE93-424B-BF75-30995D2C0602}" srcOrd="5" destOrd="0" presId="urn:microsoft.com/office/officeart/2005/8/layout/vList5"/>
    <dgm:cxn modelId="{B2B957C2-C0A9-0941-9E0D-DFA3E3750563}" type="presParOf" srcId="{44DF699E-B8E4-0146-9CBA-CC04419E471E}" destId="{C403EBE4-D13D-2A46-95AC-025FBCB5F078}" srcOrd="6" destOrd="0" presId="urn:microsoft.com/office/officeart/2005/8/layout/vList5"/>
    <dgm:cxn modelId="{22B69201-0AEC-EE4F-8F4A-1F7BD6B545FD}" type="presParOf" srcId="{C403EBE4-D13D-2A46-95AC-025FBCB5F078}" destId="{95A923BA-4E68-A24C-9EB8-FB3D8EBDA0F8}" srcOrd="0" destOrd="0" presId="urn:microsoft.com/office/officeart/2005/8/layout/vList5"/>
    <dgm:cxn modelId="{E927204F-2192-844F-9EF0-95F5EC960427}" type="presParOf" srcId="{C403EBE4-D13D-2A46-95AC-025FBCB5F078}" destId="{784784C9-8BC2-9D44-9709-D7464BF127DE}" srcOrd="1" destOrd="0" presId="urn:microsoft.com/office/officeart/2005/8/layout/vList5"/>
    <dgm:cxn modelId="{4147E7A7-8DCC-0546-8D1E-4B2ACB526E85}" type="presParOf" srcId="{44DF699E-B8E4-0146-9CBA-CC04419E471E}" destId="{AA60E2AB-36BA-804E-967B-1ED0D3BBF8E7}" srcOrd="7" destOrd="0" presId="urn:microsoft.com/office/officeart/2005/8/layout/vList5"/>
    <dgm:cxn modelId="{57E4AB6C-36D3-044C-89C5-9F65F63B0F99}" type="presParOf" srcId="{44DF699E-B8E4-0146-9CBA-CC04419E471E}" destId="{079FD15A-25B0-DA49-BC0A-CA119460943A}" srcOrd="8" destOrd="0" presId="urn:microsoft.com/office/officeart/2005/8/layout/vList5"/>
    <dgm:cxn modelId="{DC320A3E-150A-1840-95D1-110186609859}" type="presParOf" srcId="{079FD15A-25B0-DA49-BC0A-CA119460943A}" destId="{1BA0209B-AF8C-944D-AD3A-94CA5243956E}" srcOrd="0" destOrd="0" presId="urn:microsoft.com/office/officeart/2005/8/layout/vList5"/>
    <dgm:cxn modelId="{2FF6C6E1-E0FC-DD4B-BAA5-B48B1C16383B}" type="presParOf" srcId="{079FD15A-25B0-DA49-BC0A-CA119460943A}" destId="{7E8AD56D-F212-9C48-B8F9-3D35FC1D10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82CDD-592E-3F4B-9F11-5839ECB66BE8}">
      <dsp:nvSpPr>
        <dsp:cNvPr id="0" name=""/>
        <dsp:cNvSpPr/>
      </dsp:nvSpPr>
      <dsp:spPr>
        <a:xfrm rot="5400000">
          <a:off x="3738108" y="-1469434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Regional expertise, global Industrialisation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Average accelerating gradient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Cost (cryomodule, mass-production models)</a:t>
          </a:r>
          <a:endParaRPr lang="en-US" sz="1300" kern="1200" dirty="0"/>
        </a:p>
      </dsp:txBody>
      <dsp:txXfrm rot="5400000">
        <a:off x="3738108" y="-1469434"/>
        <a:ext cx="737904" cy="3865469"/>
      </dsp:txXfrm>
    </dsp:sp>
    <dsp:sp modelId="{F978256E-2B16-BD43-BB74-18BF4FCD82E5}">
      <dsp:nvSpPr>
        <dsp:cNvPr id="0" name=""/>
        <dsp:cNvSpPr/>
      </dsp:nvSpPr>
      <dsp:spPr>
        <a:xfrm>
          <a:off x="0" y="191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SCRF Technology</a:t>
          </a:r>
          <a:endParaRPr lang="en-US" sz="2600" kern="1200" dirty="0"/>
        </a:p>
      </dsp:txBody>
      <dsp:txXfrm>
        <a:off x="0" y="191"/>
        <a:ext cx="2174326" cy="922380"/>
      </dsp:txXfrm>
    </dsp:sp>
    <dsp:sp modelId="{A273BF7B-CDD1-0242-BBDB-34F2DBD72B5C}">
      <dsp:nvSpPr>
        <dsp:cNvPr id="0" name=""/>
        <dsp:cNvSpPr/>
      </dsp:nvSpPr>
      <dsp:spPr>
        <a:xfrm rot="5400000">
          <a:off x="3738108" y="-500934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Sources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DR (</a:t>
          </a:r>
          <a:r>
            <a:rPr lang="en-US" sz="1300" kern="1200" dirty="0" err="1" smtClean="0"/>
            <a:t>e</a:t>
          </a:r>
          <a:r>
            <a:rPr lang="en-US" sz="1300" kern="1200" dirty="0" smtClean="0"/>
            <a:t>-cloud)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BDS / MDI</a:t>
          </a:r>
          <a:endParaRPr lang="en-US" sz="1300" kern="1200" dirty="0"/>
        </a:p>
      </dsp:txBody>
      <dsp:txXfrm rot="5400000">
        <a:off x="3738108" y="-500934"/>
        <a:ext cx="737904" cy="3865469"/>
      </dsp:txXfrm>
    </dsp:sp>
    <dsp:sp modelId="{AE738A28-5C03-6243-8D7B-9AA954D7997E}">
      <dsp:nvSpPr>
        <dsp:cNvPr id="0" name=""/>
        <dsp:cNvSpPr/>
      </dsp:nvSpPr>
      <dsp:spPr>
        <a:xfrm>
          <a:off x="0" y="970609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7005"/>
                <a:lumOff val="793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7005"/>
                <a:lumOff val="793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7005"/>
                <a:lumOff val="79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R&amp;D</a:t>
          </a:r>
          <a:br>
            <a:rPr lang="en-US" sz="2600" kern="1200" dirty="0" smtClean="0"/>
          </a:br>
          <a:r>
            <a:rPr lang="en-US" sz="2600" kern="1200" dirty="0" smtClean="0"/>
            <a:t>(General)</a:t>
          </a:r>
          <a:endParaRPr lang="en-US" sz="2600" kern="1200" dirty="0"/>
        </a:p>
      </dsp:txBody>
      <dsp:txXfrm>
        <a:off x="0" y="970609"/>
        <a:ext cx="2174326" cy="922380"/>
      </dsp:txXfrm>
    </dsp:sp>
    <dsp:sp modelId="{B65AB68D-20B8-0C46-BBB0-745643C13601}">
      <dsp:nvSpPr>
        <dsp:cNvPr id="0" name=""/>
        <dsp:cNvSpPr/>
      </dsp:nvSpPr>
      <dsp:spPr>
        <a:xfrm rot="5400000">
          <a:off x="3738108" y="467565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Consolidation of baseline(s)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Design choices (parameters, layout etc.)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Design work (documentation)</a:t>
          </a:r>
          <a:endParaRPr lang="en-US" sz="1300" kern="1200" dirty="0"/>
        </a:p>
      </dsp:txBody>
      <dsp:txXfrm rot="5400000">
        <a:off x="3738108" y="467565"/>
        <a:ext cx="737904" cy="3865469"/>
      </dsp:txXfrm>
    </dsp:sp>
    <dsp:sp modelId="{C33021F8-895C-9943-9F15-B8BD5FF84B9F}">
      <dsp:nvSpPr>
        <dsp:cNvPr id="0" name=""/>
        <dsp:cNvSpPr/>
      </dsp:nvSpPr>
      <dsp:spPr>
        <a:xfrm>
          <a:off x="0" y="1939109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4010"/>
                <a:lumOff val="1587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4010"/>
                <a:lumOff val="1587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4010"/>
                <a:lumOff val="15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AD&amp;I (CFS)</a:t>
          </a:r>
          <a:endParaRPr lang="en-US" sz="2600" kern="1200" dirty="0"/>
        </a:p>
      </dsp:txBody>
      <dsp:txXfrm>
        <a:off x="0" y="1939109"/>
        <a:ext cx="2174326" cy="922380"/>
      </dsp:txXfrm>
    </dsp:sp>
    <dsp:sp modelId="{784784C9-8BC2-9D44-9709-D7464BF127DE}">
      <dsp:nvSpPr>
        <dsp:cNvPr id="0" name=""/>
        <dsp:cNvSpPr/>
      </dsp:nvSpPr>
      <dsp:spPr>
        <a:xfrm rot="5400000">
          <a:off x="3730346" y="1436065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ICET (schedule tool)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Traceable, defendable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Justification</a:t>
          </a:r>
          <a:endParaRPr lang="en-US" sz="1300" kern="1200" dirty="0"/>
        </a:p>
      </dsp:txBody>
      <dsp:txXfrm rot="5400000">
        <a:off x="3730346" y="1436065"/>
        <a:ext cx="737904" cy="3865469"/>
      </dsp:txXfrm>
    </dsp:sp>
    <dsp:sp modelId="{95A923BA-4E68-A24C-9EB8-FB3D8EBDA0F8}">
      <dsp:nvSpPr>
        <dsp:cNvPr id="0" name=""/>
        <dsp:cNvSpPr/>
      </dsp:nvSpPr>
      <dsp:spPr>
        <a:xfrm>
          <a:off x="0" y="2907609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1014"/>
                <a:lumOff val="2381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1014"/>
                <a:lumOff val="2381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1014"/>
                <a:lumOff val="238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Cost &amp; Schedule</a:t>
          </a:r>
          <a:endParaRPr lang="en-US" sz="2600" kern="1200" dirty="0"/>
        </a:p>
      </dsp:txBody>
      <dsp:txXfrm>
        <a:off x="0" y="2907609"/>
        <a:ext cx="2174326" cy="922380"/>
      </dsp:txXfrm>
    </dsp:sp>
    <dsp:sp modelId="{7E8AD56D-F212-9C48-B8F9-3D35FC1D10F9}">
      <dsp:nvSpPr>
        <dsp:cNvPr id="0" name=""/>
        <dsp:cNvSpPr/>
      </dsp:nvSpPr>
      <dsp:spPr>
        <a:xfrm rot="5400000">
          <a:off x="3738108" y="2388596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R&amp;D (and engineering) beyond 2012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Impact (design, cost, schedule)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Mitigation (fall-back solutions)</a:t>
          </a:r>
          <a:endParaRPr lang="en-US" sz="1300" kern="1200" dirty="0"/>
        </a:p>
      </dsp:txBody>
      <dsp:txXfrm rot="5400000">
        <a:off x="3738108" y="2388596"/>
        <a:ext cx="737904" cy="3865469"/>
      </dsp:txXfrm>
    </dsp:sp>
    <dsp:sp modelId="{1BA0209B-AF8C-944D-AD3A-94CA5243956E}">
      <dsp:nvSpPr>
        <dsp:cNvPr id="0" name=""/>
        <dsp:cNvSpPr/>
      </dsp:nvSpPr>
      <dsp:spPr>
        <a:xfrm>
          <a:off x="0" y="3878028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8019"/>
                <a:lumOff val="3175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TDR Risk</a:t>
          </a:r>
          <a:endParaRPr lang="en-US" sz="2600" kern="1200" dirty="0"/>
        </a:p>
      </dsp:txBody>
      <dsp:txXfrm>
        <a:off x="0" y="3878028"/>
        <a:ext cx="2174326" cy="922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3C468-D1E7-AB42-8E6C-3642F2DB2E5D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FC880-C01B-224A-8B44-DB317C5AF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F56F-AC6B-A146-8890-DE52941E77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Understanding from AS perspective how much we can do will be subject of 1-1 interactions. Note lack of “Technical Groups” that</a:t>
            </a:r>
            <a:r>
              <a:rPr lang="en-US" baseline="0" dirty="0" smtClean="0"/>
              <a:t> we had in RDR.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FC880-C01B-224A-8B44-DB317C5AFD2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89459-0305-4081-B671-7DB09111614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have dates in my</a:t>
            </a:r>
            <a:r>
              <a:rPr lang="en-US" baseline="0" dirty="0" smtClean="0"/>
              <a:t> calendar for SLAC CFS meeting.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FC880-C01B-224A-8B44-DB317C5AFD2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A0E030C-BD3C-0041-BD5D-665D63873A5F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4E1E01-CFF9-374C-90C0-378C39CD55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Accelerator Systems TAG Leaders Meeting 21.05.2010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17170" y="1284028"/>
            <a:ext cx="77724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News from Project Management</a:t>
            </a:r>
          </a:p>
          <a:p>
            <a:pPr lvl="1"/>
            <a:r>
              <a:rPr lang="en-US" dirty="0" smtClean="0"/>
              <a:t>Recent PAC review 			Ewan</a:t>
            </a:r>
          </a:p>
          <a:p>
            <a:pPr lvl="1"/>
            <a:r>
              <a:rPr lang="en-US" dirty="0" smtClean="0"/>
              <a:t>R&amp;D Plan for TDP-2			Nick</a:t>
            </a:r>
          </a:p>
          <a:p>
            <a:pPr lvl="1"/>
            <a:r>
              <a:rPr lang="en-US" dirty="0" smtClean="0"/>
              <a:t>Planning for BAW-I (09.2010)		Akira</a:t>
            </a:r>
          </a:p>
          <a:p>
            <a:pPr lvl="1"/>
            <a:r>
              <a:rPr lang="en-US" dirty="0" smtClean="0"/>
              <a:t>Planning for BAW-II (01.2011)		Marc</a:t>
            </a:r>
          </a:p>
          <a:p>
            <a:endParaRPr lang="en-US" dirty="0" smtClean="0"/>
          </a:p>
          <a:p>
            <a:r>
              <a:rPr lang="en-US" dirty="0" smtClean="0"/>
              <a:t>TAG status reports</a:t>
            </a:r>
          </a:p>
          <a:p>
            <a:pPr lvl="1"/>
            <a:r>
              <a:rPr lang="en-US" dirty="0" smtClean="0"/>
              <a:t>Positron source				Jim</a:t>
            </a:r>
          </a:p>
          <a:p>
            <a:pPr lvl="1"/>
            <a:r>
              <a:rPr lang="en-US" dirty="0" smtClean="0"/>
              <a:t>BDS/MDI					Andrei</a:t>
            </a:r>
          </a:p>
          <a:p>
            <a:pPr lvl="1"/>
            <a:r>
              <a:rPr lang="en-US" dirty="0" smtClean="0"/>
              <a:t>Simulations				Kiyoshi</a:t>
            </a:r>
          </a:p>
          <a:p>
            <a:endParaRPr lang="en-US" dirty="0" smtClean="0"/>
          </a:p>
          <a:p>
            <a:r>
              <a:rPr lang="en-US" dirty="0" smtClean="0"/>
              <a:t>ADI meeting schedule</a:t>
            </a:r>
          </a:p>
          <a:p>
            <a:endParaRPr lang="en-US" dirty="0" smtClean="0"/>
          </a:p>
          <a:p>
            <a:r>
              <a:rPr lang="en-US" dirty="0" smtClean="0"/>
              <a:t>AOB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AD&amp;I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2" y="1219202"/>
            <a:ext cx="8136467" cy="477519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Primary meeting for discussion of design and integration</a:t>
            </a:r>
          </a:p>
          <a:p>
            <a:pPr lvl="1"/>
            <a:r>
              <a:rPr lang="en-US" dirty="0" smtClean="0"/>
              <a:t>as name suggests</a:t>
            </a:r>
          </a:p>
          <a:p>
            <a:pPr lvl="1"/>
            <a:r>
              <a:rPr lang="en-US" dirty="0" smtClean="0"/>
              <a:t>SB2009 and beyond</a:t>
            </a:r>
          </a:p>
          <a:p>
            <a:endParaRPr lang="en-US" dirty="0" smtClean="0"/>
          </a:p>
          <a:p>
            <a:r>
              <a:rPr lang="en-US" dirty="0" smtClean="0"/>
              <a:t>Integrated activity including CFS</a:t>
            </a:r>
          </a:p>
          <a:p>
            <a:pPr lvl="1"/>
            <a:r>
              <a:rPr lang="en-US" dirty="0" smtClean="0"/>
              <a:t>core design team cuts across established PM TA</a:t>
            </a:r>
          </a:p>
          <a:p>
            <a:pPr lvl="1"/>
            <a:r>
              <a:rPr lang="en-US" dirty="0" smtClean="0"/>
              <a:t>Note also CFS workshop at </a:t>
            </a:r>
            <a:r>
              <a:rPr lang="en-US" dirty="0" err="1" smtClean="0"/>
              <a:t>Daresbury</a:t>
            </a:r>
            <a:r>
              <a:rPr lang="en-US" dirty="0" smtClean="0"/>
              <a:t> 12-13 July and SLAC (??)</a:t>
            </a:r>
          </a:p>
          <a:p>
            <a:endParaRPr lang="en-US" dirty="0" smtClean="0"/>
          </a:p>
          <a:p>
            <a:r>
              <a:rPr lang="en-US" dirty="0" smtClean="0"/>
              <a:t>Main focus for 2010 will be work required for TLCC</a:t>
            </a:r>
          </a:p>
          <a:p>
            <a:pPr lvl="1"/>
            <a:r>
              <a:rPr lang="en-US" dirty="0" smtClean="0"/>
              <a:t>Baseline Assessment Workshops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Attempt to identify themes in advance and prepare work</a:t>
            </a:r>
          </a:p>
          <a:p>
            <a:pPr lvl="1"/>
            <a:r>
              <a:rPr lang="en-US" dirty="0" smtClean="0"/>
              <a:t>Next week’s meeting may be used for this planning</a:t>
            </a:r>
          </a:p>
          <a:p>
            <a:pPr lvl="1"/>
            <a:r>
              <a:rPr lang="en-US" dirty="0" smtClean="0"/>
              <a:t>Following meeting on June 23 already earmarked for 10Hz low-energy operation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ILC-CLIC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97"/>
            <a:ext cx="8077200" cy="544406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October 18-22</a:t>
            </a:r>
          </a:p>
          <a:p>
            <a:endParaRPr lang="en-US" dirty="0" smtClean="0"/>
          </a:p>
          <a:p>
            <a:r>
              <a:rPr lang="en-US" dirty="0" smtClean="0"/>
              <a:t>Next major GDE workshop</a:t>
            </a:r>
          </a:p>
          <a:p>
            <a:endParaRPr lang="en-US" dirty="0" smtClean="0"/>
          </a:p>
          <a:p>
            <a:r>
              <a:rPr lang="en-US" dirty="0" smtClean="0"/>
              <a:t>Together with ECFA Physics &amp; Detector</a:t>
            </a:r>
          </a:p>
          <a:p>
            <a:pPr lvl="1"/>
            <a:r>
              <a:rPr lang="en-US" dirty="0" smtClean="0"/>
              <a:t>Important milestone in the TLCC process (BAW-II)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Joint ILC/CLIC meeting will mean differences from past workshops</a:t>
            </a:r>
          </a:p>
          <a:p>
            <a:pPr lvl="1"/>
            <a:r>
              <a:rPr lang="en-US" dirty="0" smtClean="0"/>
              <a:t>historically structures of CLIC and GDE meetings are different</a:t>
            </a:r>
          </a:p>
          <a:p>
            <a:pPr lvl="1"/>
            <a:r>
              <a:rPr lang="en-US" dirty="0" smtClean="0"/>
              <a:t>Compromises will need to be made</a:t>
            </a:r>
          </a:p>
          <a:p>
            <a:pPr lvl="1"/>
            <a:r>
              <a:rPr lang="en-US" dirty="0" smtClean="0"/>
              <a:t>Possibly less parallel time and more plenary</a:t>
            </a:r>
          </a:p>
          <a:p>
            <a:pPr lvl="1"/>
            <a:r>
              <a:rPr lang="en-US" dirty="0" smtClean="0"/>
              <a:t>AS </a:t>
            </a:r>
            <a:r>
              <a:rPr lang="en-US" dirty="0" err="1" smtClean="0"/>
              <a:t>WGs</a:t>
            </a:r>
            <a:r>
              <a:rPr lang="en-US" dirty="0" smtClean="0"/>
              <a:t> expected to be joint with CLIC groups</a:t>
            </a:r>
          </a:p>
          <a:p>
            <a:pPr lvl="2"/>
            <a:r>
              <a:rPr lang="en-US" dirty="0" smtClean="0"/>
              <a:t>large overlap in topics/people</a:t>
            </a:r>
          </a:p>
          <a:p>
            <a:pPr lvl="1"/>
            <a:r>
              <a:rPr lang="en-US" dirty="0" smtClean="0"/>
              <a:t>Despite joint nature it is important make sure we get our (ILC) necessary work done</a:t>
            </a:r>
          </a:p>
          <a:p>
            <a:endParaRPr lang="en-US" dirty="0" smtClean="0"/>
          </a:p>
          <a:p>
            <a:r>
              <a:rPr lang="en-US" dirty="0" smtClean="0"/>
              <a:t>Planning starts now!</a:t>
            </a:r>
          </a:p>
          <a:p>
            <a:endParaRPr lang="en-US" dirty="0" smtClean="0"/>
          </a:p>
          <a:p>
            <a:r>
              <a:rPr lang="en-US" dirty="0" smtClean="0"/>
              <a:t>(Next GDE-only meeting: ALCPG 19-23 2011 in Oregon)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TDP-2 R&amp;D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Goal: Updated R&amp;D Plan for TDP2 to be released end of June</a:t>
            </a:r>
          </a:p>
          <a:p>
            <a:pPr lvl="1"/>
            <a:r>
              <a:rPr lang="en-US" dirty="0" err="1" smtClean="0"/>
              <a:t>Rel</a:t>
            </a:r>
            <a:r>
              <a:rPr lang="en-US" dirty="0" smtClean="0"/>
              <a:t> 5 will be a major revision</a:t>
            </a:r>
          </a:p>
          <a:p>
            <a:endParaRPr lang="en-US" dirty="0" smtClean="0"/>
          </a:p>
          <a:p>
            <a:r>
              <a:rPr lang="en-US" dirty="0" smtClean="0"/>
              <a:t>PM:</a:t>
            </a:r>
          </a:p>
          <a:p>
            <a:pPr lvl="1"/>
            <a:r>
              <a:rPr lang="en-US" dirty="0" smtClean="0"/>
              <a:t>Understanding primary goals and identifying themes</a:t>
            </a:r>
          </a:p>
          <a:p>
            <a:pPr lvl="1"/>
            <a:r>
              <a:rPr lang="en-US" dirty="0" smtClean="0"/>
              <a:t>Focus now strongly on TDR (see next slide)</a:t>
            </a:r>
          </a:p>
          <a:p>
            <a:pPr lvl="1"/>
            <a:r>
              <a:rPr lang="en-US" dirty="0" smtClean="0"/>
              <a:t>Updating resource tables </a:t>
            </a:r>
          </a:p>
          <a:p>
            <a:pPr lvl="1"/>
            <a:r>
              <a:rPr lang="en-US" dirty="0" smtClean="0"/>
              <a:t>Identifying critical areas where additional resources are needed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TAG leaders</a:t>
            </a:r>
          </a:p>
          <a:p>
            <a:pPr lvl="1"/>
            <a:r>
              <a:rPr lang="en-US" dirty="0" smtClean="0"/>
              <a:t>Review/revise critical R&amp;D milestones</a:t>
            </a:r>
          </a:p>
          <a:p>
            <a:pPr lvl="1"/>
            <a:r>
              <a:rPr lang="en-US" dirty="0" smtClean="0"/>
              <a:t>Review/revise Appendix B sections</a:t>
            </a:r>
          </a:p>
          <a:p>
            <a:endParaRPr lang="en-US" dirty="0"/>
          </a:p>
        </p:txBody>
      </p:sp>
      <p:sp>
        <p:nvSpPr>
          <p:cNvPr id="4" name="Right Brace 3"/>
          <p:cNvSpPr/>
          <p:nvPr/>
        </p:nvSpPr>
        <p:spPr bwMode="auto">
          <a:xfrm>
            <a:off x="5758448" y="4772686"/>
            <a:ext cx="284639" cy="1355728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0668" y="4857351"/>
            <a:ext cx="2624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AS propose to set-up 1-1 WebEx meetings to work though these</a:t>
            </a:r>
          </a:p>
          <a:p>
            <a:r>
              <a:rPr lang="en-US" dirty="0" smtClean="0"/>
              <a:t>(over next weeks)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Themes to Develop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22593" y="1366816"/>
          <a:ext cx="6039796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 23"/>
          <p:cNvGrpSpPr/>
          <p:nvPr/>
        </p:nvGrpSpPr>
        <p:grpSpPr>
          <a:xfrm>
            <a:off x="7932177" y="1684123"/>
            <a:ext cx="1153208" cy="4428071"/>
            <a:chOff x="7932177" y="1684123"/>
            <a:chExt cx="1153208" cy="4428071"/>
          </a:xfrm>
        </p:grpSpPr>
        <p:sp>
          <p:nvSpPr>
            <p:cNvPr id="6" name="Bent Arrow 5"/>
            <p:cNvSpPr/>
            <p:nvPr/>
          </p:nvSpPr>
          <p:spPr bwMode="auto">
            <a:xfrm rot="10800000">
              <a:off x="8367660" y="2738223"/>
              <a:ext cx="636095" cy="1172231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" name="Bent Arrow 6"/>
            <p:cNvSpPr/>
            <p:nvPr/>
          </p:nvSpPr>
          <p:spPr bwMode="auto">
            <a:xfrm rot="10800000">
              <a:off x="8369084" y="3172549"/>
              <a:ext cx="636095" cy="1722825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" name="Bent Arrow 7"/>
            <p:cNvSpPr/>
            <p:nvPr/>
          </p:nvSpPr>
          <p:spPr bwMode="auto">
            <a:xfrm rot="10800000">
              <a:off x="8370506" y="3961672"/>
              <a:ext cx="636095" cy="1835308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>
                <a:alpha val="4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96474" y="5804417"/>
              <a:ext cx="6889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&gt;2012</a:t>
              </a:r>
              <a:endParaRPr lang="en-US" sz="1400" dirty="0"/>
            </a:p>
          </p:txBody>
        </p:sp>
        <p:sp>
          <p:nvSpPr>
            <p:cNvPr id="12" name="Bent Arrow 11"/>
            <p:cNvSpPr/>
            <p:nvPr/>
          </p:nvSpPr>
          <p:spPr bwMode="auto">
            <a:xfrm flipH="1">
              <a:off x="8369777" y="1684123"/>
              <a:ext cx="636095" cy="1172231"/>
            </a:xfrm>
            <a:prstGeom prst="bentArrow">
              <a:avLst>
                <a:gd name="adj1" fmla="val 25000"/>
                <a:gd name="adj2" fmla="val 26332"/>
                <a:gd name="adj3" fmla="val 1041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932178" y="2678954"/>
              <a:ext cx="1071578" cy="234874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lang="en-US" sz="3600" smtClean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932177" y="1773485"/>
              <a:ext cx="778132" cy="158212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lang="en-US" sz="3600" smtClean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20648104">
            <a:off x="4422131" y="937073"/>
            <a:ext cx="1216728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  <a:latin typeface="Apple Casual"/>
                <a:cs typeface="Apple Casual"/>
              </a:rPr>
              <a:t>Remains special case</a:t>
            </a:r>
            <a:endParaRPr lang="en-US" sz="1400" dirty="0">
              <a:solidFill>
                <a:srgbClr val="000090"/>
              </a:solidFill>
              <a:latin typeface="Apple Casual"/>
              <a:cs typeface="Apple Casual"/>
            </a:endParaRPr>
          </a:p>
        </p:txBody>
      </p:sp>
      <p:grpSp>
        <p:nvGrpSpPr>
          <p:cNvPr id="5" name="Group 22"/>
          <p:cNvGrpSpPr/>
          <p:nvPr/>
        </p:nvGrpSpPr>
        <p:grpSpPr>
          <a:xfrm>
            <a:off x="0" y="1283931"/>
            <a:ext cx="2788585" cy="5384252"/>
            <a:chOff x="0" y="1283931"/>
            <a:chExt cx="2788585" cy="5384252"/>
          </a:xfrm>
        </p:grpSpPr>
        <p:sp>
          <p:nvSpPr>
            <p:cNvPr id="15" name="Oval 14"/>
            <p:cNvSpPr/>
            <p:nvPr/>
          </p:nvSpPr>
          <p:spPr bwMode="auto">
            <a:xfrm>
              <a:off x="745464" y="5632752"/>
              <a:ext cx="2043121" cy="1035431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Project Implementation Plan</a:t>
              </a: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1477121" y="1283931"/>
              <a:ext cx="593609" cy="4321195"/>
            </a:xfrm>
            <a:prstGeom prst="downArrow">
              <a:avLst/>
            </a:prstGeom>
            <a:gradFill flip="none" rotWithShape="1">
              <a:gsLst>
                <a:gs pos="52000">
                  <a:schemeClr val="accent6"/>
                </a:gs>
                <a:gs pos="100000">
                  <a:srgbClr val="FFFFFF"/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1932681" y="1642882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9" name="Left Arrow 18"/>
            <p:cNvSpPr/>
            <p:nvPr/>
          </p:nvSpPr>
          <p:spPr bwMode="auto">
            <a:xfrm>
              <a:off x="1932681" y="2623626"/>
              <a:ext cx="400341" cy="372755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0" name="Left Arrow 19"/>
            <p:cNvSpPr/>
            <p:nvPr/>
          </p:nvSpPr>
          <p:spPr bwMode="auto">
            <a:xfrm>
              <a:off x="1932681" y="3604370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Left Arrow 20"/>
            <p:cNvSpPr/>
            <p:nvPr/>
          </p:nvSpPr>
          <p:spPr bwMode="auto">
            <a:xfrm>
              <a:off x="1932681" y="4585114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0" y="1459760"/>
              <a:ext cx="1617133" cy="477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/>
                <a:t>Industrialisation</a:t>
              </a:r>
            </a:p>
            <a:p>
              <a:pPr algn="r"/>
              <a:r>
                <a:rPr lang="en-US" sz="1600" dirty="0" smtClean="0"/>
                <a:t>in-kind contribution models</a:t>
              </a:r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r>
                <a:rPr lang="en-US" sz="1600" dirty="0" smtClean="0"/>
                <a:t>Site requirements</a:t>
              </a:r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r>
                <a:rPr lang="en-US" sz="1600" dirty="0" smtClean="0"/>
                <a:t>Project Schedule</a:t>
              </a:r>
            </a:p>
            <a:p>
              <a:pPr algn="r"/>
              <a:endParaRPr lang="en-US" sz="1600" dirty="0" smtClean="0"/>
            </a:p>
            <a:p>
              <a:r>
                <a:rPr lang="en-US" sz="1600" dirty="0" smtClean="0"/>
                <a:t>Remaining Technical activities</a:t>
              </a:r>
            </a:p>
            <a:p>
              <a:pPr algn="r"/>
              <a:endParaRPr lang="en-US" sz="16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on TDR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8403"/>
            <a:ext cx="7772400" cy="52662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Themes probably reflect TDR outline</a:t>
            </a:r>
          </a:p>
          <a:p>
            <a:endParaRPr lang="en-US" dirty="0" smtClean="0"/>
          </a:p>
          <a:p>
            <a:r>
              <a:rPr lang="en-US" dirty="0" smtClean="0"/>
              <a:t>Major difference to RDR will be inclusion of R&amp;D</a:t>
            </a:r>
          </a:p>
          <a:p>
            <a:pPr lvl="1"/>
            <a:r>
              <a:rPr lang="en-US" i="1" dirty="0" smtClean="0"/>
              <a:t>not just a design report!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Updated design elements </a:t>
            </a:r>
            <a:r>
              <a:rPr lang="en-US" u="sng" dirty="0" smtClean="0"/>
              <a:t>including updated cost estimate</a:t>
            </a:r>
            <a:endParaRPr lang="en-US" i="1" u="sng" dirty="0" smtClean="0"/>
          </a:p>
          <a:p>
            <a:pPr lvl="1"/>
            <a:r>
              <a:rPr lang="en-US" dirty="0" smtClean="0"/>
              <a:t>Driven by AD&amp;I effort (requirements for CFS)</a:t>
            </a:r>
          </a:p>
          <a:p>
            <a:pPr lvl="1"/>
            <a:r>
              <a:rPr lang="en-US" dirty="0" smtClean="0"/>
              <a:t>For AS needs documentation milestones</a:t>
            </a:r>
          </a:p>
          <a:p>
            <a:pPr lvl="2"/>
            <a:r>
              <a:rPr lang="en-US" dirty="0" smtClean="0"/>
              <a:t>what documents when</a:t>
            </a:r>
          </a:p>
          <a:p>
            <a:pPr lvl="2"/>
            <a:r>
              <a:rPr lang="en-US" dirty="0" smtClean="0"/>
              <a:t>EDMS</a:t>
            </a:r>
          </a:p>
          <a:p>
            <a:endParaRPr lang="en-US" dirty="0" smtClean="0"/>
          </a:p>
          <a:p>
            <a:r>
              <a:rPr lang="en-US" dirty="0" smtClean="0"/>
              <a:t>Cost Update</a:t>
            </a:r>
          </a:p>
          <a:p>
            <a:pPr lvl="1"/>
            <a:r>
              <a:rPr lang="en-US" dirty="0" smtClean="0"/>
              <a:t>Expected to be focused on SCRF (</a:t>
            </a:r>
            <a:r>
              <a:rPr lang="en-US" dirty="0" err="1" smtClean="0"/>
              <a:t>industrialisation</a:t>
            </a:r>
            <a:r>
              <a:rPr lang="en-US" dirty="0" smtClean="0"/>
              <a:t> models) and CFS update (AD&amp;I)</a:t>
            </a:r>
          </a:p>
          <a:p>
            <a:pPr lvl="1"/>
            <a:r>
              <a:rPr lang="en-US" dirty="0" smtClean="0"/>
              <a:t>However this is only 70% of the RDR cost</a:t>
            </a:r>
          </a:p>
          <a:p>
            <a:pPr lvl="1"/>
            <a:r>
              <a:rPr lang="en-US" dirty="0" smtClean="0"/>
              <a:t>Needs plans to update </a:t>
            </a:r>
            <a:r>
              <a:rPr lang="en-US" u="sng" dirty="0" smtClean="0"/>
              <a:t>where possible</a:t>
            </a:r>
            <a:r>
              <a:rPr lang="en-US" dirty="0" smtClean="0"/>
              <a:t> the AS RDR cost basis</a:t>
            </a:r>
          </a:p>
          <a:p>
            <a:pPr lvl="2"/>
            <a:r>
              <a:rPr lang="en-US" dirty="0" smtClean="0"/>
              <a:t>Focus on what has changed (RDR → TDR)</a:t>
            </a:r>
          </a:p>
          <a:p>
            <a:pPr lvl="2"/>
            <a:r>
              <a:rPr lang="en-US" dirty="0" smtClean="0"/>
              <a:t>Consolidating the documentation and link to cost estimate</a:t>
            </a:r>
          </a:p>
          <a:p>
            <a:pPr lvl="2"/>
            <a:r>
              <a:rPr lang="en-US" dirty="0" smtClean="0"/>
              <a:t>Scope of this activity will be severely resource limited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 Announcement</a:t>
            </a:r>
            <a:br>
              <a:rPr lang="en-US" altLang="ja-JP" dirty="0" smtClean="0"/>
            </a:br>
            <a:r>
              <a:rPr lang="en-US" altLang="ja-JP" sz="3111" dirty="0" smtClean="0"/>
              <a:t>distributed, May 3, 2010</a:t>
            </a:r>
            <a:endParaRPr lang="ja-JP" altLang="en-US" sz="311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Date: </a:t>
            </a:r>
            <a:r>
              <a:rPr lang="en-US" altLang="ja-JP" dirty="0" smtClean="0">
                <a:solidFill>
                  <a:srgbClr val="3366FF"/>
                </a:solidFill>
              </a:rPr>
              <a:t>Sept. 7 – 10, 2010</a:t>
            </a:r>
          </a:p>
          <a:p>
            <a:r>
              <a:rPr lang="en-US" altLang="ja-JP" dirty="0" smtClean="0"/>
              <a:t>Place: KEK</a:t>
            </a:r>
          </a:p>
          <a:p>
            <a:r>
              <a:rPr lang="en-US" altLang="ja-JP" dirty="0" smtClean="0"/>
              <a:t>Subjects:</a:t>
            </a:r>
          </a:p>
          <a:p>
            <a:pPr lvl="1"/>
            <a:r>
              <a:rPr lang="en-US" altLang="ja-JP" dirty="0" smtClean="0"/>
              <a:t>Single tunnel HLRF systems (Sept. 7 – 8) 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Accelerating gradient (Sept. 9-10) </a:t>
            </a:r>
          </a:p>
          <a:p>
            <a:r>
              <a:rPr lang="en-US" altLang="ja-JP" dirty="0" smtClean="0"/>
              <a:t>Announcement</a:t>
            </a:r>
          </a:p>
          <a:p>
            <a:pPr lvl="1"/>
            <a:r>
              <a:rPr lang="en-US" altLang="ja-JP" dirty="0" smtClean="0"/>
              <a:t>Distributed to GDE mailing list including physics/detector executive members, </a:t>
            </a:r>
          </a:p>
          <a:p>
            <a:r>
              <a:rPr lang="en-US" altLang="ja-JP" dirty="0" smtClean="0"/>
              <a:t>URL and </a:t>
            </a:r>
            <a:r>
              <a:rPr lang="en-US" altLang="ja-JP" dirty="0" err="1" smtClean="0"/>
              <a:t>Indico</a:t>
            </a:r>
            <a:r>
              <a:rPr lang="en-US" altLang="ja-JP" dirty="0" smtClean="0"/>
              <a:t> Agenda including registration</a:t>
            </a:r>
          </a:p>
          <a:p>
            <a:pPr lvl="1"/>
            <a:r>
              <a:rPr lang="en-US" altLang="ja-JP" dirty="0" smtClean="0"/>
              <a:t>To be prepared in cooperation with GDE secretariat and KEK LC-office, </a:t>
            </a:r>
            <a:endParaRPr lang="ja-JP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Subjects to be discussed</a:t>
            </a:r>
            <a:br>
              <a:rPr lang="en-US" altLang="ja-JP" dirty="0" smtClean="0"/>
            </a:br>
            <a:r>
              <a:rPr lang="en-US" altLang="ja-JP" dirty="0" smtClean="0"/>
              <a:t>Accelerating Gradient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sz="2800" dirty="0" smtClean="0"/>
              <a:t>Strategy for gradient </a:t>
            </a:r>
            <a:r>
              <a:rPr lang="en-US" altLang="ja-JP" sz="2800" dirty="0" smtClean="0">
                <a:solidFill>
                  <a:srgbClr val="3366FF"/>
                </a:solidFill>
              </a:rPr>
              <a:t>improvement  (R. </a:t>
            </a:r>
            <a:r>
              <a:rPr lang="en-US" altLang="ja-JP" sz="2800" dirty="0" err="1" smtClean="0">
                <a:solidFill>
                  <a:srgbClr val="3366FF"/>
                </a:solidFill>
              </a:rPr>
              <a:t>Geng</a:t>
            </a:r>
            <a:r>
              <a:rPr lang="en-US" altLang="ja-JP" sz="2800" dirty="0" smtClean="0">
                <a:solidFill>
                  <a:srgbClr val="3366FF"/>
                </a:solidFill>
              </a:rPr>
              <a:t>, H. </a:t>
            </a:r>
            <a:r>
              <a:rPr lang="en-US" altLang="ja-JP" sz="2800" dirty="0" err="1" smtClean="0">
                <a:solidFill>
                  <a:srgbClr val="3366FF"/>
                </a:solidFill>
              </a:rPr>
              <a:t>Hayano</a:t>
            </a:r>
            <a:r>
              <a:rPr lang="en-US" altLang="ja-JP" sz="2800" dirty="0" smtClean="0">
                <a:solidFill>
                  <a:srgbClr val="3366FF"/>
                </a:solidFill>
              </a:rPr>
              <a:t>, and collaborators) </a:t>
            </a:r>
          </a:p>
          <a:p>
            <a:pPr lvl="1"/>
            <a:r>
              <a:rPr lang="en-US" altLang="ja-JP" sz="2400" dirty="0" smtClean="0"/>
              <a:t>Material, fabrication, surface process, instrumentation &amp; </a:t>
            </a:r>
            <a:r>
              <a:rPr lang="en-US" altLang="ja-JP" sz="2400" dirty="0" err="1" smtClean="0"/>
              <a:t>reparing</a:t>
            </a:r>
            <a:r>
              <a:rPr lang="en-US" altLang="ja-JP" sz="2400" dirty="0" smtClean="0"/>
              <a:t>, </a:t>
            </a:r>
          </a:p>
          <a:p>
            <a:pPr lvl="1"/>
            <a:r>
              <a:rPr lang="en-US" altLang="ja-JP" sz="2400" dirty="0" smtClean="0"/>
              <a:t>Strategy to overcome ‘quench’ and ‘field emission’, </a:t>
            </a:r>
          </a:p>
          <a:p>
            <a:pPr lvl="1"/>
            <a:r>
              <a:rPr lang="en-US" altLang="ja-JP" sz="2400" dirty="0" smtClean="0"/>
              <a:t>Improvement of gradient and successful production  yield,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Strategy for accelerating gradient in ILC </a:t>
            </a:r>
            <a:r>
              <a:rPr lang="en-US" altLang="ja-JP" dirty="0" smtClean="0">
                <a:solidFill>
                  <a:srgbClr val="3366FF"/>
                </a:solidFill>
              </a:rPr>
              <a:t>(Experts TBD and A. Yamamoto) </a:t>
            </a:r>
          </a:p>
          <a:p>
            <a:pPr lvl="1"/>
            <a:r>
              <a:rPr lang="en-US" altLang="ja-JP" dirty="0" smtClean="0"/>
              <a:t>Overview of the production yield progress and prospect including gradient spread</a:t>
            </a:r>
          </a:p>
          <a:p>
            <a:pPr lvl="1"/>
            <a:r>
              <a:rPr lang="en-US" altLang="ja-JP" dirty="0" smtClean="0"/>
              <a:t>Specification of Gradient, Q0, emitted radiation, resulting in cryogenic0load, in the cavity vertical test, </a:t>
            </a:r>
          </a:p>
          <a:p>
            <a:pPr lvl="1"/>
            <a:r>
              <a:rPr lang="en-US" altLang="ja-JP" dirty="0" smtClean="0"/>
              <a:t>Specification for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test including </a:t>
            </a:r>
            <a:r>
              <a:rPr lang="en-US" altLang="ja-JP" u="sng" dirty="0" smtClean="0"/>
              <a:t>cavity/</a:t>
            </a:r>
            <a:r>
              <a:rPr lang="en-US" altLang="ja-JP" u="sng" dirty="0" err="1" smtClean="0"/>
              <a:t>cromodule</a:t>
            </a:r>
            <a:r>
              <a:rPr lang="en-US" altLang="ja-JP" u="sng" dirty="0" smtClean="0"/>
              <a:t> operational margin</a:t>
            </a:r>
          </a:p>
          <a:p>
            <a:pPr lvl="1"/>
            <a:r>
              <a:rPr lang="en-US" altLang="ja-JP" dirty="0" smtClean="0"/>
              <a:t>Specification in beam acceleration, including RF and </a:t>
            </a:r>
            <a:r>
              <a:rPr lang="en-US" altLang="ja-JP" u="sng" dirty="0" smtClean="0"/>
              <a:t>beam operation margin</a:t>
            </a:r>
            <a:endParaRPr lang="en-US" altLang="ja-JP" u="sng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dirty="0" smtClean="0"/>
              <a:t>Strategy to control ‘emitted radiation’  </a:t>
            </a:r>
          </a:p>
          <a:p>
            <a:pPr lvl="1"/>
            <a:r>
              <a:rPr lang="en-US" altLang="ja-JP" dirty="0" smtClean="0"/>
              <a:t>Strategy for tuning and control including tolerances and availability margin, (&lt;&lt; advices from R. </a:t>
            </a:r>
          </a:p>
          <a:p>
            <a:pPr lvl="1"/>
            <a:r>
              <a:rPr lang="en-US" altLang="ja-JP" dirty="0" smtClean="0"/>
              <a:t>Impact on other accelerator system CFS, RF cryogenics and cost,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May 7: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homework assignment </a:t>
            </a:r>
          </a:p>
          <a:p>
            <a:r>
              <a:rPr lang="en-US" altLang="ja-JP" dirty="0" smtClean="0"/>
              <a:t>May 26: AD&amp;I meeting </a:t>
            </a:r>
          </a:p>
          <a:p>
            <a:r>
              <a:rPr lang="en-US" altLang="ja-JP" dirty="0" smtClean="0"/>
              <a:t>June 2: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progress report from each collaborator,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June 23: AD&amp;I meeting</a:t>
            </a:r>
          </a:p>
          <a:p>
            <a:r>
              <a:rPr lang="en-US" altLang="ja-JP" dirty="0" smtClean="0"/>
              <a:t>June 30: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preliminary draft report to be distributed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July 21: AD&amp;I meeting</a:t>
            </a:r>
          </a:p>
          <a:p>
            <a:r>
              <a:rPr lang="en-US" altLang="ja-JP" dirty="0" smtClean="0"/>
              <a:t>July 28: SCRF meeting and draft report to be distributed,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Aug. 25: SCRF meeting and the final report (prior to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BAW) to be distributed </a:t>
            </a:r>
          </a:p>
          <a:p>
            <a:endParaRPr lang="en-US" altLang="ja-JP" dirty="0" smtClean="0"/>
          </a:p>
          <a:p>
            <a:endParaRPr lang="ja-JP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Subjects to be discussed</a:t>
            </a:r>
            <a:br>
              <a:rPr lang="en-US" altLang="ja-JP" dirty="0" smtClean="0"/>
            </a:br>
            <a:r>
              <a:rPr lang="en-US" altLang="ja-JP" dirty="0" smtClean="0"/>
              <a:t>Single tunnel HLRF systems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KCS</a:t>
            </a:r>
          </a:p>
          <a:p>
            <a:pPr lvl="1"/>
            <a:r>
              <a:rPr lang="en-US" altLang="ja-JP" dirty="0" smtClean="0"/>
              <a:t>Tolerance on RF </a:t>
            </a:r>
            <a:r>
              <a:rPr lang="en-US" altLang="ja-JP" dirty="0" err="1" smtClean="0"/>
              <a:t>amplitue</a:t>
            </a:r>
            <a:r>
              <a:rPr lang="en-US" altLang="ja-JP" dirty="0" smtClean="0"/>
              <a:t> and phase within a cluster</a:t>
            </a:r>
          </a:p>
          <a:p>
            <a:pPr lvl="1"/>
            <a:r>
              <a:rPr lang="en-US" altLang="ja-JP" dirty="0" smtClean="0"/>
              <a:t>Operational margin of RF power, and tuning and control strategy</a:t>
            </a:r>
          </a:p>
          <a:p>
            <a:r>
              <a:rPr lang="en-US" altLang="ja-JP" dirty="0" smtClean="0"/>
              <a:t>DRFS</a:t>
            </a:r>
          </a:p>
          <a:p>
            <a:pPr lvl="1"/>
            <a:r>
              <a:rPr lang="en-US" altLang="ja-JP" dirty="0" smtClean="0"/>
              <a:t>Assembly, sorting, and installation strategy including tolerances</a:t>
            </a:r>
          </a:p>
          <a:p>
            <a:pPr lvl="1"/>
            <a:r>
              <a:rPr lang="en-US" altLang="ja-JP" dirty="0" smtClean="0"/>
              <a:t>R&amp;D requirement in TDP including radiation shielding </a:t>
            </a:r>
          </a:p>
          <a:p>
            <a:r>
              <a:rPr lang="en-US" altLang="ja-JP" dirty="0" smtClean="0"/>
              <a:t>Backups</a:t>
            </a:r>
          </a:p>
          <a:p>
            <a:pPr lvl="1"/>
            <a:r>
              <a:rPr lang="en-US" altLang="ja-JP" dirty="0" smtClean="0"/>
              <a:t>Ordinal RF system in RDR, in single tunnel, as the final backup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848601" cy="914400"/>
          </a:xfrm>
        </p:spPr>
        <p:txBody>
          <a:bodyPr/>
          <a:lstStyle/>
          <a:p>
            <a:r>
              <a:rPr lang="en-US" dirty="0" smtClean="0"/>
              <a:t>Baseline Assessment Workshop #2: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Reduced</a:t>
            </a:r>
            <a:r>
              <a:rPr lang="en-US" sz="2400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beam parameter set</a:t>
            </a:r>
          </a:p>
          <a:p>
            <a:r>
              <a:rPr lang="en-US" sz="2400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Positron source relocated to the end of the linac</a:t>
            </a:r>
          </a:p>
          <a:p>
            <a:endParaRPr lang="en-US" sz="2400" baseline="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r>
              <a:rPr lang="en-US" sz="2400" i="1" u="sng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To include key stakeholders – especially Physics and Detector groups</a:t>
            </a:r>
          </a:p>
          <a:p>
            <a:pPr lvl="1"/>
            <a:r>
              <a:rPr lang="en-US" sz="2000" i="1" u="sng" dirty="0" smtClean="0">
                <a:latin typeface="+mj-lt"/>
                <a:ea typeface="+mj-ea"/>
                <a:cs typeface="+mj-cs"/>
              </a:rPr>
              <a:t>Notices to be mailed soon</a:t>
            </a:r>
            <a:endParaRPr lang="en-US" sz="2400" baseline="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r>
              <a:rPr lang="en-US" sz="2400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SLAC, </a:t>
            </a:r>
            <a:r>
              <a:rPr lang="en-US" sz="2400" baseline="0" dirty="0" err="1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Kavli</a:t>
            </a:r>
            <a:r>
              <a:rPr lang="en-US" sz="2400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Auditorium</a:t>
            </a:r>
          </a:p>
          <a:p>
            <a:r>
              <a:rPr lang="en-US" sz="2400" dirty="0" smtClean="0">
                <a:latin typeface="+mj-lt"/>
                <a:ea typeface="+mj-ea"/>
                <a:cs typeface="+mj-cs"/>
              </a:rPr>
              <a:t>18-21 January, </a:t>
            </a:r>
            <a:r>
              <a:rPr lang="en-US" sz="2400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2011</a:t>
            </a:r>
          </a:p>
          <a:p>
            <a:pPr lvl="1"/>
            <a:r>
              <a:rPr lang="en-US" sz="2000" dirty="0" smtClean="0">
                <a:latin typeface="+mj-lt"/>
                <a:ea typeface="+mj-ea"/>
                <a:cs typeface="+mj-cs"/>
              </a:rPr>
              <a:t>(Monday, 17 January, 2011 is a US holiday)</a:t>
            </a:r>
            <a:endParaRPr lang="en-US" sz="2000" baseline="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r>
              <a:rPr lang="en-US" sz="2400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~75 attendees expected;</a:t>
            </a:r>
          </a:p>
          <a:p>
            <a:pPr lvl="1"/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Reserved 40 guest–house rooms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ilc-standard.thmx</Template>
  <TotalTime>59</TotalTime>
  <Words>1130</Words>
  <Application>Microsoft Macintosh PowerPoint</Application>
  <PresentationFormat>On-screen Show (4:3)</PresentationFormat>
  <Paragraphs>181</Paragraphs>
  <Slides>11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ilc-standard</vt:lpstr>
      <vt:lpstr>Accelerator Systems TAG Leaders Meeting 21.05.2010</vt:lpstr>
      <vt:lpstr>TDP-2 R&amp;D Plan</vt:lpstr>
      <vt:lpstr>Six Themes to Develop</vt:lpstr>
      <vt:lpstr>Comments on TDR</vt:lpstr>
      <vt:lpstr>1st BAW Announcement distributed, May 3, 2010</vt:lpstr>
      <vt:lpstr>Subjects to be discussed Accelerating Gradient</vt:lpstr>
      <vt:lpstr>Preparation for the 1st BAW</vt:lpstr>
      <vt:lpstr>Subjects to be discussed Single tunnel HLRF systems</vt:lpstr>
      <vt:lpstr>Baseline Assessment Workshop #2:</vt:lpstr>
      <vt:lpstr>AD&amp;I Meetings</vt:lpstr>
      <vt:lpstr>October ILC-CLIC Workshop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Systems TAG Leaders Meeting 21.05.2010</dc:title>
  <dc:creator>Nicholas Walker</dc:creator>
  <cp:lastModifiedBy>Nicholas Walker</cp:lastModifiedBy>
  <cp:revision>2</cp:revision>
  <dcterms:created xsi:type="dcterms:W3CDTF">2010-05-21T14:01:47Z</dcterms:created>
  <dcterms:modified xsi:type="dcterms:W3CDTF">2010-05-21T14:07:37Z</dcterms:modified>
</cp:coreProperties>
</file>