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8" r:id="rId1"/>
    <p:sldMasterId id="2147483694" r:id="rId2"/>
  </p:sldMasterIdLst>
  <p:notesMasterIdLst>
    <p:notesMasterId r:id="rId13"/>
  </p:notesMasterIdLst>
  <p:handoutMasterIdLst>
    <p:handoutMasterId r:id="rId14"/>
  </p:handoutMasterIdLst>
  <p:sldIdLst>
    <p:sldId id="310" r:id="rId3"/>
    <p:sldId id="322" r:id="rId4"/>
    <p:sldId id="312" r:id="rId5"/>
    <p:sldId id="313" r:id="rId6"/>
    <p:sldId id="314" r:id="rId7"/>
    <p:sldId id="315" r:id="rId8"/>
    <p:sldId id="317" r:id="rId9"/>
    <p:sldId id="319" r:id="rId10"/>
    <p:sldId id="320" r:id="rId11"/>
    <p:sldId id="321" r:id="rId12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0000"/>
    <a:srgbClr val="CC6600"/>
    <a:srgbClr val="FFCC00"/>
    <a:srgbClr val="8C04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502" autoAdjust="0"/>
  </p:normalViewPr>
  <p:slideViewPr>
    <p:cSldViewPr snapToGrid="0">
      <p:cViewPr varScale="1">
        <p:scale>
          <a:sx n="76" d="100"/>
          <a:sy n="76" d="100"/>
        </p:scale>
        <p:origin x="-1110" y="-90"/>
      </p:cViewPr>
      <p:guideLst>
        <p:guide orient="horz" pos="2160"/>
        <p:guide pos="2926"/>
      </p:guideLst>
    </p:cSldViewPr>
  </p:slideViewPr>
  <p:outlineViewPr>
    <p:cViewPr>
      <p:scale>
        <a:sx n="33" d="100"/>
        <a:sy n="33" d="100"/>
      </p:scale>
      <p:origin x="0" y="127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/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/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/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/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8F2BB920-00FD-4C8F-AC54-72B624F092C9}" type="presOf" srcId="{57BCEB08-8C06-1A49-8BE9-2858A21DEA3B}" destId="{E8382CDD-592E-3F4B-9F11-5839ECB66BE8}" srcOrd="0" destOrd="1" presId="urn:microsoft.com/office/officeart/2005/8/layout/vList5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E84DA70E-45BA-4B32-AF90-C6B23830DB95}" type="presOf" srcId="{E7BC278D-74DC-FA45-9840-5223FB508B35}" destId="{E8382CDD-592E-3F4B-9F11-5839ECB66BE8}" srcOrd="0" destOrd="2" presId="urn:microsoft.com/office/officeart/2005/8/layout/vList5"/>
    <dgm:cxn modelId="{F76833BB-C9F8-4B48-A4F8-7CF73D399CDB}" type="presOf" srcId="{450A33A3-FFD9-294C-A7A1-DC665E70CF3B}" destId="{A273BF7B-CDD1-0242-BBDB-34F2DBD72B5C}" srcOrd="0" destOrd="1" presId="urn:microsoft.com/office/officeart/2005/8/layout/vList5"/>
    <dgm:cxn modelId="{69F6D51D-530A-427A-A793-28B755EEA7BB}" type="presOf" srcId="{3E55D187-BADB-5547-AD50-A4698E24C29C}" destId="{784784C9-8BC2-9D44-9709-D7464BF127DE}" srcOrd="0" destOrd="0" presId="urn:microsoft.com/office/officeart/2005/8/layout/vList5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7D015251-A7B9-4F25-B692-ECE4A0C88DE4}" type="presOf" srcId="{D71833DE-F386-B448-A911-C4778AB78BCD}" destId="{C33021F8-895C-9943-9F15-B8BD5FF84B9F}" srcOrd="0" destOrd="0" presId="urn:microsoft.com/office/officeart/2005/8/layout/vList5"/>
    <dgm:cxn modelId="{939CC81D-D244-406E-A050-B94F3E54992C}" type="presOf" srcId="{F9BA1C0D-151D-4A4C-9E92-5BD278F82282}" destId="{1BA0209B-AF8C-944D-AD3A-94CA5243956E}" srcOrd="0" destOrd="0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537B675D-6B82-427F-A44D-F755A3BB2504}" type="presOf" srcId="{824A0598-EB01-5440-964B-D446F6E4136F}" destId="{7E8AD56D-F212-9C48-B8F9-3D35FC1D10F9}" srcOrd="0" destOrd="2" presId="urn:microsoft.com/office/officeart/2005/8/layout/vList5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F4070080-8B91-4AA5-8591-04EF99B09C6F}" type="presOf" srcId="{F34D394A-EBFE-4D46-A5B7-EF700403E538}" destId="{44DF699E-B8E4-0146-9CBA-CC04419E471E}" srcOrd="0" destOrd="0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794DBD2F-63F2-46B0-B9FC-74AA1CC49910}" type="presOf" srcId="{17CFA8D3-2516-E84C-96C8-A7D59BE68B57}" destId="{7E8AD56D-F212-9C48-B8F9-3D35FC1D10F9}" srcOrd="0" destOrd="1" presId="urn:microsoft.com/office/officeart/2005/8/layout/vList5"/>
    <dgm:cxn modelId="{DC8CE0E1-243A-4180-BC5E-DAA4D1EF0B10}" type="presOf" srcId="{B27B985B-954E-3248-BB21-E8C8B8496ABD}" destId="{A273BF7B-CDD1-0242-BBDB-34F2DBD72B5C}" srcOrd="0" destOrd="2" presId="urn:microsoft.com/office/officeart/2005/8/layout/vList5"/>
    <dgm:cxn modelId="{023403C7-6C30-4497-A07D-352BABEBB8DE}" type="presOf" srcId="{7DC7D48B-8EC2-B449-AFAA-3F94FEDD5D28}" destId="{784784C9-8BC2-9D44-9709-D7464BF127DE}" srcOrd="0" destOrd="1" presId="urn:microsoft.com/office/officeart/2005/8/layout/vList5"/>
    <dgm:cxn modelId="{F17351B1-B690-46D0-B6A3-F019ECEF3E13}" type="presOf" srcId="{91FF6F07-281A-904F-A586-66E9661B7743}" destId="{F978256E-2B16-BD43-BB74-18BF4FCD82E5}" srcOrd="0" destOrd="0" presId="urn:microsoft.com/office/officeart/2005/8/layout/vList5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D307D4EB-5801-4B05-9F8D-3EC68FA5B6E7}" type="presOf" srcId="{09461FC4-CA6A-D94D-B059-7DF8E707B40A}" destId="{E8382CDD-592E-3F4B-9F11-5839ECB66BE8}" srcOrd="0" destOrd="0" presId="urn:microsoft.com/office/officeart/2005/8/layout/vList5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FD8E23F8-30AD-488E-B3FC-68D27398FB87}" type="presOf" srcId="{FD33C4B6-F1F9-634B-8A28-A9F577443FBA}" destId="{7E8AD56D-F212-9C48-B8F9-3D35FC1D10F9}" srcOrd="0" destOrd="0" presId="urn:microsoft.com/office/officeart/2005/8/layout/vList5"/>
    <dgm:cxn modelId="{77FC4179-1D93-4CA3-97C0-0107E2F1CBCD}" type="presOf" srcId="{2CB4F07E-6654-0C41-A252-E5CA049702C2}" destId="{A273BF7B-CDD1-0242-BBDB-34F2DBD72B5C}" srcOrd="0" destOrd="0" presId="urn:microsoft.com/office/officeart/2005/8/layout/vList5"/>
    <dgm:cxn modelId="{05E0612E-8AAD-4EAA-8F18-E7967C262A43}" type="presOf" srcId="{D0A1D68C-B4C8-244D-84F4-6F2BA6E2ED14}" destId="{AE738A28-5C03-6243-8D7B-9AA954D7997E}" srcOrd="0" destOrd="0" presId="urn:microsoft.com/office/officeart/2005/8/layout/vList5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FCA0855C-F707-4555-B3C2-7F7530BE81F5}" type="presOf" srcId="{12017892-9F8C-A841-A61A-66594077102A}" destId="{B65AB68D-20B8-0C46-BBB0-745643C13601}" srcOrd="0" destOrd="2" presId="urn:microsoft.com/office/officeart/2005/8/layout/vList5"/>
    <dgm:cxn modelId="{3DFFA03F-93E8-4361-A791-97696D1BC860}" type="presOf" srcId="{844F562D-E0BC-5A48-8525-89837F8F4669}" destId="{784784C9-8BC2-9D44-9709-D7464BF127DE}" srcOrd="0" destOrd="2" presId="urn:microsoft.com/office/officeart/2005/8/layout/vList5"/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051DF7DC-A55F-467A-937C-670FCCD6F914}" type="presOf" srcId="{75D7DBD5-96DE-974F-91EA-22F5EF4F51CA}" destId="{95A923BA-4E68-A24C-9EB8-FB3D8EBDA0F8}" srcOrd="0" destOrd="0" presId="urn:microsoft.com/office/officeart/2005/8/layout/vList5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926E57FB-9EDE-458F-BC9F-5970E06E8EEA}" type="presOf" srcId="{EF92F737-5EFF-E74D-99E0-F92823C09066}" destId="{B65AB68D-20B8-0C46-BBB0-745643C13601}" srcOrd="0" destOrd="1" presId="urn:microsoft.com/office/officeart/2005/8/layout/vList5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4F433D58-625C-43B7-A0E2-AC212FE281BA}" type="presOf" srcId="{334F4DD3-3A51-9F45-8A7B-C840C7E26D7C}" destId="{B65AB68D-20B8-0C46-BBB0-745643C13601}" srcOrd="0" destOrd="0" presId="urn:microsoft.com/office/officeart/2005/8/layout/vList5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532504B8-B2DB-4906-8D43-1839B83C7A27}" type="presParOf" srcId="{44DF699E-B8E4-0146-9CBA-CC04419E471E}" destId="{6EDF78B1-B815-B843-9B50-1D33FDCB9933}" srcOrd="0" destOrd="0" presId="urn:microsoft.com/office/officeart/2005/8/layout/vList5"/>
    <dgm:cxn modelId="{27FD6F74-E962-47F1-9E74-917E67EA761F}" type="presParOf" srcId="{6EDF78B1-B815-B843-9B50-1D33FDCB9933}" destId="{F978256E-2B16-BD43-BB74-18BF4FCD82E5}" srcOrd="0" destOrd="0" presId="urn:microsoft.com/office/officeart/2005/8/layout/vList5"/>
    <dgm:cxn modelId="{46BEE3E8-904D-4BDE-83EF-7DF8E65D19CF}" type="presParOf" srcId="{6EDF78B1-B815-B843-9B50-1D33FDCB9933}" destId="{E8382CDD-592E-3F4B-9F11-5839ECB66BE8}" srcOrd="1" destOrd="0" presId="urn:microsoft.com/office/officeart/2005/8/layout/vList5"/>
    <dgm:cxn modelId="{8094BAA4-54B7-4B9C-970D-D6326D742577}" type="presParOf" srcId="{44DF699E-B8E4-0146-9CBA-CC04419E471E}" destId="{5386E8D5-D6F3-D847-952D-0E2F6138E60B}" srcOrd="1" destOrd="0" presId="urn:microsoft.com/office/officeart/2005/8/layout/vList5"/>
    <dgm:cxn modelId="{73B5E60B-C6D6-4040-AE95-D8D67F08DEFF}" type="presParOf" srcId="{44DF699E-B8E4-0146-9CBA-CC04419E471E}" destId="{95BB91A5-D881-764E-ACA0-0DBFDAC6AEBE}" srcOrd="2" destOrd="0" presId="urn:microsoft.com/office/officeart/2005/8/layout/vList5"/>
    <dgm:cxn modelId="{215B2343-BC76-487E-AB04-2B061D51ABFD}" type="presParOf" srcId="{95BB91A5-D881-764E-ACA0-0DBFDAC6AEBE}" destId="{AE738A28-5C03-6243-8D7B-9AA954D7997E}" srcOrd="0" destOrd="0" presId="urn:microsoft.com/office/officeart/2005/8/layout/vList5"/>
    <dgm:cxn modelId="{1F70F2FB-228F-4091-AA68-2AFCA1642454}" type="presParOf" srcId="{95BB91A5-D881-764E-ACA0-0DBFDAC6AEBE}" destId="{A273BF7B-CDD1-0242-BBDB-34F2DBD72B5C}" srcOrd="1" destOrd="0" presId="urn:microsoft.com/office/officeart/2005/8/layout/vList5"/>
    <dgm:cxn modelId="{966B7073-6A6A-4580-A8B5-5D91B12901FE}" type="presParOf" srcId="{44DF699E-B8E4-0146-9CBA-CC04419E471E}" destId="{3E3CC3AF-624A-0B40-8AA6-8576D43100B2}" srcOrd="3" destOrd="0" presId="urn:microsoft.com/office/officeart/2005/8/layout/vList5"/>
    <dgm:cxn modelId="{91428324-6687-4E64-B28B-9EEAD12FE998}" type="presParOf" srcId="{44DF699E-B8E4-0146-9CBA-CC04419E471E}" destId="{5981366D-12BB-F742-8B1E-DBF2F74D676E}" srcOrd="4" destOrd="0" presId="urn:microsoft.com/office/officeart/2005/8/layout/vList5"/>
    <dgm:cxn modelId="{F5B742DE-46CC-4D94-AD74-CA9FF4C08230}" type="presParOf" srcId="{5981366D-12BB-F742-8B1E-DBF2F74D676E}" destId="{C33021F8-895C-9943-9F15-B8BD5FF84B9F}" srcOrd="0" destOrd="0" presId="urn:microsoft.com/office/officeart/2005/8/layout/vList5"/>
    <dgm:cxn modelId="{68F0C1B4-FB15-41B7-BD22-F5860589D723}" type="presParOf" srcId="{5981366D-12BB-F742-8B1E-DBF2F74D676E}" destId="{B65AB68D-20B8-0C46-BBB0-745643C13601}" srcOrd="1" destOrd="0" presId="urn:microsoft.com/office/officeart/2005/8/layout/vList5"/>
    <dgm:cxn modelId="{5E3B0CB4-6BB9-45E0-BCB2-68E04BC66B35}" type="presParOf" srcId="{44DF699E-B8E4-0146-9CBA-CC04419E471E}" destId="{83F7534A-AE93-424B-BF75-30995D2C0602}" srcOrd="5" destOrd="0" presId="urn:microsoft.com/office/officeart/2005/8/layout/vList5"/>
    <dgm:cxn modelId="{66094631-E325-4BAD-BB6A-A05CF5A377EC}" type="presParOf" srcId="{44DF699E-B8E4-0146-9CBA-CC04419E471E}" destId="{C403EBE4-D13D-2A46-95AC-025FBCB5F078}" srcOrd="6" destOrd="0" presId="urn:microsoft.com/office/officeart/2005/8/layout/vList5"/>
    <dgm:cxn modelId="{CFD26DA9-B6DC-4310-BB32-8D9D86735870}" type="presParOf" srcId="{C403EBE4-D13D-2A46-95AC-025FBCB5F078}" destId="{95A923BA-4E68-A24C-9EB8-FB3D8EBDA0F8}" srcOrd="0" destOrd="0" presId="urn:microsoft.com/office/officeart/2005/8/layout/vList5"/>
    <dgm:cxn modelId="{58A0B8B9-A491-48A4-A119-854134669586}" type="presParOf" srcId="{C403EBE4-D13D-2A46-95AC-025FBCB5F078}" destId="{784784C9-8BC2-9D44-9709-D7464BF127DE}" srcOrd="1" destOrd="0" presId="urn:microsoft.com/office/officeart/2005/8/layout/vList5"/>
    <dgm:cxn modelId="{B6B09B36-1FE5-4323-8D14-06175D2EA0EA}" type="presParOf" srcId="{44DF699E-B8E4-0146-9CBA-CC04419E471E}" destId="{AA60E2AB-36BA-804E-967B-1ED0D3BBF8E7}" srcOrd="7" destOrd="0" presId="urn:microsoft.com/office/officeart/2005/8/layout/vList5"/>
    <dgm:cxn modelId="{E94614AA-3615-490E-8EE2-A41D21365A69}" type="presParOf" srcId="{44DF699E-B8E4-0146-9CBA-CC04419E471E}" destId="{079FD15A-25B0-DA49-BC0A-CA119460943A}" srcOrd="8" destOrd="0" presId="urn:microsoft.com/office/officeart/2005/8/layout/vList5"/>
    <dgm:cxn modelId="{A1C54890-6DF0-4B0D-A780-8A7D73F3D10B}" type="presParOf" srcId="{079FD15A-25B0-DA49-BC0A-CA119460943A}" destId="{1BA0209B-AF8C-944D-AD3A-94CA5243956E}" srcOrd="0" destOrd="0" presId="urn:microsoft.com/office/officeart/2005/8/layout/vList5"/>
    <dgm:cxn modelId="{D8499B52-AA3A-4797-820B-3C4A20EE3977}" type="presParOf" srcId="{079FD15A-25B0-DA49-BC0A-CA119460943A}" destId="{7E8AD56D-F212-9C48-B8F9-3D35FC1D10F9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805B29-899A-4124-AFF7-491F9D786BBA}" type="datetimeFigureOut">
              <a:rPr lang="en-US"/>
              <a:pPr/>
              <a:t>5/11/2010</a:t>
            </a:fld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F04A1A-33D9-4E28-B76D-982D768C12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/>
            </a:lvl1pPr>
          </a:lstStyle>
          <a:p>
            <a:fld id="{319AF847-7865-4118-80DC-AF4B1E4BC0B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FD4116D-429E-4497-809B-1B99998F2210}" type="slidenum">
              <a:rPr lang="en-US"/>
              <a:pPr/>
              <a:t>1</a:t>
            </a:fld>
            <a:endParaRPr lang="en-US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7563-962E-C84F-880D-646FDD9FEBFD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AF847-7865-4118-80DC-AF4B1E4BC0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7563-962E-C84F-880D-646FDD9FEBFD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F56F-AC6B-A146-8890-DE52941E77B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7563-962E-C84F-880D-646FDD9FEBFD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7563-962E-C84F-880D-646FDD9FEBFD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7563-962E-C84F-880D-646FDD9FEBFD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7563-962E-C84F-880D-646FDD9FEBFD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57563-962E-C84F-880D-646FDD9FEBFD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396903-4C3C-4426-90FC-461B5BD8A4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784BF-24E2-4754-86B4-2D383BFF63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8275" y="469900"/>
            <a:ext cx="2057400" cy="5656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469900"/>
            <a:ext cx="6019800" cy="5656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EBFBFF-81C3-481C-85BE-9817665461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pic>
        <p:nvPicPr>
          <p:cNvPr id="72708" name="Picture 9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9" name="Picture 10" descr="ilc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0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12, 2010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CFS-GBL meeting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69CCE9-5B5D-4129-9F40-E6C2F33D3C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pic>
        <p:nvPicPr>
          <p:cNvPr id="6" name="Picture 9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ilc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12, 2010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CFS-GBL meeting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5B7B2-E6E3-4200-9971-A2BD60ECE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29D83A-7441-4EDF-984A-DE0A690C9A0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2339EB-3E59-47AD-A5F6-DC5FCD96D3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7075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B811F7-DBA1-443B-B85C-BC1BE3FE3BD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07AC83-7F95-4906-A0E2-47D369C2E2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B37D0-BD22-4AFD-B6C3-3523D70384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7D82D0-28F5-4540-A70D-9AC9D18E66C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AF7FE-880F-4264-A3FC-12BCF32ACB3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CF3F62-A2A8-45B4-969C-47B85717FA0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ahmen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1219" name="Rectangle 3"/>
          <p:cNvSpPr>
            <a:spLocks noChangeArrowheads="1"/>
          </p:cNvSpPr>
          <p:nvPr/>
        </p:nvSpPr>
        <p:spPr bwMode="auto">
          <a:xfrm>
            <a:off x="0" y="1235075"/>
            <a:ext cx="8928100" cy="5108575"/>
          </a:xfrm>
          <a:prstGeom prst="rect">
            <a:avLst/>
          </a:prstGeom>
          <a:solidFill>
            <a:srgbClr val="F0F0F4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20016" tIns="10008" rIns="20016" bIns="10008" anchor="ctr"/>
          <a:lstStyle/>
          <a:p>
            <a:pPr algn="ctr" eaLnBrk="1" fontAlgn="base" hangingPunct="1"/>
            <a:endParaRPr lang="de-DE" sz="1800"/>
          </a:p>
        </p:txBody>
      </p:sp>
      <p:sp>
        <p:nvSpPr>
          <p:cNvPr id="521220" name="Rectangle 4"/>
          <p:cNvSpPr>
            <a:spLocks noChangeArrowheads="1"/>
          </p:cNvSpPr>
          <p:nvPr/>
        </p:nvSpPr>
        <p:spPr bwMode="auto">
          <a:xfrm>
            <a:off x="0" y="512763"/>
            <a:ext cx="8928100" cy="760412"/>
          </a:xfrm>
          <a:prstGeom prst="rect">
            <a:avLst/>
          </a:prstGeom>
          <a:solidFill>
            <a:srgbClr val="FFB75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20016" tIns="10008" rIns="20016" bIns="10008" anchor="ctr"/>
          <a:lstStyle/>
          <a:p>
            <a:pPr defTabSz="438150" eaLnBrk="1" fontAlgn="base" hangingPunct="1">
              <a:lnSpc>
                <a:spcPts val="2188"/>
              </a:lnSpc>
            </a:pPr>
            <a:endParaRPr lang="de-DE" sz="1900">
              <a:solidFill>
                <a:srgbClr val="26004D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46075" y="469900"/>
            <a:ext cx="82296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Wasserkühlung AMTF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Enter text here</a:t>
            </a:r>
          </a:p>
        </p:txBody>
      </p:sp>
      <p:sp>
        <p:nvSpPr>
          <p:cNvPr id="521223" name="Rectangle 7"/>
          <p:cNvSpPr>
            <a:spLocks noChangeArrowheads="1"/>
          </p:cNvSpPr>
          <p:nvPr userDrawn="1"/>
        </p:nvSpPr>
        <p:spPr bwMode="auto">
          <a:xfrm>
            <a:off x="363538" y="6408738"/>
            <a:ext cx="17954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fontAlgn="base" hangingPunct="1"/>
            <a:r>
              <a:rPr lang="en-GB" sz="1000">
                <a:solidFill>
                  <a:schemeClr val="bg1"/>
                </a:solidFill>
              </a:rPr>
              <a:t>Ullrich, DESY</a:t>
            </a:r>
          </a:p>
          <a:p>
            <a:pPr eaLnBrk="1" fontAlgn="base" hangingPunct="1"/>
            <a:r>
              <a:rPr lang="de-DE" sz="1000">
                <a:solidFill>
                  <a:schemeClr val="bg1"/>
                </a:solidFill>
              </a:rPr>
              <a:t>Dubna GDE 06.05.08</a:t>
            </a:r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5212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2200" y="6619875"/>
            <a:ext cx="46831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base" hangingPunct="1">
              <a:defRPr sz="1100">
                <a:solidFill>
                  <a:schemeClr val="bg1"/>
                </a:solidFill>
              </a:defRPr>
            </a:lvl1pPr>
          </a:lstStyle>
          <a:p>
            <a:fld id="{8A99E528-632A-40D8-8E33-93F3DD39C0C7}" type="slidenum">
              <a:rPr lang="en-GB"/>
              <a:pPr/>
              <a:t>‹#›</a:t>
            </a:fld>
            <a:endParaRPr lang="en-GB"/>
          </a:p>
        </p:txBody>
      </p:sp>
      <p:grpSp>
        <p:nvGrpSpPr>
          <p:cNvPr id="8201" name="Group 9"/>
          <p:cNvGrpSpPr>
            <a:grpSpLocks/>
          </p:cNvGrpSpPr>
          <p:nvPr userDrawn="1"/>
        </p:nvGrpSpPr>
        <p:grpSpPr bwMode="auto">
          <a:xfrm>
            <a:off x="6408738" y="25400"/>
            <a:ext cx="2505075" cy="463550"/>
            <a:chOff x="4037" y="16"/>
            <a:chExt cx="1578" cy="292"/>
          </a:xfrm>
        </p:grpSpPr>
        <p:sp>
          <p:nvSpPr>
            <p:cNvPr id="521226" name="Text Box 10"/>
            <p:cNvSpPr txBox="1">
              <a:spLocks noChangeArrowheads="1"/>
            </p:cNvSpPr>
            <p:nvPr userDrawn="1"/>
          </p:nvSpPr>
          <p:spPr bwMode="auto">
            <a:xfrm>
              <a:off x="4964" y="16"/>
              <a:ext cx="651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176713" eaLnBrk="1" fontAlgn="base" hangingPunct="1"/>
              <a:r>
                <a:rPr lang="de-DE" sz="2200">
                  <a:solidFill>
                    <a:schemeClr val="bg1"/>
                  </a:solidFill>
                  <a:latin typeface="Arial Black" pitchFamily="34" charset="0"/>
                </a:rPr>
                <a:t>XFEL</a:t>
              </a:r>
              <a:endParaRPr lang="en-GB" sz="22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21227" name="Text Box 11"/>
            <p:cNvSpPr txBox="1">
              <a:spLocks noChangeArrowheads="1"/>
            </p:cNvSpPr>
            <p:nvPr userDrawn="1"/>
          </p:nvSpPr>
          <p:spPr bwMode="auto">
            <a:xfrm>
              <a:off x="4037" y="42"/>
              <a:ext cx="114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176713" eaLnBrk="1" fontAlgn="base" hangingPunct="1">
                <a:lnSpc>
                  <a:spcPts val="1300"/>
                </a:lnSpc>
                <a:defRPr/>
              </a:pPr>
              <a:r>
                <a:rPr lang="en-GB" sz="1200">
                  <a:solidFill>
                    <a:schemeClr val="bg1"/>
                  </a:solidFill>
                </a:rPr>
                <a:t>The European</a:t>
              </a:r>
            </a:p>
            <a:p>
              <a:pPr defTabSz="4176713" eaLnBrk="1" fontAlgn="base" hangingPunct="1">
                <a:lnSpc>
                  <a:spcPts val="1300"/>
                </a:lnSpc>
                <a:defRPr/>
              </a:pPr>
              <a:r>
                <a:rPr lang="en-GB" sz="1200">
                  <a:solidFill>
                    <a:schemeClr val="bg1"/>
                  </a:solidFill>
                </a:rPr>
                <a:t>X-Ray Laser Project</a:t>
              </a:r>
            </a:p>
          </p:txBody>
        </p:sp>
        <p:sp>
          <p:nvSpPr>
            <p:cNvPr id="521228" name="Text Box 12"/>
            <p:cNvSpPr txBox="1">
              <a:spLocks noChangeArrowheads="1"/>
            </p:cNvSpPr>
            <p:nvPr userDrawn="1"/>
          </p:nvSpPr>
          <p:spPr bwMode="auto">
            <a:xfrm>
              <a:off x="4961" y="192"/>
              <a:ext cx="65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base" hangingPunct="1"/>
              <a:r>
                <a:rPr lang="de-DE" sz="500" b="1">
                  <a:solidFill>
                    <a:schemeClr val="bg1"/>
                  </a:solidFill>
                </a:rPr>
                <a:t>X-Ray Free-Electron Laser</a:t>
              </a:r>
              <a:endParaRPr lang="en-GB" sz="5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8202" name="Group 13"/>
          <p:cNvGrpSpPr>
            <a:grpSpLocks/>
          </p:cNvGrpSpPr>
          <p:nvPr userDrawn="1"/>
        </p:nvGrpSpPr>
        <p:grpSpPr bwMode="auto">
          <a:xfrm>
            <a:off x="7088188" y="6416675"/>
            <a:ext cx="1660525" cy="400050"/>
            <a:chOff x="4465" y="4042"/>
            <a:chExt cx="1046" cy="252"/>
          </a:xfrm>
        </p:grpSpPr>
        <p:pic>
          <p:nvPicPr>
            <p:cNvPr id="8203" name="Picture 14" descr="DESY-Logo-white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465" y="4042"/>
              <a:ext cx="25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4" name="Picture 15" descr="HG_LOGO_S_W"/>
            <p:cNvPicPr>
              <a:picLocks noChangeAspect="1" noChangeArrowheads="1"/>
            </p:cNvPicPr>
            <p:nvPr userDrawn="1"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808" y="4042"/>
              <a:ext cx="70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004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2600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smtClean="0"/>
              <a:t>May 12, 2010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897063" y="6400800"/>
            <a:ext cx="53498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>
                <a:solidFill>
                  <a:srgbClr val="23346C"/>
                </a:solidFill>
              </a:defRPr>
            </a:lvl1pPr>
          </a:lstStyle>
          <a:p>
            <a:r>
              <a:rPr lang="en-US"/>
              <a:t>CFS-GBL meeting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8D237858-62C0-40F2-9F83-3AA70868B9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5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hyperlink" Target="#top"/><Relationship Id="rId3" Type="http://schemas.openxmlformats.org/officeDocument/2006/relationships/image" Target="../media/image6.png"/><Relationship Id="rId7" Type="http://schemas.openxmlformats.org/officeDocument/2006/relationships/hyperlink" Target="http://ilcagenda.linearcollider.org/getFile.py/access?resId=1&amp;materialId=1&amp;confId=4509" TargetMode="External"/><Relationship Id="rId12" Type="http://schemas.openxmlformats.org/officeDocument/2006/relationships/hyperlink" Target="http://ilcagenda.linearcollider.org/getFile.py/access?resId=0&amp;materialId=2&amp;confId=4509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.tiff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ilcagenda.linearcollider.org/materialDisplay.py?materialId=1&amp;confId=4509" TargetMode="External"/><Relationship Id="rId11" Type="http://schemas.openxmlformats.org/officeDocument/2006/relationships/hyperlink" Target="http://ilcagenda.linearcollider.org/materialDisplay.py?materialId=2&amp;confId=4509" TargetMode="External"/><Relationship Id="rId5" Type="http://schemas.openxmlformats.org/officeDocument/2006/relationships/image" Target="../media/image7.png"/><Relationship Id="rId15" Type="http://schemas.openxmlformats.org/officeDocument/2006/relationships/hyperlink" Target="#top"/><Relationship Id="rId10" Type="http://schemas.openxmlformats.org/officeDocument/2006/relationships/image" Target="../media/image9.png"/><Relationship Id="rId4" Type="http://schemas.openxmlformats.org/officeDocument/2006/relationships/hyperlink" Target="http://ilcagenda.linearcollider.org/materialDisplay.py?materialId=0&amp;confId=4509" TargetMode="External"/><Relationship Id="rId9" Type="http://schemas.openxmlformats.org/officeDocument/2006/relationships/hyperlink" Target="http://ilcagenda.linearcollider.org/getFile.py/access?resId=0&amp;materialId=1&amp;confId=4509" TargetMode="External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12,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CFS-GBL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CC947-C661-4F70-A312-D43AE2E51F4D}" type="slidenum">
              <a:rPr lang="en-US"/>
              <a:pPr/>
              <a:t>1</a:t>
            </a:fld>
            <a:endParaRPr lang="en-US"/>
          </a:p>
        </p:txBody>
      </p:sp>
      <p:sp>
        <p:nvSpPr>
          <p:cNvPr id="531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PM report </a:t>
            </a:r>
            <a:r>
              <a:rPr lang="en-US" dirty="0" smtClean="0">
                <a:latin typeface="Arial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May 12, 2010</a:t>
            </a:r>
            <a:r>
              <a:rPr lang="en-US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:</a:t>
            </a:r>
            <a:endParaRPr lang="en-US" dirty="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996950"/>
            <a:ext cx="7772400" cy="5195888"/>
          </a:xfrm>
        </p:spPr>
        <p:txBody>
          <a:bodyPr/>
          <a:lstStyle/>
          <a:p>
            <a:r>
              <a:rPr lang="en-US" sz="32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Meetings</a:t>
            </a:r>
            <a:endParaRPr lang="en-US" sz="3200" dirty="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en-US" sz="18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CFS </a:t>
            </a:r>
            <a:r>
              <a:rPr lang="en-US" sz="1800" dirty="0" smtClean="0">
                <a:latin typeface="Arial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Vic to discuss</a:t>
            </a:r>
          </a:p>
          <a:p>
            <a:pPr lvl="1"/>
            <a:r>
              <a:rPr lang="en-US" altLang="ja-JP" sz="1600" dirty="0" smtClean="0"/>
              <a:t>1</a:t>
            </a:r>
            <a:r>
              <a:rPr lang="en-US" altLang="ja-JP" sz="1600" baseline="30000" dirty="0" smtClean="0"/>
              <a:t>st</a:t>
            </a:r>
            <a:r>
              <a:rPr lang="en-US" altLang="ja-JP" sz="1600" dirty="0" smtClean="0"/>
              <a:t> Baseline Assessment Workshop (BAW-1),</a:t>
            </a:r>
          </a:p>
          <a:p>
            <a:pPr lvl="2"/>
            <a:r>
              <a:rPr lang="en-US" altLang="ja-JP" sz="1600" dirty="0" smtClean="0"/>
              <a:t> KEK, Sept. 7 – 10, 2010, and homework</a:t>
            </a:r>
          </a:p>
          <a:p>
            <a:pPr lvl="1"/>
            <a:r>
              <a:rPr lang="en-US" sz="1600" dirty="0" smtClean="0">
                <a:latin typeface="Arial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2</a:t>
            </a:r>
            <a:r>
              <a:rPr lang="en-US" sz="1600" baseline="30000" dirty="0" smtClean="0">
                <a:latin typeface="Arial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nd</a:t>
            </a:r>
            <a:r>
              <a:rPr lang="en-US" sz="1600" dirty="0" smtClean="0">
                <a:latin typeface="Arial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en-US" altLang="ja-JP" sz="1600" dirty="0" smtClean="0"/>
              <a:t>Baseline Assessment Workshop (BAW-2),</a:t>
            </a:r>
            <a:endParaRPr lang="en-US" sz="1600" dirty="0" smtClean="0">
              <a:latin typeface="Arial" charset="0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lvl="2"/>
            <a:r>
              <a:rPr lang="en-US" sz="1600" dirty="0" smtClean="0">
                <a:latin typeface="Arial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January, 2011 </a:t>
            </a:r>
          </a:p>
          <a:p>
            <a:pPr lvl="1"/>
            <a:r>
              <a:rPr lang="en-US" sz="16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International Workshop on Linear Colliders 2010 (ECFA-CLIC-ILC Joint Meeting)</a:t>
            </a:r>
          </a:p>
          <a:p>
            <a:pPr lvl="2"/>
            <a:r>
              <a:rPr lang="en-US" sz="16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October 18-22, 2010</a:t>
            </a:r>
          </a:p>
          <a:p>
            <a:pPr lvl="1"/>
            <a:r>
              <a:rPr lang="en-US" sz="16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ALCPG11 March 2011</a:t>
            </a:r>
            <a:endParaRPr lang="en-US" sz="1600" dirty="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32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Reviews</a:t>
            </a:r>
            <a:endParaRPr lang="en-US" sz="2400" dirty="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en-US" sz="2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PAC (May 13 and 14, 2010)</a:t>
            </a:r>
          </a:p>
          <a:p>
            <a:r>
              <a:rPr lang="en-US" sz="32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Documents</a:t>
            </a:r>
          </a:p>
          <a:p>
            <a:pPr lvl="1"/>
            <a:r>
              <a:rPr lang="en-US" sz="2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R&amp;D Plan, Release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ADI Meetings: May 26, June 23, July 21, Aug. 15</a:t>
            </a:r>
          </a:p>
          <a:p>
            <a:pPr lvl="1"/>
            <a:r>
              <a:rPr lang="en-US" altLang="ja-JP" dirty="0" smtClean="0"/>
              <a:t>June 23 for low repetition rate operation</a:t>
            </a:r>
            <a:endParaRPr lang="en-US" altLang="ja-JP" dirty="0" smtClean="0"/>
          </a:p>
          <a:p>
            <a:r>
              <a:rPr lang="en-US" altLang="ja-JP" dirty="0" smtClean="0"/>
              <a:t>SCRF webex meetings: May 7, June 2, June 30, July 28, Aug. 25</a:t>
            </a:r>
          </a:p>
          <a:p>
            <a:pPr lvl="1"/>
            <a:r>
              <a:rPr lang="en-US" altLang="ja-JP" dirty="0" smtClean="0"/>
              <a:t>and </a:t>
            </a:r>
            <a:r>
              <a:rPr lang="en-US" altLang="ja-JP" dirty="0" smtClean="0"/>
              <a:t>homework </a:t>
            </a:r>
            <a:r>
              <a:rPr lang="en-US" altLang="ja-JP" dirty="0" smtClean="0"/>
              <a:t>assignment </a:t>
            </a:r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12,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CFS-GBL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5B7B2-E6E3-4200-9971-A2BD60ECE22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67267" name="Picture 3" descr="fi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3400" cy="304800"/>
          </a:xfrm>
          <a:prstGeom prst="rect">
            <a:avLst/>
          </a:prstGeom>
          <a:noFill/>
        </p:spPr>
      </p:pic>
      <p:pic>
        <p:nvPicPr>
          <p:cNvPr id="267268" name="Picture 4" descr="file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267269" name="Picture 5" descr="files">
            <a:hlinkClick r:id="rId6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267270" name="Picture 6" descr="pdf file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267271" name="Picture 7" descr="word file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267272" name="Picture 8" descr="files">
            <a:hlinkClick r:id="rId11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267273" name="Picture 9" descr="pdf file">
            <a:hlinkClick r:id="rId12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267274" name="Picture 10" descr="top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85725" cy="85725"/>
          </a:xfrm>
          <a:prstGeom prst="rect">
            <a:avLst/>
          </a:prstGeom>
          <a:noFill/>
        </p:spPr>
      </p:pic>
      <p:pic>
        <p:nvPicPr>
          <p:cNvPr id="267277" name="Picture 13" descr="fi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3400" cy="304800"/>
          </a:xfrm>
          <a:prstGeom prst="rect">
            <a:avLst/>
          </a:prstGeom>
          <a:noFill/>
        </p:spPr>
      </p:pic>
      <p:pic>
        <p:nvPicPr>
          <p:cNvPr id="267278" name="Picture 14" descr="file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267279" name="Picture 15" descr="files">
            <a:hlinkClick r:id="rId6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267280" name="Picture 16" descr="pdf file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267281" name="Picture 17" descr="word file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267282" name="Picture 18" descr="files">
            <a:hlinkClick r:id="rId11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267283" name="Picture 19" descr="pdf file">
            <a:hlinkClick r:id="rId12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267284" name="Picture 20" descr="top">
            <a:hlinkClick r:id="rId15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85725" cy="85725"/>
          </a:xfrm>
          <a:prstGeom prst="rect">
            <a:avLst/>
          </a:prstGeom>
          <a:noFill/>
        </p:spPr>
      </p:pic>
      <p:pic>
        <p:nvPicPr>
          <p:cNvPr id="29" name="Content Placeholder 28" descr="confId_Page_1.tiff"/>
          <p:cNvPicPr>
            <a:picLocks noGrp="1" noChangeAspect="1"/>
          </p:cNvPicPr>
          <p:nvPr>
            <p:ph idx="1"/>
          </p:nvPr>
        </p:nvPicPr>
        <p:blipFill>
          <a:blip r:embed="rId16"/>
          <a:srcRect t="15003" b="20542"/>
          <a:stretch>
            <a:fillRect/>
          </a:stretch>
        </p:blipFill>
        <p:spPr>
          <a:xfrm>
            <a:off x="474849" y="50104"/>
            <a:ext cx="8169250" cy="68141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1600" y="3760274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19.04.2010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R&amp;D Plan Release 5</a:t>
            </a:r>
            <a:br>
              <a:rPr lang="en-US" dirty="0" smtClean="0"/>
            </a:br>
            <a:r>
              <a:rPr lang="en-US" sz="3200" dirty="0" smtClean="0"/>
              <a:t>Some ideas for discussion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0417" y="4121064"/>
            <a:ext cx="79665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Release 5 should show the effort leading up to the </a:t>
            </a:r>
            <a:r>
              <a:rPr lang="en-US" sz="2800" dirty="0" smtClean="0"/>
              <a:t>TDR. </a:t>
            </a:r>
          </a:p>
          <a:p>
            <a:endParaRPr lang="en-US" sz="2800" dirty="0" smtClean="0"/>
          </a:p>
          <a:p>
            <a:r>
              <a:rPr lang="en-US" sz="2800" dirty="0" smtClean="0"/>
              <a:t>Thematic </a:t>
            </a:r>
            <a:r>
              <a:rPr lang="en-US" sz="2800" dirty="0"/>
              <a:t>table </a:t>
            </a:r>
            <a:r>
              <a:rPr lang="en-US" sz="2800" dirty="0" smtClean="0"/>
              <a:t>(next) </a:t>
            </a:r>
            <a:r>
              <a:rPr lang="en-US" sz="2800" dirty="0"/>
              <a:t>to help develop a focus on what the TDR will be.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Themes to Develop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23"/>
          <p:cNvGrpSpPr/>
          <p:nvPr/>
        </p:nvGrpSpPr>
        <p:grpSpPr>
          <a:xfrm>
            <a:off x="7932177" y="1684123"/>
            <a:ext cx="1153208" cy="4428071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660" y="2738223"/>
              <a:ext cx="636095" cy="1172231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9084" y="3172549"/>
              <a:ext cx="636095" cy="1722825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06" y="3961672"/>
              <a:ext cx="636095" cy="1835308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96474" y="5804417"/>
              <a:ext cx="6889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0" lang="en-US" sz="1400" dirty="0" smtClean="0">
                  <a:solidFill>
                    <a:srgbClr val="000000"/>
                  </a:solidFill>
                </a:rPr>
                <a:t>&gt;2012</a:t>
              </a:r>
              <a:endParaRPr kumimoji="0"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9777" y="1684123"/>
              <a:ext cx="636095" cy="1172231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8" y="2678954"/>
              <a:ext cx="1071578" cy="234874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485"/>
              <a:ext cx="778132" cy="158212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131" y="937073"/>
            <a:ext cx="1216728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0" lang="en-US" sz="1400" dirty="0" smtClean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  <a:endParaRPr kumimoji="0" lang="en-US" sz="1400" dirty="0">
              <a:solidFill>
                <a:srgbClr val="000090"/>
              </a:solidFill>
              <a:latin typeface="Apple Casual"/>
              <a:cs typeface="Apple Casual"/>
            </a:endParaRPr>
          </a:p>
        </p:txBody>
      </p:sp>
      <p:grpSp>
        <p:nvGrpSpPr>
          <p:cNvPr id="5" name="Group 22"/>
          <p:cNvGrpSpPr/>
          <p:nvPr/>
        </p:nvGrpSpPr>
        <p:grpSpPr>
          <a:xfrm>
            <a:off x="0" y="1283931"/>
            <a:ext cx="2788585" cy="538425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600" dirty="0" smtClean="0">
                  <a:solidFill>
                    <a:srgbClr val="FFFFFF"/>
                  </a:solidFill>
                </a:rPr>
                <a:t>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121" y="1283931"/>
              <a:ext cx="593609" cy="4321195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2681" y="1642882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2681" y="2623626"/>
              <a:ext cx="400341" cy="372755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2681" y="3604370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2681" y="4585114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 smtClean="0">
                <a:solidFill>
                  <a:srgbClr val="0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1459760"/>
              <a:ext cx="1617133" cy="477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0" lang="en-US" sz="1600" dirty="0" smtClean="0">
                  <a:solidFill>
                    <a:srgbClr val="000000"/>
                  </a:solidFill>
                </a:rPr>
                <a:t>Industrialisation</a:t>
              </a:r>
            </a:p>
            <a:p>
              <a:pPr algn="r"/>
              <a:r>
                <a:rPr kumimoji="0" lang="en-US" sz="1600" dirty="0" smtClean="0">
                  <a:solidFill>
                    <a:srgbClr val="000000"/>
                  </a:solidFill>
                </a:rPr>
                <a:t>in-kind contribution models</a:t>
              </a:r>
            </a:p>
            <a:p>
              <a:pPr algn="r"/>
              <a:endParaRPr kumimoji="0" lang="en-US" sz="1600" dirty="0" smtClean="0">
                <a:solidFill>
                  <a:srgbClr val="000000"/>
                </a:solidFill>
              </a:endParaRPr>
            </a:p>
            <a:p>
              <a:pPr algn="r"/>
              <a:endParaRPr kumimoji="0" lang="en-US" sz="1600" dirty="0" smtClean="0">
                <a:solidFill>
                  <a:srgbClr val="000000"/>
                </a:solidFill>
              </a:endParaRPr>
            </a:p>
            <a:p>
              <a:pPr algn="r"/>
              <a:endParaRPr kumimoji="0" lang="en-US" sz="1600" dirty="0" smtClean="0">
                <a:solidFill>
                  <a:srgbClr val="000000"/>
                </a:solidFill>
              </a:endParaRPr>
            </a:p>
            <a:p>
              <a:pPr algn="r"/>
              <a:endParaRPr kumimoji="0" lang="en-US" sz="1600" dirty="0" smtClean="0">
                <a:solidFill>
                  <a:srgbClr val="000000"/>
                </a:solidFill>
              </a:endParaRPr>
            </a:p>
            <a:p>
              <a:pPr algn="r"/>
              <a:r>
                <a:rPr kumimoji="0" lang="en-US" sz="1600" dirty="0" smtClean="0">
                  <a:solidFill>
                    <a:srgbClr val="000000"/>
                  </a:solidFill>
                </a:rPr>
                <a:t>Site requirements</a:t>
              </a:r>
            </a:p>
            <a:p>
              <a:pPr algn="r"/>
              <a:endParaRPr kumimoji="0" lang="en-US" sz="1600" dirty="0" smtClean="0">
                <a:solidFill>
                  <a:srgbClr val="000000"/>
                </a:solidFill>
              </a:endParaRPr>
            </a:p>
            <a:p>
              <a:pPr algn="r"/>
              <a:endParaRPr kumimoji="0" lang="en-US" sz="1600" dirty="0" smtClean="0">
                <a:solidFill>
                  <a:srgbClr val="000000"/>
                </a:solidFill>
              </a:endParaRPr>
            </a:p>
            <a:p>
              <a:pPr algn="r"/>
              <a:r>
                <a:rPr kumimoji="0" lang="en-US" sz="1600" dirty="0" smtClean="0">
                  <a:solidFill>
                    <a:srgbClr val="000000"/>
                  </a:solidFill>
                </a:rPr>
                <a:t>Project Schedule</a:t>
              </a:r>
            </a:p>
            <a:p>
              <a:pPr algn="r"/>
              <a:endParaRPr kumimoji="0" lang="en-US" sz="1600" dirty="0" smtClean="0">
                <a:solidFill>
                  <a:srgbClr val="000000"/>
                </a:solidFill>
              </a:endParaRPr>
            </a:p>
            <a:p>
              <a:r>
                <a:rPr kumimoji="0" lang="en-US" sz="1600" dirty="0" smtClean="0">
                  <a:solidFill>
                    <a:srgbClr val="000000"/>
                  </a:solidFill>
                </a:rPr>
                <a:t>Remaining Technical activities</a:t>
              </a:r>
            </a:p>
            <a:p>
              <a:pPr algn="r"/>
              <a:endParaRPr kumimoji="0" lang="en-US" sz="16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389350"/>
            <a:ext cx="7086600" cy="9144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TDP R&amp;D Plan, Release 5</a:t>
            </a:r>
            <a:br>
              <a:rPr lang="en-US" altLang="ja-JP" dirty="0" smtClean="0"/>
            </a:br>
            <a:r>
              <a:rPr lang="en-US" altLang="ja-JP" sz="4000" dirty="0" smtClean="0">
                <a:solidFill>
                  <a:srgbClr val="3366FF"/>
                </a:solidFill>
              </a:rPr>
              <a:t>To be updated, due June 10, 2010 </a:t>
            </a:r>
            <a:endParaRPr lang="ja-JP" altLang="en-US" sz="4000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63697"/>
            <a:ext cx="8229600" cy="478608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en-US" altLang="ja-JP" dirty="0" smtClean="0"/>
              <a:t>Table of Content (proposed): </a:t>
            </a:r>
          </a:p>
          <a:p>
            <a:pPr marL="514350" indent="-514350">
              <a:buNone/>
            </a:pP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</a:rPr>
              <a:t>Purpose of this document: 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</a:rPr>
              <a:t>Overview of Technical Design Phase 2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</a:rPr>
              <a:t>Top-level management goals and milestones for the TDP-2</a:t>
            </a:r>
          </a:p>
          <a:p>
            <a:pPr marL="914400" lvl="1" indent="-514350">
              <a:buFont typeface="+mj-lt"/>
              <a:buAutoNum type="arabicPeriod"/>
            </a:pP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b="1" dirty="0" smtClean="0">
                <a:solidFill>
                  <a:srgbClr val="3366FF"/>
                </a:solidFill>
              </a:rPr>
              <a:t>Superconducting RF Technology (Akira)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Accelerator System R&amp;D (Marc)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Accelerator Design and Integration (Nick)</a:t>
            </a:r>
          </a:p>
          <a:p>
            <a:pPr marL="514350" indent="-514350">
              <a:buFont typeface="+mj-lt"/>
              <a:buAutoNum type="arabicPeriod"/>
            </a:pP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rgbClr val="948A54"/>
                </a:solidFill>
              </a:rPr>
              <a:t>Updating the Value Estimate (PHG)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rgbClr val="948A54"/>
                </a:solidFill>
              </a:rPr>
              <a:t>Developing A Risk Assessment for the TDR (TBD-Ewan?)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rgbClr val="948A54"/>
                </a:solidFill>
              </a:rPr>
              <a:t>Producing the Project Implementation Plan (TBD-Mike)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rgbClr val="948A54"/>
                </a:solidFill>
              </a:rPr>
              <a:t>Global GDE Resources (TBD)  </a:t>
            </a:r>
            <a:endParaRPr lang="ja-JP" altLang="en-US" dirty="0">
              <a:solidFill>
                <a:srgbClr val="948A5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R&amp;D Plan (Rel. 5) Schedule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/>
              <a:t>May 7: 		SCRF-ML </a:t>
            </a:r>
            <a:r>
              <a:rPr lang="en-US" altLang="ja-JP" sz="2400" dirty="0" err="1" smtClean="0"/>
              <a:t>webex</a:t>
            </a:r>
            <a:r>
              <a:rPr lang="en-US" altLang="ja-JP" sz="2400" dirty="0" smtClean="0"/>
              <a:t> and homework assignment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May 27: 	1</a:t>
            </a:r>
            <a:r>
              <a:rPr lang="en-US" altLang="ja-JP" sz="2400" baseline="30000" dirty="0" smtClean="0"/>
              <a:t>st</a:t>
            </a:r>
            <a:r>
              <a:rPr lang="en-US" altLang="ja-JP" sz="2400" dirty="0" smtClean="0"/>
              <a:t> full draft to be gathered at </a:t>
            </a:r>
            <a:r>
              <a:rPr lang="en-US" altLang="ja-JP" sz="2400" dirty="0" err="1" smtClean="0"/>
              <a:t>PMs</a:t>
            </a:r>
            <a:endParaRPr lang="en-US" altLang="ja-JP" sz="2400" dirty="0" smtClean="0"/>
          </a:p>
          <a:p>
            <a:r>
              <a:rPr lang="en-US" altLang="ja-JP" sz="2400" dirty="0" smtClean="0"/>
              <a:t>June 10: 	EC and the draft to be signed-off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June 17?: 	FALC and R&amp;D plan (</a:t>
            </a:r>
            <a:r>
              <a:rPr lang="en-US" altLang="ja-JP" sz="2400" dirty="0" err="1" smtClean="0"/>
              <a:t>rel</a:t>
            </a:r>
            <a:r>
              <a:rPr lang="en-US" altLang="ja-JP" sz="2400" dirty="0" smtClean="0"/>
              <a:t> 5) to be reported, </a:t>
            </a:r>
            <a:endParaRPr lang="ja-JP" alt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 Announcement</a:t>
            </a:r>
            <a:br>
              <a:rPr lang="en-US" altLang="ja-JP" dirty="0" smtClean="0"/>
            </a:br>
            <a:r>
              <a:rPr lang="en-US" altLang="ja-JP" sz="3111" dirty="0" smtClean="0"/>
              <a:t>distributed, May 3, 2010</a:t>
            </a:r>
            <a:endParaRPr lang="ja-JP" altLang="en-US" sz="311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Date: Sept. 7 – 10, 2010</a:t>
            </a:r>
          </a:p>
          <a:p>
            <a:r>
              <a:rPr lang="en-US" altLang="ja-JP" dirty="0" smtClean="0"/>
              <a:t>Place: KEK</a:t>
            </a:r>
          </a:p>
          <a:p>
            <a:r>
              <a:rPr lang="en-US" altLang="ja-JP" dirty="0" smtClean="0"/>
              <a:t>Subjects:</a:t>
            </a:r>
          </a:p>
          <a:p>
            <a:pPr lvl="1"/>
            <a:r>
              <a:rPr lang="en-US" altLang="ja-JP" dirty="0" smtClean="0"/>
              <a:t>Single tunnel HLRF systems (Sept. 7 – 8) </a:t>
            </a:r>
          </a:p>
          <a:p>
            <a:pPr lvl="1"/>
            <a:r>
              <a:rPr lang="en-US" altLang="ja-JP" dirty="0" smtClean="0"/>
              <a:t>Accelerating gradient (Sept. 9-10) </a:t>
            </a:r>
          </a:p>
          <a:p>
            <a:r>
              <a:rPr lang="en-US" altLang="ja-JP" dirty="0" smtClean="0"/>
              <a:t>Announcement</a:t>
            </a:r>
          </a:p>
          <a:p>
            <a:pPr lvl="1"/>
            <a:r>
              <a:rPr lang="en-US" altLang="ja-JP" dirty="0" smtClean="0"/>
              <a:t>Distributed to GDE mailing list including physics/detector executive members, </a:t>
            </a:r>
          </a:p>
          <a:p>
            <a:r>
              <a:rPr lang="en-US" altLang="ja-JP" dirty="0" smtClean="0"/>
              <a:t>URL and </a:t>
            </a:r>
            <a:r>
              <a:rPr lang="en-US" altLang="ja-JP" dirty="0" err="1" smtClean="0"/>
              <a:t>Indico</a:t>
            </a:r>
            <a:r>
              <a:rPr lang="en-US" altLang="ja-JP" dirty="0" smtClean="0"/>
              <a:t> Agenda including registration</a:t>
            </a:r>
          </a:p>
          <a:p>
            <a:pPr lvl="1"/>
            <a:r>
              <a:rPr lang="en-US" altLang="ja-JP" dirty="0" smtClean="0"/>
              <a:t>To be prepared in cooperation with GDE secretariat and KEK LC-office, </a:t>
            </a:r>
            <a:endParaRPr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Subjects to be discussed</a:t>
            </a:r>
            <a:br>
              <a:rPr lang="en-US" altLang="ja-JP" dirty="0" smtClean="0"/>
            </a:br>
            <a:r>
              <a:rPr lang="en-US" altLang="ja-JP" dirty="0" smtClean="0"/>
              <a:t>Single tunnel HLRF systems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KCS</a:t>
            </a:r>
          </a:p>
          <a:p>
            <a:pPr lvl="1"/>
            <a:r>
              <a:rPr lang="en-US" altLang="ja-JP" dirty="0" smtClean="0"/>
              <a:t>Tolerance on RF </a:t>
            </a:r>
            <a:r>
              <a:rPr lang="en-US" altLang="ja-JP" dirty="0" err="1" smtClean="0"/>
              <a:t>amplitue</a:t>
            </a:r>
            <a:r>
              <a:rPr lang="en-US" altLang="ja-JP" dirty="0" smtClean="0"/>
              <a:t> and phase within a cluster</a:t>
            </a:r>
          </a:p>
          <a:p>
            <a:pPr lvl="1"/>
            <a:r>
              <a:rPr lang="en-US" altLang="ja-JP" dirty="0" smtClean="0"/>
              <a:t>Operational margin of RF power, and tuning and control strategy</a:t>
            </a:r>
          </a:p>
          <a:p>
            <a:r>
              <a:rPr lang="en-US" altLang="ja-JP" dirty="0" smtClean="0"/>
              <a:t>DRFS</a:t>
            </a:r>
          </a:p>
          <a:p>
            <a:pPr lvl="1"/>
            <a:r>
              <a:rPr lang="en-US" altLang="ja-JP" dirty="0" smtClean="0"/>
              <a:t>Assembly, sorting, and installation strategy including tolerances</a:t>
            </a:r>
          </a:p>
          <a:p>
            <a:pPr lvl="1"/>
            <a:r>
              <a:rPr lang="en-US" altLang="ja-JP" dirty="0" smtClean="0"/>
              <a:t>R&amp;D requirement in TDP including radiation shielding </a:t>
            </a:r>
          </a:p>
          <a:p>
            <a:r>
              <a:rPr lang="en-US" altLang="ja-JP" dirty="0" smtClean="0"/>
              <a:t>Backups</a:t>
            </a:r>
          </a:p>
          <a:p>
            <a:pPr lvl="1"/>
            <a:r>
              <a:rPr lang="en-US" altLang="ja-JP" dirty="0" smtClean="0"/>
              <a:t>Ordinal RF system in RDR, in single tunnel, as the final backup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Subjects to be discussed</a:t>
            </a:r>
            <a:br>
              <a:rPr lang="en-US" altLang="ja-JP" dirty="0" smtClean="0"/>
            </a:br>
            <a:r>
              <a:rPr lang="en-US" altLang="ja-JP" dirty="0" smtClean="0"/>
              <a:t>Accelerating Gradient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sz="2800" dirty="0" smtClean="0"/>
              <a:t>Strategy for gradient </a:t>
            </a:r>
            <a:r>
              <a:rPr lang="en-US" altLang="ja-JP" sz="2800" dirty="0" smtClean="0">
                <a:solidFill>
                  <a:srgbClr val="3366FF"/>
                </a:solidFill>
              </a:rPr>
              <a:t>improvement  (R. 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Geng</a:t>
            </a:r>
            <a:r>
              <a:rPr lang="en-US" altLang="ja-JP" sz="2800" dirty="0" smtClean="0">
                <a:solidFill>
                  <a:srgbClr val="3366FF"/>
                </a:solidFill>
              </a:rPr>
              <a:t>, H. 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Hayano</a:t>
            </a:r>
            <a:r>
              <a:rPr lang="en-US" altLang="ja-JP" sz="2800" dirty="0" smtClean="0">
                <a:solidFill>
                  <a:srgbClr val="3366FF"/>
                </a:solidFill>
              </a:rPr>
              <a:t>, and collaborators) </a:t>
            </a:r>
          </a:p>
          <a:p>
            <a:pPr lvl="1"/>
            <a:r>
              <a:rPr lang="en-US" altLang="ja-JP" sz="2400" dirty="0" smtClean="0"/>
              <a:t>Material, fabrication, surface process, instrumentation &amp; </a:t>
            </a:r>
            <a:r>
              <a:rPr lang="en-US" altLang="ja-JP" sz="2400" dirty="0" err="1" smtClean="0"/>
              <a:t>reparing</a:t>
            </a:r>
            <a:r>
              <a:rPr lang="en-US" altLang="ja-JP" sz="2400" dirty="0" smtClean="0"/>
              <a:t>, </a:t>
            </a:r>
          </a:p>
          <a:p>
            <a:pPr lvl="1"/>
            <a:r>
              <a:rPr lang="en-US" altLang="ja-JP" sz="2400" dirty="0" smtClean="0"/>
              <a:t>Strategy to overcome ‘quench’ and ‘field emission’, </a:t>
            </a:r>
          </a:p>
          <a:p>
            <a:pPr lvl="1"/>
            <a:r>
              <a:rPr lang="en-US" altLang="ja-JP" sz="2400" dirty="0" smtClean="0"/>
              <a:t>Improvement of gradient and successful production  yield,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Strategy for accelerating gradient in ILC </a:t>
            </a:r>
            <a:r>
              <a:rPr lang="en-US" altLang="ja-JP" dirty="0" smtClean="0">
                <a:solidFill>
                  <a:srgbClr val="3366FF"/>
                </a:solidFill>
              </a:rPr>
              <a:t>(Experts TBD and A. Yamamoto) </a:t>
            </a:r>
          </a:p>
          <a:p>
            <a:pPr lvl="1"/>
            <a:r>
              <a:rPr lang="en-US" altLang="ja-JP" dirty="0" smtClean="0"/>
              <a:t>Overview of the production yield progress and prospect including gradient spread</a:t>
            </a:r>
          </a:p>
          <a:p>
            <a:pPr lvl="1"/>
            <a:r>
              <a:rPr lang="en-US" altLang="ja-JP" dirty="0" smtClean="0"/>
              <a:t>Specification of Gradient, Q0, emitted radiation, resulting in cryogenic0load, in the cavity vertical test, </a:t>
            </a:r>
          </a:p>
          <a:p>
            <a:pPr lvl="1"/>
            <a:r>
              <a:rPr lang="en-US" altLang="ja-JP" dirty="0" smtClean="0"/>
              <a:t>Specification for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test including </a:t>
            </a:r>
            <a:r>
              <a:rPr lang="en-US" altLang="ja-JP" u="sng" dirty="0" smtClean="0"/>
              <a:t>cavity/</a:t>
            </a:r>
            <a:r>
              <a:rPr lang="en-US" altLang="ja-JP" u="sng" dirty="0" err="1" smtClean="0"/>
              <a:t>cromodule</a:t>
            </a:r>
            <a:r>
              <a:rPr lang="en-US" altLang="ja-JP" u="sng" dirty="0" smtClean="0"/>
              <a:t> operational margin</a:t>
            </a:r>
          </a:p>
          <a:p>
            <a:pPr lvl="1"/>
            <a:r>
              <a:rPr lang="en-US" altLang="ja-JP" dirty="0" smtClean="0"/>
              <a:t>Specification in beam acceleration, including RF and </a:t>
            </a:r>
            <a:r>
              <a:rPr lang="en-US" altLang="ja-JP" u="sng" dirty="0" smtClean="0"/>
              <a:t>beam operation margin</a:t>
            </a:r>
            <a:endParaRPr lang="en-US" altLang="ja-JP" u="sng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Strategy to control ‘emitted radiation’  </a:t>
            </a:r>
          </a:p>
          <a:p>
            <a:pPr lvl="1"/>
            <a:r>
              <a:rPr lang="en-US" altLang="ja-JP" dirty="0" smtClean="0"/>
              <a:t>Strategy for tuning and control including tolerances and availability margin, (&lt;&lt; advices from R. </a:t>
            </a:r>
          </a:p>
          <a:p>
            <a:pPr lvl="1"/>
            <a:r>
              <a:rPr lang="en-US" altLang="ja-JP" dirty="0" smtClean="0"/>
              <a:t>Impact on other accelerator system CFS, RF cryogenics and cost,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xfelpresentation_en">
  <a:themeElements>
    <a:clrScheme name="xfelpresentation_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xfelpresentation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xfelpresentation_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felpresentation_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felpresentation_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felpresentation_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felpresentation_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felpresentation_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felpresentation_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felpresentation_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felpresentation_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felpresentation_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felpresentation_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felpresentation_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10117</TotalTime>
  <Words>650</Words>
  <Application>Microsoft Office PowerPoint</Application>
  <PresentationFormat>On-screen Show (4:3)</PresentationFormat>
  <Paragraphs>132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Unicode MS</vt:lpstr>
      <vt:lpstr>Arial Black</vt:lpstr>
      <vt:lpstr>Wingdings</vt:lpstr>
      <vt:lpstr>xfelpresentation_en</vt:lpstr>
      <vt:lpstr>3_Blank Presentation</vt:lpstr>
      <vt:lpstr>PM report May 12, 2010:</vt:lpstr>
      <vt:lpstr>Slide 2</vt:lpstr>
      <vt:lpstr>R&amp;D Plan Release 5 Some ideas for discussion</vt:lpstr>
      <vt:lpstr>Five Themes to Develop</vt:lpstr>
      <vt:lpstr>TDP R&amp;D Plan, Release 5 To be updated, due June 10, 2010 </vt:lpstr>
      <vt:lpstr>R&amp;D Plan (Rel. 5) Schedule</vt:lpstr>
      <vt:lpstr>1st BAW Announcement distributed, May 3, 2010</vt:lpstr>
      <vt:lpstr>Subjects to be discussed Single tunnel HLRF systems</vt:lpstr>
      <vt:lpstr>Subjects to be discussed Accelerating Gradient</vt:lpstr>
      <vt:lpstr>Preparation for the 1st BAW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</dc:title>
  <dc:creator>PM</dc:creator>
  <cp:lastModifiedBy>mcrec</cp:lastModifiedBy>
  <cp:revision>428</cp:revision>
  <dcterms:created xsi:type="dcterms:W3CDTF">2007-07-12T11:59:40Z</dcterms:created>
  <dcterms:modified xsi:type="dcterms:W3CDTF">2010-05-11T17:15:38Z</dcterms:modified>
</cp:coreProperties>
</file>