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C045B1-D418-43FA-A627-4B52949F8631}" type="datetimeFigureOut">
              <a:rPr lang="fr-FR" smtClean="0"/>
              <a:pPr/>
              <a:t>21/05/2010</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EF230D-BC62-4238-A6F0-5A7A1185877B}" type="slidenum">
              <a:rPr lang="fr-FR" smtClean="0"/>
              <a:pPr/>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0CEF230D-BC62-4238-A6F0-5A7A1185877B}" type="slidenum">
              <a:rPr lang="fr-FR" smtClean="0"/>
              <a:pPr/>
              <a:t>7</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0CEF230D-BC62-4238-A6F0-5A7A1185877B}" type="slidenum">
              <a:rPr lang="fr-FR" smtClean="0"/>
              <a:pPr/>
              <a:t>8</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r>
              <a:rPr lang="fr-FR" smtClean="0"/>
              <a:t>20/05/2010</a:t>
            </a:r>
            <a:endParaRPr lang="fr-FR"/>
          </a:p>
        </p:txBody>
      </p:sp>
      <p:sp>
        <p:nvSpPr>
          <p:cNvPr id="5" name="Footer Placeholder 4"/>
          <p:cNvSpPr>
            <a:spLocks noGrp="1"/>
          </p:cNvSpPr>
          <p:nvPr>
            <p:ph type="ftr" sz="quarter" idx="11"/>
          </p:nvPr>
        </p:nvSpPr>
        <p:spPr/>
        <p:txBody>
          <a:bodyPr/>
          <a:lstStyle/>
          <a:p>
            <a:r>
              <a:rPr lang="en-US" smtClean="0"/>
              <a:t>Wenxin Wang - LC-TPC Phone meeting</a:t>
            </a:r>
            <a:endParaRPr lang="fr-FR"/>
          </a:p>
        </p:txBody>
      </p:sp>
      <p:sp>
        <p:nvSpPr>
          <p:cNvPr id="6" name="Slide Number Placeholder 5"/>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r>
              <a:rPr lang="fr-FR" smtClean="0"/>
              <a:t>20/05/2010</a:t>
            </a:r>
            <a:endParaRPr lang="fr-FR"/>
          </a:p>
        </p:txBody>
      </p:sp>
      <p:sp>
        <p:nvSpPr>
          <p:cNvPr id="5" name="Footer Placeholder 4"/>
          <p:cNvSpPr>
            <a:spLocks noGrp="1"/>
          </p:cNvSpPr>
          <p:nvPr>
            <p:ph type="ftr" sz="quarter" idx="11"/>
          </p:nvPr>
        </p:nvSpPr>
        <p:spPr/>
        <p:txBody>
          <a:bodyPr/>
          <a:lstStyle/>
          <a:p>
            <a:r>
              <a:rPr lang="en-US" smtClean="0"/>
              <a:t>Wenxin Wang - LC-TPC Phone meeting</a:t>
            </a:r>
            <a:endParaRPr lang="fr-FR"/>
          </a:p>
        </p:txBody>
      </p:sp>
      <p:sp>
        <p:nvSpPr>
          <p:cNvPr id="6" name="Slide Number Placeholder 5"/>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r>
              <a:rPr lang="fr-FR" smtClean="0"/>
              <a:t>20/05/2010</a:t>
            </a:r>
            <a:endParaRPr lang="fr-FR"/>
          </a:p>
        </p:txBody>
      </p:sp>
      <p:sp>
        <p:nvSpPr>
          <p:cNvPr id="5" name="Footer Placeholder 4"/>
          <p:cNvSpPr>
            <a:spLocks noGrp="1"/>
          </p:cNvSpPr>
          <p:nvPr>
            <p:ph type="ftr" sz="quarter" idx="11"/>
          </p:nvPr>
        </p:nvSpPr>
        <p:spPr/>
        <p:txBody>
          <a:bodyPr/>
          <a:lstStyle/>
          <a:p>
            <a:r>
              <a:rPr lang="en-US" smtClean="0"/>
              <a:t>Wenxin Wang - LC-TPC Phone meeting</a:t>
            </a:r>
            <a:endParaRPr lang="fr-FR"/>
          </a:p>
        </p:txBody>
      </p:sp>
      <p:sp>
        <p:nvSpPr>
          <p:cNvPr id="6" name="Slide Number Placeholder 5"/>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r>
              <a:rPr lang="fr-FR" smtClean="0"/>
              <a:t>20/05/2010</a:t>
            </a:r>
            <a:endParaRPr lang="fr-FR"/>
          </a:p>
        </p:txBody>
      </p:sp>
      <p:sp>
        <p:nvSpPr>
          <p:cNvPr id="5" name="Footer Placeholder 4"/>
          <p:cNvSpPr>
            <a:spLocks noGrp="1"/>
          </p:cNvSpPr>
          <p:nvPr>
            <p:ph type="ftr" sz="quarter" idx="11"/>
          </p:nvPr>
        </p:nvSpPr>
        <p:spPr/>
        <p:txBody>
          <a:bodyPr/>
          <a:lstStyle/>
          <a:p>
            <a:r>
              <a:rPr lang="en-US" smtClean="0"/>
              <a:t>Wenxin Wang - LC-TPC Phone meeting</a:t>
            </a:r>
            <a:endParaRPr lang="fr-FR"/>
          </a:p>
        </p:txBody>
      </p:sp>
      <p:sp>
        <p:nvSpPr>
          <p:cNvPr id="6" name="Slide Number Placeholder 5"/>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fr-FR" smtClean="0"/>
              <a:t>20/05/2010</a:t>
            </a:r>
            <a:endParaRPr lang="fr-FR"/>
          </a:p>
        </p:txBody>
      </p:sp>
      <p:sp>
        <p:nvSpPr>
          <p:cNvPr id="5" name="Footer Placeholder 4"/>
          <p:cNvSpPr>
            <a:spLocks noGrp="1"/>
          </p:cNvSpPr>
          <p:nvPr>
            <p:ph type="ftr" sz="quarter" idx="11"/>
          </p:nvPr>
        </p:nvSpPr>
        <p:spPr/>
        <p:txBody>
          <a:bodyPr/>
          <a:lstStyle/>
          <a:p>
            <a:r>
              <a:rPr lang="en-US" smtClean="0"/>
              <a:t>Wenxin Wang - LC-TPC Phone meeting</a:t>
            </a:r>
            <a:endParaRPr lang="fr-FR"/>
          </a:p>
        </p:txBody>
      </p:sp>
      <p:sp>
        <p:nvSpPr>
          <p:cNvPr id="6" name="Slide Number Placeholder 5"/>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r>
              <a:rPr lang="fr-FR" smtClean="0"/>
              <a:t>20/05/2010</a:t>
            </a:r>
            <a:endParaRPr lang="fr-FR"/>
          </a:p>
        </p:txBody>
      </p:sp>
      <p:sp>
        <p:nvSpPr>
          <p:cNvPr id="6" name="Footer Placeholder 5"/>
          <p:cNvSpPr>
            <a:spLocks noGrp="1"/>
          </p:cNvSpPr>
          <p:nvPr>
            <p:ph type="ftr" sz="quarter" idx="11"/>
          </p:nvPr>
        </p:nvSpPr>
        <p:spPr/>
        <p:txBody>
          <a:bodyPr/>
          <a:lstStyle/>
          <a:p>
            <a:r>
              <a:rPr lang="en-US" smtClean="0"/>
              <a:t>Wenxin Wang - LC-TPC Phone meeting</a:t>
            </a:r>
            <a:endParaRPr lang="fr-FR"/>
          </a:p>
        </p:txBody>
      </p:sp>
      <p:sp>
        <p:nvSpPr>
          <p:cNvPr id="7" name="Slide Number Placeholder 6"/>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r>
              <a:rPr lang="fr-FR" smtClean="0"/>
              <a:t>20/05/2010</a:t>
            </a:r>
            <a:endParaRPr lang="fr-FR"/>
          </a:p>
        </p:txBody>
      </p:sp>
      <p:sp>
        <p:nvSpPr>
          <p:cNvPr id="8" name="Footer Placeholder 7"/>
          <p:cNvSpPr>
            <a:spLocks noGrp="1"/>
          </p:cNvSpPr>
          <p:nvPr>
            <p:ph type="ftr" sz="quarter" idx="11"/>
          </p:nvPr>
        </p:nvSpPr>
        <p:spPr/>
        <p:txBody>
          <a:bodyPr/>
          <a:lstStyle/>
          <a:p>
            <a:r>
              <a:rPr lang="en-US" smtClean="0"/>
              <a:t>Wenxin Wang - LC-TPC Phone meeting</a:t>
            </a:r>
            <a:endParaRPr lang="fr-FR"/>
          </a:p>
        </p:txBody>
      </p:sp>
      <p:sp>
        <p:nvSpPr>
          <p:cNvPr id="9" name="Slide Number Placeholder 8"/>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r>
              <a:rPr lang="fr-FR" smtClean="0"/>
              <a:t>20/05/2010</a:t>
            </a:r>
            <a:endParaRPr lang="fr-FR"/>
          </a:p>
        </p:txBody>
      </p:sp>
      <p:sp>
        <p:nvSpPr>
          <p:cNvPr id="4" name="Footer Placeholder 3"/>
          <p:cNvSpPr>
            <a:spLocks noGrp="1"/>
          </p:cNvSpPr>
          <p:nvPr>
            <p:ph type="ftr" sz="quarter" idx="11"/>
          </p:nvPr>
        </p:nvSpPr>
        <p:spPr/>
        <p:txBody>
          <a:bodyPr/>
          <a:lstStyle/>
          <a:p>
            <a:r>
              <a:rPr lang="en-US" smtClean="0"/>
              <a:t>Wenxin Wang - LC-TPC Phone meeting</a:t>
            </a:r>
            <a:endParaRPr lang="fr-FR"/>
          </a:p>
        </p:txBody>
      </p:sp>
      <p:sp>
        <p:nvSpPr>
          <p:cNvPr id="5" name="Slide Number Placeholder 4"/>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smtClean="0"/>
              <a:t>20/05/2010</a:t>
            </a:r>
            <a:endParaRPr lang="fr-FR"/>
          </a:p>
        </p:txBody>
      </p:sp>
      <p:sp>
        <p:nvSpPr>
          <p:cNvPr id="3" name="Footer Placeholder 2"/>
          <p:cNvSpPr>
            <a:spLocks noGrp="1"/>
          </p:cNvSpPr>
          <p:nvPr>
            <p:ph type="ftr" sz="quarter" idx="11"/>
          </p:nvPr>
        </p:nvSpPr>
        <p:spPr/>
        <p:txBody>
          <a:bodyPr/>
          <a:lstStyle/>
          <a:p>
            <a:r>
              <a:rPr lang="en-US" smtClean="0"/>
              <a:t>Wenxin Wang - LC-TPC Phone meeting</a:t>
            </a:r>
            <a:endParaRPr lang="fr-FR"/>
          </a:p>
        </p:txBody>
      </p:sp>
      <p:sp>
        <p:nvSpPr>
          <p:cNvPr id="4" name="Slide Number Placeholder 3"/>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FR" smtClean="0"/>
              <a:t>20/05/2010</a:t>
            </a:r>
            <a:endParaRPr lang="fr-FR"/>
          </a:p>
        </p:txBody>
      </p:sp>
      <p:sp>
        <p:nvSpPr>
          <p:cNvPr id="6" name="Footer Placeholder 5"/>
          <p:cNvSpPr>
            <a:spLocks noGrp="1"/>
          </p:cNvSpPr>
          <p:nvPr>
            <p:ph type="ftr" sz="quarter" idx="11"/>
          </p:nvPr>
        </p:nvSpPr>
        <p:spPr/>
        <p:txBody>
          <a:bodyPr/>
          <a:lstStyle/>
          <a:p>
            <a:r>
              <a:rPr lang="en-US" smtClean="0"/>
              <a:t>Wenxin Wang - LC-TPC Phone meeting</a:t>
            </a:r>
            <a:endParaRPr lang="fr-FR"/>
          </a:p>
        </p:txBody>
      </p:sp>
      <p:sp>
        <p:nvSpPr>
          <p:cNvPr id="7" name="Slide Number Placeholder 6"/>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FR" smtClean="0"/>
              <a:t>20/05/2010</a:t>
            </a:r>
            <a:endParaRPr lang="fr-FR"/>
          </a:p>
        </p:txBody>
      </p:sp>
      <p:sp>
        <p:nvSpPr>
          <p:cNvPr id="6" name="Footer Placeholder 5"/>
          <p:cNvSpPr>
            <a:spLocks noGrp="1"/>
          </p:cNvSpPr>
          <p:nvPr>
            <p:ph type="ftr" sz="quarter" idx="11"/>
          </p:nvPr>
        </p:nvSpPr>
        <p:spPr/>
        <p:txBody>
          <a:bodyPr/>
          <a:lstStyle/>
          <a:p>
            <a:r>
              <a:rPr lang="en-US" smtClean="0"/>
              <a:t>Wenxin Wang - LC-TPC Phone meeting</a:t>
            </a:r>
            <a:endParaRPr lang="fr-FR"/>
          </a:p>
        </p:txBody>
      </p:sp>
      <p:sp>
        <p:nvSpPr>
          <p:cNvPr id="7" name="Slide Number Placeholder 6"/>
          <p:cNvSpPr>
            <a:spLocks noGrp="1"/>
          </p:cNvSpPr>
          <p:nvPr>
            <p:ph type="sldNum" sz="quarter" idx="12"/>
          </p:nvPr>
        </p:nvSpPr>
        <p:spPr/>
        <p:txBody>
          <a:bodyPr/>
          <a:lstStyle/>
          <a:p>
            <a:fld id="{23BCE361-CBEB-44C0-BF6D-DCA03BA4C1B9}"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20/05/2010</a:t>
            </a:r>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Wenxin Wang - LC-TPC Phone meeting</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BCE361-CBEB-44C0-BF6D-DCA03BA4C1B9}"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1643050"/>
            <a:ext cx="7772400" cy="1470025"/>
          </a:xfrm>
        </p:spPr>
        <p:txBody>
          <a:bodyPr>
            <a:normAutofit/>
          </a:bodyPr>
          <a:lstStyle/>
          <a:p>
            <a:r>
              <a:rPr lang="en-US" sz="4000" b="1" dirty="0" smtClean="0"/>
              <a:t>Preliminary </a:t>
            </a:r>
            <a:r>
              <a:rPr lang="en-US" sz="4000" b="1" dirty="0" err="1" smtClean="0"/>
              <a:t>Micromegas</a:t>
            </a:r>
            <a:r>
              <a:rPr lang="en-US" sz="4000" b="1" dirty="0" smtClean="0"/>
              <a:t> Data Analysis Results</a:t>
            </a:r>
            <a:endParaRPr lang="fr-FR" sz="4000" dirty="0"/>
          </a:p>
        </p:txBody>
      </p:sp>
      <p:sp>
        <p:nvSpPr>
          <p:cNvPr id="3" name="Subtitle 2"/>
          <p:cNvSpPr>
            <a:spLocks noGrp="1"/>
          </p:cNvSpPr>
          <p:nvPr>
            <p:ph type="subTitle" idx="1"/>
          </p:nvPr>
        </p:nvSpPr>
        <p:spPr/>
        <p:txBody>
          <a:bodyPr>
            <a:normAutofit/>
          </a:bodyPr>
          <a:lstStyle/>
          <a:p>
            <a:r>
              <a:rPr lang="fr-FR" sz="2400" dirty="0" smtClean="0"/>
              <a:t>D. </a:t>
            </a:r>
            <a:r>
              <a:rPr lang="fr-FR" sz="2400" dirty="0" err="1" smtClean="0"/>
              <a:t>Attié</a:t>
            </a:r>
            <a:r>
              <a:rPr lang="fr-FR" sz="2400" dirty="0" smtClean="0"/>
              <a:t>, P. Colas, M. Dixit, </a:t>
            </a:r>
          </a:p>
          <a:p>
            <a:r>
              <a:rPr lang="en-US" sz="2400" dirty="0" smtClean="0"/>
              <a:t>M. </a:t>
            </a:r>
            <a:r>
              <a:rPr lang="en-US" sz="2400" dirty="0" err="1" smtClean="0"/>
              <a:t>Riallot</a:t>
            </a:r>
            <a:r>
              <a:rPr lang="en-US" sz="2400" dirty="0" smtClean="0"/>
              <a:t>, </a:t>
            </a:r>
            <a:r>
              <a:rPr lang="en-US" sz="2400" dirty="0" err="1" smtClean="0"/>
              <a:t>Yun</a:t>
            </a:r>
            <a:r>
              <a:rPr lang="en-US" sz="2400" dirty="0" smtClean="0"/>
              <a:t>-Ha Shin, S. Turnbull, W. Wang</a:t>
            </a:r>
            <a:endParaRPr lang="fr-FR" sz="2400" dirty="0"/>
          </a:p>
        </p:txBody>
      </p:sp>
      <p:sp>
        <p:nvSpPr>
          <p:cNvPr id="4" name="Date Placeholder 3"/>
          <p:cNvSpPr>
            <a:spLocks noGrp="1"/>
          </p:cNvSpPr>
          <p:nvPr>
            <p:ph type="dt" sz="half" idx="10"/>
          </p:nvPr>
        </p:nvSpPr>
        <p:spPr/>
        <p:txBody>
          <a:bodyPr/>
          <a:lstStyle/>
          <a:p>
            <a:r>
              <a:rPr lang="fr-FR" smtClean="0"/>
              <a:t>20/05/2010</a:t>
            </a:r>
            <a:endParaRPr lang="fr-FR"/>
          </a:p>
        </p:txBody>
      </p:sp>
      <p:sp>
        <p:nvSpPr>
          <p:cNvPr id="5" name="Slide Number Placeholder 4"/>
          <p:cNvSpPr>
            <a:spLocks noGrp="1"/>
          </p:cNvSpPr>
          <p:nvPr>
            <p:ph type="sldNum" sz="quarter" idx="12"/>
          </p:nvPr>
        </p:nvSpPr>
        <p:spPr/>
        <p:txBody>
          <a:bodyPr/>
          <a:lstStyle/>
          <a:p>
            <a:fld id="{23BCE361-CBEB-44C0-BF6D-DCA03BA4C1B9}" type="slidenum">
              <a:rPr lang="fr-FR" smtClean="0"/>
              <a:pPr/>
              <a:t>1</a:t>
            </a:fld>
            <a:endParaRPr lang="fr-FR"/>
          </a:p>
        </p:txBody>
      </p:sp>
      <p:sp>
        <p:nvSpPr>
          <p:cNvPr id="6" name="Footer Placeholder 5"/>
          <p:cNvSpPr>
            <a:spLocks noGrp="1"/>
          </p:cNvSpPr>
          <p:nvPr>
            <p:ph type="ftr" sz="quarter" idx="11"/>
          </p:nvPr>
        </p:nvSpPr>
        <p:spPr/>
        <p:txBody>
          <a:bodyPr/>
          <a:lstStyle/>
          <a:p>
            <a:r>
              <a:rPr lang="en-US" smtClean="0"/>
              <a:t>Wenxin Wang - LC-TPC Phone meeting</a:t>
            </a:r>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fr-FR"/>
          </a:p>
        </p:txBody>
      </p:sp>
      <p:grpSp>
        <p:nvGrpSpPr>
          <p:cNvPr id="4" name="Group 5"/>
          <p:cNvGrpSpPr>
            <a:grpSpLocks/>
          </p:cNvGrpSpPr>
          <p:nvPr/>
        </p:nvGrpSpPr>
        <p:grpSpPr bwMode="auto">
          <a:xfrm>
            <a:off x="0" y="1143000"/>
            <a:ext cx="9144000" cy="5214938"/>
            <a:chOff x="53975" y="893763"/>
            <a:chExt cx="8999538" cy="5365750"/>
          </a:xfrm>
        </p:grpSpPr>
        <p:pic>
          <p:nvPicPr>
            <p:cNvPr id="5" name="Picture 2" descr="D:\PROJETS\TPC\MESURES\091102-05_LP_BeamTests_SiEnveloppe_DESY\IMGP0070_re.JPG"/>
            <p:cNvPicPr>
              <a:picLocks noChangeAspect="1" noChangeArrowheads="1"/>
            </p:cNvPicPr>
            <p:nvPr/>
          </p:nvPicPr>
          <p:blipFill>
            <a:blip r:embed="rId2" cstate="print"/>
            <a:srcRect/>
            <a:stretch>
              <a:fillRect/>
            </a:stretch>
          </p:blipFill>
          <p:spPr bwMode="auto">
            <a:xfrm>
              <a:off x="53975" y="893763"/>
              <a:ext cx="8999538" cy="5365750"/>
            </a:xfrm>
            <a:prstGeom prst="rect">
              <a:avLst/>
            </a:prstGeom>
            <a:noFill/>
            <a:ln w="9525">
              <a:noFill/>
              <a:miter lim="800000"/>
              <a:headEnd/>
              <a:tailEnd/>
            </a:ln>
          </p:spPr>
        </p:pic>
        <p:sp>
          <p:nvSpPr>
            <p:cNvPr id="6" name="ZoneTexte 8"/>
            <p:cNvSpPr txBox="1">
              <a:spLocks noChangeArrowheads="1"/>
            </p:cNvSpPr>
            <p:nvPr/>
          </p:nvSpPr>
          <p:spPr bwMode="auto">
            <a:xfrm>
              <a:off x="3919568" y="5643563"/>
              <a:ext cx="1590614" cy="601682"/>
            </a:xfrm>
            <a:prstGeom prst="rect">
              <a:avLst/>
            </a:prstGeom>
            <a:noFill/>
            <a:ln w="9525">
              <a:noFill/>
              <a:miter lim="800000"/>
              <a:headEnd/>
              <a:tailEnd/>
            </a:ln>
          </p:spPr>
          <p:txBody>
            <a:bodyPr wrap="none">
              <a:spAutoFit/>
            </a:bodyPr>
            <a:lstStyle/>
            <a:p>
              <a:pPr algn="ctr"/>
              <a:r>
                <a:rPr lang="en-US" dirty="0">
                  <a:solidFill>
                    <a:schemeClr val="bg1"/>
                  </a:solidFill>
                  <a:latin typeface="Bookman Old Style" pitchFamily="18" charset="0"/>
                </a:rPr>
                <a:t>Resistive ink</a:t>
              </a:r>
            </a:p>
            <a:p>
              <a:pPr algn="ctr"/>
              <a:r>
                <a:rPr lang="en-US" sz="1400" dirty="0" smtClean="0">
                  <a:solidFill>
                    <a:schemeClr val="bg1"/>
                  </a:solidFill>
                  <a:latin typeface="Bookman Old Style" pitchFamily="18" charset="0"/>
                </a:rPr>
                <a:t>~</a:t>
              </a:r>
              <a:r>
                <a:rPr lang="en-US" sz="1400" dirty="0" smtClean="0">
                  <a:solidFill>
                    <a:schemeClr val="bg1"/>
                  </a:solidFill>
                </a:rPr>
                <a:t>2(?)</a:t>
              </a:r>
              <a:r>
                <a:rPr lang="en-US" sz="1400" dirty="0" smtClean="0">
                  <a:solidFill>
                    <a:schemeClr val="bg1"/>
                  </a:solidFill>
                  <a:latin typeface="Bookman Old Style" pitchFamily="18" charset="0"/>
                </a:rPr>
                <a:t> </a:t>
              </a:r>
              <a:r>
                <a:rPr lang="en-US" sz="1400" dirty="0">
                  <a:solidFill>
                    <a:schemeClr val="bg1"/>
                  </a:solidFill>
                  <a:latin typeface="Bookman Old Style" pitchFamily="18" charset="0"/>
                </a:rPr>
                <a:t>MΩ/□</a:t>
              </a:r>
            </a:p>
          </p:txBody>
        </p:sp>
        <p:sp>
          <p:nvSpPr>
            <p:cNvPr id="7" name="ZoneTexte 9"/>
            <p:cNvSpPr txBox="1">
              <a:spLocks noChangeArrowheads="1"/>
            </p:cNvSpPr>
            <p:nvPr/>
          </p:nvSpPr>
          <p:spPr bwMode="auto">
            <a:xfrm>
              <a:off x="829291" y="3448050"/>
              <a:ext cx="2033942" cy="886690"/>
            </a:xfrm>
            <a:prstGeom prst="rect">
              <a:avLst/>
            </a:prstGeom>
            <a:noFill/>
            <a:ln w="9525">
              <a:noFill/>
              <a:miter lim="800000"/>
              <a:headEnd/>
              <a:tailEnd/>
            </a:ln>
          </p:spPr>
          <p:txBody>
            <a:bodyPr wrap="none">
              <a:spAutoFit/>
            </a:bodyPr>
            <a:lstStyle/>
            <a:p>
              <a:pPr algn="ctr"/>
              <a:r>
                <a:rPr lang="en-US">
                  <a:solidFill>
                    <a:schemeClr val="bg1"/>
                  </a:solidFill>
                  <a:latin typeface="Bookman Old Style" pitchFamily="18" charset="0"/>
                </a:rPr>
                <a:t>Resistive Kapton</a:t>
              </a:r>
            </a:p>
            <a:p>
              <a:pPr algn="ctr"/>
              <a:r>
                <a:rPr lang="en-US" sz="1400">
                  <a:solidFill>
                    <a:schemeClr val="bg1"/>
                  </a:solidFill>
                  <a:latin typeface="Bookman Old Style" pitchFamily="18" charset="0"/>
                </a:rPr>
                <a:t>~5 MΩ/□</a:t>
              </a:r>
            </a:p>
            <a:p>
              <a:pPr algn="ctr"/>
              <a:endParaRPr lang="en-US">
                <a:solidFill>
                  <a:schemeClr val="bg1"/>
                </a:solidFill>
                <a:latin typeface="Bookman Old Style" pitchFamily="18" charset="0"/>
              </a:endParaRPr>
            </a:p>
          </p:txBody>
        </p:sp>
        <p:sp>
          <p:nvSpPr>
            <p:cNvPr id="8" name="ZoneTexte 10"/>
            <p:cNvSpPr txBox="1">
              <a:spLocks noChangeArrowheads="1"/>
            </p:cNvSpPr>
            <p:nvPr/>
          </p:nvSpPr>
          <p:spPr bwMode="auto">
            <a:xfrm>
              <a:off x="6923088" y="3470275"/>
              <a:ext cx="1233487" cy="369888"/>
            </a:xfrm>
            <a:prstGeom prst="rect">
              <a:avLst/>
            </a:prstGeom>
            <a:noFill/>
            <a:ln w="9525">
              <a:noFill/>
              <a:miter lim="800000"/>
              <a:headEnd/>
              <a:tailEnd/>
            </a:ln>
          </p:spPr>
          <p:txBody>
            <a:bodyPr wrap="none">
              <a:spAutoFit/>
            </a:bodyPr>
            <a:lstStyle/>
            <a:p>
              <a:r>
                <a:rPr lang="en-US">
                  <a:solidFill>
                    <a:schemeClr val="bg1"/>
                  </a:solidFill>
                  <a:latin typeface="Bookman Old Style" pitchFamily="18" charset="0"/>
                </a:rPr>
                <a:t>Standard</a:t>
              </a:r>
            </a:p>
          </p:txBody>
        </p:sp>
        <p:sp>
          <p:nvSpPr>
            <p:cNvPr id="9" name="ZoneTexte 11"/>
            <p:cNvSpPr txBox="1">
              <a:spLocks noChangeArrowheads="1"/>
            </p:cNvSpPr>
            <p:nvPr/>
          </p:nvSpPr>
          <p:spPr bwMode="auto">
            <a:xfrm>
              <a:off x="3543786" y="2419350"/>
              <a:ext cx="2246929" cy="601682"/>
            </a:xfrm>
            <a:prstGeom prst="rect">
              <a:avLst/>
            </a:prstGeom>
            <a:noFill/>
            <a:ln w="9525">
              <a:noFill/>
              <a:miter lim="800000"/>
              <a:headEnd/>
              <a:tailEnd/>
            </a:ln>
          </p:spPr>
          <p:txBody>
            <a:bodyPr wrap="none">
              <a:spAutoFit/>
            </a:bodyPr>
            <a:lstStyle/>
            <a:p>
              <a:pPr algn="ctr"/>
              <a:r>
                <a:rPr lang="en-US" dirty="0">
                  <a:latin typeface="Bookman Old Style" pitchFamily="18" charset="0"/>
                </a:rPr>
                <a:t>2 Resistive </a:t>
              </a:r>
              <a:r>
                <a:rPr lang="en-US" dirty="0" err="1">
                  <a:latin typeface="Bookman Old Style" pitchFamily="18" charset="0"/>
                </a:rPr>
                <a:t>Kapton</a:t>
              </a:r>
              <a:endParaRPr lang="en-US" dirty="0">
                <a:latin typeface="Bookman Old Style" pitchFamily="18" charset="0"/>
              </a:endParaRPr>
            </a:p>
            <a:p>
              <a:pPr algn="ctr"/>
              <a:r>
                <a:rPr lang="en-US" sz="1400" dirty="0">
                  <a:latin typeface="Bookman Old Style" pitchFamily="18" charset="0"/>
                </a:rPr>
                <a:t>~3 MΩ/□</a:t>
              </a:r>
            </a:p>
          </p:txBody>
        </p:sp>
      </p:grpSp>
      <p:sp>
        <p:nvSpPr>
          <p:cNvPr id="10" name="Title 1"/>
          <p:cNvSpPr>
            <a:spLocks noGrp="1"/>
          </p:cNvSpPr>
          <p:nvPr>
            <p:ph type="title"/>
          </p:nvPr>
        </p:nvSpPr>
        <p:spPr>
          <a:xfrm>
            <a:off x="0" y="0"/>
            <a:ext cx="9144000" cy="1143000"/>
          </a:xfrm>
        </p:spPr>
        <p:txBody>
          <a:bodyPr>
            <a:normAutofit/>
          </a:bodyPr>
          <a:lstStyle/>
          <a:p>
            <a:r>
              <a:rPr lang="en-US" sz="3600" b="1" dirty="0" smtClean="0"/>
              <a:t>Detector modules</a:t>
            </a:r>
            <a:endParaRPr lang="fr-FR" sz="3600" b="1" dirty="0"/>
          </a:p>
        </p:txBody>
      </p:sp>
      <p:sp>
        <p:nvSpPr>
          <p:cNvPr id="11" name="Date Placeholder 10"/>
          <p:cNvSpPr>
            <a:spLocks noGrp="1"/>
          </p:cNvSpPr>
          <p:nvPr>
            <p:ph type="dt" sz="half" idx="10"/>
          </p:nvPr>
        </p:nvSpPr>
        <p:spPr/>
        <p:txBody>
          <a:bodyPr/>
          <a:lstStyle/>
          <a:p>
            <a:r>
              <a:rPr lang="fr-FR" smtClean="0"/>
              <a:t>20/05/2010</a:t>
            </a:r>
            <a:endParaRPr lang="fr-FR"/>
          </a:p>
        </p:txBody>
      </p:sp>
      <p:sp>
        <p:nvSpPr>
          <p:cNvPr id="12" name="Slide Number Placeholder 11"/>
          <p:cNvSpPr>
            <a:spLocks noGrp="1"/>
          </p:cNvSpPr>
          <p:nvPr>
            <p:ph type="sldNum" sz="quarter" idx="12"/>
          </p:nvPr>
        </p:nvSpPr>
        <p:spPr/>
        <p:txBody>
          <a:bodyPr/>
          <a:lstStyle/>
          <a:p>
            <a:fld id="{23BCE361-CBEB-44C0-BF6D-DCA03BA4C1B9}" type="slidenum">
              <a:rPr lang="fr-FR" smtClean="0"/>
              <a:pPr/>
              <a:t>2</a:t>
            </a:fld>
            <a:endParaRPr lang="fr-FR"/>
          </a:p>
        </p:txBody>
      </p:sp>
      <p:sp>
        <p:nvSpPr>
          <p:cNvPr id="13" name="Footer Placeholder 12"/>
          <p:cNvSpPr>
            <a:spLocks noGrp="1"/>
          </p:cNvSpPr>
          <p:nvPr>
            <p:ph type="ftr" sz="quarter" idx="11"/>
          </p:nvPr>
        </p:nvSpPr>
        <p:spPr/>
        <p:txBody>
          <a:bodyPr/>
          <a:lstStyle/>
          <a:p>
            <a:r>
              <a:rPr lang="en-US" smtClean="0"/>
              <a:t>Wenxin Wang - LC-TPC Phone meeting</a:t>
            </a:r>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eso_Z_CLK_module4_910runagain.gif"/>
          <p:cNvPicPr>
            <a:picLocks noChangeAspect="1"/>
          </p:cNvPicPr>
          <p:nvPr/>
        </p:nvPicPr>
        <p:blipFill>
          <a:blip r:embed="rId3" cstate="print"/>
          <a:stretch>
            <a:fillRect/>
          </a:stretch>
        </p:blipFill>
        <p:spPr>
          <a:xfrm>
            <a:off x="1428728" y="714356"/>
            <a:ext cx="5929322" cy="4301665"/>
          </a:xfrm>
          <a:prstGeom prst="rect">
            <a:avLst/>
          </a:prstGeom>
        </p:spPr>
      </p:pic>
      <p:sp>
        <p:nvSpPr>
          <p:cNvPr id="4" name="Title 1"/>
          <p:cNvSpPr>
            <a:spLocks noGrp="1"/>
          </p:cNvSpPr>
          <p:nvPr>
            <p:ph type="title"/>
          </p:nvPr>
        </p:nvSpPr>
        <p:spPr>
          <a:xfrm>
            <a:off x="0" y="0"/>
            <a:ext cx="9144000" cy="1143000"/>
          </a:xfrm>
        </p:spPr>
        <p:txBody>
          <a:bodyPr>
            <a:normAutofit/>
          </a:bodyPr>
          <a:lstStyle/>
          <a:p>
            <a:r>
              <a:rPr lang="en-US" sz="3600" b="1" dirty="0" smtClean="0"/>
              <a:t>Preliminary Data Analysis Results (</a:t>
            </a:r>
            <a:r>
              <a:rPr lang="en-GB" sz="3600" b="1" dirty="0" smtClean="0"/>
              <a:t>B=0)</a:t>
            </a:r>
            <a:endParaRPr lang="fr-FR" sz="3600" b="1" dirty="0"/>
          </a:p>
        </p:txBody>
      </p:sp>
      <p:sp>
        <p:nvSpPr>
          <p:cNvPr id="8" name="TextBox 7"/>
          <p:cNvSpPr txBox="1"/>
          <p:nvPr/>
        </p:nvSpPr>
        <p:spPr>
          <a:xfrm>
            <a:off x="1214414" y="5286388"/>
            <a:ext cx="2071702" cy="400110"/>
          </a:xfrm>
          <a:prstGeom prst="rect">
            <a:avLst/>
          </a:prstGeom>
          <a:noFill/>
        </p:spPr>
        <p:txBody>
          <a:bodyPr wrap="square" rtlCol="0">
            <a:spAutoFit/>
          </a:bodyPr>
          <a:lstStyle/>
          <a:p>
            <a:r>
              <a:rPr lang="en-GB" sz="2000" dirty="0" smtClean="0"/>
              <a:t>Module_4</a:t>
            </a:r>
            <a:endParaRPr lang="fr-FR" sz="2000" dirty="0"/>
          </a:p>
        </p:txBody>
      </p:sp>
      <p:sp>
        <p:nvSpPr>
          <p:cNvPr id="9" name="ZoneTexte 4"/>
          <p:cNvSpPr txBox="1"/>
          <p:nvPr/>
        </p:nvSpPr>
        <p:spPr>
          <a:xfrm>
            <a:off x="928662" y="5786454"/>
            <a:ext cx="2643188" cy="369888"/>
          </a:xfrm>
          <a:prstGeom prst="rect">
            <a:avLst/>
          </a:prstGeom>
          <a:noFill/>
        </p:spPr>
        <p:txBody>
          <a:bodyPr>
            <a:spAutoFit/>
          </a:bodyPr>
          <a:lstStyle/>
          <a:p>
            <a:pPr>
              <a:defRPr/>
            </a:pPr>
            <a:r>
              <a:rPr lang="fr-FR" dirty="0">
                <a:latin typeface="Symbol" pitchFamily="18" charset="2"/>
              </a:rPr>
              <a:t>c</a:t>
            </a:r>
            <a:r>
              <a:rPr lang="fr-FR" baseline="30000" dirty="0">
                <a:latin typeface="Arial" charset="0"/>
              </a:rPr>
              <a:t>2</a:t>
            </a:r>
            <a:r>
              <a:rPr lang="fr-FR" dirty="0">
                <a:latin typeface="Arial" charset="0"/>
              </a:rPr>
              <a:t> /</a:t>
            </a:r>
            <a:r>
              <a:rPr lang="fr-FR" dirty="0" err="1" smtClean="0">
                <a:latin typeface="Arial" charset="0"/>
              </a:rPr>
              <a:t>Ndf</a:t>
            </a:r>
            <a:r>
              <a:rPr lang="fr-FR" dirty="0" smtClean="0">
                <a:latin typeface="Arial" charset="0"/>
              </a:rPr>
              <a:t> </a:t>
            </a:r>
            <a:r>
              <a:rPr lang="fr-FR" dirty="0">
                <a:latin typeface="Arial" charset="0"/>
              </a:rPr>
              <a:t>= </a:t>
            </a:r>
            <a:r>
              <a:rPr lang="fr-FR" dirty="0" smtClean="0">
                <a:latin typeface="Arial" charset="0"/>
              </a:rPr>
              <a:t>15.7 </a:t>
            </a:r>
            <a:r>
              <a:rPr lang="fr-FR" dirty="0">
                <a:latin typeface="Arial" charset="0"/>
              </a:rPr>
              <a:t>/ </a:t>
            </a:r>
            <a:r>
              <a:rPr lang="fr-FR" dirty="0" smtClean="0">
                <a:latin typeface="Arial" charset="0"/>
              </a:rPr>
              <a:t>10</a:t>
            </a:r>
            <a:endParaRPr lang="fr-FR" dirty="0">
              <a:latin typeface="Arial" charset="0"/>
            </a:endParaRPr>
          </a:p>
        </p:txBody>
      </p:sp>
      <p:sp>
        <p:nvSpPr>
          <p:cNvPr id="10" name="TextBox 9"/>
          <p:cNvSpPr txBox="1"/>
          <p:nvPr/>
        </p:nvSpPr>
        <p:spPr>
          <a:xfrm>
            <a:off x="4429124" y="5286388"/>
            <a:ext cx="3143272" cy="723275"/>
          </a:xfrm>
          <a:prstGeom prst="rect">
            <a:avLst/>
          </a:prstGeom>
          <a:noFill/>
        </p:spPr>
        <p:txBody>
          <a:bodyPr wrap="square" rtlCol="0">
            <a:spAutoFit/>
          </a:bodyPr>
          <a:lstStyle/>
          <a:p>
            <a:pPr>
              <a:spcBef>
                <a:spcPts val="600"/>
              </a:spcBef>
            </a:pPr>
            <a:r>
              <a:rPr lang="en-GB" dirty="0" smtClean="0">
                <a:latin typeface="Arial" pitchFamily="34" charset="0"/>
                <a:cs typeface="Arial" pitchFamily="34" charset="0"/>
              </a:rPr>
              <a:t>Peaking time = 200 ns</a:t>
            </a:r>
          </a:p>
          <a:p>
            <a:pPr>
              <a:spcBef>
                <a:spcPts val="600"/>
              </a:spcBef>
            </a:pPr>
            <a:r>
              <a:rPr lang="en-GB" dirty="0" err="1" smtClean="0">
                <a:latin typeface="Arial" pitchFamily="34" charset="0"/>
                <a:cs typeface="Arial" pitchFamily="34" charset="0"/>
              </a:rPr>
              <a:t>V</a:t>
            </a:r>
            <a:r>
              <a:rPr lang="en-GB" baseline="-25000" dirty="0" err="1" smtClean="0">
                <a:latin typeface="Arial" pitchFamily="34" charset="0"/>
                <a:cs typeface="Arial" pitchFamily="34" charset="0"/>
              </a:rPr>
              <a:t>mesh</a:t>
            </a:r>
            <a:r>
              <a:rPr lang="en-GB" dirty="0" smtClean="0">
                <a:latin typeface="Arial" pitchFamily="34" charset="0"/>
                <a:cs typeface="Arial" pitchFamily="34" charset="0"/>
              </a:rPr>
              <a:t> = 381 V</a:t>
            </a:r>
            <a:endParaRPr lang="fr-FR" dirty="0">
              <a:latin typeface="Arial" pitchFamily="34" charset="0"/>
              <a:cs typeface="Arial" pitchFamily="34" charset="0"/>
            </a:endParaRPr>
          </a:p>
        </p:txBody>
      </p:sp>
      <p:sp>
        <p:nvSpPr>
          <p:cNvPr id="7" name="Date Placeholder 6"/>
          <p:cNvSpPr>
            <a:spLocks noGrp="1"/>
          </p:cNvSpPr>
          <p:nvPr>
            <p:ph type="dt" sz="half" idx="10"/>
          </p:nvPr>
        </p:nvSpPr>
        <p:spPr/>
        <p:txBody>
          <a:bodyPr/>
          <a:lstStyle/>
          <a:p>
            <a:r>
              <a:rPr lang="fr-FR" smtClean="0"/>
              <a:t>20/05/2010</a:t>
            </a:r>
            <a:endParaRPr lang="fr-FR"/>
          </a:p>
        </p:txBody>
      </p:sp>
      <p:sp>
        <p:nvSpPr>
          <p:cNvPr id="11" name="Slide Number Placeholder 10"/>
          <p:cNvSpPr>
            <a:spLocks noGrp="1"/>
          </p:cNvSpPr>
          <p:nvPr>
            <p:ph type="sldNum" sz="quarter" idx="12"/>
          </p:nvPr>
        </p:nvSpPr>
        <p:spPr/>
        <p:txBody>
          <a:bodyPr/>
          <a:lstStyle/>
          <a:p>
            <a:fld id="{23BCE361-CBEB-44C0-BF6D-DCA03BA4C1B9}" type="slidenum">
              <a:rPr lang="fr-FR" smtClean="0"/>
              <a:pPr/>
              <a:t>3</a:t>
            </a:fld>
            <a:endParaRPr lang="fr-FR"/>
          </a:p>
        </p:txBody>
      </p:sp>
      <p:sp>
        <p:nvSpPr>
          <p:cNvPr id="12" name="Footer Placeholder 11"/>
          <p:cNvSpPr>
            <a:spLocks noGrp="1"/>
          </p:cNvSpPr>
          <p:nvPr>
            <p:ph type="ftr" sz="quarter" idx="11"/>
          </p:nvPr>
        </p:nvSpPr>
        <p:spPr/>
        <p:txBody>
          <a:bodyPr/>
          <a:lstStyle/>
          <a:p>
            <a:r>
              <a:rPr lang="en-US" smtClean="0"/>
              <a:t>Wenxin Wang - LC-TPC Phone meeting</a:t>
            </a:r>
            <a:endParaRPr lang="fr-FR"/>
          </a:p>
        </p:txBody>
      </p:sp>
      <p:graphicFrame>
        <p:nvGraphicFramePr>
          <p:cNvPr id="2050" name="Object 4"/>
          <p:cNvGraphicFramePr>
            <a:graphicFrameLocks noChangeAspect="1"/>
          </p:cNvGraphicFramePr>
          <p:nvPr/>
        </p:nvGraphicFramePr>
        <p:xfrm>
          <a:off x="4714876" y="3143248"/>
          <a:ext cx="1660522" cy="862593"/>
        </p:xfrm>
        <a:graphic>
          <a:graphicData uri="http://schemas.openxmlformats.org/presentationml/2006/ole">
            <p:oleObj spid="_x0000_s2050" name="Équation" r:id="rId4" imgW="1130040" imgH="520560" progId="Equation.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1143000"/>
          </a:xfrm>
        </p:spPr>
        <p:txBody>
          <a:bodyPr>
            <a:normAutofit/>
          </a:bodyPr>
          <a:lstStyle/>
          <a:p>
            <a:r>
              <a:rPr lang="en-US" sz="3600" b="1" dirty="0" smtClean="0"/>
              <a:t>Preliminary Data Analysis Results (</a:t>
            </a:r>
            <a:r>
              <a:rPr lang="en-GB" sz="3600" b="1" dirty="0" smtClean="0"/>
              <a:t>B=0)</a:t>
            </a:r>
            <a:endParaRPr lang="fr-FR" sz="3600" b="1" dirty="0"/>
          </a:p>
        </p:txBody>
      </p:sp>
      <p:pic>
        <p:nvPicPr>
          <p:cNvPr id="5" name="Picture 4" descr="reso_Z_CLK_module5.gif"/>
          <p:cNvPicPr>
            <a:picLocks noChangeAspect="1"/>
          </p:cNvPicPr>
          <p:nvPr/>
        </p:nvPicPr>
        <p:blipFill>
          <a:blip r:embed="rId2" cstate="print"/>
          <a:stretch>
            <a:fillRect/>
          </a:stretch>
        </p:blipFill>
        <p:spPr>
          <a:xfrm>
            <a:off x="1357290" y="857232"/>
            <a:ext cx="6072230" cy="4429156"/>
          </a:xfrm>
          <a:prstGeom prst="rect">
            <a:avLst/>
          </a:prstGeom>
        </p:spPr>
      </p:pic>
      <p:sp>
        <p:nvSpPr>
          <p:cNvPr id="6" name="TextBox 5"/>
          <p:cNvSpPr txBox="1"/>
          <p:nvPr/>
        </p:nvSpPr>
        <p:spPr>
          <a:xfrm>
            <a:off x="928662" y="5357826"/>
            <a:ext cx="2071702" cy="400110"/>
          </a:xfrm>
          <a:prstGeom prst="rect">
            <a:avLst/>
          </a:prstGeom>
          <a:noFill/>
        </p:spPr>
        <p:txBody>
          <a:bodyPr wrap="square" rtlCol="0">
            <a:spAutoFit/>
          </a:bodyPr>
          <a:lstStyle/>
          <a:p>
            <a:r>
              <a:rPr lang="en-GB" sz="2000" dirty="0" smtClean="0"/>
              <a:t>Module_5</a:t>
            </a:r>
            <a:endParaRPr lang="fr-FR" sz="2000" dirty="0"/>
          </a:p>
        </p:txBody>
      </p:sp>
      <p:sp>
        <p:nvSpPr>
          <p:cNvPr id="8" name="ZoneTexte 4"/>
          <p:cNvSpPr txBox="1"/>
          <p:nvPr/>
        </p:nvSpPr>
        <p:spPr>
          <a:xfrm>
            <a:off x="571472" y="5857892"/>
            <a:ext cx="5214974" cy="369332"/>
          </a:xfrm>
          <a:prstGeom prst="rect">
            <a:avLst/>
          </a:prstGeom>
          <a:noFill/>
        </p:spPr>
        <p:txBody>
          <a:bodyPr wrap="square">
            <a:spAutoFit/>
          </a:bodyPr>
          <a:lstStyle/>
          <a:p>
            <a:pPr>
              <a:defRPr/>
            </a:pPr>
            <a:r>
              <a:rPr lang="fr-FR" dirty="0">
                <a:latin typeface="Symbol" pitchFamily="18" charset="2"/>
              </a:rPr>
              <a:t>c</a:t>
            </a:r>
            <a:r>
              <a:rPr lang="fr-FR" baseline="30000" dirty="0">
                <a:latin typeface="Arial" charset="0"/>
              </a:rPr>
              <a:t>2</a:t>
            </a:r>
            <a:r>
              <a:rPr lang="fr-FR" dirty="0">
                <a:latin typeface="Arial" charset="0"/>
              </a:rPr>
              <a:t> /</a:t>
            </a:r>
            <a:r>
              <a:rPr lang="fr-FR" dirty="0" err="1" smtClean="0">
                <a:latin typeface="Arial" charset="0"/>
              </a:rPr>
              <a:t>Ndf</a:t>
            </a:r>
            <a:r>
              <a:rPr lang="fr-FR" dirty="0" smtClean="0">
                <a:latin typeface="Arial" charset="0"/>
              </a:rPr>
              <a:t> </a:t>
            </a:r>
            <a:r>
              <a:rPr lang="fr-FR" dirty="0">
                <a:latin typeface="Arial" charset="0"/>
              </a:rPr>
              <a:t>= </a:t>
            </a:r>
            <a:r>
              <a:rPr lang="fr-FR" dirty="0" smtClean="0">
                <a:latin typeface="Arial" charset="0"/>
              </a:rPr>
              <a:t>13.6 / 9 (</a:t>
            </a:r>
            <a:r>
              <a:rPr lang="fr-FR" dirty="0" err="1" smtClean="0">
                <a:latin typeface="Arial" charset="0"/>
              </a:rPr>
              <a:t>removing</a:t>
            </a:r>
            <a:r>
              <a:rPr lang="fr-FR" dirty="0" smtClean="0">
                <a:latin typeface="Arial" charset="0"/>
              </a:rPr>
              <a:t> the point d=50cm)</a:t>
            </a:r>
            <a:endParaRPr lang="fr-FR" dirty="0">
              <a:latin typeface="Arial" charset="0"/>
            </a:endParaRPr>
          </a:p>
        </p:txBody>
      </p:sp>
      <p:sp>
        <p:nvSpPr>
          <p:cNvPr id="9" name="TextBox 8"/>
          <p:cNvSpPr txBox="1"/>
          <p:nvPr/>
        </p:nvSpPr>
        <p:spPr>
          <a:xfrm>
            <a:off x="6000728" y="5429264"/>
            <a:ext cx="3143272" cy="723275"/>
          </a:xfrm>
          <a:prstGeom prst="rect">
            <a:avLst/>
          </a:prstGeom>
          <a:noFill/>
        </p:spPr>
        <p:txBody>
          <a:bodyPr wrap="square" rtlCol="0">
            <a:spAutoFit/>
          </a:bodyPr>
          <a:lstStyle/>
          <a:p>
            <a:pPr>
              <a:spcBef>
                <a:spcPts val="600"/>
              </a:spcBef>
            </a:pPr>
            <a:r>
              <a:rPr lang="en-GB" dirty="0" smtClean="0">
                <a:latin typeface="Arial" pitchFamily="34" charset="0"/>
                <a:cs typeface="Arial" pitchFamily="34" charset="0"/>
              </a:rPr>
              <a:t>Peaking time = 200 ns</a:t>
            </a:r>
          </a:p>
          <a:p>
            <a:pPr>
              <a:spcBef>
                <a:spcPts val="600"/>
              </a:spcBef>
            </a:pPr>
            <a:r>
              <a:rPr lang="en-GB" dirty="0" err="1" smtClean="0">
                <a:latin typeface="Arial" pitchFamily="34" charset="0"/>
                <a:cs typeface="Arial" pitchFamily="34" charset="0"/>
              </a:rPr>
              <a:t>V</a:t>
            </a:r>
            <a:r>
              <a:rPr lang="en-GB" baseline="-25000" dirty="0" err="1" smtClean="0">
                <a:latin typeface="Arial" pitchFamily="34" charset="0"/>
                <a:cs typeface="Arial" pitchFamily="34" charset="0"/>
              </a:rPr>
              <a:t>mesh</a:t>
            </a:r>
            <a:r>
              <a:rPr lang="en-GB" dirty="0" smtClean="0">
                <a:latin typeface="Arial" pitchFamily="34" charset="0"/>
                <a:cs typeface="Arial" pitchFamily="34" charset="0"/>
              </a:rPr>
              <a:t> = 381 V</a:t>
            </a:r>
            <a:endParaRPr lang="fr-FR" dirty="0">
              <a:latin typeface="Arial" pitchFamily="34" charset="0"/>
              <a:cs typeface="Arial" pitchFamily="34" charset="0"/>
            </a:endParaRPr>
          </a:p>
        </p:txBody>
      </p:sp>
      <p:sp>
        <p:nvSpPr>
          <p:cNvPr id="10" name="Date Placeholder 9"/>
          <p:cNvSpPr>
            <a:spLocks noGrp="1"/>
          </p:cNvSpPr>
          <p:nvPr>
            <p:ph type="dt" sz="half" idx="10"/>
          </p:nvPr>
        </p:nvSpPr>
        <p:spPr/>
        <p:txBody>
          <a:bodyPr/>
          <a:lstStyle/>
          <a:p>
            <a:r>
              <a:rPr lang="fr-FR" smtClean="0"/>
              <a:t>20/05/2010</a:t>
            </a:r>
            <a:endParaRPr lang="fr-FR"/>
          </a:p>
        </p:txBody>
      </p:sp>
      <p:sp>
        <p:nvSpPr>
          <p:cNvPr id="11" name="Slide Number Placeholder 10"/>
          <p:cNvSpPr>
            <a:spLocks noGrp="1"/>
          </p:cNvSpPr>
          <p:nvPr>
            <p:ph type="sldNum" sz="quarter" idx="12"/>
          </p:nvPr>
        </p:nvSpPr>
        <p:spPr/>
        <p:txBody>
          <a:bodyPr/>
          <a:lstStyle/>
          <a:p>
            <a:fld id="{23BCE361-CBEB-44C0-BF6D-DCA03BA4C1B9}" type="slidenum">
              <a:rPr lang="fr-FR" smtClean="0"/>
              <a:pPr/>
              <a:t>4</a:t>
            </a:fld>
            <a:endParaRPr lang="fr-FR"/>
          </a:p>
        </p:txBody>
      </p:sp>
      <p:sp>
        <p:nvSpPr>
          <p:cNvPr id="12" name="Footer Placeholder 11"/>
          <p:cNvSpPr>
            <a:spLocks noGrp="1"/>
          </p:cNvSpPr>
          <p:nvPr>
            <p:ph type="ftr" sz="quarter" idx="11"/>
          </p:nvPr>
        </p:nvSpPr>
        <p:spPr/>
        <p:txBody>
          <a:bodyPr/>
          <a:lstStyle/>
          <a:p>
            <a:r>
              <a:rPr lang="en-US" smtClean="0"/>
              <a:t>Wenxin Wang - LC-TPC Phone meeting</a:t>
            </a: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1143000"/>
          </a:xfrm>
        </p:spPr>
        <p:txBody>
          <a:bodyPr>
            <a:normAutofit/>
          </a:bodyPr>
          <a:lstStyle/>
          <a:p>
            <a:r>
              <a:rPr lang="en-US" sz="3600" b="1" dirty="0" smtClean="0"/>
              <a:t>Preliminary Data Analysis Results (</a:t>
            </a:r>
            <a:r>
              <a:rPr lang="en-GB" sz="3600" b="1" dirty="0" smtClean="0"/>
              <a:t>B=1)</a:t>
            </a:r>
            <a:endParaRPr lang="fr-FR" sz="3600" b="1" dirty="0"/>
          </a:p>
        </p:txBody>
      </p:sp>
      <p:pic>
        <p:nvPicPr>
          <p:cNvPr id="5" name="Picture 4"/>
          <p:cNvPicPr>
            <a:picLocks noChangeAspect="1" noChangeArrowheads="1"/>
          </p:cNvPicPr>
          <p:nvPr/>
        </p:nvPicPr>
        <p:blipFill>
          <a:blip r:embed="rId2" cstate="print"/>
          <a:srcRect/>
          <a:stretch>
            <a:fillRect/>
          </a:stretch>
        </p:blipFill>
        <p:spPr bwMode="auto">
          <a:xfrm>
            <a:off x="1571604" y="1071546"/>
            <a:ext cx="5500726" cy="4071966"/>
          </a:xfrm>
          <a:prstGeom prst="rect">
            <a:avLst/>
          </a:prstGeom>
          <a:noFill/>
          <a:ln w="9525">
            <a:noFill/>
            <a:miter lim="800000"/>
            <a:headEnd/>
            <a:tailEnd/>
          </a:ln>
        </p:spPr>
      </p:pic>
      <p:sp>
        <p:nvSpPr>
          <p:cNvPr id="8" name="TextBox 7"/>
          <p:cNvSpPr txBox="1"/>
          <p:nvPr/>
        </p:nvSpPr>
        <p:spPr>
          <a:xfrm>
            <a:off x="857224" y="5286388"/>
            <a:ext cx="2071702" cy="400110"/>
          </a:xfrm>
          <a:prstGeom prst="rect">
            <a:avLst/>
          </a:prstGeom>
          <a:noFill/>
        </p:spPr>
        <p:txBody>
          <a:bodyPr wrap="square" rtlCol="0">
            <a:spAutoFit/>
          </a:bodyPr>
          <a:lstStyle/>
          <a:p>
            <a:r>
              <a:rPr lang="en-GB" sz="2000" dirty="0" err="1" smtClean="0"/>
              <a:t>Module_CLK</a:t>
            </a:r>
            <a:endParaRPr lang="fr-FR" sz="2000" dirty="0"/>
          </a:p>
        </p:txBody>
      </p:sp>
      <p:sp>
        <p:nvSpPr>
          <p:cNvPr id="9" name="TextBox 8"/>
          <p:cNvSpPr txBox="1"/>
          <p:nvPr/>
        </p:nvSpPr>
        <p:spPr>
          <a:xfrm>
            <a:off x="5572132" y="5357826"/>
            <a:ext cx="3143272" cy="723275"/>
          </a:xfrm>
          <a:prstGeom prst="rect">
            <a:avLst/>
          </a:prstGeom>
          <a:noFill/>
        </p:spPr>
        <p:txBody>
          <a:bodyPr wrap="square" rtlCol="0">
            <a:spAutoFit/>
          </a:bodyPr>
          <a:lstStyle/>
          <a:p>
            <a:pPr>
              <a:spcBef>
                <a:spcPts val="600"/>
              </a:spcBef>
            </a:pPr>
            <a:r>
              <a:rPr lang="en-GB" dirty="0" smtClean="0">
                <a:latin typeface="Arial" pitchFamily="34" charset="0"/>
                <a:cs typeface="Arial" pitchFamily="34" charset="0"/>
              </a:rPr>
              <a:t>Peaking time = 500 ns</a:t>
            </a:r>
          </a:p>
          <a:p>
            <a:pPr>
              <a:spcBef>
                <a:spcPts val="600"/>
              </a:spcBef>
            </a:pPr>
            <a:r>
              <a:rPr lang="en-GB" dirty="0" err="1" smtClean="0">
                <a:latin typeface="Arial" pitchFamily="34" charset="0"/>
                <a:cs typeface="Arial" pitchFamily="34" charset="0"/>
              </a:rPr>
              <a:t>V</a:t>
            </a:r>
            <a:r>
              <a:rPr lang="en-GB" baseline="-25000" dirty="0" err="1" smtClean="0">
                <a:latin typeface="Arial" pitchFamily="34" charset="0"/>
                <a:cs typeface="Arial" pitchFamily="34" charset="0"/>
              </a:rPr>
              <a:t>mesh</a:t>
            </a:r>
            <a:r>
              <a:rPr lang="en-GB" dirty="0" smtClean="0">
                <a:latin typeface="Arial" pitchFamily="34" charset="0"/>
                <a:cs typeface="Arial" pitchFamily="34" charset="0"/>
              </a:rPr>
              <a:t> = 380 V</a:t>
            </a:r>
            <a:endParaRPr lang="fr-FR" dirty="0">
              <a:latin typeface="Arial" pitchFamily="34" charset="0"/>
              <a:cs typeface="Arial" pitchFamily="34" charset="0"/>
            </a:endParaRPr>
          </a:p>
        </p:txBody>
      </p:sp>
      <p:sp>
        <p:nvSpPr>
          <p:cNvPr id="6" name="Date Placeholder 5"/>
          <p:cNvSpPr>
            <a:spLocks noGrp="1"/>
          </p:cNvSpPr>
          <p:nvPr>
            <p:ph type="dt" sz="half" idx="10"/>
          </p:nvPr>
        </p:nvSpPr>
        <p:spPr/>
        <p:txBody>
          <a:bodyPr/>
          <a:lstStyle/>
          <a:p>
            <a:r>
              <a:rPr lang="fr-FR" smtClean="0"/>
              <a:t>20/05/2010</a:t>
            </a:r>
            <a:endParaRPr lang="fr-FR"/>
          </a:p>
        </p:txBody>
      </p:sp>
      <p:sp>
        <p:nvSpPr>
          <p:cNvPr id="7" name="Slide Number Placeholder 6"/>
          <p:cNvSpPr>
            <a:spLocks noGrp="1"/>
          </p:cNvSpPr>
          <p:nvPr>
            <p:ph type="sldNum" sz="quarter" idx="12"/>
          </p:nvPr>
        </p:nvSpPr>
        <p:spPr/>
        <p:txBody>
          <a:bodyPr/>
          <a:lstStyle/>
          <a:p>
            <a:fld id="{23BCE361-CBEB-44C0-BF6D-DCA03BA4C1B9}" type="slidenum">
              <a:rPr lang="fr-FR" smtClean="0"/>
              <a:pPr/>
              <a:t>5</a:t>
            </a:fld>
            <a:endParaRPr lang="fr-FR"/>
          </a:p>
        </p:txBody>
      </p:sp>
      <p:sp>
        <p:nvSpPr>
          <p:cNvPr id="10" name="Footer Placeholder 9"/>
          <p:cNvSpPr>
            <a:spLocks noGrp="1"/>
          </p:cNvSpPr>
          <p:nvPr>
            <p:ph type="ftr" sz="quarter" idx="11"/>
          </p:nvPr>
        </p:nvSpPr>
        <p:spPr/>
        <p:txBody>
          <a:bodyPr/>
          <a:lstStyle/>
          <a:p>
            <a:r>
              <a:rPr lang="en-US" smtClean="0"/>
              <a:t>Wenxin Wang - LC-TPC Phone meeting</a:t>
            </a: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9144000" cy="1143000"/>
          </a:xfrm>
        </p:spPr>
        <p:txBody>
          <a:bodyPr>
            <a:normAutofit/>
          </a:bodyPr>
          <a:lstStyle/>
          <a:p>
            <a:r>
              <a:rPr lang="en-US" sz="3600" b="1" dirty="0" smtClean="0"/>
              <a:t>Preliminary Data Analysis Results (</a:t>
            </a:r>
            <a:r>
              <a:rPr lang="en-GB" sz="3600" b="1" dirty="0" smtClean="0"/>
              <a:t>B=1)</a:t>
            </a:r>
            <a:endParaRPr lang="fr-FR" sz="3600" b="1" dirty="0"/>
          </a:p>
        </p:txBody>
      </p:sp>
      <p:pic>
        <p:nvPicPr>
          <p:cNvPr id="5" name="Picture 2"/>
          <p:cNvPicPr>
            <a:picLocks noChangeAspect="1" noChangeArrowheads="1"/>
          </p:cNvPicPr>
          <p:nvPr/>
        </p:nvPicPr>
        <p:blipFill>
          <a:blip r:embed="rId2" cstate="print"/>
          <a:srcRect/>
          <a:stretch>
            <a:fillRect/>
          </a:stretch>
        </p:blipFill>
        <p:spPr bwMode="auto">
          <a:xfrm>
            <a:off x="1500166" y="785794"/>
            <a:ext cx="5857886" cy="4249839"/>
          </a:xfrm>
          <a:prstGeom prst="rect">
            <a:avLst/>
          </a:prstGeom>
          <a:noFill/>
          <a:ln w="9525">
            <a:noFill/>
            <a:miter lim="800000"/>
            <a:headEnd/>
            <a:tailEnd/>
          </a:ln>
        </p:spPr>
      </p:pic>
      <p:sp>
        <p:nvSpPr>
          <p:cNvPr id="7" name="TextBox 6"/>
          <p:cNvSpPr txBox="1"/>
          <p:nvPr/>
        </p:nvSpPr>
        <p:spPr>
          <a:xfrm>
            <a:off x="1428728" y="5429264"/>
            <a:ext cx="2071702" cy="400110"/>
          </a:xfrm>
          <a:prstGeom prst="rect">
            <a:avLst/>
          </a:prstGeom>
          <a:noFill/>
        </p:spPr>
        <p:txBody>
          <a:bodyPr wrap="square" rtlCol="0">
            <a:spAutoFit/>
          </a:bodyPr>
          <a:lstStyle/>
          <a:p>
            <a:r>
              <a:rPr lang="en-GB" sz="2000" dirty="0" err="1" smtClean="0"/>
              <a:t>Module_INK</a:t>
            </a:r>
            <a:endParaRPr lang="fr-FR" sz="2000" dirty="0"/>
          </a:p>
        </p:txBody>
      </p:sp>
      <p:sp>
        <p:nvSpPr>
          <p:cNvPr id="8" name="TextBox 7"/>
          <p:cNvSpPr txBox="1"/>
          <p:nvPr/>
        </p:nvSpPr>
        <p:spPr>
          <a:xfrm>
            <a:off x="5000628" y="5429264"/>
            <a:ext cx="3143272" cy="723275"/>
          </a:xfrm>
          <a:prstGeom prst="rect">
            <a:avLst/>
          </a:prstGeom>
          <a:noFill/>
        </p:spPr>
        <p:txBody>
          <a:bodyPr wrap="square" rtlCol="0">
            <a:spAutoFit/>
          </a:bodyPr>
          <a:lstStyle/>
          <a:p>
            <a:pPr>
              <a:spcBef>
                <a:spcPts val="600"/>
              </a:spcBef>
            </a:pPr>
            <a:r>
              <a:rPr lang="en-GB" dirty="0" smtClean="0">
                <a:latin typeface="Arial" pitchFamily="34" charset="0"/>
                <a:cs typeface="Arial" pitchFamily="34" charset="0"/>
              </a:rPr>
              <a:t>Peaking time = 500 ns</a:t>
            </a:r>
          </a:p>
          <a:p>
            <a:pPr>
              <a:spcBef>
                <a:spcPts val="600"/>
              </a:spcBef>
            </a:pPr>
            <a:r>
              <a:rPr lang="en-GB" dirty="0" err="1" smtClean="0">
                <a:latin typeface="Arial" pitchFamily="34" charset="0"/>
                <a:cs typeface="Arial" pitchFamily="34" charset="0"/>
              </a:rPr>
              <a:t>V</a:t>
            </a:r>
            <a:r>
              <a:rPr lang="en-GB" baseline="-25000" dirty="0" err="1" smtClean="0">
                <a:latin typeface="Arial" pitchFamily="34" charset="0"/>
                <a:cs typeface="Arial" pitchFamily="34" charset="0"/>
              </a:rPr>
              <a:t>mesh</a:t>
            </a:r>
            <a:r>
              <a:rPr lang="en-GB" dirty="0" smtClean="0">
                <a:latin typeface="Arial" pitchFamily="34" charset="0"/>
                <a:cs typeface="Arial" pitchFamily="34" charset="0"/>
              </a:rPr>
              <a:t> = 380 V</a:t>
            </a:r>
            <a:endParaRPr lang="fr-FR" dirty="0">
              <a:latin typeface="Arial" pitchFamily="34" charset="0"/>
              <a:cs typeface="Arial" pitchFamily="34" charset="0"/>
            </a:endParaRPr>
          </a:p>
        </p:txBody>
      </p:sp>
      <p:sp>
        <p:nvSpPr>
          <p:cNvPr id="6" name="Date Placeholder 5"/>
          <p:cNvSpPr>
            <a:spLocks noGrp="1"/>
          </p:cNvSpPr>
          <p:nvPr>
            <p:ph type="dt" sz="half" idx="10"/>
          </p:nvPr>
        </p:nvSpPr>
        <p:spPr/>
        <p:txBody>
          <a:bodyPr/>
          <a:lstStyle/>
          <a:p>
            <a:r>
              <a:rPr lang="fr-FR" smtClean="0"/>
              <a:t>20/05/2010</a:t>
            </a:r>
            <a:endParaRPr lang="fr-FR"/>
          </a:p>
        </p:txBody>
      </p:sp>
      <p:sp>
        <p:nvSpPr>
          <p:cNvPr id="9" name="Slide Number Placeholder 8"/>
          <p:cNvSpPr>
            <a:spLocks noGrp="1"/>
          </p:cNvSpPr>
          <p:nvPr>
            <p:ph type="sldNum" sz="quarter" idx="12"/>
          </p:nvPr>
        </p:nvSpPr>
        <p:spPr/>
        <p:txBody>
          <a:bodyPr/>
          <a:lstStyle/>
          <a:p>
            <a:fld id="{23BCE361-CBEB-44C0-BF6D-DCA03BA4C1B9}" type="slidenum">
              <a:rPr lang="fr-FR" smtClean="0"/>
              <a:pPr/>
              <a:t>6</a:t>
            </a:fld>
            <a:endParaRPr lang="fr-FR"/>
          </a:p>
        </p:txBody>
      </p:sp>
      <p:sp>
        <p:nvSpPr>
          <p:cNvPr id="10" name="Footer Placeholder 9"/>
          <p:cNvSpPr>
            <a:spLocks noGrp="1"/>
          </p:cNvSpPr>
          <p:nvPr>
            <p:ph type="ftr" sz="quarter" idx="11"/>
          </p:nvPr>
        </p:nvSpPr>
        <p:spPr/>
        <p:txBody>
          <a:bodyPr/>
          <a:lstStyle/>
          <a:p>
            <a:r>
              <a:rPr lang="en-US" smtClean="0"/>
              <a:t>Wenxin Wang - LC-TPC Phone meeting</a:t>
            </a: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428604"/>
            <a:ext cx="8501122" cy="2500330"/>
          </a:xfrm>
        </p:spPr>
        <p:txBody>
          <a:bodyPr>
            <a:normAutofit/>
          </a:bodyPr>
          <a:lstStyle/>
          <a:p>
            <a:r>
              <a:rPr lang="en-GB" sz="2000" dirty="0" smtClean="0"/>
              <a:t>Last year December and this year March, four modules were tested without      or with magnetic field respectively. Among these modules, two modules  which were tested without magnetic field last year, were made by same material (resistive </a:t>
            </a:r>
            <a:r>
              <a:rPr lang="en-GB" sz="2000" dirty="0" err="1" smtClean="0"/>
              <a:t>Kapton</a:t>
            </a:r>
            <a:r>
              <a:rPr lang="en-GB" sz="2000" dirty="0" smtClean="0"/>
              <a:t> of  ~</a:t>
            </a:r>
            <a:r>
              <a:rPr lang="en-US" sz="2000" dirty="0" smtClean="0"/>
              <a:t> 3 MΩ/□ </a:t>
            </a:r>
            <a:r>
              <a:rPr lang="en-GB" sz="2000" dirty="0" smtClean="0"/>
              <a:t>)with different routings.  Two modules which were tested with B=1T this year, were made by resistive </a:t>
            </a:r>
            <a:r>
              <a:rPr lang="en-GB" sz="2000" dirty="0" err="1" smtClean="0"/>
              <a:t>Kapton</a:t>
            </a:r>
            <a:r>
              <a:rPr lang="en-GB" sz="2000" dirty="0" smtClean="0"/>
              <a:t> of ~</a:t>
            </a:r>
            <a:r>
              <a:rPr lang="en-US" sz="2000" dirty="0" smtClean="0"/>
              <a:t>5 MΩ/□ and resistive ink of ~ 2 MΩ/□ respectively. The preliminary analysis results of resolution are shown as follows:</a:t>
            </a:r>
            <a:endParaRPr lang="fr-FR" sz="2000" dirty="0"/>
          </a:p>
        </p:txBody>
      </p:sp>
      <p:graphicFrame>
        <p:nvGraphicFramePr>
          <p:cNvPr id="5" name="Table 4"/>
          <p:cNvGraphicFramePr>
            <a:graphicFrameLocks noGrp="1"/>
          </p:cNvGraphicFramePr>
          <p:nvPr/>
        </p:nvGraphicFramePr>
        <p:xfrm>
          <a:off x="571472" y="2857496"/>
          <a:ext cx="8219303" cy="2790837"/>
        </p:xfrm>
        <a:graphic>
          <a:graphicData uri="http://schemas.openxmlformats.org/drawingml/2006/table">
            <a:tbl>
              <a:tblPr/>
              <a:tblGrid>
                <a:gridCol w="2357454"/>
                <a:gridCol w="1643074"/>
                <a:gridCol w="1571636"/>
                <a:gridCol w="1428760"/>
                <a:gridCol w="1218379"/>
              </a:tblGrid>
              <a:tr h="413397">
                <a:tc>
                  <a:txBody>
                    <a:bodyPr/>
                    <a:lstStyle/>
                    <a:p>
                      <a:pPr algn="ctr"/>
                      <a:endParaRPr lang="fr-FR"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GB" dirty="0" smtClean="0"/>
                        <a:t>Magnetic field</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Peaking time</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Resolution</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 N</a:t>
                      </a:r>
                      <a:r>
                        <a:rPr lang="en-GB" baseline="-25000" dirty="0" smtClean="0"/>
                        <a:t>eff</a:t>
                      </a:r>
                      <a:endParaRPr lang="fr-FR" baseline="-25000"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501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Module_4</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resistive </a:t>
                      </a:r>
                      <a:r>
                        <a:rPr lang="en-GB" sz="1400" dirty="0" err="1" smtClean="0"/>
                        <a:t>Kapton</a:t>
                      </a:r>
                      <a:r>
                        <a:rPr lang="en-GB" sz="1400" dirty="0" smtClean="0"/>
                        <a:t> of  ~</a:t>
                      </a:r>
                      <a:r>
                        <a:rPr lang="en-US" sz="1400" dirty="0" smtClean="0"/>
                        <a:t> 3 MΩ/□</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en-GB" dirty="0" smtClean="0"/>
                        <a:t>B=0T</a:t>
                      </a:r>
                    </a:p>
                    <a:p>
                      <a:pPr algn="ctr"/>
                      <a:r>
                        <a:rPr lang="en-GB" dirty="0" smtClean="0"/>
                        <a:t>(December 2009)</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en-GB" dirty="0" smtClean="0"/>
                        <a:t>200ns</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56 </a:t>
                      </a:r>
                      <a:r>
                        <a:rPr lang="el-GR" dirty="0" smtClean="0">
                          <a:latin typeface="Times New Roman"/>
                          <a:cs typeface="Times New Roman"/>
                        </a:rPr>
                        <a:t>μ</a:t>
                      </a:r>
                      <a:r>
                        <a:rPr lang="en-GB" dirty="0" smtClean="0">
                          <a:latin typeface="Times New Roman"/>
                          <a:cs typeface="Times New Roman"/>
                        </a:rPr>
                        <a:t>m</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38.3</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35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Module_5</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resistive </a:t>
                      </a:r>
                      <a:r>
                        <a:rPr lang="en-GB" sz="1400" dirty="0" err="1" smtClean="0"/>
                        <a:t>Kapton</a:t>
                      </a:r>
                      <a:r>
                        <a:rPr lang="en-GB" sz="1400" dirty="0" smtClean="0"/>
                        <a:t> of  ~</a:t>
                      </a:r>
                      <a:r>
                        <a:rPr lang="en-US" sz="1400" dirty="0" smtClean="0"/>
                        <a:t> 3 MΩ/□</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61 </a:t>
                      </a:r>
                      <a:r>
                        <a:rPr lang="el-GR" dirty="0" smtClean="0">
                          <a:latin typeface="Times New Roman"/>
                          <a:cs typeface="Times New Roman"/>
                        </a:rPr>
                        <a:t>μ</a:t>
                      </a:r>
                      <a:r>
                        <a:rPr lang="en-GB" dirty="0" smtClean="0">
                          <a:latin typeface="Times New Roman"/>
                          <a:cs typeface="Times New Roman"/>
                        </a:rPr>
                        <a:t>m</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39</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501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err="1" smtClean="0"/>
                        <a:t>Module_CLK</a:t>
                      </a:r>
                      <a:endParaRPr lang="en-GB"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resistive </a:t>
                      </a:r>
                      <a:r>
                        <a:rPr lang="en-GB" sz="1400" dirty="0" err="1" smtClean="0"/>
                        <a:t>Kapton</a:t>
                      </a:r>
                      <a:r>
                        <a:rPr lang="en-GB" sz="1400" dirty="0" smtClean="0"/>
                        <a:t> of  ~</a:t>
                      </a:r>
                      <a:r>
                        <a:rPr lang="en-US" sz="1400" dirty="0" smtClean="0"/>
                        <a:t> 5 MΩ/□</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en-GB" dirty="0" smtClean="0"/>
                        <a:t>B=1T</a:t>
                      </a:r>
                    </a:p>
                    <a:p>
                      <a:pPr algn="ctr"/>
                      <a:r>
                        <a:rPr lang="en-GB" dirty="0" smtClean="0"/>
                        <a:t>(March 2010)</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en-GB" dirty="0" smtClean="0"/>
                        <a:t>500ns</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53 </a:t>
                      </a:r>
                      <a:r>
                        <a:rPr lang="el-GR" dirty="0" smtClean="0">
                          <a:latin typeface="Times New Roman"/>
                          <a:cs typeface="Times New Roman"/>
                        </a:rPr>
                        <a:t>μ</a:t>
                      </a:r>
                      <a:r>
                        <a:rPr lang="en-GB" dirty="0" smtClean="0">
                          <a:latin typeface="Times New Roman"/>
                          <a:cs typeface="Times New Roman"/>
                        </a:rPr>
                        <a:t>m</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42.5</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501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err="1" smtClean="0"/>
                        <a:t>Module_INK</a:t>
                      </a:r>
                      <a:endParaRPr lang="en-GB"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resistive </a:t>
                      </a:r>
                      <a:r>
                        <a:rPr lang="en-GB" sz="1400" dirty="0" smtClean="0">
                          <a:solidFill>
                            <a:schemeClr val="tx1"/>
                          </a:solidFill>
                        </a:rPr>
                        <a:t>ink of  ~</a:t>
                      </a:r>
                      <a:r>
                        <a:rPr lang="en-US" sz="1400" dirty="0" smtClean="0">
                          <a:solidFill>
                            <a:schemeClr val="tx1"/>
                          </a:solidFill>
                        </a:rPr>
                        <a:t> 2(?) MΩ/□</a:t>
                      </a:r>
                      <a:endParaRPr lang="fr-FR"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v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100 </a:t>
                      </a:r>
                      <a:r>
                        <a:rPr lang="el-GR" dirty="0" smtClean="0">
                          <a:latin typeface="Times New Roman"/>
                          <a:cs typeface="Times New Roman"/>
                        </a:rPr>
                        <a:t>μ</a:t>
                      </a:r>
                      <a:r>
                        <a:rPr lang="en-GB" dirty="0" smtClean="0">
                          <a:latin typeface="Times New Roman"/>
                          <a:cs typeface="Times New Roman"/>
                        </a:rPr>
                        <a:t>m</a:t>
                      </a:r>
                      <a:endParaRPr lang="fr-FR" dirty="0" smtClean="0"/>
                    </a:p>
                    <a:p>
                      <a:pPr algn="ct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43.8</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Date Placeholder 5"/>
          <p:cNvSpPr>
            <a:spLocks noGrp="1"/>
          </p:cNvSpPr>
          <p:nvPr>
            <p:ph type="dt" sz="half" idx="10"/>
          </p:nvPr>
        </p:nvSpPr>
        <p:spPr/>
        <p:txBody>
          <a:bodyPr/>
          <a:lstStyle/>
          <a:p>
            <a:r>
              <a:rPr lang="fr-FR" smtClean="0"/>
              <a:t>20/05/2010</a:t>
            </a:r>
            <a:endParaRPr lang="fr-FR"/>
          </a:p>
        </p:txBody>
      </p:sp>
      <p:sp>
        <p:nvSpPr>
          <p:cNvPr id="7" name="Slide Number Placeholder 6"/>
          <p:cNvSpPr>
            <a:spLocks noGrp="1"/>
          </p:cNvSpPr>
          <p:nvPr>
            <p:ph type="sldNum" sz="quarter" idx="12"/>
          </p:nvPr>
        </p:nvSpPr>
        <p:spPr/>
        <p:txBody>
          <a:bodyPr/>
          <a:lstStyle/>
          <a:p>
            <a:fld id="{23BCE361-CBEB-44C0-BF6D-DCA03BA4C1B9}" type="slidenum">
              <a:rPr lang="fr-FR" smtClean="0"/>
              <a:pPr/>
              <a:t>7</a:t>
            </a:fld>
            <a:endParaRPr lang="fr-FR"/>
          </a:p>
        </p:txBody>
      </p:sp>
      <p:sp>
        <p:nvSpPr>
          <p:cNvPr id="8" name="Footer Placeholder 7"/>
          <p:cNvSpPr>
            <a:spLocks noGrp="1"/>
          </p:cNvSpPr>
          <p:nvPr>
            <p:ph type="ftr" sz="quarter" idx="11"/>
          </p:nvPr>
        </p:nvSpPr>
        <p:spPr/>
        <p:txBody>
          <a:bodyPr/>
          <a:lstStyle/>
          <a:p>
            <a:r>
              <a:rPr lang="en-US" smtClean="0"/>
              <a:t>Wenxin Wang - LC-TPC Phone meeting</a:t>
            </a:r>
            <a:endParaRPr lang="fr-FR"/>
          </a:p>
        </p:txBody>
      </p:sp>
      <p:sp>
        <p:nvSpPr>
          <p:cNvPr id="10" name="TextBox 9"/>
          <p:cNvSpPr txBox="1"/>
          <p:nvPr/>
        </p:nvSpPr>
        <p:spPr>
          <a:xfrm>
            <a:off x="714348" y="5857892"/>
            <a:ext cx="7643866" cy="369332"/>
          </a:xfrm>
          <a:prstGeom prst="rect">
            <a:avLst/>
          </a:prstGeom>
          <a:noFill/>
        </p:spPr>
        <p:txBody>
          <a:bodyPr wrap="square" rtlCol="0">
            <a:spAutoFit/>
          </a:bodyPr>
          <a:lstStyle/>
          <a:p>
            <a:r>
              <a:rPr lang="en-GB" dirty="0" smtClean="0"/>
              <a:t>Expected : Neff = 47.7 * &lt;G&gt;</a:t>
            </a:r>
            <a:r>
              <a:rPr lang="en-GB" baseline="30000" dirty="0" smtClean="0"/>
              <a:t>2</a:t>
            </a:r>
            <a:r>
              <a:rPr lang="en-GB" dirty="0" smtClean="0"/>
              <a:t> / &lt;G</a:t>
            </a:r>
            <a:r>
              <a:rPr lang="en-GB" baseline="30000" dirty="0" smtClean="0"/>
              <a:t>2</a:t>
            </a:r>
            <a:r>
              <a:rPr lang="en-GB" dirty="0" smtClean="0"/>
              <a:t>&gt; .  Leads to (too?) high values of </a:t>
            </a:r>
            <a:r>
              <a:rPr lang="en-GB" dirty="0" smtClean="0">
                <a:latin typeface="Symbol" pitchFamily="18" charset="2"/>
              </a:rPr>
              <a:t>q</a:t>
            </a:r>
            <a:endParaRPr lang="fr-FR" dirty="0">
              <a:latin typeface="Symbol" pitchFamily="18" charset="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000109"/>
            <a:ext cx="8501122" cy="2500330"/>
          </a:xfrm>
        </p:spPr>
        <p:txBody>
          <a:bodyPr>
            <a:normAutofit/>
          </a:bodyPr>
          <a:lstStyle/>
          <a:p>
            <a:r>
              <a:rPr lang="en-GB" sz="2000" dirty="0" smtClean="0"/>
              <a:t>Maybe information from neighbouring rows increases artificially Neff, but this would introduce a correlation between neighbouring rows : not observed (skipping 2 lines every 3 does not change Neff measurement)</a:t>
            </a:r>
          </a:p>
          <a:p>
            <a:r>
              <a:rPr lang="en-GB" sz="2000" dirty="0" smtClean="0"/>
              <a:t>Neff is stable with cuts</a:t>
            </a:r>
          </a:p>
          <a:p>
            <a:r>
              <a:rPr lang="en-GB" sz="2000" dirty="0" smtClean="0"/>
              <a:t>At B=1 T, uncertainties from B (assumed to be 0.98 T) and C</a:t>
            </a:r>
            <a:r>
              <a:rPr lang="en-GB" sz="2000" baseline="-25000" dirty="0" smtClean="0"/>
              <a:t>D</a:t>
            </a:r>
            <a:endParaRPr lang="fr-FR" sz="2000" baseline="-25000" dirty="0"/>
          </a:p>
        </p:txBody>
      </p:sp>
      <p:sp>
        <p:nvSpPr>
          <p:cNvPr id="4" name="Title 1"/>
          <p:cNvSpPr>
            <a:spLocks noGrp="1"/>
          </p:cNvSpPr>
          <p:nvPr>
            <p:ph type="title"/>
          </p:nvPr>
        </p:nvSpPr>
        <p:spPr>
          <a:xfrm>
            <a:off x="0" y="0"/>
            <a:ext cx="9144000" cy="1143000"/>
          </a:xfrm>
        </p:spPr>
        <p:txBody>
          <a:bodyPr>
            <a:normAutofit/>
          </a:bodyPr>
          <a:lstStyle/>
          <a:p>
            <a:r>
              <a:rPr lang="en-GB" sz="3600" b="1" dirty="0" err="1" smtClean="0"/>
              <a:t>Systematics</a:t>
            </a:r>
            <a:r>
              <a:rPr lang="en-GB" sz="3600" b="1" dirty="0" smtClean="0"/>
              <a:t>?</a:t>
            </a:r>
            <a:endParaRPr lang="fr-FR" sz="3600" b="1" dirty="0"/>
          </a:p>
        </p:txBody>
      </p:sp>
      <p:sp>
        <p:nvSpPr>
          <p:cNvPr id="6" name="Date Placeholder 5"/>
          <p:cNvSpPr>
            <a:spLocks noGrp="1"/>
          </p:cNvSpPr>
          <p:nvPr>
            <p:ph type="dt" sz="half" idx="10"/>
          </p:nvPr>
        </p:nvSpPr>
        <p:spPr/>
        <p:txBody>
          <a:bodyPr/>
          <a:lstStyle/>
          <a:p>
            <a:r>
              <a:rPr lang="fr-FR" smtClean="0"/>
              <a:t>20/05/2010</a:t>
            </a:r>
            <a:endParaRPr lang="fr-FR"/>
          </a:p>
        </p:txBody>
      </p:sp>
      <p:sp>
        <p:nvSpPr>
          <p:cNvPr id="7" name="Slide Number Placeholder 6"/>
          <p:cNvSpPr>
            <a:spLocks noGrp="1"/>
          </p:cNvSpPr>
          <p:nvPr>
            <p:ph type="sldNum" sz="quarter" idx="12"/>
          </p:nvPr>
        </p:nvSpPr>
        <p:spPr/>
        <p:txBody>
          <a:bodyPr/>
          <a:lstStyle/>
          <a:p>
            <a:fld id="{23BCE361-CBEB-44C0-BF6D-DCA03BA4C1B9}" type="slidenum">
              <a:rPr lang="fr-FR" smtClean="0"/>
              <a:pPr/>
              <a:t>8</a:t>
            </a:fld>
            <a:endParaRPr lang="fr-FR"/>
          </a:p>
        </p:txBody>
      </p:sp>
      <p:sp>
        <p:nvSpPr>
          <p:cNvPr id="8" name="Footer Placeholder 7"/>
          <p:cNvSpPr>
            <a:spLocks noGrp="1"/>
          </p:cNvSpPr>
          <p:nvPr>
            <p:ph type="ftr" sz="quarter" idx="11"/>
          </p:nvPr>
        </p:nvSpPr>
        <p:spPr/>
        <p:txBody>
          <a:bodyPr/>
          <a:lstStyle/>
          <a:p>
            <a:r>
              <a:rPr lang="en-US" smtClean="0"/>
              <a:t>Wenxin Wang - LC-TPC Phone meeting</a:t>
            </a:r>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457</Words>
  <Application>Microsoft Office PowerPoint</Application>
  <PresentationFormat>On-screen Show (4:3)</PresentationFormat>
  <Paragraphs>87</Paragraphs>
  <Slides>8</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Office Theme</vt:lpstr>
      <vt:lpstr>Équation</vt:lpstr>
      <vt:lpstr>Preliminary Micromegas Data Analysis Results</vt:lpstr>
      <vt:lpstr>Detector modules</vt:lpstr>
      <vt:lpstr>Preliminary Data Analysis Results (B=0)</vt:lpstr>
      <vt:lpstr>Preliminary Data Analysis Results (B=0)</vt:lpstr>
      <vt:lpstr>Preliminary Data Analysis Results (B=1)</vt:lpstr>
      <vt:lpstr>Preliminary Data Analysis Results (B=1)</vt:lpstr>
      <vt:lpstr>Slide 7</vt:lpstr>
      <vt:lpstr>Systematics?</vt:lpstr>
    </vt:vector>
  </TitlesOfParts>
  <Company>CEA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Preliminary Data Analysis Results</dc:title>
  <dc:creator>wenwang</dc:creator>
  <cp:lastModifiedBy>wenwang</cp:lastModifiedBy>
  <cp:revision>41</cp:revision>
  <dcterms:created xsi:type="dcterms:W3CDTF">2010-05-19T20:28:57Z</dcterms:created>
  <dcterms:modified xsi:type="dcterms:W3CDTF">2010-05-21T16:09:06Z</dcterms:modified>
</cp:coreProperties>
</file>