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tiff" ContentType="image/tiff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  <p:sldMasterId id="2147483750" r:id="rId2"/>
    <p:sldMasterId id="2147483792" r:id="rId3"/>
    <p:sldMasterId id="2147483804" r:id="rId4"/>
    <p:sldMasterId id="2147483816" r:id="rId5"/>
    <p:sldMasterId id="2147483832" r:id="rId6"/>
  </p:sldMasterIdLst>
  <p:notesMasterIdLst>
    <p:notesMasterId r:id="rId24"/>
  </p:notesMasterIdLst>
  <p:handoutMasterIdLst>
    <p:handoutMasterId r:id="rId25"/>
  </p:handoutMasterIdLst>
  <p:sldIdLst>
    <p:sldId id="322" r:id="rId7"/>
    <p:sldId id="367" r:id="rId8"/>
    <p:sldId id="369" r:id="rId9"/>
    <p:sldId id="374" r:id="rId10"/>
    <p:sldId id="372" r:id="rId11"/>
    <p:sldId id="373" r:id="rId12"/>
    <p:sldId id="375" r:id="rId13"/>
    <p:sldId id="376" r:id="rId14"/>
    <p:sldId id="377" r:id="rId15"/>
    <p:sldId id="378" r:id="rId16"/>
    <p:sldId id="379" r:id="rId17"/>
    <p:sldId id="381" r:id="rId18"/>
    <p:sldId id="382" r:id="rId19"/>
    <p:sldId id="380" r:id="rId20"/>
    <p:sldId id="383" r:id="rId21"/>
    <p:sldId id="384" r:id="rId22"/>
    <p:sldId id="385" r:id="rId23"/>
  </p:sldIdLst>
  <p:sldSz cx="9144000" cy="6858000" type="screen4x3"/>
  <p:notesSz cx="6934200" cy="92329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75CA"/>
    <a:srgbClr val="FFFFFF"/>
    <a:srgbClr val="000000"/>
    <a:srgbClr val="0070C0"/>
    <a:srgbClr val="CC6600"/>
    <a:srgbClr val="FFCC00"/>
    <a:srgbClr val="8C040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45" autoAdjust="0"/>
    <p:restoredTop sz="86410" autoAdjust="0"/>
  </p:normalViewPr>
  <p:slideViewPr>
    <p:cSldViewPr snapToGrid="0">
      <p:cViewPr varScale="1">
        <p:scale>
          <a:sx n="76" d="100"/>
          <a:sy n="76" d="100"/>
        </p:scale>
        <p:origin x="-486" y="-84"/>
      </p:cViewPr>
      <p:guideLst>
        <p:guide orient="horz" pos="2160"/>
        <p:guide pos="2926"/>
      </p:guideLst>
    </p:cSldViewPr>
  </p:slideViewPr>
  <p:outlineViewPr>
    <p:cViewPr>
      <p:scale>
        <a:sx n="33" d="100"/>
        <a:sy n="33" d="100"/>
      </p:scale>
      <p:origin x="0" y="42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004" y="1650"/>
      </p:cViewPr>
      <p:guideLst>
        <p:guide orient="horz" pos="2908"/>
        <p:guide pos="218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s\ILC-RDR\ILC_RF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925373134328371"/>
          <c:y val="3.6951542823892812E-2"/>
          <c:w val="0.82089552238807095"/>
          <c:h val="0.8013865849931715"/>
        </c:manualLayout>
      </c:layout>
      <c:scatterChart>
        <c:scatterStyle val="smoothMarker"/>
        <c:ser>
          <c:idx val="0"/>
          <c:order val="0"/>
          <c:tx>
            <c:strRef>
              <c:f>'Power&amp;Ql (2)'!$E$15</c:f>
              <c:strCache>
                <c:ptCount val="1"/>
                <c:pt idx="0">
                  <c:v>Pg</c:v>
                </c:pt>
              </c:strCache>
            </c:strRef>
          </c:tx>
          <c:spPr>
            <a:ln w="38100">
              <a:solidFill>
                <a:srgbClr val="63AAFE"/>
              </a:solidFill>
              <a:prstDash val="solid"/>
            </a:ln>
          </c:spPr>
          <c:marker>
            <c:symbol val="none"/>
          </c:marker>
          <c:xVal>
            <c:numRef>
              <c:f>'Power&amp;Ql (2)'!$C$16:$C$61</c:f>
              <c:numCache>
                <c:formatCode>General</c:formatCode>
                <c:ptCount val="46"/>
                <c:pt idx="0" formatCode="0.00E+00">
                  <c:v>1</c:v>
                </c:pt>
                <c:pt idx="1">
                  <c:v>1.05</c:v>
                </c:pt>
                <c:pt idx="2">
                  <c:v>1.1025</c:v>
                </c:pt>
                <c:pt idx="3">
                  <c:v>1.1576249999999852</c:v>
                </c:pt>
                <c:pt idx="4">
                  <c:v>1.2155062499999791</c:v>
                </c:pt>
                <c:pt idx="5">
                  <c:v>1.2762815625000021</c:v>
                </c:pt>
                <c:pt idx="6">
                  <c:v>1.3400956406250004</c:v>
                </c:pt>
                <c:pt idx="7">
                  <c:v>1.4071004226562505</c:v>
                </c:pt>
                <c:pt idx="8">
                  <c:v>1.477455443789063</c:v>
                </c:pt>
                <c:pt idx="9">
                  <c:v>1.5513282159785158</c:v>
                </c:pt>
                <c:pt idx="10">
                  <c:v>1.6288946267774418</c:v>
                </c:pt>
                <c:pt idx="11">
                  <c:v>1.710339358116314</c:v>
                </c:pt>
                <c:pt idx="12">
                  <c:v>1.7958563260221301</c:v>
                </c:pt>
                <c:pt idx="13">
                  <c:v>1.8856491423232367</c:v>
                </c:pt>
                <c:pt idx="14">
                  <c:v>1.9799315994393925</c:v>
                </c:pt>
                <c:pt idx="15">
                  <c:v>2.0789281794113688</c:v>
                </c:pt>
                <c:pt idx="16">
                  <c:v>2.1828745883819707</c:v>
                </c:pt>
                <c:pt idx="17">
                  <c:v>2.2920183178010345</c:v>
                </c:pt>
                <c:pt idx="18">
                  <c:v>2.4066192336910777</c:v>
                </c:pt>
                <c:pt idx="19">
                  <c:v>2.5269501953756377</c:v>
                </c:pt>
                <c:pt idx="20">
                  <c:v>2.653297705144452</c:v>
                </c:pt>
                <c:pt idx="21">
                  <c:v>2.7859625904016441</c:v>
                </c:pt>
                <c:pt idx="22">
                  <c:v>2.9252607199217264</c:v>
                </c:pt>
                <c:pt idx="23">
                  <c:v>3.0715237559178212</c:v>
                </c:pt>
                <c:pt idx="24">
                  <c:v>3.2250999437137038</c:v>
                </c:pt>
                <c:pt idx="25">
                  <c:v>3.3863549408993889</c:v>
                </c:pt>
                <c:pt idx="26">
                  <c:v>3.5556726879443583</c:v>
                </c:pt>
                <c:pt idx="27">
                  <c:v>3.7334563223415782</c:v>
                </c:pt>
                <c:pt idx="28">
                  <c:v>3.9201291384586554</c:v>
                </c:pt>
                <c:pt idx="29">
                  <c:v>4.1161355953815875</c:v>
                </c:pt>
                <c:pt idx="30">
                  <c:v>4.3219423751506714</c:v>
                </c:pt>
                <c:pt idx="31">
                  <c:v>4.5380394939082134</c:v>
                </c:pt>
                <c:pt idx="32">
                  <c:v>4.7649414686036105</c:v>
                </c:pt>
                <c:pt idx="33">
                  <c:v>5.0031885420337865</c:v>
                </c:pt>
                <c:pt idx="34">
                  <c:v>5.2533479691354765</c:v>
                </c:pt>
                <c:pt idx="35">
                  <c:v>5.5160153675922245</c:v>
                </c:pt>
                <c:pt idx="36">
                  <c:v>5.7918161359718834</c:v>
                </c:pt>
                <c:pt idx="37">
                  <c:v>6.0814069427704673</c:v>
                </c:pt>
                <c:pt idx="38">
                  <c:v>6.3854772899089856</c:v>
                </c:pt>
                <c:pt idx="39">
                  <c:v>6.7047511544044394</c:v>
                </c:pt>
                <c:pt idx="40">
                  <c:v>7.0399887121247033</c:v>
                </c:pt>
                <c:pt idx="41">
                  <c:v>7.3919881477308875</c:v>
                </c:pt>
                <c:pt idx="42">
                  <c:v>7.7615875551174245</c:v>
                </c:pt>
                <c:pt idx="43">
                  <c:v>8.1496669328733127</c:v>
                </c:pt>
                <c:pt idx="44">
                  <c:v>8.5571502795169767</c:v>
                </c:pt>
                <c:pt idx="45">
                  <c:v>8.985007793492823</c:v>
                </c:pt>
              </c:numCache>
            </c:numRef>
          </c:xVal>
          <c:yVal>
            <c:numRef>
              <c:f>'Power&amp;Ql (2)'!$E$16:$E$61</c:f>
              <c:numCache>
                <c:formatCode>0.00E+00</c:formatCode>
                <c:ptCount val="46"/>
                <c:pt idx="0">
                  <c:v>425.1902040865387</c:v>
                </c:pt>
                <c:pt idx="1">
                  <c:v>414.00540865384738</c:v>
                </c:pt>
                <c:pt idx="2">
                  <c:v>403.45601538461523</c:v>
                </c:pt>
                <c:pt idx="3">
                  <c:v>393.51690667582415</c:v>
                </c:pt>
                <c:pt idx="4">
                  <c:v>384.16441798292789</c:v>
                </c:pt>
                <c:pt idx="5">
                  <c:v>375.37628147570501</c:v>
                </c:pt>
                <c:pt idx="6">
                  <c:v>367.13157301961394</c:v>
                </c:pt>
                <c:pt idx="7">
                  <c:v>359.4106623564287</c:v>
                </c:pt>
                <c:pt idx="8">
                  <c:v>352.19516636551953</c:v>
                </c:pt>
                <c:pt idx="9">
                  <c:v>345.46790529452841</c:v>
                </c:pt>
                <c:pt idx="10">
                  <c:v>339.21286185519079</c:v>
                </c:pt>
                <c:pt idx="11">
                  <c:v>333.41514308693695</c:v>
                </c:pt>
                <c:pt idx="12">
                  <c:v>328.06094489746232</c:v>
                </c:pt>
                <c:pt idx="13">
                  <c:v>323.13751919583768</c:v>
                </c:pt>
                <c:pt idx="14">
                  <c:v>318.63314353991774</c:v>
                </c:pt>
                <c:pt idx="15">
                  <c:v>314.53709322575975</c:v>
                </c:pt>
                <c:pt idx="16">
                  <c:v>310.83961575261094</c:v>
                </c:pt>
                <c:pt idx="17">
                  <c:v>307.53190760268603</c:v>
                </c:pt>
                <c:pt idx="18">
                  <c:v>304.606093280393</c:v>
                </c:pt>
                <c:pt idx="19">
                  <c:v>302.05520656114305</c:v>
                </c:pt>
                <c:pt idx="20">
                  <c:v>299.87317390513363</c:v>
                </c:pt>
                <c:pt idx="21">
                  <c:v>298.05479999651811</c:v>
                </c:pt>
                <c:pt idx="22">
                  <c:v>296.5957553736082</c:v>
                </c:pt>
                <c:pt idx="23">
                  <c:v>295.49256612063544</c:v>
                </c:pt>
                <c:pt idx="24">
                  <c:v>294.74260559652208</c:v>
                </c:pt>
                <c:pt idx="25">
                  <c:v>294.34408818097432</c:v>
                </c:pt>
                <c:pt idx="26">
                  <c:v>294.29606502299163</c:v>
                </c:pt>
                <c:pt idx="27">
                  <c:v>294.5984217817375</c:v>
                </c:pt>
                <c:pt idx="28">
                  <c:v>295.25187835424765</c:v>
                </c:pt>
                <c:pt idx="29">
                  <c:v>296.25799058950702</c:v>
                </c:pt>
                <c:pt idx="30">
                  <c:v>297.61915399283464</c:v>
                </c:pt>
                <c:pt idx="31">
                  <c:v>299.33860942947899</c:v>
                </c:pt>
                <c:pt idx="32">
                  <c:v>301.42045084095696</c:v>
                </c:pt>
                <c:pt idx="33">
                  <c:v>303.86963499253147</c:v>
                </c:pt>
                <c:pt idx="34">
                  <c:v>306.69199327504066</c:v>
                </c:pt>
                <c:pt idx="35">
                  <c:v>309.89424558915732</c:v>
                </c:pt>
                <c:pt idx="36">
                  <c:v>313.48401634515199</c:v>
                </c:pt>
                <c:pt idx="37">
                  <c:v>317.46985261625571</c:v>
                </c:pt>
                <c:pt idx="38">
                  <c:v>321.86124448882566</c:v>
                </c:pt>
                <c:pt idx="39">
                  <c:v>326.66864765779798</c:v>
                </c:pt>
                <c:pt idx="40">
                  <c:v>331.90350832119123</c:v>
                </c:pt>
                <c:pt idx="41">
                  <c:v>337.57829043297193</c:v>
                </c:pt>
                <c:pt idx="42">
                  <c:v>343.70650537911604</c:v>
                </c:pt>
                <c:pt idx="43">
                  <c:v>350.30274414759083</c:v>
                </c:pt>
                <c:pt idx="44">
                  <c:v>357.38271206879699</c:v>
                </c:pt>
                <c:pt idx="45">
                  <c:v>364.96326620921656</c:v>
                </c:pt>
              </c:numCache>
            </c:numRef>
          </c:yVal>
          <c:smooth val="1"/>
        </c:ser>
        <c:axId val="77318784"/>
        <c:axId val="77325056"/>
      </c:scatterChart>
      <c:valAx>
        <c:axId val="77318784"/>
        <c:scaling>
          <c:orientation val="minMax"/>
          <c:max val="4.5"/>
          <c:min val="2.5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 lang="ja-JP" sz="1200" b="0" i="0" u="none" strike="noStrike" baseline="0">
                    <a:solidFill>
                      <a:srgbClr val="000000"/>
                    </a:solidFill>
                    <a:latin typeface="ＭＳ Ｐゴシック"/>
                    <a:ea typeface="ＭＳ Ｐゴシック"/>
                    <a:cs typeface="ＭＳ Ｐゴシック"/>
                  </a:defRPr>
                </a:pPr>
                <a:r>
                  <a:rPr lang="en-US" altLang="en-US"/>
                  <a:t>Ql [x1e6]</a:t>
                </a:r>
              </a:p>
            </c:rich>
          </c:tx>
          <c:layout>
            <c:manualLayout>
              <c:xMode val="edge"/>
              <c:yMode val="edge"/>
              <c:x val="0.5"/>
              <c:y val="0.91455075578238509"/>
            </c:manualLayout>
          </c:layout>
          <c:spPr>
            <a:noFill/>
            <a:ln w="25400">
              <a:noFill/>
            </a:ln>
          </c:spPr>
        </c:title>
        <c:numFmt formatCode="0.0_ " sourceLinked="0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ja-JP" sz="12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en-US"/>
          </a:p>
        </c:txPr>
        <c:crossAx val="77325056"/>
        <c:crosses val="autoZero"/>
        <c:crossBetween val="midCat"/>
        <c:majorUnit val="0.2"/>
        <c:minorUnit val="5.0000000000000114E-2"/>
      </c:valAx>
      <c:valAx>
        <c:axId val="77325056"/>
        <c:scaling>
          <c:orientation val="minMax"/>
          <c:max val="305"/>
          <c:min val="29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ja-JP" sz="1200" b="0" i="0" u="none" strike="noStrike" baseline="0">
                    <a:solidFill>
                      <a:srgbClr val="000000"/>
                    </a:solidFill>
                    <a:latin typeface="ＭＳ Ｐゴシック"/>
                    <a:ea typeface="ＭＳ Ｐゴシック"/>
                    <a:cs typeface="ＭＳ Ｐゴシック"/>
                  </a:defRPr>
                </a:pPr>
                <a:r>
                  <a:rPr lang="en-US" altLang="en-US"/>
                  <a:t>Power [kW]</a:t>
                </a:r>
              </a:p>
            </c:rich>
          </c:tx>
          <c:layout>
            <c:manualLayout>
              <c:xMode val="edge"/>
              <c:yMode val="edge"/>
              <c:x val="2.6119402985075042E-2"/>
              <c:y val="0.34411116520883089"/>
            </c:manualLayout>
          </c:layout>
          <c:spPr>
            <a:noFill/>
            <a:ln w="25400">
              <a:noFill/>
            </a:ln>
          </c:spPr>
        </c:title>
        <c:numFmt formatCode="0_ " sourceLinked="0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ja-JP" sz="12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en-US"/>
          </a:p>
        </c:txPr>
        <c:crossAx val="77318784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en-US"/>
    </a:p>
  </c:txPr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0.58769</cdr:x>
      <cdr:y>0.45629</cdr:y>
    </cdr:from>
    <cdr:to>
      <cdr:x>0.76679</cdr:x>
      <cdr:y>0.66098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3000375" y="203835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0.5709</cdr:x>
      <cdr:y>0.52878</cdr:y>
    </cdr:from>
    <cdr:to>
      <cdr:x>0.69776</cdr:x>
      <cdr:y>0.59488</cdr:y>
    </cdr:to>
    <cdr:sp macro="" textlink="">
      <cdr:nvSpPr>
        <cdr:cNvPr id="5" name="テキスト ボックス 4"/>
        <cdr:cNvSpPr txBox="1"/>
      </cdr:nvSpPr>
      <cdr:spPr>
        <a:xfrm xmlns:a="http://schemas.openxmlformats.org/drawingml/2006/main">
          <a:off x="2914650" y="2362200"/>
          <a:ext cx="647700" cy="2952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altLang="ja-JP" sz="1800">
              <a:latin typeface="Arial" pitchFamily="34" charset="0"/>
              <a:cs typeface="Arial" pitchFamily="34" charset="0"/>
            </a:rPr>
            <a:t>0.6%</a:t>
          </a:r>
          <a:endParaRPr lang="ja-JP" altLang="en-US" sz="180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0.36381</cdr:x>
      <cdr:y>0.51599</cdr:y>
    </cdr:from>
    <cdr:to>
      <cdr:x>0.77239</cdr:x>
      <cdr:y>0.51812</cdr:y>
    </cdr:to>
    <cdr:sp macro="" textlink="">
      <cdr:nvSpPr>
        <cdr:cNvPr id="14" name="直線矢印コネクタ 13"/>
        <cdr:cNvSpPr/>
      </cdr:nvSpPr>
      <cdr:spPr>
        <a:xfrm xmlns:a="http://schemas.openxmlformats.org/drawingml/2006/main">
          <a:off x="1857375" y="2305050"/>
          <a:ext cx="2085975" cy="9525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accent4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0.55037</cdr:x>
      <cdr:y>0.51812</cdr:y>
    </cdr:from>
    <cdr:to>
      <cdr:x>0.55224</cdr:x>
      <cdr:y>0.60128</cdr:y>
    </cdr:to>
    <cdr:sp macro="" textlink="">
      <cdr:nvSpPr>
        <cdr:cNvPr id="16" name="直線矢印コネクタ 15"/>
        <cdr:cNvSpPr/>
      </cdr:nvSpPr>
      <cdr:spPr>
        <a:xfrm xmlns:a="http://schemas.openxmlformats.org/drawingml/2006/main" rot="16200000" flipH="1">
          <a:off x="2809875" y="2314573"/>
          <a:ext cx="9525" cy="371476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rgbClr val="23346C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0.40112</cdr:x>
      <cdr:y>0.44136</cdr:y>
    </cdr:from>
    <cdr:to>
      <cdr:x>0.52799</cdr:x>
      <cdr:y>0.50746</cdr:y>
    </cdr:to>
    <cdr:sp macro="" textlink="">
      <cdr:nvSpPr>
        <cdr:cNvPr id="17" name="テキスト ボックス 1"/>
        <cdr:cNvSpPr txBox="1"/>
      </cdr:nvSpPr>
      <cdr:spPr>
        <a:xfrm xmlns:a="http://schemas.openxmlformats.org/drawingml/2006/main">
          <a:off x="2047875" y="1971675"/>
          <a:ext cx="647700" cy="2952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altLang="ja-JP" sz="1800" dirty="0">
              <a:latin typeface="Arial" pitchFamily="34" charset="0"/>
              <a:cs typeface="Arial" pitchFamily="34" charset="0"/>
            </a:rPr>
            <a:t>+/-15%</a:t>
          </a:r>
          <a:endParaRPr lang="ja-JP" altLang="en-US" sz="1800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fld id="{7673867F-5715-4436-92E3-58C1BF6558DC}" type="datetime1">
              <a:rPr lang="en-US" altLang="ja-JP"/>
              <a:pPr/>
              <a:t>9/9/2010</a:t>
            </a:fld>
            <a:endParaRPr lang="en-US" altLang="ja-JP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fld id="{39068C46-5764-4D57-B057-D3874B55DAD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 eaLnBrk="1" fontAlgn="base" hangingPunct="1"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defTabSz="923925" eaLnBrk="1" fontAlgn="base" hangingPunct="1"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64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defTabSz="923925" eaLnBrk="1" fontAlgn="base" hangingPunct="1">
              <a:defRPr sz="1200">
                <a:ea typeface="ＭＳ Ｐゴシック" pitchFamily="34" charset="-128"/>
              </a:defRPr>
            </a:lvl1pPr>
          </a:lstStyle>
          <a:p>
            <a:endParaRPr lang="ja-JP" alt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 defTabSz="923925" eaLnBrk="1" fontAlgn="base" hangingPunct="1">
              <a:defRPr sz="1200">
                <a:ea typeface="ＭＳ Ｐゴシック" pitchFamily="34" charset="-128"/>
              </a:defRPr>
            </a:lvl1pPr>
          </a:lstStyle>
          <a:p>
            <a:fld id="{B763A8B9-AD59-4536-8ABA-FB4A69A3E74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-2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-2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-2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-2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rPr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74ACCD6-4CB1-44BD-92E6-05AE845E67CF}" type="slidenum">
              <a:rPr lang="en-GB">
                <a:solidFill>
                  <a:prstClr val="black"/>
                </a:solidFill>
                <a:latin typeface="Arial" pitchFamily="34" charset="0"/>
                <a:ea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>
              <a:solidFill>
                <a:prstClr val="black"/>
              </a:solidFill>
              <a:latin typeface="Arial" pitchFamily="34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defTabSz="920750" rtl="0" fontAlgn="base">
              <a:spcBef>
                <a:spcPct val="0"/>
              </a:spcBef>
              <a:spcAft>
                <a:spcPct val="0"/>
              </a:spcAft>
            </a:pPr>
            <a:fld id="{0DBCBA59-C065-4F86-9456-A0125B3AF406}" type="slidenum">
              <a:rPr kumimoji="1" lang="ja-JP" altLang="en-US" sz="1200" kern="1200">
                <a:solidFill>
                  <a:prstClr val="black"/>
                </a:solidFill>
                <a:latin typeface="Arial" charset="0"/>
                <a:ea typeface="Arial Unicode MS" pitchFamily="50" charset="-128"/>
                <a:cs typeface="Arial Unicode MS" pitchFamily="50" charset="-128"/>
              </a:rPr>
              <a:pPr algn="r" defTabSz="920750" rtl="0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kumimoji="1" lang="en-US" altLang="ja-JP" sz="1200" kern="1200">
              <a:solidFill>
                <a:prstClr val="black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5032" tIns="42516" rIns="85032" bIns="42516"/>
          <a:lstStyle/>
          <a:p>
            <a:pPr eaLnBrk="1" hangingPunct="1"/>
            <a:endParaRPr lang="en-US" altLang="ja-JP" dirty="0" smtClean="0"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Arial" charset="0"/>
              <a:ea typeface="ＭＳ Ｐ明朝" charset="-128"/>
            </a:endParaRPr>
          </a:p>
        </p:txBody>
      </p:sp>
      <p:sp>
        <p:nvSpPr>
          <p:cNvPr id="10138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2215"/>
            <a:fld id="{27787095-EA46-2849-B481-9BB580836854}" type="slidenum">
              <a:rPr kumimoji="1" lang="ja-JP" altLang="en-US">
                <a:solidFill>
                  <a:prstClr val="black"/>
                </a:solidFill>
                <a:ea typeface="ＭＳ Ｐゴシック"/>
                <a:cs typeface="+mn-cs"/>
              </a:rPr>
              <a:pPr defTabSz="922215"/>
              <a:t>13</a:t>
            </a:fld>
            <a:endParaRPr kumimoji="1" lang="en-US" altLang="ja-JP" dirty="0">
              <a:solidFill>
                <a:prstClr val="black"/>
              </a:solidFill>
              <a:ea typeface="ＭＳ Ｐゴシック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14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15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16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17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F4C5862-7DA8-4C61-B5E4-08E9EBB81263}" type="slidenum">
              <a:rPr kumimoji="1" lang="en-US" altLang="ja-JP">
                <a:solidFill>
                  <a:prstClr val="black"/>
                </a:solidFill>
                <a:latin typeface="Symbol" pitchFamily="18" charset="2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kumimoji="1" lang="en-US" altLang="ja-JP" dirty="0">
              <a:solidFill>
                <a:prstClr val="black"/>
              </a:solidFill>
              <a:latin typeface="Symbol" pitchFamily="18" charset="2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74ACCD6-4CB1-44BD-92E6-05AE845E67CF}" type="slidenum">
              <a:rPr lang="en-GB">
                <a:solidFill>
                  <a:prstClr val="black"/>
                </a:solidFill>
                <a:latin typeface="Arial" pitchFamily="34" charset="0"/>
                <a:ea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dirty="0">
              <a:solidFill>
                <a:prstClr val="black"/>
              </a:solidFill>
              <a:latin typeface="Arial" pitchFamily="34" charset="0"/>
              <a:ea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A8B9-AD59-4536-8ABA-FB4A69A3E741}" type="slidenum">
              <a:rPr lang="en-US" altLang="ja-JP" smtClean="0"/>
              <a:pPr/>
              <a:t>9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Overhead and Margin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3920F59-1E6C-4BBC-AFF8-97B2A437484D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Overhead and Margin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96F45C9-0B99-4D36-8F1E-83C4BD7C7A78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Overhead and Margin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13B86BA-E669-407F-9D0C-DD6EC714570C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3DDC928-6CF6-4001-812B-F3ADD410361B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E56295D-8334-422E-B49F-51395A21D73F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6DFE280-75BF-4CF5-95BE-C2C8FCB8D280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C74DD19-9084-44CE-AF51-F20E7CC54FBD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3F1EC93-590C-4F62-B4E1-0F17999CA395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E1CD3CA-2326-49C7-A124-1760CF416BA8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C2FF69D-C213-43FF-B0F4-36912B80BF61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66CFB66-1F68-489C-B195-B7E637DABE78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D42AB1F-A27E-4077-8B1F-3DADD99D44DC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1739ECA-12D1-49C9-8017-642E984335E6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AC32613-C548-43C8-8C3D-08B7973BA2E3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5FB123D-75FC-4B8D-8E70-015254C98039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FD806C6-69D2-4E20-83EE-8ABCE3F786FF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6ED88A7-8A73-40E6-A449-FDF1E97743BD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B7A102F-3547-437D-8FEF-EC53B5CC5C96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32A91641-E753-42BF-9F1A-5A2133C97D5C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Overhead and Margin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07CFD9E-5D4D-4F07-B6E5-919B37C7159F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09FEFAF-4AA4-4987-AF53-2263E7C25201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35FABE6-E734-4C4C-B07F-C5BC9459B628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800B3BC-FA00-49B8-B8A8-31AD7BB9980B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3BA5017-9FB1-4660-82A5-9B48E125C478}" type="slidenum">
              <a:rPr lang="en-US" sz="1200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white">
            <a:xfrm>
              <a:off x="0" y="0"/>
              <a:ext cx="5760" cy="302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ja-JP" altLang="en-US" kern="1200">
                <a:solidFill>
                  <a:srgbClr val="000000"/>
                </a:solidFill>
                <a:latin typeface="Symbol" pitchFamily="18" charset="2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3024"/>
              <a:ext cx="5760" cy="1296"/>
              <a:chOff x="0" y="3024"/>
              <a:chExt cx="5760" cy="129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white">
              <a:xfrm>
                <a:off x="0" y="3024"/>
                <a:ext cx="5760" cy="336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1200">
                  <a:solidFill>
                    <a:srgbClr val="000000"/>
                  </a:solidFill>
                  <a:latin typeface="Symbol" pitchFamily="18" charset="2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white">
              <a:xfrm>
                <a:off x="0" y="3360"/>
                <a:ext cx="5760" cy="960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1200">
                  <a:solidFill>
                    <a:srgbClr val="000000"/>
                  </a:solidFill>
                  <a:latin typeface="Symbol" pitchFamily="18" charset="2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928" y="3216"/>
                <a:ext cx="2832" cy="1104"/>
                <a:chOff x="4080" y="3622"/>
                <a:chExt cx="1680" cy="698"/>
              </a:xfrm>
            </p:grpSpPr>
            <p:sp>
              <p:nvSpPr>
                <p:cNvPr id="10" name="Freeform 8"/>
                <p:cNvSpPr>
                  <a:spLocks/>
                </p:cNvSpPr>
                <p:nvPr/>
              </p:nvSpPr>
              <p:spPr bwMode="auto">
                <a:xfrm>
                  <a:off x="4094" y="3622"/>
                  <a:ext cx="1666" cy="698"/>
                </a:xfrm>
                <a:custGeom>
                  <a:avLst/>
                  <a:gdLst/>
                  <a:ahLst/>
                  <a:cxnLst>
                    <a:cxn ang="0">
                      <a:pos x="0" y="698"/>
                    </a:cxn>
                    <a:cxn ang="0">
                      <a:pos x="458" y="436"/>
                    </a:cxn>
                    <a:cxn ang="0">
                      <a:pos x="744" y="214"/>
                    </a:cxn>
                    <a:cxn ang="0">
                      <a:pos x="910" y="46"/>
                    </a:cxn>
                    <a:cxn ang="0">
                      <a:pos x="944" y="10"/>
                    </a:cxn>
                    <a:cxn ang="0">
                      <a:pos x="974" y="0"/>
                    </a:cxn>
                    <a:cxn ang="0">
                      <a:pos x="1008" y="2"/>
                    </a:cxn>
                    <a:cxn ang="0">
                      <a:pos x="1038" y="15"/>
                    </a:cxn>
                    <a:cxn ang="0">
                      <a:pos x="1110" y="164"/>
                    </a:cxn>
                    <a:cxn ang="0">
                      <a:pos x="1214" y="292"/>
                    </a:cxn>
                    <a:cxn ang="0">
                      <a:pos x="1480" y="482"/>
                    </a:cxn>
                    <a:cxn ang="0">
                      <a:pos x="1666" y="600"/>
                    </a:cxn>
                    <a:cxn ang="0">
                      <a:pos x="1666" y="698"/>
                    </a:cxn>
                    <a:cxn ang="0">
                      <a:pos x="0" y="698"/>
                    </a:cxn>
                  </a:cxnLst>
                  <a:rect l="0" t="0" r="r" b="b"/>
                  <a:pathLst>
                    <a:path w="1666" h="698">
                      <a:moveTo>
                        <a:pt x="0" y="698"/>
                      </a:moveTo>
                      <a:lnTo>
                        <a:pt x="458" y="436"/>
                      </a:lnTo>
                      <a:lnTo>
                        <a:pt x="744" y="214"/>
                      </a:lnTo>
                      <a:lnTo>
                        <a:pt x="910" y="46"/>
                      </a:lnTo>
                      <a:lnTo>
                        <a:pt x="944" y="10"/>
                      </a:lnTo>
                      <a:lnTo>
                        <a:pt x="974" y="0"/>
                      </a:lnTo>
                      <a:lnTo>
                        <a:pt x="1008" y="2"/>
                      </a:lnTo>
                      <a:lnTo>
                        <a:pt x="1038" y="15"/>
                      </a:lnTo>
                      <a:lnTo>
                        <a:pt x="1110" y="164"/>
                      </a:lnTo>
                      <a:lnTo>
                        <a:pt x="1214" y="292"/>
                      </a:lnTo>
                      <a:lnTo>
                        <a:pt x="1480" y="482"/>
                      </a:lnTo>
                      <a:lnTo>
                        <a:pt x="1666" y="600"/>
                      </a:lnTo>
                      <a:lnTo>
                        <a:pt x="1666" y="698"/>
                      </a:lnTo>
                      <a:lnTo>
                        <a:pt x="0" y="69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BCA392">
                        <a:gamma/>
                        <a:tint val="0"/>
                        <a:invGamma/>
                      </a:srgbClr>
                    </a:gs>
                    <a:gs pos="50000">
                      <a:srgbClr val="BCA392"/>
                    </a:gs>
                    <a:gs pos="100000">
                      <a:srgbClr val="BCA392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1200">
                    <a:solidFill>
                      <a:srgbClr val="000000"/>
                    </a:solidFill>
                    <a:latin typeface="Symbol" pitchFamily="18" charset="2"/>
                    <a:ea typeface="ＭＳ Ｐゴシック" pitchFamily="50" charset="-128"/>
                    <a:cs typeface="+mn-cs"/>
                  </a:endParaRPr>
                </a:p>
              </p:txBody>
            </p:sp>
            <p:grpSp>
              <p:nvGrpSpPr>
                <p:cNvPr id="6" name="Group 9"/>
                <p:cNvGrpSpPr>
                  <a:grpSpLocks/>
                </p:cNvGrpSpPr>
                <p:nvPr/>
              </p:nvGrpSpPr>
              <p:grpSpPr bwMode="auto">
                <a:xfrm>
                  <a:off x="4080" y="3643"/>
                  <a:ext cx="1680" cy="623"/>
                  <a:chOff x="4080" y="3643"/>
                  <a:chExt cx="1680" cy="623"/>
                </a:xfrm>
              </p:grpSpPr>
              <p:sp>
                <p:nvSpPr>
                  <p:cNvPr id="12" name="Freeform 10"/>
                  <p:cNvSpPr>
                    <a:spLocks/>
                  </p:cNvSpPr>
                  <p:nvPr/>
                </p:nvSpPr>
                <p:spPr bwMode="auto">
                  <a:xfrm>
                    <a:off x="5138" y="3643"/>
                    <a:ext cx="622" cy="611"/>
                  </a:xfrm>
                  <a:custGeom>
                    <a:avLst/>
                    <a:gdLst/>
                    <a:ahLst/>
                    <a:cxnLst>
                      <a:cxn ang="0">
                        <a:pos x="134" y="255"/>
                      </a:cxn>
                      <a:cxn ang="0">
                        <a:pos x="224" y="341"/>
                      </a:cxn>
                      <a:cxn ang="0">
                        <a:pos x="322" y="418"/>
                      </a:cxn>
                      <a:cxn ang="0">
                        <a:pos x="328" y="425"/>
                      </a:cxn>
                      <a:cxn ang="0">
                        <a:pos x="335" y="431"/>
                      </a:cxn>
                      <a:cxn ang="0">
                        <a:pos x="349" y="443"/>
                      </a:cxn>
                      <a:cxn ang="0">
                        <a:pos x="399" y="478"/>
                      </a:cxn>
                      <a:cxn ang="0">
                        <a:pos x="562" y="577"/>
                      </a:cxn>
                      <a:cxn ang="0">
                        <a:pos x="598" y="595"/>
                      </a:cxn>
                      <a:cxn ang="0">
                        <a:pos x="622" y="611"/>
                      </a:cxn>
                      <a:cxn ang="0">
                        <a:pos x="622" y="547"/>
                      </a:cxn>
                      <a:cxn ang="0">
                        <a:pos x="590" y="531"/>
                      </a:cxn>
                      <a:cxn ang="0">
                        <a:pos x="501" y="467"/>
                      </a:cxn>
                      <a:cxn ang="0">
                        <a:pos x="477" y="452"/>
                      </a:cxn>
                      <a:cxn ang="0">
                        <a:pos x="464" y="445"/>
                      </a:cxn>
                      <a:cxn ang="0">
                        <a:pos x="458" y="443"/>
                      </a:cxn>
                      <a:cxn ang="0">
                        <a:pos x="452" y="441"/>
                      </a:cxn>
                      <a:cxn ang="0">
                        <a:pos x="214" y="276"/>
                      </a:cxn>
                      <a:cxn ang="0">
                        <a:pos x="115" y="181"/>
                      </a:cxn>
                      <a:cxn ang="0">
                        <a:pos x="69" y="125"/>
                      </a:cxn>
                      <a:cxn ang="0">
                        <a:pos x="30" y="64"/>
                      </a:cxn>
                      <a:cxn ang="0">
                        <a:pos x="9" y="21"/>
                      </a:cxn>
                      <a:cxn ang="0">
                        <a:pos x="3" y="7"/>
                      </a:cxn>
                      <a:cxn ang="0">
                        <a:pos x="2" y="4"/>
                      </a:cxn>
                      <a:cxn ang="0">
                        <a:pos x="1" y="1"/>
                      </a:cxn>
                      <a:cxn ang="0">
                        <a:pos x="1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1"/>
                      </a:cxn>
                      <a:cxn ang="0">
                        <a:pos x="1" y="2"/>
                      </a:cxn>
                      <a:cxn ang="0">
                        <a:pos x="1" y="3"/>
                      </a:cxn>
                      <a:cxn ang="0">
                        <a:pos x="5" y="15"/>
                      </a:cxn>
                      <a:cxn ang="0">
                        <a:pos x="23" y="65"/>
                      </a:cxn>
                      <a:cxn ang="0">
                        <a:pos x="52" y="129"/>
                      </a:cxn>
                      <a:cxn ang="0">
                        <a:pos x="87" y="190"/>
                      </a:cxn>
                      <a:cxn ang="0">
                        <a:pos x="109" y="224"/>
                      </a:cxn>
                      <a:cxn ang="0">
                        <a:pos x="134" y="255"/>
                      </a:cxn>
                    </a:cxnLst>
                    <a:rect l="0" t="0" r="r" b="b"/>
                    <a:pathLst>
                      <a:path w="622" h="611">
                        <a:moveTo>
                          <a:pt x="134" y="255"/>
                        </a:moveTo>
                        <a:lnTo>
                          <a:pt x="224" y="341"/>
                        </a:lnTo>
                        <a:lnTo>
                          <a:pt x="322" y="418"/>
                        </a:lnTo>
                        <a:lnTo>
                          <a:pt x="328" y="425"/>
                        </a:lnTo>
                        <a:lnTo>
                          <a:pt x="335" y="431"/>
                        </a:lnTo>
                        <a:lnTo>
                          <a:pt x="349" y="443"/>
                        </a:lnTo>
                        <a:lnTo>
                          <a:pt x="399" y="478"/>
                        </a:lnTo>
                        <a:lnTo>
                          <a:pt x="562" y="577"/>
                        </a:lnTo>
                        <a:lnTo>
                          <a:pt x="598" y="595"/>
                        </a:lnTo>
                        <a:lnTo>
                          <a:pt x="622" y="611"/>
                        </a:lnTo>
                        <a:lnTo>
                          <a:pt x="622" y="547"/>
                        </a:lnTo>
                        <a:lnTo>
                          <a:pt x="590" y="531"/>
                        </a:lnTo>
                        <a:lnTo>
                          <a:pt x="501" y="467"/>
                        </a:lnTo>
                        <a:lnTo>
                          <a:pt x="477" y="452"/>
                        </a:lnTo>
                        <a:lnTo>
                          <a:pt x="464" y="445"/>
                        </a:lnTo>
                        <a:lnTo>
                          <a:pt x="458" y="443"/>
                        </a:lnTo>
                        <a:lnTo>
                          <a:pt x="452" y="441"/>
                        </a:lnTo>
                        <a:lnTo>
                          <a:pt x="214" y="276"/>
                        </a:lnTo>
                        <a:lnTo>
                          <a:pt x="115" y="181"/>
                        </a:lnTo>
                        <a:lnTo>
                          <a:pt x="69" y="125"/>
                        </a:lnTo>
                        <a:lnTo>
                          <a:pt x="30" y="64"/>
                        </a:lnTo>
                        <a:lnTo>
                          <a:pt x="9" y="21"/>
                        </a:lnTo>
                        <a:lnTo>
                          <a:pt x="3" y="7"/>
                        </a:lnTo>
                        <a:lnTo>
                          <a:pt x="2" y="4"/>
                        </a:lnTo>
                        <a:lnTo>
                          <a:pt x="1" y="1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1" y="2"/>
                        </a:lnTo>
                        <a:lnTo>
                          <a:pt x="1" y="3"/>
                        </a:lnTo>
                        <a:lnTo>
                          <a:pt x="5" y="15"/>
                        </a:lnTo>
                        <a:lnTo>
                          <a:pt x="23" y="65"/>
                        </a:lnTo>
                        <a:lnTo>
                          <a:pt x="52" y="129"/>
                        </a:lnTo>
                        <a:lnTo>
                          <a:pt x="87" y="190"/>
                        </a:lnTo>
                        <a:lnTo>
                          <a:pt x="109" y="224"/>
                        </a:lnTo>
                        <a:lnTo>
                          <a:pt x="134" y="255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6B5653"/>
                      </a:gs>
                      <a:gs pos="100000">
                        <a:srgbClr val="6B5653">
                          <a:gamma/>
                          <a:tint val="0"/>
                          <a:invGamma/>
                        </a:srgbClr>
                      </a:gs>
                    </a:gsLst>
                    <a:lin ang="27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ja-JP" altLang="en-US" kern="1200">
                      <a:solidFill>
                        <a:srgbClr val="000000"/>
                      </a:solidFill>
                      <a:latin typeface="Symbol" pitchFamily="18" charset="2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13" name="Freeform 11"/>
                  <p:cNvSpPr>
                    <a:spLocks/>
                  </p:cNvSpPr>
                  <p:nvPr/>
                </p:nvSpPr>
                <p:spPr bwMode="auto">
                  <a:xfrm>
                    <a:off x="4080" y="3675"/>
                    <a:ext cx="917" cy="591"/>
                  </a:xfrm>
                  <a:custGeom>
                    <a:avLst/>
                    <a:gdLst/>
                    <a:ahLst/>
                    <a:cxnLst>
                      <a:cxn ang="0">
                        <a:pos x="1932" y="1087"/>
                      </a:cxn>
                      <a:cxn ang="0">
                        <a:pos x="1860" y="1115"/>
                      </a:cxn>
                      <a:cxn ang="0">
                        <a:pos x="1572" y="1272"/>
                      </a:cxn>
                      <a:cxn ang="0">
                        <a:pos x="572" y="1700"/>
                      </a:cxn>
                      <a:cxn ang="0">
                        <a:pos x="152" y="1853"/>
                      </a:cxn>
                      <a:cxn ang="0">
                        <a:pos x="75" y="1884"/>
                      </a:cxn>
                      <a:cxn ang="0">
                        <a:pos x="43" y="1907"/>
                      </a:cxn>
                      <a:cxn ang="0">
                        <a:pos x="29" y="1922"/>
                      </a:cxn>
                      <a:cxn ang="0">
                        <a:pos x="17" y="1942"/>
                      </a:cxn>
                      <a:cxn ang="0">
                        <a:pos x="0" y="1988"/>
                      </a:cxn>
                      <a:cxn ang="0">
                        <a:pos x="38" y="2016"/>
                      </a:cxn>
                      <a:cxn ang="0">
                        <a:pos x="80" y="2034"/>
                      </a:cxn>
                      <a:cxn ang="0">
                        <a:pos x="171" y="2051"/>
                      </a:cxn>
                      <a:cxn ang="0">
                        <a:pos x="234" y="2053"/>
                      </a:cxn>
                      <a:cxn ang="0">
                        <a:pos x="462" y="2031"/>
                      </a:cxn>
                      <a:cxn ang="0">
                        <a:pos x="894" y="1901"/>
                      </a:cxn>
                      <a:cxn ang="0">
                        <a:pos x="1544" y="1584"/>
                      </a:cxn>
                      <a:cxn ang="0">
                        <a:pos x="1636" y="1522"/>
                      </a:cxn>
                      <a:cxn ang="0">
                        <a:pos x="1663" y="1497"/>
                      </a:cxn>
                      <a:cxn ang="0">
                        <a:pos x="3052" y="423"/>
                      </a:cxn>
                      <a:cxn ang="0">
                        <a:pos x="3398" y="27"/>
                      </a:cxn>
                      <a:cxn ang="0">
                        <a:pos x="3408" y="9"/>
                      </a:cxn>
                      <a:cxn ang="0">
                        <a:pos x="3410" y="5"/>
                      </a:cxn>
                      <a:cxn ang="0">
                        <a:pos x="3410" y="2"/>
                      </a:cxn>
                      <a:cxn ang="0">
                        <a:pos x="3410" y="1"/>
                      </a:cxn>
                      <a:cxn ang="0">
                        <a:pos x="3410" y="1"/>
                      </a:cxn>
                      <a:cxn ang="0">
                        <a:pos x="3410" y="1"/>
                      </a:cxn>
                      <a:cxn ang="0">
                        <a:pos x="3410" y="0"/>
                      </a:cxn>
                      <a:cxn ang="0">
                        <a:pos x="3409" y="0"/>
                      </a:cxn>
                      <a:cxn ang="0">
                        <a:pos x="3409" y="0"/>
                      </a:cxn>
                      <a:cxn ang="0">
                        <a:pos x="3409" y="0"/>
                      </a:cxn>
                      <a:cxn ang="0">
                        <a:pos x="3408" y="0"/>
                      </a:cxn>
                      <a:cxn ang="0">
                        <a:pos x="3407" y="0"/>
                      </a:cxn>
                      <a:cxn ang="0">
                        <a:pos x="3404" y="1"/>
                      </a:cxn>
                      <a:cxn ang="0">
                        <a:pos x="3394" y="10"/>
                      </a:cxn>
                      <a:cxn ang="0">
                        <a:pos x="3154" y="217"/>
                      </a:cxn>
                    </a:cxnLst>
                    <a:rect l="0" t="0" r="r" b="b"/>
                    <a:pathLst>
                      <a:path w="3410" h="2056">
                        <a:moveTo>
                          <a:pt x="2643" y="605"/>
                        </a:moveTo>
                        <a:lnTo>
                          <a:pt x="1932" y="1087"/>
                        </a:lnTo>
                        <a:lnTo>
                          <a:pt x="1896" y="1099"/>
                        </a:lnTo>
                        <a:lnTo>
                          <a:pt x="1860" y="1115"/>
                        </a:lnTo>
                        <a:lnTo>
                          <a:pt x="1793" y="1151"/>
                        </a:lnTo>
                        <a:lnTo>
                          <a:pt x="1572" y="1272"/>
                        </a:lnTo>
                        <a:lnTo>
                          <a:pt x="912" y="1615"/>
                        </a:lnTo>
                        <a:lnTo>
                          <a:pt x="572" y="1700"/>
                        </a:lnTo>
                        <a:lnTo>
                          <a:pt x="240" y="1814"/>
                        </a:lnTo>
                        <a:lnTo>
                          <a:pt x="152" y="1853"/>
                        </a:lnTo>
                        <a:lnTo>
                          <a:pt x="113" y="1868"/>
                        </a:lnTo>
                        <a:lnTo>
                          <a:pt x="75" y="1884"/>
                        </a:lnTo>
                        <a:lnTo>
                          <a:pt x="58" y="1895"/>
                        </a:lnTo>
                        <a:lnTo>
                          <a:pt x="43" y="1907"/>
                        </a:lnTo>
                        <a:lnTo>
                          <a:pt x="36" y="1914"/>
                        </a:lnTo>
                        <a:lnTo>
                          <a:pt x="29" y="1922"/>
                        </a:lnTo>
                        <a:lnTo>
                          <a:pt x="23" y="1931"/>
                        </a:lnTo>
                        <a:lnTo>
                          <a:pt x="17" y="1942"/>
                        </a:lnTo>
                        <a:lnTo>
                          <a:pt x="8" y="1964"/>
                        </a:lnTo>
                        <a:lnTo>
                          <a:pt x="0" y="1988"/>
                        </a:lnTo>
                        <a:lnTo>
                          <a:pt x="18" y="2003"/>
                        </a:lnTo>
                        <a:lnTo>
                          <a:pt x="38" y="2016"/>
                        </a:lnTo>
                        <a:lnTo>
                          <a:pt x="59" y="2026"/>
                        </a:lnTo>
                        <a:lnTo>
                          <a:pt x="80" y="2034"/>
                        </a:lnTo>
                        <a:lnTo>
                          <a:pt x="125" y="2046"/>
                        </a:lnTo>
                        <a:lnTo>
                          <a:pt x="171" y="2051"/>
                        </a:lnTo>
                        <a:lnTo>
                          <a:pt x="213" y="2051"/>
                        </a:lnTo>
                        <a:lnTo>
                          <a:pt x="234" y="2053"/>
                        </a:lnTo>
                        <a:lnTo>
                          <a:pt x="255" y="2056"/>
                        </a:lnTo>
                        <a:lnTo>
                          <a:pt x="462" y="2031"/>
                        </a:lnTo>
                        <a:lnTo>
                          <a:pt x="665" y="1983"/>
                        </a:lnTo>
                        <a:lnTo>
                          <a:pt x="894" y="1901"/>
                        </a:lnTo>
                        <a:lnTo>
                          <a:pt x="1289" y="1725"/>
                        </a:lnTo>
                        <a:lnTo>
                          <a:pt x="1544" y="1584"/>
                        </a:lnTo>
                        <a:lnTo>
                          <a:pt x="1607" y="1545"/>
                        </a:lnTo>
                        <a:lnTo>
                          <a:pt x="1636" y="1522"/>
                        </a:lnTo>
                        <a:lnTo>
                          <a:pt x="1650" y="1509"/>
                        </a:lnTo>
                        <a:lnTo>
                          <a:pt x="1663" y="1497"/>
                        </a:lnTo>
                        <a:lnTo>
                          <a:pt x="2545" y="866"/>
                        </a:lnTo>
                        <a:lnTo>
                          <a:pt x="3052" y="423"/>
                        </a:lnTo>
                        <a:lnTo>
                          <a:pt x="3339" y="108"/>
                        </a:lnTo>
                        <a:lnTo>
                          <a:pt x="3398" y="27"/>
                        </a:lnTo>
                        <a:lnTo>
                          <a:pt x="3406" y="14"/>
                        </a:lnTo>
                        <a:lnTo>
                          <a:pt x="3408" y="9"/>
                        </a:lnTo>
                        <a:lnTo>
                          <a:pt x="3410" y="6"/>
                        </a:lnTo>
                        <a:lnTo>
                          <a:pt x="3410" y="5"/>
                        </a:lnTo>
                        <a:lnTo>
                          <a:pt x="3410" y="3"/>
                        </a:lnTo>
                        <a:lnTo>
                          <a:pt x="3410" y="2"/>
                        </a:lnTo>
                        <a:lnTo>
                          <a:pt x="3410" y="2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0"/>
                        </a:lnTo>
                        <a:lnTo>
                          <a:pt x="3410" y="0"/>
                        </a:lnTo>
                        <a:lnTo>
                          <a:pt x="3410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8" y="0"/>
                        </a:lnTo>
                        <a:lnTo>
                          <a:pt x="3408" y="0"/>
                        </a:lnTo>
                        <a:lnTo>
                          <a:pt x="3407" y="0"/>
                        </a:lnTo>
                        <a:lnTo>
                          <a:pt x="3406" y="1"/>
                        </a:lnTo>
                        <a:lnTo>
                          <a:pt x="3404" y="1"/>
                        </a:lnTo>
                        <a:lnTo>
                          <a:pt x="3401" y="3"/>
                        </a:lnTo>
                        <a:lnTo>
                          <a:pt x="3394" y="10"/>
                        </a:lnTo>
                        <a:lnTo>
                          <a:pt x="3349" y="48"/>
                        </a:lnTo>
                        <a:lnTo>
                          <a:pt x="3154" y="217"/>
                        </a:lnTo>
                        <a:lnTo>
                          <a:pt x="2643" y="605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6B5653">
                          <a:gamma/>
                          <a:tint val="0"/>
                          <a:invGamma/>
                        </a:srgbClr>
                      </a:gs>
                      <a:gs pos="100000">
                        <a:srgbClr val="6B5653"/>
                      </a:gs>
                    </a:gsLst>
                    <a:lin ang="189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ja-JP" altLang="en-US" kern="1200">
                      <a:solidFill>
                        <a:srgbClr val="000000"/>
                      </a:solidFill>
                      <a:latin typeface="Symbol" pitchFamily="18" charset="2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sp>
        <p:nvSpPr>
          <p:cNvPr id="7476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7476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10 Sept 2010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Overhead and Margin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A953893-7E72-40C1-BA83-AF0A98827CB1}" type="slidenum">
              <a:rPr lang="en-US" altLang="ja-JP" sz="1400" kern="120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10 Sept 2010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Overhead and Margin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80E58AC-FB92-4F36-8A98-F01F501195CC}" type="slidenum">
              <a:rPr lang="en-US" altLang="ja-JP" sz="1400" kern="120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10 Sept 2010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Overhead and Margin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EFC1572-8DFF-4DB4-A079-0A15EDE6E490}" type="slidenum">
              <a:rPr lang="en-US" altLang="ja-JP" sz="1400" kern="120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10 Sept 2010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Overhead and Margin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4BEDED6-6245-49B3-8AE3-3DDF3A63DE9D}" type="slidenum">
              <a:rPr lang="en-US" altLang="ja-JP" sz="1400" kern="120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10 Sept 2010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Overhead and Margin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F682E0F-29FF-401F-B307-381AF3F6B36F}" type="slidenum">
              <a:rPr lang="en-US" altLang="ja-JP" sz="1400" kern="120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10 Sept 2010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Overhead and Margin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04E5D7B-ADAE-4846-AD74-6FCED60D723E}" type="slidenum">
              <a:rPr lang="en-US" altLang="ja-JP" sz="1400" kern="120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Overhead and Margin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F01CA7A-E88C-45A2-92D6-E60ADC340B41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10 Sept 2010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Overhead and Margin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56C8CA5-0B00-4629-83A9-7C4561767E2A}" type="slidenum">
              <a:rPr lang="en-US" altLang="ja-JP" sz="1400" kern="120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10 Sept 2010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Overhead and Margin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25B5343-BAAD-4462-8B1B-D87DC24DD65F}" type="slidenum">
              <a:rPr lang="en-US" altLang="ja-JP" sz="1400" kern="120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10 Sept 2010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Overhead and Margin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6CD36C5-F5FF-492E-8434-5F0429EDA94C}" type="slidenum">
              <a:rPr lang="en-US" altLang="ja-JP" sz="1400" kern="120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10 Sept 2010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Overhead and Margin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C9780AB3-4399-4AAB-842B-2C06991E1DC7}" type="slidenum">
              <a:rPr lang="en-US" altLang="ja-JP" sz="1400" kern="120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547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547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10 Sept 2010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Overhead and Margin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8172C23-E3F0-4043-8495-CED50CB10B27}" type="slidenum">
              <a:rPr lang="en-US" altLang="ja-JP" sz="1400" kern="120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ja-JP" sz="2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414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>
              <a:defRPr sz="4000" i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 algn="ctr">
              <a:defRPr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 algn="ctr">
              <a:defRPr kumimoji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D964F65A-5772-4B30-B495-448FAA9B0862}" type="slidenum">
              <a:rPr lang="en-US" altLang="ja-JP" sz="1400" kern="1200">
                <a:solidFill>
                  <a:srgbClr val="000000"/>
                </a:solidFill>
                <a:latin typeface="Arial"/>
                <a:ea typeface="ＭＳ Ｐゴシック" pitchFamily="50" charset="-128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9AF4D82-DC98-4968-83FB-242628D951EE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467C5A70-3CCA-4607-B661-AD0C7DED220F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EB6DE32-C432-4314-AD97-41DB39A1E896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16FFCCA-EF1A-4F2C-B20C-CB66CA0F6FA1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Overhead and Margin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0692721-6979-488A-866E-9C2B72E8420E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DB1389CA-0233-46B0-8458-CE930E822A33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8AE46F6-2E99-471E-B8C8-4C8B749C8C02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4401E2FF-8B73-4839-AC4F-22869583FEFA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14C9903-E087-4543-A304-76A08603CEC5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CB7A5E6B-632C-45C9-982C-8F1DBF01522A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24625" y="0"/>
            <a:ext cx="1933575" cy="5943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23900" y="0"/>
            <a:ext cx="5648325" cy="5943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4226C653-FB48-47D0-AC5A-331E73ED19DA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3900" y="0"/>
            <a:ext cx="7696200" cy="59213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C2A18FAF-94F4-45BB-B6EA-8C42A1739BF8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3900" y="0"/>
            <a:ext cx="7696200" cy="59213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838082C-F2FD-4EF1-8CB5-570929F989DB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3900" y="0"/>
            <a:ext cx="7696200" cy="59213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762000" y="1905000"/>
            <a:ext cx="7696200" cy="40386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9B59459-2430-41E5-8894-BF9AB8A80AB4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723900" y="0"/>
            <a:ext cx="7696200" cy="59213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1400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BAW1 (Sep.,2010)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F5EDA41-052F-4C8A-A33C-4AB85DC80693}" type="slidenum">
              <a:rPr kumimoji="1" lang="en-US" altLang="ja-JP" sz="1400" kern="120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Overhead and Margin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3EF9F4BF-1F5D-4059-9E63-EB1C5839E1FF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BAW1-2, Technical Address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2705F64-2F62-1441-B8C2-4C4BD0CB1C05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BAW1-2, Technical Address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2705F64-2F62-1441-B8C2-4C4BD0CB1C05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BAW1-2, Technical Address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2705F64-2F62-1441-B8C2-4C4BD0CB1C05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BAW1-2, Technical Address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2705F64-2F62-1441-B8C2-4C4BD0CB1C05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BAW1-2, Technical Address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2705F64-2F62-1441-B8C2-4C4BD0CB1C05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BAW1-2, Technical Address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2705F64-2F62-1441-B8C2-4C4BD0CB1C05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BAW1-2, Technical Address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2705F64-2F62-1441-B8C2-4C4BD0CB1C05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BAW1-2, Technical Address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2705F64-2F62-1441-B8C2-4C4BD0CB1C05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BAW1-2, Technical Address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2705F64-2F62-1441-B8C2-4C4BD0CB1C05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BAW1-2, Technical Address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2705F64-2F62-1441-B8C2-4C4BD0CB1C05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Overhead and Margin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C1BFA38-9505-405D-9B36-0938ACA32381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BAW1-2, Technical Address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2705F64-2F62-1441-B8C2-4C4BD0CB1C05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‹#›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algn="l" defTabSz="457200" rtl="0">
              <a:defRPr/>
            </a:pPr>
            <a:r>
              <a:rPr kumimoji="1" lang="en-US" altLang="ja-JP" sz="1200" kern="1200" smtClean="0"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en-US" altLang="ja-JP" sz="1200" kern="1200"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57200" rtl="0">
              <a:defRPr/>
            </a:pPr>
            <a:r>
              <a:rPr kumimoji="1" lang="en-US" altLang="ja-JP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BAW1-2, Technical Address</a:t>
            </a:r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algn="r" defTabSz="457200" rtl="0">
              <a:defRPr/>
            </a:pPr>
            <a:fld id="{D2A2812A-392B-4046-812E-48FB12EAC0EB}" type="slidenum">
              <a:rPr kumimoji="1" lang="en-US" altLang="ja-JP" sz="1200" kern="1200">
                <a:latin typeface="Calibri"/>
                <a:ea typeface="ＭＳ Ｐゴシック"/>
                <a:cs typeface="+mn-cs"/>
              </a:rPr>
              <a:pPr algn="r" defTabSz="457200" rtl="0">
                <a:defRPr/>
              </a:pPr>
              <a:t>‹#›</a:t>
            </a:fld>
            <a:endParaRPr kumimoji="1" lang="en-US" altLang="ja-JP" sz="1200" kern="1200"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Overhead and Margin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75C913C-1B43-455A-B19B-05ADEB00D183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Overhead and Margin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789EB56-3CE6-4A67-AB88-ACD17E6FA4C8}" type="slidenum">
              <a:rPr lang="en-GB" sz="1400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>
                <a:solidFill>
                  <a:srgbClr val="23346C"/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Overhead and Margin</a:t>
            </a:r>
            <a:endParaRPr lang="en-GB" kern="120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2EF2BFE4-39F6-407D-A2BC-D72B25A1C9C3}" type="slidenum">
              <a:rPr lang="en-GB" kern="120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1033" name="Picture 9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ilccolo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14FFC5E9-DBFA-48D9-AFDF-AF0689D9489B}" type="slidenum">
              <a:rPr lang="en-US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Sept 2010</a:t>
            </a:r>
            <a:endParaRPr lang="en-US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Overhead and Margin</a:t>
            </a:r>
            <a:endParaRPr lang="en-US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704808DF-6227-48B0-9DCD-3FAE9EAE568E}" type="slidenum">
              <a:rPr lang="en-US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7373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50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ja-JP" altLang="en-US" kern="1200">
                <a:solidFill>
                  <a:srgbClr val="000000"/>
                </a:solidFill>
                <a:latin typeface="Symbol" pitchFamily="18" charset="2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3504"/>
              <a:ext cx="5760" cy="816"/>
              <a:chOff x="0" y="3504"/>
              <a:chExt cx="5760" cy="816"/>
            </a:xfrm>
          </p:grpSpPr>
          <p:sp>
            <p:nvSpPr>
              <p:cNvPr id="73733" name="Rectangle 5"/>
              <p:cNvSpPr>
                <a:spLocks noChangeArrowheads="1"/>
              </p:cNvSpPr>
              <p:nvPr/>
            </p:nvSpPr>
            <p:spPr bwMode="white">
              <a:xfrm>
                <a:off x="0" y="3504"/>
                <a:ext cx="5760" cy="336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1200">
                  <a:solidFill>
                    <a:srgbClr val="000000"/>
                  </a:solidFill>
                  <a:latin typeface="Symbol" pitchFamily="18" charset="2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73734" name="Rectangle 6"/>
              <p:cNvSpPr>
                <a:spLocks noChangeArrowheads="1"/>
              </p:cNvSpPr>
              <p:nvPr/>
            </p:nvSpPr>
            <p:spPr bwMode="white">
              <a:xfrm>
                <a:off x="0" y="3840"/>
                <a:ext cx="5760" cy="480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kern="1200">
                  <a:solidFill>
                    <a:srgbClr val="000000"/>
                  </a:solidFill>
                  <a:latin typeface="Symbol" pitchFamily="18" charset="2"/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4080" y="3622"/>
                <a:ext cx="1680" cy="698"/>
                <a:chOff x="4080" y="3622"/>
                <a:chExt cx="1680" cy="698"/>
              </a:xfrm>
            </p:grpSpPr>
            <p:sp>
              <p:nvSpPr>
                <p:cNvPr id="73736" name="Freeform 8"/>
                <p:cNvSpPr>
                  <a:spLocks/>
                </p:cNvSpPr>
                <p:nvPr/>
              </p:nvSpPr>
              <p:spPr bwMode="auto">
                <a:xfrm>
                  <a:off x="4094" y="3622"/>
                  <a:ext cx="1666" cy="698"/>
                </a:xfrm>
                <a:custGeom>
                  <a:avLst/>
                  <a:gdLst/>
                  <a:ahLst/>
                  <a:cxnLst>
                    <a:cxn ang="0">
                      <a:pos x="0" y="698"/>
                    </a:cxn>
                    <a:cxn ang="0">
                      <a:pos x="458" y="436"/>
                    </a:cxn>
                    <a:cxn ang="0">
                      <a:pos x="744" y="214"/>
                    </a:cxn>
                    <a:cxn ang="0">
                      <a:pos x="910" y="46"/>
                    </a:cxn>
                    <a:cxn ang="0">
                      <a:pos x="944" y="10"/>
                    </a:cxn>
                    <a:cxn ang="0">
                      <a:pos x="974" y="0"/>
                    </a:cxn>
                    <a:cxn ang="0">
                      <a:pos x="1008" y="2"/>
                    </a:cxn>
                    <a:cxn ang="0">
                      <a:pos x="1038" y="15"/>
                    </a:cxn>
                    <a:cxn ang="0">
                      <a:pos x="1110" y="164"/>
                    </a:cxn>
                    <a:cxn ang="0">
                      <a:pos x="1214" y="292"/>
                    </a:cxn>
                    <a:cxn ang="0">
                      <a:pos x="1480" y="482"/>
                    </a:cxn>
                    <a:cxn ang="0">
                      <a:pos x="1666" y="600"/>
                    </a:cxn>
                    <a:cxn ang="0">
                      <a:pos x="1666" y="698"/>
                    </a:cxn>
                    <a:cxn ang="0">
                      <a:pos x="0" y="698"/>
                    </a:cxn>
                  </a:cxnLst>
                  <a:rect l="0" t="0" r="r" b="b"/>
                  <a:pathLst>
                    <a:path w="1666" h="698">
                      <a:moveTo>
                        <a:pt x="0" y="698"/>
                      </a:moveTo>
                      <a:lnTo>
                        <a:pt x="458" y="436"/>
                      </a:lnTo>
                      <a:lnTo>
                        <a:pt x="744" y="214"/>
                      </a:lnTo>
                      <a:lnTo>
                        <a:pt x="910" y="46"/>
                      </a:lnTo>
                      <a:lnTo>
                        <a:pt x="944" y="10"/>
                      </a:lnTo>
                      <a:lnTo>
                        <a:pt x="974" y="0"/>
                      </a:lnTo>
                      <a:lnTo>
                        <a:pt x="1008" y="2"/>
                      </a:lnTo>
                      <a:lnTo>
                        <a:pt x="1038" y="15"/>
                      </a:lnTo>
                      <a:lnTo>
                        <a:pt x="1110" y="164"/>
                      </a:lnTo>
                      <a:lnTo>
                        <a:pt x="1214" y="292"/>
                      </a:lnTo>
                      <a:lnTo>
                        <a:pt x="1480" y="482"/>
                      </a:lnTo>
                      <a:lnTo>
                        <a:pt x="1666" y="600"/>
                      </a:lnTo>
                      <a:lnTo>
                        <a:pt x="1666" y="698"/>
                      </a:lnTo>
                      <a:lnTo>
                        <a:pt x="0" y="69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BCA392">
                        <a:gamma/>
                        <a:tint val="0"/>
                        <a:invGamma/>
                      </a:srgbClr>
                    </a:gs>
                    <a:gs pos="50000">
                      <a:srgbClr val="BCA392"/>
                    </a:gs>
                    <a:gs pos="100000">
                      <a:srgbClr val="BCA392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ja-JP" altLang="en-US" kern="1200">
                    <a:solidFill>
                      <a:srgbClr val="000000"/>
                    </a:solidFill>
                    <a:latin typeface="Symbol" pitchFamily="18" charset="2"/>
                    <a:ea typeface="ＭＳ Ｐゴシック" pitchFamily="50" charset="-128"/>
                    <a:cs typeface="+mn-cs"/>
                  </a:endParaRPr>
                </a:p>
              </p:txBody>
            </p:sp>
            <p:grpSp>
              <p:nvGrpSpPr>
                <p:cNvPr id="5" name="Group 9"/>
                <p:cNvGrpSpPr>
                  <a:grpSpLocks/>
                </p:cNvGrpSpPr>
                <p:nvPr/>
              </p:nvGrpSpPr>
              <p:grpSpPr bwMode="auto">
                <a:xfrm>
                  <a:off x="4080" y="3643"/>
                  <a:ext cx="1680" cy="623"/>
                  <a:chOff x="4080" y="3643"/>
                  <a:chExt cx="1680" cy="623"/>
                </a:xfrm>
              </p:grpSpPr>
              <p:sp>
                <p:nvSpPr>
                  <p:cNvPr id="73738" name="Freeform 10"/>
                  <p:cNvSpPr>
                    <a:spLocks/>
                  </p:cNvSpPr>
                  <p:nvPr/>
                </p:nvSpPr>
                <p:spPr bwMode="auto">
                  <a:xfrm>
                    <a:off x="5138" y="3643"/>
                    <a:ext cx="622" cy="611"/>
                  </a:xfrm>
                  <a:custGeom>
                    <a:avLst/>
                    <a:gdLst/>
                    <a:ahLst/>
                    <a:cxnLst>
                      <a:cxn ang="0">
                        <a:pos x="134" y="255"/>
                      </a:cxn>
                      <a:cxn ang="0">
                        <a:pos x="224" y="341"/>
                      </a:cxn>
                      <a:cxn ang="0">
                        <a:pos x="322" y="418"/>
                      </a:cxn>
                      <a:cxn ang="0">
                        <a:pos x="328" y="425"/>
                      </a:cxn>
                      <a:cxn ang="0">
                        <a:pos x="335" y="431"/>
                      </a:cxn>
                      <a:cxn ang="0">
                        <a:pos x="349" y="443"/>
                      </a:cxn>
                      <a:cxn ang="0">
                        <a:pos x="399" y="478"/>
                      </a:cxn>
                      <a:cxn ang="0">
                        <a:pos x="562" y="577"/>
                      </a:cxn>
                      <a:cxn ang="0">
                        <a:pos x="598" y="595"/>
                      </a:cxn>
                      <a:cxn ang="0">
                        <a:pos x="622" y="611"/>
                      </a:cxn>
                      <a:cxn ang="0">
                        <a:pos x="622" y="547"/>
                      </a:cxn>
                      <a:cxn ang="0">
                        <a:pos x="590" y="531"/>
                      </a:cxn>
                      <a:cxn ang="0">
                        <a:pos x="501" y="467"/>
                      </a:cxn>
                      <a:cxn ang="0">
                        <a:pos x="477" y="452"/>
                      </a:cxn>
                      <a:cxn ang="0">
                        <a:pos x="464" y="445"/>
                      </a:cxn>
                      <a:cxn ang="0">
                        <a:pos x="458" y="443"/>
                      </a:cxn>
                      <a:cxn ang="0">
                        <a:pos x="452" y="441"/>
                      </a:cxn>
                      <a:cxn ang="0">
                        <a:pos x="214" y="276"/>
                      </a:cxn>
                      <a:cxn ang="0">
                        <a:pos x="115" y="181"/>
                      </a:cxn>
                      <a:cxn ang="0">
                        <a:pos x="69" y="125"/>
                      </a:cxn>
                      <a:cxn ang="0">
                        <a:pos x="30" y="64"/>
                      </a:cxn>
                      <a:cxn ang="0">
                        <a:pos x="9" y="21"/>
                      </a:cxn>
                      <a:cxn ang="0">
                        <a:pos x="3" y="7"/>
                      </a:cxn>
                      <a:cxn ang="0">
                        <a:pos x="2" y="4"/>
                      </a:cxn>
                      <a:cxn ang="0">
                        <a:pos x="1" y="1"/>
                      </a:cxn>
                      <a:cxn ang="0">
                        <a:pos x="1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1"/>
                      </a:cxn>
                      <a:cxn ang="0">
                        <a:pos x="1" y="2"/>
                      </a:cxn>
                      <a:cxn ang="0">
                        <a:pos x="1" y="3"/>
                      </a:cxn>
                      <a:cxn ang="0">
                        <a:pos x="5" y="15"/>
                      </a:cxn>
                      <a:cxn ang="0">
                        <a:pos x="23" y="65"/>
                      </a:cxn>
                      <a:cxn ang="0">
                        <a:pos x="52" y="129"/>
                      </a:cxn>
                      <a:cxn ang="0">
                        <a:pos x="87" y="190"/>
                      </a:cxn>
                      <a:cxn ang="0">
                        <a:pos x="109" y="224"/>
                      </a:cxn>
                      <a:cxn ang="0">
                        <a:pos x="134" y="255"/>
                      </a:cxn>
                    </a:cxnLst>
                    <a:rect l="0" t="0" r="r" b="b"/>
                    <a:pathLst>
                      <a:path w="622" h="611">
                        <a:moveTo>
                          <a:pt x="134" y="255"/>
                        </a:moveTo>
                        <a:lnTo>
                          <a:pt x="224" y="341"/>
                        </a:lnTo>
                        <a:lnTo>
                          <a:pt x="322" y="418"/>
                        </a:lnTo>
                        <a:lnTo>
                          <a:pt x="328" y="425"/>
                        </a:lnTo>
                        <a:lnTo>
                          <a:pt x="335" y="431"/>
                        </a:lnTo>
                        <a:lnTo>
                          <a:pt x="349" y="443"/>
                        </a:lnTo>
                        <a:lnTo>
                          <a:pt x="399" y="478"/>
                        </a:lnTo>
                        <a:lnTo>
                          <a:pt x="562" y="577"/>
                        </a:lnTo>
                        <a:lnTo>
                          <a:pt x="598" y="595"/>
                        </a:lnTo>
                        <a:lnTo>
                          <a:pt x="622" y="611"/>
                        </a:lnTo>
                        <a:lnTo>
                          <a:pt x="622" y="547"/>
                        </a:lnTo>
                        <a:lnTo>
                          <a:pt x="590" y="531"/>
                        </a:lnTo>
                        <a:lnTo>
                          <a:pt x="501" y="467"/>
                        </a:lnTo>
                        <a:lnTo>
                          <a:pt x="477" y="452"/>
                        </a:lnTo>
                        <a:lnTo>
                          <a:pt x="464" y="445"/>
                        </a:lnTo>
                        <a:lnTo>
                          <a:pt x="458" y="443"/>
                        </a:lnTo>
                        <a:lnTo>
                          <a:pt x="452" y="441"/>
                        </a:lnTo>
                        <a:lnTo>
                          <a:pt x="214" y="276"/>
                        </a:lnTo>
                        <a:lnTo>
                          <a:pt x="115" y="181"/>
                        </a:lnTo>
                        <a:lnTo>
                          <a:pt x="69" y="125"/>
                        </a:lnTo>
                        <a:lnTo>
                          <a:pt x="30" y="64"/>
                        </a:lnTo>
                        <a:lnTo>
                          <a:pt x="9" y="21"/>
                        </a:lnTo>
                        <a:lnTo>
                          <a:pt x="3" y="7"/>
                        </a:lnTo>
                        <a:lnTo>
                          <a:pt x="2" y="4"/>
                        </a:lnTo>
                        <a:lnTo>
                          <a:pt x="1" y="1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1" y="2"/>
                        </a:lnTo>
                        <a:lnTo>
                          <a:pt x="1" y="3"/>
                        </a:lnTo>
                        <a:lnTo>
                          <a:pt x="5" y="15"/>
                        </a:lnTo>
                        <a:lnTo>
                          <a:pt x="23" y="65"/>
                        </a:lnTo>
                        <a:lnTo>
                          <a:pt x="52" y="129"/>
                        </a:lnTo>
                        <a:lnTo>
                          <a:pt x="87" y="190"/>
                        </a:lnTo>
                        <a:lnTo>
                          <a:pt x="109" y="224"/>
                        </a:lnTo>
                        <a:lnTo>
                          <a:pt x="134" y="255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6B5653"/>
                      </a:gs>
                      <a:gs pos="100000">
                        <a:srgbClr val="6B5653">
                          <a:gamma/>
                          <a:tint val="0"/>
                          <a:invGamma/>
                        </a:srgbClr>
                      </a:gs>
                    </a:gsLst>
                    <a:lin ang="27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ja-JP" altLang="en-US" kern="1200">
                      <a:solidFill>
                        <a:srgbClr val="000000"/>
                      </a:solidFill>
                      <a:latin typeface="Symbol" pitchFamily="18" charset="2"/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73739" name="Freeform 11"/>
                  <p:cNvSpPr>
                    <a:spLocks/>
                  </p:cNvSpPr>
                  <p:nvPr/>
                </p:nvSpPr>
                <p:spPr bwMode="auto">
                  <a:xfrm>
                    <a:off x="4080" y="3675"/>
                    <a:ext cx="917" cy="591"/>
                  </a:xfrm>
                  <a:custGeom>
                    <a:avLst/>
                    <a:gdLst/>
                    <a:ahLst/>
                    <a:cxnLst>
                      <a:cxn ang="0">
                        <a:pos x="1932" y="1087"/>
                      </a:cxn>
                      <a:cxn ang="0">
                        <a:pos x="1860" y="1115"/>
                      </a:cxn>
                      <a:cxn ang="0">
                        <a:pos x="1572" y="1272"/>
                      </a:cxn>
                      <a:cxn ang="0">
                        <a:pos x="572" y="1700"/>
                      </a:cxn>
                      <a:cxn ang="0">
                        <a:pos x="152" y="1853"/>
                      </a:cxn>
                      <a:cxn ang="0">
                        <a:pos x="75" y="1884"/>
                      </a:cxn>
                      <a:cxn ang="0">
                        <a:pos x="43" y="1907"/>
                      </a:cxn>
                      <a:cxn ang="0">
                        <a:pos x="29" y="1922"/>
                      </a:cxn>
                      <a:cxn ang="0">
                        <a:pos x="17" y="1942"/>
                      </a:cxn>
                      <a:cxn ang="0">
                        <a:pos x="0" y="1988"/>
                      </a:cxn>
                      <a:cxn ang="0">
                        <a:pos x="38" y="2016"/>
                      </a:cxn>
                      <a:cxn ang="0">
                        <a:pos x="80" y="2034"/>
                      </a:cxn>
                      <a:cxn ang="0">
                        <a:pos x="171" y="2051"/>
                      </a:cxn>
                      <a:cxn ang="0">
                        <a:pos x="234" y="2053"/>
                      </a:cxn>
                      <a:cxn ang="0">
                        <a:pos x="462" y="2031"/>
                      </a:cxn>
                      <a:cxn ang="0">
                        <a:pos x="894" y="1901"/>
                      </a:cxn>
                      <a:cxn ang="0">
                        <a:pos x="1544" y="1584"/>
                      </a:cxn>
                      <a:cxn ang="0">
                        <a:pos x="1636" y="1522"/>
                      </a:cxn>
                      <a:cxn ang="0">
                        <a:pos x="1663" y="1497"/>
                      </a:cxn>
                      <a:cxn ang="0">
                        <a:pos x="3052" y="423"/>
                      </a:cxn>
                      <a:cxn ang="0">
                        <a:pos x="3398" y="27"/>
                      </a:cxn>
                      <a:cxn ang="0">
                        <a:pos x="3408" y="9"/>
                      </a:cxn>
                      <a:cxn ang="0">
                        <a:pos x="3410" y="5"/>
                      </a:cxn>
                      <a:cxn ang="0">
                        <a:pos x="3410" y="2"/>
                      </a:cxn>
                      <a:cxn ang="0">
                        <a:pos x="3410" y="1"/>
                      </a:cxn>
                      <a:cxn ang="0">
                        <a:pos x="3410" y="1"/>
                      </a:cxn>
                      <a:cxn ang="0">
                        <a:pos x="3410" y="1"/>
                      </a:cxn>
                      <a:cxn ang="0">
                        <a:pos x="3410" y="0"/>
                      </a:cxn>
                      <a:cxn ang="0">
                        <a:pos x="3409" y="0"/>
                      </a:cxn>
                      <a:cxn ang="0">
                        <a:pos x="3409" y="0"/>
                      </a:cxn>
                      <a:cxn ang="0">
                        <a:pos x="3409" y="0"/>
                      </a:cxn>
                      <a:cxn ang="0">
                        <a:pos x="3408" y="0"/>
                      </a:cxn>
                      <a:cxn ang="0">
                        <a:pos x="3407" y="0"/>
                      </a:cxn>
                      <a:cxn ang="0">
                        <a:pos x="3404" y="1"/>
                      </a:cxn>
                      <a:cxn ang="0">
                        <a:pos x="3394" y="10"/>
                      </a:cxn>
                      <a:cxn ang="0">
                        <a:pos x="3154" y="217"/>
                      </a:cxn>
                    </a:cxnLst>
                    <a:rect l="0" t="0" r="r" b="b"/>
                    <a:pathLst>
                      <a:path w="3410" h="2056">
                        <a:moveTo>
                          <a:pt x="2643" y="605"/>
                        </a:moveTo>
                        <a:lnTo>
                          <a:pt x="1932" y="1087"/>
                        </a:lnTo>
                        <a:lnTo>
                          <a:pt x="1896" y="1099"/>
                        </a:lnTo>
                        <a:lnTo>
                          <a:pt x="1860" y="1115"/>
                        </a:lnTo>
                        <a:lnTo>
                          <a:pt x="1793" y="1151"/>
                        </a:lnTo>
                        <a:lnTo>
                          <a:pt x="1572" y="1272"/>
                        </a:lnTo>
                        <a:lnTo>
                          <a:pt x="912" y="1615"/>
                        </a:lnTo>
                        <a:lnTo>
                          <a:pt x="572" y="1700"/>
                        </a:lnTo>
                        <a:lnTo>
                          <a:pt x="240" y="1814"/>
                        </a:lnTo>
                        <a:lnTo>
                          <a:pt x="152" y="1853"/>
                        </a:lnTo>
                        <a:lnTo>
                          <a:pt x="113" y="1868"/>
                        </a:lnTo>
                        <a:lnTo>
                          <a:pt x="75" y="1884"/>
                        </a:lnTo>
                        <a:lnTo>
                          <a:pt x="58" y="1895"/>
                        </a:lnTo>
                        <a:lnTo>
                          <a:pt x="43" y="1907"/>
                        </a:lnTo>
                        <a:lnTo>
                          <a:pt x="36" y="1914"/>
                        </a:lnTo>
                        <a:lnTo>
                          <a:pt x="29" y="1922"/>
                        </a:lnTo>
                        <a:lnTo>
                          <a:pt x="23" y="1931"/>
                        </a:lnTo>
                        <a:lnTo>
                          <a:pt x="17" y="1942"/>
                        </a:lnTo>
                        <a:lnTo>
                          <a:pt x="8" y="1964"/>
                        </a:lnTo>
                        <a:lnTo>
                          <a:pt x="0" y="1988"/>
                        </a:lnTo>
                        <a:lnTo>
                          <a:pt x="18" y="2003"/>
                        </a:lnTo>
                        <a:lnTo>
                          <a:pt x="38" y="2016"/>
                        </a:lnTo>
                        <a:lnTo>
                          <a:pt x="59" y="2026"/>
                        </a:lnTo>
                        <a:lnTo>
                          <a:pt x="80" y="2034"/>
                        </a:lnTo>
                        <a:lnTo>
                          <a:pt x="125" y="2046"/>
                        </a:lnTo>
                        <a:lnTo>
                          <a:pt x="171" y="2051"/>
                        </a:lnTo>
                        <a:lnTo>
                          <a:pt x="213" y="2051"/>
                        </a:lnTo>
                        <a:lnTo>
                          <a:pt x="234" y="2053"/>
                        </a:lnTo>
                        <a:lnTo>
                          <a:pt x="255" y="2056"/>
                        </a:lnTo>
                        <a:lnTo>
                          <a:pt x="462" y="2031"/>
                        </a:lnTo>
                        <a:lnTo>
                          <a:pt x="665" y="1983"/>
                        </a:lnTo>
                        <a:lnTo>
                          <a:pt x="894" y="1901"/>
                        </a:lnTo>
                        <a:lnTo>
                          <a:pt x="1289" y="1725"/>
                        </a:lnTo>
                        <a:lnTo>
                          <a:pt x="1544" y="1584"/>
                        </a:lnTo>
                        <a:lnTo>
                          <a:pt x="1607" y="1545"/>
                        </a:lnTo>
                        <a:lnTo>
                          <a:pt x="1636" y="1522"/>
                        </a:lnTo>
                        <a:lnTo>
                          <a:pt x="1650" y="1509"/>
                        </a:lnTo>
                        <a:lnTo>
                          <a:pt x="1663" y="1497"/>
                        </a:lnTo>
                        <a:lnTo>
                          <a:pt x="2545" y="866"/>
                        </a:lnTo>
                        <a:lnTo>
                          <a:pt x="3052" y="423"/>
                        </a:lnTo>
                        <a:lnTo>
                          <a:pt x="3339" y="108"/>
                        </a:lnTo>
                        <a:lnTo>
                          <a:pt x="3398" y="27"/>
                        </a:lnTo>
                        <a:lnTo>
                          <a:pt x="3406" y="14"/>
                        </a:lnTo>
                        <a:lnTo>
                          <a:pt x="3408" y="9"/>
                        </a:lnTo>
                        <a:lnTo>
                          <a:pt x="3410" y="6"/>
                        </a:lnTo>
                        <a:lnTo>
                          <a:pt x="3410" y="5"/>
                        </a:lnTo>
                        <a:lnTo>
                          <a:pt x="3410" y="3"/>
                        </a:lnTo>
                        <a:lnTo>
                          <a:pt x="3410" y="2"/>
                        </a:lnTo>
                        <a:lnTo>
                          <a:pt x="3410" y="2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1"/>
                        </a:lnTo>
                        <a:lnTo>
                          <a:pt x="3410" y="0"/>
                        </a:lnTo>
                        <a:lnTo>
                          <a:pt x="3410" y="0"/>
                        </a:lnTo>
                        <a:lnTo>
                          <a:pt x="3410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9" y="0"/>
                        </a:lnTo>
                        <a:lnTo>
                          <a:pt x="3408" y="0"/>
                        </a:lnTo>
                        <a:lnTo>
                          <a:pt x="3408" y="0"/>
                        </a:lnTo>
                        <a:lnTo>
                          <a:pt x="3407" y="0"/>
                        </a:lnTo>
                        <a:lnTo>
                          <a:pt x="3406" y="1"/>
                        </a:lnTo>
                        <a:lnTo>
                          <a:pt x="3404" y="1"/>
                        </a:lnTo>
                        <a:lnTo>
                          <a:pt x="3401" y="3"/>
                        </a:lnTo>
                        <a:lnTo>
                          <a:pt x="3394" y="10"/>
                        </a:lnTo>
                        <a:lnTo>
                          <a:pt x="3349" y="48"/>
                        </a:lnTo>
                        <a:lnTo>
                          <a:pt x="3154" y="217"/>
                        </a:lnTo>
                        <a:lnTo>
                          <a:pt x="2643" y="605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6B5653">
                          <a:gamma/>
                          <a:tint val="0"/>
                          <a:invGamma/>
                        </a:srgbClr>
                      </a:gs>
                      <a:gs pos="100000">
                        <a:srgbClr val="6B5653"/>
                      </a:gs>
                    </a:gsLst>
                    <a:lin ang="189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ja-JP" altLang="en-US" kern="1200">
                      <a:solidFill>
                        <a:srgbClr val="000000"/>
                      </a:solidFill>
                      <a:latin typeface="Symbol" pitchFamily="18" charset="2"/>
                      <a:ea typeface="ＭＳ Ｐゴシック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sp>
        <p:nvSpPr>
          <p:cNvPr id="205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2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7374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folHlink"/>
                </a:solidFill>
                <a:latin typeface="Times New Roman" pitchFamily="18" charset="0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kern="1200" smtClean="0">
                <a:solidFill>
                  <a:srgbClr val="6B5653"/>
                </a:solidFill>
                <a:ea typeface="ＭＳ Ｐゴシック" pitchFamily="50" charset="-128"/>
                <a:cs typeface="+mn-cs"/>
              </a:rPr>
              <a:t>10 Sept 2010</a:t>
            </a:r>
            <a:endParaRPr lang="en-US" altLang="ja-JP" kern="1200">
              <a:solidFill>
                <a:srgbClr val="6B5653"/>
              </a:solidFill>
              <a:ea typeface="ＭＳ Ｐゴシック" pitchFamily="50" charset="-128"/>
              <a:cs typeface="+mn-cs"/>
            </a:endParaRPr>
          </a:p>
        </p:txBody>
      </p:sp>
      <p:sp>
        <p:nvSpPr>
          <p:cNvPr id="7374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folHlink"/>
                </a:solidFill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kern="1200" smtClean="0">
                <a:solidFill>
                  <a:srgbClr val="6B5653"/>
                </a:solidFill>
                <a:ea typeface="ＭＳ Ｐゴシック" pitchFamily="50" charset="-128"/>
                <a:cs typeface="+mn-cs"/>
              </a:rPr>
              <a:t>Overhead and Margin</a:t>
            </a:r>
            <a:endParaRPr lang="en-US" altLang="ja-JP" kern="1200">
              <a:solidFill>
                <a:srgbClr val="6B5653"/>
              </a:solidFill>
              <a:ea typeface="ＭＳ Ｐゴシック" pitchFamily="50" charset="-128"/>
              <a:cs typeface="+mn-cs"/>
            </a:endParaRPr>
          </a:p>
        </p:txBody>
      </p:sp>
      <p:sp>
        <p:nvSpPr>
          <p:cNvPr id="7374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folHlink"/>
                </a:solidFill>
                <a:latin typeface="Times New Roman" pitchFamily="18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86D984DC-F72B-41BC-9176-6CD439DEA76E}" type="slidenum">
              <a:rPr lang="en-US" altLang="ja-JP" kern="1200">
                <a:solidFill>
                  <a:srgbClr val="6B5653"/>
                </a:solidFill>
                <a:ea typeface="ＭＳ Ｐゴシック" pitchFamily="50" charset="-128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kern="1200">
              <a:solidFill>
                <a:srgbClr val="6B5653"/>
              </a:solidFill>
              <a:ea typeface="ＭＳ Ｐゴシック" pitchFamily="50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u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3900" y="0"/>
            <a:ext cx="769620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kern="1200">
              <a:solidFill>
                <a:srgbClr val="000000"/>
              </a:solidFill>
              <a:cs typeface="+mn-cs"/>
            </a:endParaRPr>
          </a:p>
        </p:txBody>
      </p:sp>
      <p:sp>
        <p:nvSpPr>
          <p:cNvPr id="133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92725" y="6453188"/>
            <a:ext cx="370681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kern="1200">
                <a:solidFill>
                  <a:srgbClr val="000000"/>
                </a:solidFill>
                <a:cs typeface="+mn-cs"/>
              </a:rPr>
              <a:t>BAW1 (Sep.,2010)</a:t>
            </a:r>
          </a:p>
        </p:txBody>
      </p:sp>
      <p:sp>
        <p:nvSpPr>
          <p:cNvPr id="133129" name="Line 9"/>
          <p:cNvSpPr>
            <a:spLocks noChangeShapeType="1"/>
          </p:cNvSpPr>
          <p:nvPr/>
        </p:nvSpPr>
        <p:spPr bwMode="auto">
          <a:xfrm>
            <a:off x="755650" y="620713"/>
            <a:ext cx="76962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00" kern="12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3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00338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845890E8-D3A9-4544-9C56-BBD7457D10BF}" type="slidenum">
              <a:rPr kumimoji="1" lang="en-US" altLang="ja-JP" kern="1200">
                <a:solidFill>
                  <a:srgbClr val="000000"/>
                </a:solidFill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 kern="1200">
              <a:solidFill>
                <a:srgbClr val="000000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kumimoji="1"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kumimoji="1" sz="2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r>
              <a:rPr kumimoji="1" lang="en-US" altLang="ja-JP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r>
              <a:rPr kumimoji="1" lang="en-US" altLang="ja-JP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BAW1-2, Technical Address</a:t>
            </a:r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fld id="{C2705F64-2F62-1441-B8C2-4C4BD0CB1C05}" type="slidenum">
              <a:rPr kumimoji="1" lang="ja-JP" alt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defTabSz="457200" rtl="0"/>
              <a:t>‹#›</a:t>
            </a:fld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eaLnBrk="1" hangingPunct="1"/>
            <a:r>
              <a:rPr lang="en-GB" smtClean="0"/>
              <a:t>Marc Ross</a:t>
            </a:r>
          </a:p>
          <a:p>
            <a:pPr algn="r" eaLnBrk="1" hangingPunct="1"/>
            <a:r>
              <a:rPr lang="en-GB" smtClean="0"/>
              <a:t>Nick Walker</a:t>
            </a:r>
          </a:p>
          <a:p>
            <a:pPr algn="r" eaLnBrk="1" hangingPunct="1"/>
            <a:r>
              <a:rPr lang="en-GB" smtClean="0"/>
              <a:t>Akira Yamamoto</a:t>
            </a:r>
          </a:p>
        </p:txBody>
      </p:sp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584200" y="1743511"/>
            <a:ext cx="8255000" cy="1143000"/>
          </a:xfrm>
        </p:spPr>
        <p:txBody>
          <a:bodyPr/>
          <a:lstStyle/>
          <a:p>
            <a:pPr algn="r" eaLnBrk="1" hangingPunct="1"/>
            <a:r>
              <a:rPr lang="en-GB" dirty="0" smtClean="0"/>
              <a:t>‘Overhead and Margin’ – </a:t>
            </a:r>
            <a:r>
              <a:rPr lang="en-GB" i="1" dirty="0" smtClean="0"/>
              <a:t>an attempt to set standard terminology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Overhead and Margin</a:t>
            </a:r>
            <a:endParaRPr lang="en-GB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3920F59-1E6C-4BBC-AFF8-97B2A437484D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Tuning Overhead</a:t>
            </a:r>
          </a:p>
          <a:p>
            <a:r>
              <a:rPr lang="en-US" sz="2000" dirty="0" smtClean="0"/>
              <a:t>Energy overhead</a:t>
            </a:r>
          </a:p>
          <a:p>
            <a:r>
              <a:rPr lang="en-US" sz="2000" dirty="0" smtClean="0"/>
              <a:t>Microphonics</a:t>
            </a:r>
          </a:p>
          <a:p>
            <a:r>
              <a:rPr lang="en-US" sz="2000" dirty="0" smtClean="0"/>
              <a:t>Residual vibration</a:t>
            </a:r>
          </a:p>
          <a:p>
            <a:r>
              <a:rPr lang="en-US" sz="2000" dirty="0" smtClean="0"/>
              <a:t>Vector Sum</a:t>
            </a:r>
          </a:p>
          <a:p>
            <a:endParaRPr lang="en-US" sz="2000" dirty="0" smtClean="0"/>
          </a:p>
          <a:p>
            <a:r>
              <a:rPr lang="en-US" sz="2000" dirty="0" smtClean="0"/>
              <a:t>Slow tuner</a:t>
            </a:r>
          </a:p>
          <a:p>
            <a:r>
              <a:rPr lang="en-US" sz="2000" dirty="0" smtClean="0"/>
              <a:t>Fast tuner</a:t>
            </a:r>
          </a:p>
          <a:p>
            <a:r>
              <a:rPr lang="en-US" sz="2000" dirty="0" smtClean="0"/>
              <a:t>Cavity Grouping</a:t>
            </a:r>
          </a:p>
          <a:p>
            <a:r>
              <a:rPr lang="en-US" sz="2000" dirty="0" smtClean="0"/>
              <a:t>Gradient spread</a:t>
            </a:r>
          </a:p>
          <a:p>
            <a:r>
              <a:rPr lang="en-US" sz="2000" dirty="0" smtClean="0"/>
              <a:t>Klystron saturation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</a:t>
            </a:r>
            <a:r>
              <a:rPr lang="en-US" baseline="0" dirty="0" smtClean="0"/>
              <a:t> task: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</a:t>
            </a:r>
            <a:r>
              <a:rPr lang="en-US" baseline="0" dirty="0" smtClean="0"/>
              <a:t> an optimized </a:t>
            </a:r>
            <a:r>
              <a:rPr lang="en-US" baseline="0" dirty="0" smtClean="0">
                <a:solidFill>
                  <a:srgbClr val="FF0000"/>
                </a:solidFill>
              </a:rPr>
              <a:t>cost-conscious</a:t>
            </a:r>
            <a:r>
              <a:rPr lang="en-US" baseline="0" dirty="0" smtClean="0"/>
              <a:t> ILC linac design</a:t>
            </a:r>
          </a:p>
          <a:p>
            <a:endParaRPr lang="en-US" dirty="0" smtClean="0"/>
          </a:p>
          <a:p>
            <a:r>
              <a:rPr lang="en-US" dirty="0" smtClean="0"/>
              <a:t>We know too little about optimizing high – gradient, 9 </a:t>
            </a:r>
            <a:r>
              <a:rPr lang="en-US" dirty="0" err="1" smtClean="0"/>
              <a:t>mA</a:t>
            </a:r>
            <a:r>
              <a:rPr lang="en-US" dirty="0" smtClean="0"/>
              <a:t>, CM </a:t>
            </a:r>
            <a:r>
              <a:rPr lang="en-US" dirty="0" smtClean="0"/>
              <a:t>performance</a:t>
            </a:r>
            <a:endParaRPr lang="en-US" dirty="0" smtClean="0"/>
          </a:p>
          <a:p>
            <a:r>
              <a:rPr lang="en-US" dirty="0" smtClean="0"/>
              <a:t>To Note:</a:t>
            </a:r>
          </a:p>
          <a:p>
            <a:pPr lvl="1"/>
            <a:r>
              <a:rPr lang="en-US" dirty="0" err="1" smtClean="0"/>
              <a:t>P_k</a:t>
            </a:r>
            <a:r>
              <a:rPr lang="en-US" dirty="0" smtClean="0"/>
              <a:t>/</a:t>
            </a:r>
            <a:r>
              <a:rPr lang="en-US" dirty="0" err="1" smtClean="0"/>
              <a:t>Q_l</a:t>
            </a:r>
            <a:r>
              <a:rPr lang="en-US" dirty="0" smtClean="0"/>
              <a:t> (Michizono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RDR DESIGN INCLUDES </a:t>
            </a:r>
            <a:r>
              <a:rPr lang="en-US" dirty="0" err="1" smtClean="0"/>
              <a:t>P_k</a:t>
            </a:r>
            <a:r>
              <a:rPr lang="en-US" dirty="0" smtClean="0"/>
              <a:t>/</a:t>
            </a:r>
            <a:r>
              <a:rPr lang="en-US" dirty="0" err="1" smtClean="0"/>
              <a:t>Q_l</a:t>
            </a:r>
            <a:r>
              <a:rPr lang="en-US" dirty="0" smtClean="0"/>
              <a:t> remote control via 3 stub tuner motors</a:t>
            </a:r>
          </a:p>
          <a:p>
            <a:pPr lvl="1"/>
            <a:r>
              <a:rPr lang="en-US" dirty="0" smtClean="0"/>
              <a:t>(and </a:t>
            </a:r>
            <a:r>
              <a:rPr lang="en-US" dirty="0" err="1" smtClean="0"/>
              <a:t>Q_l</a:t>
            </a:r>
            <a:r>
              <a:rPr lang="en-US" dirty="0" smtClean="0"/>
              <a:t> control via coupler)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kern="1200">
                <a:solidFill>
                  <a:srgbClr val="000000"/>
                </a:solidFill>
                <a:latin typeface="Arial" charset="0"/>
                <a:ea typeface="Arial Unicode MS" pitchFamily="50" charset="-128"/>
                <a:cs typeface="Arial Unicode MS" pitchFamily="50" charset="-128"/>
              </a:rPr>
              <a:t>BAW1 (Sep.,2010)</a:t>
            </a:r>
          </a:p>
        </p:txBody>
      </p:sp>
      <p:sp>
        <p:nvSpPr>
          <p:cNvPr id="12291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B4CFE14-A004-4A2B-AF2C-64E138D5CBD6}" type="slidenum">
              <a:rPr kumimoji="1" lang="ja-JP" altLang="en-US" sz="1400" kern="1200">
                <a:solidFill>
                  <a:srgbClr val="000000"/>
                </a:solidFill>
                <a:latin typeface="Times New Roman" pitchFamily="18" charset="0"/>
                <a:ea typeface="Arial Unicode MS" pitchFamily="50" charset="-128"/>
                <a:cs typeface="Arial Unicode MS" pitchFamily="50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kumimoji="1" lang="en-US" altLang="ja-JP" sz="1400" kern="1200">
              <a:solidFill>
                <a:srgbClr val="000000"/>
              </a:solidFill>
              <a:latin typeface="Times New Roman" pitchFamily="18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341" name="Text Box 2"/>
          <p:cNvSpPr txBox="1">
            <a:spLocks noChangeArrowheads="1"/>
          </p:cNvSpPr>
          <p:nvPr/>
        </p:nvSpPr>
        <p:spPr bwMode="auto">
          <a:xfrm>
            <a:off x="827088" y="5516563"/>
            <a:ext cx="81359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kumimoji="1" lang="ja-JP" altLang="en-US" sz="2400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2400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50" charset="-128"/>
                <a:cs typeface="+mn-cs"/>
              </a:rPr>
              <a:t>50 Hz detuning requires additional 2% </a:t>
            </a:r>
            <a:r>
              <a:rPr kumimoji="1" lang="en-US" altLang="ja-JP" sz="2400" kern="1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50" charset="-128"/>
                <a:cs typeface="+mn-cs"/>
              </a:rPr>
              <a:t>rf</a:t>
            </a:r>
            <a:r>
              <a:rPr kumimoji="1" lang="en-US" altLang="ja-JP" sz="2400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50" charset="-128"/>
                <a:cs typeface="+mn-cs"/>
              </a:rPr>
              <a:t> power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kumimoji="1" lang="en-US" altLang="ja-JP" sz="2400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50" charset="-128"/>
                <a:cs typeface="+mn-cs"/>
              </a:rPr>
              <a:t> +/-15% </a:t>
            </a:r>
            <a:r>
              <a:rPr kumimoji="1" lang="en-US" altLang="ja-JP" sz="2400" kern="1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50" charset="-128"/>
                <a:cs typeface="+mn-cs"/>
              </a:rPr>
              <a:t>Ql</a:t>
            </a:r>
            <a:r>
              <a:rPr kumimoji="1" lang="en-US" altLang="ja-JP" sz="2400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50" charset="-128"/>
                <a:cs typeface="+mn-cs"/>
              </a:rPr>
              <a:t> difference requires 0.6% additional power.</a:t>
            </a:r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124075" y="0"/>
            <a:ext cx="54165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3600" b="1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Detuning , Ql tolerance</a:t>
            </a:r>
          </a:p>
        </p:txBody>
      </p:sp>
      <p:graphicFrame>
        <p:nvGraphicFramePr>
          <p:cNvPr id="15" name="Chart 2"/>
          <p:cNvGraphicFramePr>
            <a:graphicFrameLocks/>
          </p:cNvGraphicFramePr>
          <p:nvPr/>
        </p:nvGraphicFramePr>
        <p:xfrm>
          <a:off x="4716016" y="1196752"/>
          <a:ext cx="4104456" cy="399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グループ化 13"/>
          <p:cNvGrpSpPr>
            <a:grpSpLocks/>
          </p:cNvGrpSpPr>
          <p:nvPr/>
        </p:nvGrpSpPr>
        <p:grpSpPr bwMode="auto">
          <a:xfrm>
            <a:off x="0" y="1125538"/>
            <a:ext cx="5003800" cy="3894137"/>
            <a:chOff x="1258888" y="765175"/>
            <a:chExt cx="7002462" cy="4902200"/>
          </a:xfrm>
        </p:grpSpPr>
        <p:pic>
          <p:nvPicPr>
            <p:cNvPr id="12296" name="Picture 4" descr="detuni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58888" y="765175"/>
              <a:ext cx="6264275" cy="4694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4" name="Line 5"/>
            <p:cNvSpPr>
              <a:spLocks noChangeShapeType="1"/>
            </p:cNvSpPr>
            <p:nvPr/>
          </p:nvSpPr>
          <p:spPr bwMode="auto">
            <a:xfrm>
              <a:off x="3347186" y="4076608"/>
              <a:ext cx="0" cy="8633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ja-JP" altLang="en-US" sz="1200" kern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4345" name="Line 6"/>
            <p:cNvSpPr>
              <a:spLocks noChangeShapeType="1"/>
            </p:cNvSpPr>
            <p:nvPr/>
          </p:nvSpPr>
          <p:spPr bwMode="auto">
            <a:xfrm>
              <a:off x="3420499" y="5157771"/>
              <a:ext cx="10063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ja-JP" altLang="en-US" sz="1200" kern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299" name="Text Box 7"/>
            <p:cNvSpPr txBox="1">
              <a:spLocks noChangeArrowheads="1"/>
            </p:cNvSpPr>
            <p:nvPr/>
          </p:nvSpPr>
          <p:spPr bwMode="auto">
            <a:xfrm>
              <a:off x="3563938" y="5300663"/>
              <a:ext cx="7810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kern="1200">
                  <a:solidFill>
                    <a:srgbClr val="000000"/>
                  </a:solidFill>
                  <a:latin typeface="Arial" charset="0"/>
                  <a:ea typeface="ＭＳ Ｐゴシック" pitchFamily="50" charset="-128"/>
                  <a:cs typeface="+mn-cs"/>
                </a:rPr>
                <a:t>50 Hz</a:t>
              </a:r>
            </a:p>
          </p:txBody>
        </p:sp>
        <p:sp>
          <p:nvSpPr>
            <p:cNvPr id="12300" name="Text Box 8"/>
            <p:cNvSpPr txBox="1">
              <a:spLocks noChangeArrowheads="1"/>
            </p:cNvSpPr>
            <p:nvPr/>
          </p:nvSpPr>
          <p:spPr bwMode="auto">
            <a:xfrm>
              <a:off x="5867400" y="4149725"/>
              <a:ext cx="23939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kern="1200" dirty="0">
                  <a:solidFill>
                    <a:srgbClr val="000000"/>
                  </a:solidFill>
                  <a:latin typeface="Arial" charset="0"/>
                  <a:ea typeface="ＭＳ Ｐゴシック" pitchFamily="50" charset="-128"/>
                  <a:cs typeface="+mn-cs"/>
                </a:rPr>
                <a:t>2% additional power</a:t>
              </a:r>
            </a:p>
          </p:txBody>
        </p:sp>
        <p:sp>
          <p:nvSpPr>
            <p:cNvPr id="14348" name="Line 9"/>
            <p:cNvSpPr>
              <a:spLocks noChangeShapeType="1"/>
            </p:cNvSpPr>
            <p:nvPr/>
          </p:nvSpPr>
          <p:spPr bwMode="auto">
            <a:xfrm>
              <a:off x="2051997" y="4076608"/>
              <a:ext cx="489639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ja-JP" altLang="en-US" sz="1200" kern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4349" name="Line 10"/>
            <p:cNvSpPr>
              <a:spLocks noChangeShapeType="1"/>
            </p:cNvSpPr>
            <p:nvPr/>
          </p:nvSpPr>
          <p:spPr bwMode="auto">
            <a:xfrm>
              <a:off x="4284698" y="4508273"/>
              <a:ext cx="0" cy="3597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ja-JP" altLang="en-US" sz="1200" kern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タイトル 5"/>
          <p:cNvSpPr>
            <a:spLocks noGrp="1"/>
          </p:cNvSpPr>
          <p:nvPr>
            <p:ph type="title"/>
          </p:nvPr>
        </p:nvSpPr>
        <p:spPr>
          <a:xfrm>
            <a:off x="755650" y="0"/>
            <a:ext cx="7696200" cy="593725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Summary – Shin Michizono</a:t>
            </a:r>
            <a:endParaRPr lang="ja-JP" altLang="en-US"/>
          </a:p>
        </p:txBody>
      </p:sp>
      <p:sp>
        <p:nvSpPr>
          <p:cNvPr id="50179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r" defTabSz="457200" rtl="0"/>
            <a:fld id="{ED73DD5A-E9F2-854C-A81F-1B4EBFE5E648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/>
                <a:cs typeface="+mn-cs"/>
              </a:rPr>
              <a:pPr algn="r" defTabSz="457200" rtl="0"/>
              <a:t>13</a:t>
            </a:fld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50180" name="フッター プレースホルダ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algn="ctr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-128"/>
                <a:cs typeface="ＭＳ Ｐゴシック" charset="-128"/>
              </a:rPr>
              <a:t>BAW1-2, Technical Address</a:t>
            </a:r>
          </a:p>
        </p:txBody>
      </p:sp>
      <p:sp>
        <p:nvSpPr>
          <p:cNvPr id="50181" name="テキスト ボックス 8"/>
          <p:cNvSpPr txBox="1">
            <a:spLocks noChangeArrowheads="1"/>
          </p:cNvSpPr>
          <p:nvPr/>
        </p:nvSpPr>
        <p:spPr bwMode="auto">
          <a:xfrm>
            <a:off x="3276600" y="4941888"/>
            <a:ext cx="4932363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l" defTabSz="457200" rtl="0">
              <a:buFontTx/>
              <a:buAutoNum type="arabicParenBoth"/>
            </a:pPr>
            <a:r>
              <a:rPr kumimoji="1" lang="en-US" altLang="ja-JP" sz="1400" kern="120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LLRF overhead ~5%</a:t>
            </a:r>
          </a:p>
          <a:p>
            <a:pPr marL="342900" indent="-342900" algn="l" defTabSz="457200" rtl="0">
              <a:buFontTx/>
              <a:buAutoNum type="arabicParenBoth"/>
            </a:pPr>
            <a:r>
              <a:rPr kumimoji="1" lang="en-US" altLang="ja-JP" sz="1400" kern="120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Cavity gradient tilt (repetitive) ~5%</a:t>
            </a:r>
          </a:p>
          <a:p>
            <a:pPr marL="342900" indent="-342900" algn="l" defTabSz="457200" rtl="0">
              <a:buFontTx/>
              <a:buAutoNum type="arabicParenBoth"/>
            </a:pPr>
            <a:r>
              <a:rPr kumimoji="1" lang="en-US" altLang="ja-JP" sz="1400" kern="120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Pulse-to-pulse gradient fluctuation ~1%rms</a:t>
            </a:r>
            <a:endParaRPr kumimoji="1" lang="ja-JP" altLang="en-US" sz="1400" kern="120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539750" y="614363"/>
          <a:ext cx="8064500" cy="4333875"/>
        </p:xfrm>
        <a:graphic>
          <a:graphicData uri="http://schemas.openxmlformats.org/drawingml/2006/table">
            <a:tbl>
              <a:tblPr/>
              <a:tblGrid>
                <a:gridCol w="493713"/>
                <a:gridCol w="2139950"/>
                <a:gridCol w="1398587"/>
                <a:gridCol w="1811338"/>
                <a:gridCol w="2220912"/>
              </a:tblGrid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RDR</a:t>
                      </a:r>
                      <a:endParaRPr kumimoji="1" lang="ja-JP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DRFS (PkQl)</a:t>
                      </a:r>
                      <a:endParaRPr kumimoji="1" lang="ja-JP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DRFS(Cavity grouping)</a:t>
                      </a:r>
                      <a:endParaRPr kumimoji="1" lang="ja-JP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7813">
                <a:tc row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Operation gradient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Max. 33 MV/m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Average 31.5 MV/m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Max. 38 MV/m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  <a:tr h="1889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RF source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10 MW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800 kW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</a:tr>
              <a:tr h="2444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Waveguide loss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8%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Static loss (Ql, Pk)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</a:tr>
              <a:tr h="2889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Kly Hv ripple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2.5%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2.5%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2.5%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  <a:tr h="2714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Microphonics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</a:tr>
              <a:tr h="25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Reflection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14%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Other LLRF margin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10%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10%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5%~10%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</a:tr>
              <a:tr h="119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  <a:tr h="276225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Ql tolerance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3% (2)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3% (2)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</a:tr>
              <a:tr h="2587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Pk tolerance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0.2dB (2)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0.2dB (2)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  <a:tr h="2428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Detuning tolerance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15Hz rms(3)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20Hz rms (3)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</a:tr>
              <a:tr h="2254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Beam current offset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rms (3)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179512" y="2132856"/>
            <a:ext cx="1582741" cy="646331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 algn="l" defTabSz="457200" rtl="0">
              <a:defRPr/>
            </a:pPr>
            <a:r>
              <a:rPr kumimoji="1" lang="en-US" altLang="ja-JP" sz="2800" kern="1200" dirty="0">
                <a:solidFill>
                  <a:prstClr val="black"/>
                </a:solidFill>
                <a:latin typeface="Calibri"/>
                <a:ea typeface="ＭＳ Ｐゴシック" pitchFamily="50" charset="-128"/>
                <a:cs typeface="+mn-cs"/>
              </a:rPr>
              <a:t>RF</a:t>
            </a:r>
            <a:r>
              <a:rPr kumimoji="1" lang="en-US" altLang="ja-JP" kern="1200" dirty="0">
                <a:solidFill>
                  <a:prstClr val="black"/>
                </a:solidFill>
                <a:latin typeface="Calibri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2800" kern="1200" dirty="0">
                <a:solidFill>
                  <a:prstClr val="black"/>
                </a:solidFill>
                <a:latin typeface="Calibri"/>
                <a:ea typeface="ＭＳ Ｐゴシック" pitchFamily="50" charset="-128"/>
                <a:cs typeface="+mn-cs"/>
              </a:rPr>
              <a:t>power</a:t>
            </a:r>
            <a:endParaRPr kumimoji="1" lang="ja-JP" altLang="en-US" kern="1200" dirty="0">
              <a:solidFill>
                <a:prstClr val="black"/>
              </a:solidFill>
              <a:latin typeface="Calibri"/>
              <a:ea typeface="ＭＳ Ｐゴシック" pitchFamily="50" charset="-128"/>
              <a:cs typeface="+mn-c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9512" y="4221088"/>
            <a:ext cx="1584857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 algn="l" defTabSz="457200" rtl="0">
              <a:defRPr/>
            </a:pPr>
            <a:r>
              <a:rPr kumimoji="1" lang="en-US" altLang="ja-JP" sz="2800" kern="1200" dirty="0">
                <a:solidFill>
                  <a:prstClr val="black"/>
                </a:solidFill>
                <a:latin typeface="Calibri"/>
                <a:ea typeface="ＭＳ Ｐゴシック" pitchFamily="50" charset="-128"/>
                <a:cs typeface="+mn-cs"/>
              </a:rPr>
              <a:t>Tolerance</a:t>
            </a:r>
            <a:endParaRPr kumimoji="1" lang="ja-JP" altLang="en-US" kern="1200" dirty="0">
              <a:solidFill>
                <a:prstClr val="black"/>
              </a:solidFill>
              <a:latin typeface="Calibri"/>
              <a:ea typeface="ＭＳ Ｐゴシック" pitchFamily="50" charset="-128"/>
              <a:cs typeface="+mn-cs"/>
            </a:endParaRPr>
          </a:p>
        </p:txBody>
      </p:sp>
      <p:sp>
        <p:nvSpPr>
          <p:cNvPr id="50266" name="正方形/長方形 10"/>
          <p:cNvSpPr>
            <a:spLocks noChangeArrowheads="1"/>
          </p:cNvSpPr>
          <p:nvPr/>
        </p:nvSpPr>
        <p:spPr bwMode="auto">
          <a:xfrm>
            <a:off x="755650" y="5732463"/>
            <a:ext cx="77771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defTabSz="457200" rtl="0" eaLnBrk="0" hangingPunct="0">
              <a:buClr>
                <a:srgbClr val="0000FF"/>
              </a:buClr>
              <a:buFont typeface="Wingdings" charset="2"/>
              <a:buChar char="n"/>
              <a:tabLst>
                <a:tab pos="247650" algn="l"/>
              </a:tabLst>
            </a:pPr>
            <a:r>
              <a:rPr kumimoji="1" lang="en-US" altLang="ja-JP" sz="1800" kern="1200" dirty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 We have to examine these numbers experimentally.</a:t>
            </a:r>
          </a:p>
          <a:p>
            <a:pPr algn="l" defTabSz="457200" rtl="0" eaLnBrk="0" hangingPunct="0">
              <a:buClr>
                <a:srgbClr val="0000FF"/>
              </a:buClr>
              <a:buFont typeface="Wingdings" charset="2"/>
              <a:buChar char="n"/>
              <a:tabLst>
                <a:tab pos="247650" algn="l"/>
              </a:tabLst>
            </a:pPr>
            <a:r>
              <a:rPr kumimoji="1" lang="en-US" altLang="ja-JP" sz="1800" kern="1200" dirty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 Tolerance should be discussed with cavity  and HLRF group.  If the tolerance is smaller, better gradient tilt would be possible.</a:t>
            </a:r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10-9-9, A. Yamamoto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Pages from S1G cplr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3046" y="236763"/>
            <a:ext cx="8617908" cy="646902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Pages from Flash CM record.tif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443179" y="-62630"/>
            <a:ext cx="10030358" cy="70928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‘LFD Compensation’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(Noguchi:</a:t>
            </a:r>
            <a:r>
              <a:rPr lang="en-US" baseline="0" dirty="0" smtClean="0"/>
              <a:t> DLD compensation)</a:t>
            </a:r>
          </a:p>
          <a:p>
            <a:r>
              <a:rPr lang="en-US" baseline="0" dirty="0" smtClean="0"/>
              <a:t>Warren Schappert and Yuriy Pischalnikov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Piezo control using Least-Square minimization </a:t>
            </a:r>
          </a:p>
          <a:p>
            <a:pPr lvl="1"/>
            <a:r>
              <a:rPr lang="en-US" dirty="0" smtClean="0"/>
              <a:t>Of Finite Impulse Response Calibration Matrix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Detuning Response to a Piezo Impulse as Function of Delay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841" y="-12525"/>
            <a:ext cx="9056318" cy="679223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3353" y="601251"/>
            <a:ext cx="33024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Detuning Response to Piezo pulse time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3255" y="112735"/>
            <a:ext cx="2749471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Schappert</a:t>
            </a:r>
          </a:p>
          <a:p>
            <a:r>
              <a:rPr lang="en-US" dirty="0" smtClean="0"/>
              <a:t>Pischalnikov</a:t>
            </a:r>
          </a:p>
          <a:p>
            <a:r>
              <a:rPr lang="en-US" dirty="0" smtClean="0"/>
              <a:t>Fermilab TD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Overhead and Margin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5363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E58DD6E-4597-4501-B2FE-04D6BB6097F2}" type="slidenum">
              <a:rPr lang="en-US" altLang="ja-JP" sz="1400" kern="120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V="1">
            <a:off x="250825" y="1700213"/>
            <a:ext cx="0" cy="4608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kern="1200">
              <a:solidFill>
                <a:srgbClr val="000000"/>
              </a:solidFill>
              <a:latin typeface="Symbol" pitchFamily="18" charset="2"/>
              <a:ea typeface="ＭＳ Ｐゴシック" pitchFamily="50" charset="-128"/>
              <a:cs typeface="+mn-cs"/>
            </a:endParaRP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250825" y="6308725"/>
            <a:ext cx="7561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kern="1200">
              <a:solidFill>
                <a:srgbClr val="000000"/>
              </a:solidFill>
              <a:latin typeface="Symbol" pitchFamily="18" charset="2"/>
              <a:ea typeface="ＭＳ Ｐゴシック" pitchFamily="50" charset="-128"/>
              <a:cs typeface="+mn-cs"/>
            </a:endParaRPr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>
            <a:off x="2051050" y="2708275"/>
            <a:ext cx="35290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kern="1200">
              <a:solidFill>
                <a:srgbClr val="000000"/>
              </a:solidFill>
              <a:latin typeface="Symbol" pitchFamily="18" charset="2"/>
              <a:ea typeface="ＭＳ Ｐゴシック" pitchFamily="50" charset="-128"/>
              <a:cs typeface="+mn-cs"/>
            </a:endParaRPr>
          </a:p>
        </p:txBody>
      </p:sp>
      <p:sp>
        <p:nvSpPr>
          <p:cNvPr id="15367" name="Arc 8"/>
          <p:cNvSpPr>
            <a:spLocks/>
          </p:cNvSpPr>
          <p:nvPr/>
        </p:nvSpPr>
        <p:spPr bwMode="auto">
          <a:xfrm flipH="1">
            <a:off x="250825" y="2720975"/>
            <a:ext cx="3384550" cy="8274050"/>
          </a:xfrm>
          <a:custGeom>
            <a:avLst/>
            <a:gdLst>
              <a:gd name="T0" fmla="*/ 290961064 w 18519"/>
              <a:gd name="T1" fmla="*/ 0 h 19766"/>
              <a:gd name="T2" fmla="*/ 618563489 w 18519"/>
              <a:gd name="T3" fmla="*/ 1515529838 h 19766"/>
              <a:gd name="T4" fmla="*/ 0 w 18519"/>
              <a:gd name="T5" fmla="*/ 2147483647 h 19766"/>
              <a:gd name="T6" fmla="*/ 0 60000 65536"/>
              <a:gd name="T7" fmla="*/ 0 60000 65536"/>
              <a:gd name="T8" fmla="*/ 0 60000 65536"/>
              <a:gd name="T9" fmla="*/ 0 w 18519"/>
              <a:gd name="T10" fmla="*/ 0 h 19766"/>
              <a:gd name="T11" fmla="*/ 18519 w 18519"/>
              <a:gd name="T12" fmla="*/ 19766 h 197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519" h="19766" fill="none" extrusionOk="0">
                <a:moveTo>
                  <a:pt x="8710" y="0"/>
                </a:moveTo>
                <a:cubicBezTo>
                  <a:pt x="12795" y="1800"/>
                  <a:pt x="16222" y="4821"/>
                  <a:pt x="18519" y="8648"/>
                </a:cubicBezTo>
              </a:path>
              <a:path w="18519" h="19766" stroke="0" extrusionOk="0">
                <a:moveTo>
                  <a:pt x="8710" y="0"/>
                </a:moveTo>
                <a:cubicBezTo>
                  <a:pt x="12795" y="1800"/>
                  <a:pt x="16222" y="4821"/>
                  <a:pt x="18519" y="8648"/>
                </a:cubicBezTo>
                <a:lnTo>
                  <a:pt x="0" y="19766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kern="1200">
              <a:solidFill>
                <a:srgbClr val="000000"/>
              </a:solidFill>
              <a:latin typeface="Symbol" pitchFamily="18" charset="2"/>
              <a:ea typeface="ＭＳ Ｐゴシック" pitchFamily="50" charset="-128"/>
              <a:cs typeface="+mn-cs"/>
            </a:endParaRPr>
          </a:p>
        </p:txBody>
      </p:sp>
      <p:sp>
        <p:nvSpPr>
          <p:cNvPr id="15368" name="Arc 9"/>
          <p:cNvSpPr>
            <a:spLocks/>
          </p:cNvSpPr>
          <p:nvPr/>
        </p:nvSpPr>
        <p:spPr bwMode="auto">
          <a:xfrm flipH="1" flipV="1">
            <a:off x="5580063" y="1916113"/>
            <a:ext cx="6408737" cy="2735262"/>
          </a:xfrm>
          <a:custGeom>
            <a:avLst/>
            <a:gdLst>
              <a:gd name="T0" fmla="*/ 1227524301 w 21038"/>
              <a:gd name="T1" fmla="*/ 0 h 17075"/>
              <a:gd name="T2" fmla="*/ 1952272131 w 21038"/>
              <a:gd name="T3" fmla="*/ 312604261 h 17075"/>
              <a:gd name="T4" fmla="*/ 0 w 21038"/>
              <a:gd name="T5" fmla="*/ 438164423 h 17075"/>
              <a:gd name="T6" fmla="*/ 0 60000 65536"/>
              <a:gd name="T7" fmla="*/ 0 60000 65536"/>
              <a:gd name="T8" fmla="*/ 0 60000 65536"/>
              <a:gd name="T9" fmla="*/ 0 w 21038"/>
              <a:gd name="T10" fmla="*/ 0 h 17075"/>
              <a:gd name="T11" fmla="*/ 21038 w 21038"/>
              <a:gd name="T12" fmla="*/ 17075 h 170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038" h="17075" fill="none" extrusionOk="0">
                <a:moveTo>
                  <a:pt x="13228" y="-1"/>
                </a:moveTo>
                <a:cubicBezTo>
                  <a:pt x="17155" y="3041"/>
                  <a:pt x="19913" y="7343"/>
                  <a:pt x="21038" y="12181"/>
                </a:cubicBezTo>
              </a:path>
              <a:path w="21038" h="17075" stroke="0" extrusionOk="0">
                <a:moveTo>
                  <a:pt x="13228" y="-1"/>
                </a:moveTo>
                <a:cubicBezTo>
                  <a:pt x="17155" y="3041"/>
                  <a:pt x="19913" y="7343"/>
                  <a:pt x="21038" y="12181"/>
                </a:cubicBezTo>
                <a:lnTo>
                  <a:pt x="0" y="17075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kern="1200">
              <a:solidFill>
                <a:srgbClr val="000000"/>
              </a:solidFill>
              <a:latin typeface="Symbol" pitchFamily="18" charset="2"/>
              <a:ea typeface="ＭＳ Ｐゴシック" pitchFamily="50" charset="-128"/>
              <a:cs typeface="+mn-cs"/>
            </a:endParaRPr>
          </a:p>
        </p:txBody>
      </p:sp>
      <p:sp>
        <p:nvSpPr>
          <p:cNvPr id="15369" name="Line 10"/>
          <p:cNvSpPr>
            <a:spLocks noChangeShapeType="1"/>
          </p:cNvSpPr>
          <p:nvPr/>
        </p:nvSpPr>
        <p:spPr bwMode="auto">
          <a:xfrm>
            <a:off x="1403350" y="1989138"/>
            <a:ext cx="50403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kern="1200">
              <a:solidFill>
                <a:srgbClr val="000000"/>
              </a:solidFill>
              <a:latin typeface="Symbol" pitchFamily="18" charset="2"/>
              <a:ea typeface="ＭＳ Ｐゴシック" pitchFamily="50" charset="-128"/>
              <a:cs typeface="+mn-cs"/>
            </a:endParaRPr>
          </a:p>
        </p:txBody>
      </p:sp>
      <p:sp>
        <p:nvSpPr>
          <p:cNvPr id="15370" name="Line 11"/>
          <p:cNvSpPr>
            <a:spLocks noChangeShapeType="1"/>
          </p:cNvSpPr>
          <p:nvPr/>
        </p:nvSpPr>
        <p:spPr bwMode="auto">
          <a:xfrm>
            <a:off x="1403350" y="2133600"/>
            <a:ext cx="727233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kern="1200">
              <a:solidFill>
                <a:srgbClr val="000000"/>
              </a:solidFill>
              <a:latin typeface="Symbol" pitchFamily="18" charset="2"/>
              <a:ea typeface="ＭＳ Ｐゴシック" pitchFamily="50" charset="-128"/>
              <a:cs typeface="+mn-cs"/>
            </a:endParaRPr>
          </a:p>
        </p:txBody>
      </p:sp>
      <p:sp>
        <p:nvSpPr>
          <p:cNvPr id="15371" name="Text Box 14"/>
          <p:cNvSpPr txBox="1">
            <a:spLocks noChangeArrowheads="1"/>
          </p:cNvSpPr>
          <p:nvPr/>
        </p:nvSpPr>
        <p:spPr bwMode="auto">
          <a:xfrm>
            <a:off x="3132138" y="1484313"/>
            <a:ext cx="2243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2000" b="1" kern="1200">
                <a:solidFill>
                  <a:srgbClr val="FF4343"/>
                </a:solidFill>
                <a:latin typeface="Arial" charset="0"/>
                <a:ea typeface="ＭＳ Ｐゴシック" pitchFamily="50" charset="-128"/>
                <a:cs typeface="+mn-cs"/>
              </a:rPr>
              <a:t>Quench Gradient</a:t>
            </a:r>
          </a:p>
        </p:txBody>
      </p:sp>
      <p:sp>
        <p:nvSpPr>
          <p:cNvPr id="15372" name="Text Box 16"/>
          <p:cNvSpPr txBox="1">
            <a:spLocks noChangeArrowheads="1"/>
          </p:cNvSpPr>
          <p:nvPr/>
        </p:nvSpPr>
        <p:spPr bwMode="auto">
          <a:xfrm>
            <a:off x="6659563" y="1773238"/>
            <a:ext cx="2232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2000" b="1" kern="1200">
                <a:solidFill>
                  <a:srgbClr val="0000FF"/>
                </a:solidFill>
                <a:latin typeface="Arial" charset="0"/>
                <a:ea typeface="ＭＳ Ｐゴシック" pitchFamily="50" charset="-128"/>
                <a:cs typeface="+mn-cs"/>
              </a:rPr>
              <a:t>Feed-back Limit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2000" b="1" kern="1200">
                <a:solidFill>
                  <a:srgbClr val="0000FF"/>
                </a:solidFill>
                <a:latin typeface="Arial" charset="0"/>
                <a:ea typeface="ＭＳ Ｐゴシック" pitchFamily="50" charset="-128"/>
                <a:cs typeface="+mn-cs"/>
              </a:rPr>
              <a:t>( LLRF )</a:t>
            </a:r>
          </a:p>
        </p:txBody>
      </p:sp>
      <p:sp>
        <p:nvSpPr>
          <p:cNvPr id="15373" name="Text Box 17"/>
          <p:cNvSpPr txBox="1">
            <a:spLocks noChangeArrowheads="1"/>
          </p:cNvSpPr>
          <p:nvPr/>
        </p:nvSpPr>
        <p:spPr bwMode="auto">
          <a:xfrm>
            <a:off x="1979613" y="2205038"/>
            <a:ext cx="3240087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2000" b="1" kern="1200">
                <a:solidFill>
                  <a:srgbClr val="0000FF"/>
                </a:solidFill>
                <a:latin typeface="Arial" charset="0"/>
                <a:ea typeface="ＭＳ Ｐゴシック" pitchFamily="50" charset="-128"/>
                <a:cs typeface="+mn-cs"/>
              </a:rPr>
              <a:t>V-Sum Feed-back Margin</a:t>
            </a:r>
          </a:p>
        </p:txBody>
      </p:sp>
      <p:sp>
        <p:nvSpPr>
          <p:cNvPr id="15374" name="Line 18"/>
          <p:cNvSpPr>
            <a:spLocks noChangeShapeType="1"/>
          </p:cNvSpPr>
          <p:nvPr/>
        </p:nvSpPr>
        <p:spPr bwMode="auto">
          <a:xfrm>
            <a:off x="5292725" y="21336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kern="1200">
              <a:solidFill>
                <a:srgbClr val="000000"/>
              </a:solidFill>
              <a:latin typeface="Symbol" pitchFamily="18" charset="2"/>
              <a:ea typeface="ＭＳ Ｐゴシック" pitchFamily="50" charset="-128"/>
              <a:cs typeface="+mn-cs"/>
            </a:endParaRPr>
          </a:p>
        </p:txBody>
      </p:sp>
      <p:sp>
        <p:nvSpPr>
          <p:cNvPr id="15375" name="Text Box 19"/>
          <p:cNvSpPr txBox="1">
            <a:spLocks noChangeArrowheads="1"/>
          </p:cNvSpPr>
          <p:nvPr/>
        </p:nvSpPr>
        <p:spPr bwMode="auto">
          <a:xfrm>
            <a:off x="7380288" y="5876925"/>
            <a:ext cx="935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2000" b="1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Time</a:t>
            </a:r>
          </a:p>
        </p:txBody>
      </p:sp>
      <p:sp>
        <p:nvSpPr>
          <p:cNvPr id="15376" name="Text Box 20"/>
          <p:cNvSpPr txBox="1">
            <a:spLocks noChangeArrowheads="1"/>
          </p:cNvSpPr>
          <p:nvPr/>
        </p:nvSpPr>
        <p:spPr bwMode="auto">
          <a:xfrm>
            <a:off x="250825" y="1412875"/>
            <a:ext cx="1227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2000" b="1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Gradient</a:t>
            </a:r>
          </a:p>
        </p:txBody>
      </p:sp>
      <p:sp>
        <p:nvSpPr>
          <p:cNvPr id="15377" name="Rectangle 21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8229600" cy="971550"/>
          </a:xfrm>
        </p:spPr>
        <p:txBody>
          <a:bodyPr/>
          <a:lstStyle/>
          <a:p>
            <a:pPr eaLnBrk="1" hangingPunct="1"/>
            <a:r>
              <a:rPr lang="en-US" altLang="ja-JP" sz="4800" dirty="0" smtClean="0">
                <a:solidFill>
                  <a:srgbClr val="0066FF"/>
                </a:solidFill>
              </a:rPr>
              <a:t>Highest Gradient Operation</a:t>
            </a:r>
          </a:p>
        </p:txBody>
      </p:sp>
      <p:sp>
        <p:nvSpPr>
          <p:cNvPr id="15378" name="Text Box 22"/>
          <p:cNvSpPr txBox="1">
            <a:spLocks noChangeArrowheads="1"/>
          </p:cNvSpPr>
          <p:nvPr/>
        </p:nvSpPr>
        <p:spPr bwMode="auto">
          <a:xfrm>
            <a:off x="5508625" y="2276475"/>
            <a:ext cx="1223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endParaRPr kumimoji="1" lang="ja-JP" altLang="ja-JP" kern="1200">
              <a:solidFill>
                <a:srgbClr val="000000"/>
              </a:solidFill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5379" name="Text Box 23"/>
          <p:cNvSpPr txBox="1">
            <a:spLocks noChangeArrowheads="1"/>
          </p:cNvSpPr>
          <p:nvPr/>
        </p:nvSpPr>
        <p:spPr bwMode="auto">
          <a:xfrm>
            <a:off x="5435600" y="2205038"/>
            <a:ext cx="1208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kumimoji="1" lang="en-US" altLang="ja-JP" sz="2000" b="1" kern="1200">
                <a:solidFill>
                  <a:srgbClr val="FF4343"/>
                </a:solidFill>
                <a:latin typeface="Arial" charset="0"/>
                <a:ea typeface="ＭＳ Ｐゴシック" pitchFamily="50" charset="-128"/>
                <a:cs typeface="+mn-cs"/>
              </a:rPr>
              <a:t>1 ~ 2 MV</a:t>
            </a:r>
          </a:p>
        </p:txBody>
      </p:sp>
      <p:sp>
        <p:nvSpPr>
          <p:cNvPr id="15380" name="Text Box 24"/>
          <p:cNvSpPr txBox="1">
            <a:spLocks noChangeArrowheads="1"/>
          </p:cNvSpPr>
          <p:nvPr/>
        </p:nvSpPr>
        <p:spPr bwMode="auto">
          <a:xfrm>
            <a:off x="971550" y="4365625"/>
            <a:ext cx="7704138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kumimoji="1" lang="en-US" altLang="ja-JP" sz="2400" b="1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Lorentz Detuning Compensation Error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kumimoji="1" lang="en-US" altLang="ja-JP" sz="2400" b="1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Q</a:t>
            </a:r>
            <a:r>
              <a:rPr kumimoji="1" lang="en-US" altLang="ja-JP" sz="2400" b="1" kern="1200" baseline="-250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L</a:t>
            </a:r>
            <a:r>
              <a:rPr kumimoji="1" lang="en-US" altLang="ja-JP" sz="2400" b="1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 = 3x10</a:t>
            </a:r>
            <a:r>
              <a:rPr kumimoji="1" lang="en-US" altLang="ja-JP" sz="2400" b="1" kern="1200" baseline="300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6</a:t>
            </a:r>
            <a:r>
              <a:rPr kumimoji="1" lang="en-US" altLang="ja-JP" sz="2400" b="1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, Δf = 50 Hz,  ψ = 13°</a:t>
            </a:r>
            <a:r>
              <a:rPr kumimoji="1" lang="ja-JP" altLang="en-US" sz="2400" b="1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ーー</a:t>
            </a:r>
            <a:r>
              <a:rPr kumimoji="1" lang="ja-JP" altLang="en-US" sz="2400" b="1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  <a:sym typeface="Wingdings" pitchFamily="2" charset="2"/>
              </a:rPr>
              <a:t></a:t>
            </a:r>
            <a:r>
              <a:rPr kumimoji="1" lang="ja-JP" altLang="en-US" sz="2400" b="1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2400" b="1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ΔV = - 5 %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kumimoji="1" lang="en-US" altLang="ja-JP" sz="2000" b="1" kern="1200">
                <a:solidFill>
                  <a:srgbClr val="FF0000"/>
                </a:solidFill>
                <a:latin typeface="Arial" charset="0"/>
                <a:ea typeface="ＭＳ Ｐゴシック" pitchFamily="50" charset="-128"/>
                <a:cs typeface="+mn-cs"/>
              </a:rPr>
              <a:t>QL =  2.0x10</a:t>
            </a:r>
            <a:r>
              <a:rPr kumimoji="1" lang="en-US" altLang="ja-JP" sz="2000" b="1" kern="1200" baseline="30000">
                <a:solidFill>
                  <a:srgbClr val="FF0000"/>
                </a:solidFill>
                <a:latin typeface="Arial" charset="0"/>
                <a:ea typeface="ＭＳ Ｐゴシック" pitchFamily="50" charset="-128"/>
                <a:cs typeface="+mn-cs"/>
              </a:rPr>
              <a:t>6</a:t>
            </a:r>
            <a:r>
              <a:rPr kumimoji="1" lang="en-US" altLang="ja-JP" sz="2000" b="1" kern="1200">
                <a:solidFill>
                  <a:srgbClr val="FF0000"/>
                </a:solidFill>
                <a:latin typeface="Arial" charset="0"/>
                <a:ea typeface="ＭＳ Ｐゴシック" pitchFamily="50" charset="-128"/>
                <a:cs typeface="+mn-cs"/>
              </a:rPr>
              <a:t>, Δf = 50 Hz,  ψ = 8.7°</a:t>
            </a:r>
            <a:r>
              <a:rPr kumimoji="1" lang="en-US" altLang="ja-JP" sz="2000" b="1" kern="1200">
                <a:solidFill>
                  <a:srgbClr val="FF0000"/>
                </a:solidFill>
                <a:latin typeface="Arial" charset="0"/>
                <a:ea typeface="ＭＳ Ｐゴシック" pitchFamily="50" charset="-128"/>
                <a:cs typeface="+mn-cs"/>
                <a:sym typeface="Wingdings" pitchFamily="2" charset="2"/>
              </a:rPr>
              <a:t></a:t>
            </a:r>
            <a:r>
              <a:rPr kumimoji="1" lang="en-US" altLang="ja-JP" sz="2000" b="1" kern="1200">
                <a:solidFill>
                  <a:srgbClr val="FF0000"/>
                </a:solidFill>
                <a:latin typeface="Arial" charset="0"/>
                <a:ea typeface="ＭＳ Ｐゴシック" pitchFamily="50" charset="-128"/>
                <a:cs typeface="+mn-cs"/>
              </a:rPr>
              <a:t> ΔV = - 2.3 %</a:t>
            </a:r>
          </a:p>
        </p:txBody>
      </p:sp>
      <p:sp>
        <p:nvSpPr>
          <p:cNvPr id="15381" name="Line 25"/>
          <p:cNvSpPr>
            <a:spLocks noChangeShapeType="1"/>
          </p:cNvSpPr>
          <p:nvPr/>
        </p:nvSpPr>
        <p:spPr bwMode="auto">
          <a:xfrm>
            <a:off x="5867400" y="2708275"/>
            <a:ext cx="12255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kern="1200">
              <a:solidFill>
                <a:srgbClr val="000000"/>
              </a:solidFill>
              <a:latin typeface="Symbol" pitchFamily="18" charset="2"/>
              <a:ea typeface="ＭＳ Ｐゴシック" pitchFamily="50" charset="-128"/>
              <a:cs typeface="+mn-cs"/>
            </a:endParaRPr>
          </a:p>
        </p:txBody>
      </p:sp>
      <p:sp>
        <p:nvSpPr>
          <p:cNvPr id="15382" name="Text Box 26"/>
          <p:cNvSpPr txBox="1">
            <a:spLocks noChangeArrowheads="1"/>
          </p:cNvSpPr>
          <p:nvPr/>
        </p:nvSpPr>
        <p:spPr bwMode="auto">
          <a:xfrm>
            <a:off x="7164388" y="2492375"/>
            <a:ext cx="1511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kumimoji="1" lang="en-US" altLang="ja-JP" sz="2000" b="1" kern="12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+mn-cs"/>
              </a:rPr>
              <a:t>Operating Gradient</a:t>
            </a:r>
          </a:p>
        </p:txBody>
      </p:sp>
      <p:sp>
        <p:nvSpPr>
          <p:cNvPr id="15383" name="Freeform 27"/>
          <p:cNvSpPr>
            <a:spLocks/>
          </p:cNvSpPr>
          <p:nvPr/>
        </p:nvSpPr>
        <p:spPr bwMode="auto">
          <a:xfrm>
            <a:off x="1692275" y="2770188"/>
            <a:ext cx="4032250" cy="371475"/>
          </a:xfrm>
          <a:custGeom>
            <a:avLst/>
            <a:gdLst>
              <a:gd name="T0" fmla="*/ 0 w 2540"/>
              <a:gd name="T1" fmla="*/ 371475 h 234"/>
              <a:gd name="T2" fmla="*/ 287337 w 2540"/>
              <a:gd name="T3" fmla="*/ 153988 h 234"/>
              <a:gd name="T4" fmla="*/ 647700 w 2540"/>
              <a:gd name="T5" fmla="*/ 11113 h 234"/>
              <a:gd name="T6" fmla="*/ 1223962 w 2540"/>
              <a:gd name="T7" fmla="*/ 82550 h 234"/>
              <a:gd name="T8" fmla="*/ 1727200 w 2540"/>
              <a:gd name="T9" fmla="*/ 153988 h 234"/>
              <a:gd name="T10" fmla="*/ 2735262 w 2540"/>
              <a:gd name="T11" fmla="*/ 298450 h 234"/>
              <a:gd name="T12" fmla="*/ 3527425 w 2540"/>
              <a:gd name="T13" fmla="*/ 298450 h 234"/>
              <a:gd name="T14" fmla="*/ 4032250 w 2540"/>
              <a:gd name="T15" fmla="*/ 227013 h 2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40"/>
              <a:gd name="T25" fmla="*/ 0 h 234"/>
              <a:gd name="T26" fmla="*/ 2540 w 2540"/>
              <a:gd name="T27" fmla="*/ 234 h 23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40" h="234">
                <a:moveTo>
                  <a:pt x="0" y="234"/>
                </a:moveTo>
                <a:cubicBezTo>
                  <a:pt x="56" y="184"/>
                  <a:pt x="113" y="135"/>
                  <a:pt x="181" y="97"/>
                </a:cubicBezTo>
                <a:cubicBezTo>
                  <a:pt x="249" y="59"/>
                  <a:pt x="310" y="14"/>
                  <a:pt x="408" y="7"/>
                </a:cubicBezTo>
                <a:cubicBezTo>
                  <a:pt x="506" y="0"/>
                  <a:pt x="658" y="37"/>
                  <a:pt x="771" y="52"/>
                </a:cubicBezTo>
                <a:cubicBezTo>
                  <a:pt x="884" y="67"/>
                  <a:pt x="929" y="74"/>
                  <a:pt x="1088" y="97"/>
                </a:cubicBezTo>
                <a:cubicBezTo>
                  <a:pt x="1247" y="120"/>
                  <a:pt x="1534" y="173"/>
                  <a:pt x="1723" y="188"/>
                </a:cubicBezTo>
                <a:cubicBezTo>
                  <a:pt x="1912" y="203"/>
                  <a:pt x="2086" y="195"/>
                  <a:pt x="2222" y="188"/>
                </a:cubicBezTo>
                <a:cubicBezTo>
                  <a:pt x="2358" y="181"/>
                  <a:pt x="2495" y="150"/>
                  <a:pt x="2540" y="143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kern="1200">
              <a:solidFill>
                <a:srgbClr val="000000"/>
              </a:solidFill>
              <a:latin typeface="Symbol" pitchFamily="18" charset="2"/>
              <a:ea typeface="ＭＳ Ｐゴシック" pitchFamily="50" charset="-128"/>
              <a:cs typeface="+mn-cs"/>
            </a:endParaRPr>
          </a:p>
        </p:txBody>
      </p:sp>
      <p:sp>
        <p:nvSpPr>
          <p:cNvPr id="15384" name="Line 28"/>
          <p:cNvSpPr>
            <a:spLocks noChangeShapeType="1"/>
          </p:cNvSpPr>
          <p:nvPr/>
        </p:nvSpPr>
        <p:spPr bwMode="auto">
          <a:xfrm flipV="1">
            <a:off x="3203575" y="2997200"/>
            <a:ext cx="720725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kern="1200">
              <a:solidFill>
                <a:srgbClr val="000000"/>
              </a:solidFill>
              <a:latin typeface="Symbol" pitchFamily="18" charset="2"/>
              <a:ea typeface="ＭＳ Ｐゴシック" pitchFamily="50" charset="-128"/>
              <a:cs typeface="+mn-cs"/>
            </a:endParaRP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kern="1200" smtClean="0">
                <a:solidFill>
                  <a:srgbClr val="6B5653"/>
                </a:solidFill>
                <a:latin typeface="Times New Roman" pitchFamily="18" charset="0"/>
                <a:ea typeface="ＭＳ Ｐゴシック" pitchFamily="50" charset="-128"/>
                <a:cs typeface="+mn-cs"/>
              </a:rPr>
              <a:t>10 Sept 2010</a:t>
            </a:r>
            <a:endParaRPr lang="en-US" altLang="ja-JP" sz="1400" kern="1200">
              <a:solidFill>
                <a:srgbClr val="6B5653"/>
              </a:solidFill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Cavity Characteristics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sz="2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From its first cold power-on test through to its operation with beam we should track: </a:t>
            </a:r>
          </a:p>
          <a:p>
            <a:r>
              <a:rPr lang="en-US" sz="3200" b="1" i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gradient performance and </a:t>
            </a:r>
          </a:p>
          <a:p>
            <a:r>
              <a:rPr lang="en-US" sz="3200" b="1" i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field emission</a:t>
            </a:r>
          </a:p>
          <a:p>
            <a:pPr lvl="1"/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(also Q_0). </a:t>
            </a:r>
          </a:p>
          <a:p>
            <a:r>
              <a:rPr lang="en-US" dirty="0" smtClean="0"/>
              <a:t>Gradient limit(s) and </a:t>
            </a:r>
            <a:r>
              <a:rPr lang="en-US" i="1" dirty="0" smtClean="0"/>
              <a:t>perceived origin of the limit</a:t>
            </a:r>
          </a:p>
          <a:p>
            <a:endParaRPr lang="en-US" sz="2800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US" sz="2400" dirty="0" smtClean="0"/>
              <a:t>(precision to be discussed and defined)</a:t>
            </a:r>
            <a:endParaRPr lang="en-US" sz="2400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Gradient Performance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(Field emission is similar)</a:t>
            </a: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In vertical dewar low power ‘CW’ test, a maximum gradient (and an associated Q_0) is  observed and recorded: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‘</a:t>
            </a:r>
            <a:r>
              <a:rPr lang="en-US" sz="2400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vertical test observed gradient limit</a:t>
            </a:r>
            <a:r>
              <a:rPr lang="en-US" sz="2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’</a:t>
            </a:r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</a:t>
            </a:r>
          </a:p>
          <a:p>
            <a:pPr lvl="1"/>
            <a:r>
              <a:rPr lang="en-US" sz="2000" dirty="0" smtClean="0"/>
              <a:t>And</a:t>
            </a:r>
            <a:r>
              <a:rPr lang="en-US" sz="20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 observed Q_0 at the limit. </a:t>
            </a: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in subsequent testing:</a:t>
            </a: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‘</a:t>
            </a:r>
            <a:r>
              <a:rPr lang="en-US" sz="2400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horizontal test observed gradient limit</a:t>
            </a:r>
            <a:r>
              <a:rPr lang="en-US" sz="2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’ </a:t>
            </a:r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and 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‘</a:t>
            </a:r>
            <a:r>
              <a:rPr lang="en-US" sz="2400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cryomodule test observed gradient limit</a:t>
            </a:r>
            <a:r>
              <a:rPr lang="en-US" sz="2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’ 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(Noguchi:</a:t>
            </a:r>
            <a:r>
              <a:rPr lang="en-US" sz="2000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‘Quench Gradient’)</a:t>
            </a:r>
            <a:endParaRPr lang="en-US" sz="2000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US" sz="20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are recorded </a:t>
            </a:r>
          </a:p>
          <a:p>
            <a:pPr lvl="1"/>
            <a:r>
              <a:rPr lang="en-US" sz="20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in general, are each different .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236"/>
            <a:ext cx="7772400" cy="4800600"/>
          </a:xfrm>
        </p:spPr>
        <p:txBody>
          <a:bodyPr/>
          <a:lstStyle/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in operation, </a:t>
            </a:r>
          </a:p>
          <a:p>
            <a:pPr lvl="1"/>
            <a:r>
              <a:rPr lang="en-US" sz="20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(administratively controlled):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‘</a:t>
            </a:r>
            <a:r>
              <a:rPr lang="en-US" sz="2400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operational gradient limit</a:t>
            </a:r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’ beyond which the cavity should not be routinely operated.</a:t>
            </a:r>
          </a:p>
          <a:p>
            <a:pPr lvl="1"/>
            <a:r>
              <a:rPr lang="en-US" sz="2000" dirty="0" smtClean="0"/>
              <a:t>(Noguchi: ‘Feedback Limit’)</a:t>
            </a:r>
            <a:endParaRPr lang="en-US" sz="2000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Furthermore:</a:t>
            </a: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‘</a:t>
            </a:r>
            <a:r>
              <a:rPr lang="en-US" sz="2400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power-limited gradient</a:t>
            </a:r>
            <a:r>
              <a:rPr lang="en-US" sz="2400" i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’</a:t>
            </a:r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 beyond which the capabilities of the RF power source  (and power distribution system) are exceeded. </a:t>
            </a: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Others:</a:t>
            </a:r>
          </a:p>
          <a:p>
            <a:pPr lvl="1"/>
            <a:r>
              <a:rPr lang="en-US" sz="20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limitations due to cryogenics, </a:t>
            </a:r>
            <a:r>
              <a:rPr lang="en-US" sz="20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controls</a:t>
            </a:r>
            <a:r>
              <a:rPr lang="en-US" sz="20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coupler, and etc) </a:t>
            </a:r>
          </a:p>
          <a:p>
            <a:r>
              <a:rPr lang="en-US" sz="2400" b="1" i="1" u="sng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This defines the maximum capability of the linac - but not how it is stably operated: CONTROLS</a:t>
            </a:r>
            <a:endParaRPr lang="en-US" sz="2400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(‘Feedback and Control Margin’)</a:t>
            </a: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Proper control of the cavity accelerating voltage includes control of: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1) the RF power source,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2) the power distribution system and coupler,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3) the cavity frequency resonance, and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4) beam current. </a:t>
            </a: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In general, closed – loop feedback (or trim) with adequate control actuator range, setting precision and bandwidth is required for each. </a:t>
            </a: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To know the effectiveness of the voltage control, the performance of each should be examined.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terms (1):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85800" y="1045924"/>
          <a:ext cx="7772400" cy="5028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MS Mincho"/>
                          <a:cs typeface="Times New Roman"/>
                        </a:rPr>
                        <a:t>Observed Gradient limit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MS Mincho"/>
                          <a:cs typeface="Times New Roman"/>
                        </a:rPr>
                        <a:t> The observed limit for steady superconducting operation in Vertical Low Power test, Horizontal test, cryomodule test and linac operation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MS Mincho"/>
                          <a:cs typeface="Times New Roman"/>
                        </a:rPr>
                        <a:t>Operational Gradient limit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MS Mincho"/>
                          <a:cs typeface="Times New Roman"/>
                        </a:rPr>
                        <a:t> Cavity should not be operated beyond this limiting voltage after installation in the linac; the limit may depend on </a:t>
                      </a:r>
                      <a:r>
                        <a:rPr lang="en-US" sz="1800" dirty="0" smtClean="0">
                          <a:latin typeface="Calibri"/>
                          <a:ea typeface="MS Mincho"/>
                          <a:cs typeface="Times New Roman"/>
                        </a:rPr>
                        <a:t>duration/time</a:t>
                      </a:r>
                      <a:endParaRPr lang="en-US" sz="18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MS Mincho"/>
                          <a:cs typeface="Times New Roman"/>
                        </a:rPr>
                        <a:t>Cryomodule assembly Gradient limit change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MS Mincho"/>
                          <a:cs typeface="Times New Roman"/>
                        </a:rPr>
                        <a:t> The difference between the vertical test Observed Gradient limit and the cryomodule test Observed Gradient limit.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MS Mincho"/>
                          <a:cs typeface="Times New Roman"/>
                        </a:rPr>
                        <a:t>Matched Condition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MS Mincho"/>
                          <a:cs typeface="Times New Roman"/>
                        </a:rPr>
                        <a:t> Beam current and input power match – no reflected power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MS Mincho"/>
                          <a:cs typeface="Times New Roman"/>
                        </a:rPr>
                        <a:t>Gradient slope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MS Mincho"/>
                          <a:cs typeface="Times New Roman"/>
                        </a:rPr>
                        <a:t> Change in cavity voltage between the first bunch and the last </a:t>
                      </a:r>
                      <a:r>
                        <a:rPr lang="en-US" sz="1800" dirty="0" smtClean="0">
                          <a:latin typeface="Calibri"/>
                          <a:ea typeface="MS Mincho"/>
                          <a:cs typeface="Times New Roman"/>
                        </a:rPr>
                        <a:t>bunch- </a:t>
                      </a:r>
                      <a:r>
                        <a:rPr lang="en-US" sz="1800" dirty="0" err="1" smtClean="0">
                          <a:latin typeface="Calibri"/>
                          <a:ea typeface="MS Mincho"/>
                          <a:cs typeface="Times New Roman"/>
                        </a:rPr>
                        <a:t>typ</a:t>
                      </a:r>
                      <a:r>
                        <a:rPr lang="en-US" sz="1800" dirty="0" smtClean="0">
                          <a:latin typeface="Calibri"/>
                          <a:ea typeface="MS Mincho"/>
                          <a:cs typeface="Times New Roman"/>
                        </a:rPr>
                        <a:t> P/P</a:t>
                      </a:r>
                      <a:endParaRPr lang="en-US" sz="18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Terms (2):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76404" y="1045924"/>
          <a:ext cx="7781796" cy="4486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0898"/>
                <a:gridCol w="3890898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MS Mincho"/>
                          <a:cs typeface="Times New Roman"/>
                        </a:rPr>
                        <a:t>Lorentz Force Detuning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MS Mincho"/>
                          <a:cs typeface="Times New Roman"/>
                        </a:rPr>
                        <a:t>Cavity</a:t>
                      </a:r>
                      <a:r>
                        <a:rPr lang="en-US" sz="1800" baseline="0" dirty="0" smtClean="0">
                          <a:latin typeface="Calibri"/>
                          <a:ea typeface="MS Mincho"/>
                          <a:cs typeface="Times New Roman"/>
                        </a:rPr>
                        <a:t> resonant frequency shift due to 1.3 GHz RF energy ‘pressure’</a:t>
                      </a:r>
                      <a:endParaRPr lang="en-US" sz="18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MS Mincho"/>
                          <a:cs typeface="Times New Roman"/>
                        </a:rPr>
                        <a:t>Pre-detuning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MS Mincho"/>
                          <a:cs typeface="Times New Roman"/>
                        </a:rPr>
                        <a:t> intentional cavity tuning offset used to achieve partial LFD compensation and minimize LFD compensation mover stroke amplitude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MS Mincho"/>
                          <a:cs typeface="Times New Roman"/>
                        </a:rPr>
                        <a:t>Pulse to pulse fluctuation/pulse to pulse stability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MS Mincho"/>
                          <a:cs typeface="Times New Roman"/>
                        </a:rPr>
                        <a:t> Distribution characteristics for a sequence of machine pulses; bunch intensity, average  beam current, HLRF modulator pulse, </a:t>
                      </a:r>
                      <a:r>
                        <a:rPr lang="en-US" sz="2000" dirty="0" smtClean="0">
                          <a:latin typeface="Calibri"/>
                          <a:ea typeface="MS Mincho"/>
                          <a:cs typeface="Times New Roman"/>
                        </a:rPr>
                        <a:t>etc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MS Mincho"/>
                          <a:cs typeface="Times New Roman"/>
                        </a:rPr>
                        <a:t>RMS </a:t>
                      </a:r>
                      <a:r>
                        <a:rPr lang="en-US" sz="2000" dirty="0" err="1" smtClean="0">
                          <a:latin typeface="Calibri"/>
                          <a:ea typeface="MS Mincho"/>
                          <a:cs typeface="Times New Roman"/>
                        </a:rPr>
                        <a:t>vs</a:t>
                      </a:r>
                      <a:r>
                        <a:rPr lang="en-US" sz="2000" dirty="0" smtClean="0">
                          <a:latin typeface="Calibri"/>
                          <a:ea typeface="MS Mincho"/>
                          <a:cs typeface="Times New Roman"/>
                        </a:rPr>
                        <a:t> P/P</a:t>
                      </a:r>
                      <a:endParaRPr lang="en-US" sz="20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MS Mincho"/>
                          <a:cs typeface="Times New Roman"/>
                        </a:rPr>
                        <a:t>Within the pulse fluctuation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MS Mincho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Terms (3):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85800" y="1045924"/>
          <a:ext cx="7772400" cy="288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MS Mincho"/>
                          <a:cs typeface="Times New Roman"/>
                        </a:rPr>
                        <a:t>Loaded Q – </a:t>
                      </a:r>
                      <a:r>
                        <a:rPr lang="en-US" sz="2000" dirty="0" err="1">
                          <a:latin typeface="Calibri"/>
                          <a:ea typeface="MS Mincho"/>
                          <a:cs typeface="Times New Roman"/>
                        </a:rPr>
                        <a:t>Q_l</a:t>
                      </a:r>
                      <a:endParaRPr lang="en-US" sz="20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MS Mincho"/>
                          <a:cs typeface="Times New Roman"/>
                        </a:rPr>
                        <a:t>(Loaded Quality factor)</a:t>
                      </a:r>
                      <a:endParaRPr lang="en-US" sz="20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MS Mincho"/>
                          <a:cs typeface="Times New Roman"/>
                        </a:rPr>
                        <a:t>External Q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MS Mincho"/>
                          <a:cs typeface="Times New Roman"/>
                        </a:rPr>
                        <a:t>(External Quality factor)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latin typeface="Calibri"/>
                          <a:ea typeface="MS Mincho"/>
                          <a:cs typeface="Times New Roman"/>
                        </a:rPr>
                        <a:t>P_k</a:t>
                      </a:r>
                      <a:endParaRPr lang="en-US" sz="20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MS Mincho"/>
                          <a:cs typeface="Times New Roman"/>
                        </a:rPr>
                        <a:t>Input forward power </a:t>
                      </a:r>
                      <a:endParaRPr lang="en-US" sz="20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MS Mincho"/>
                          <a:cs typeface="Times New Roman"/>
                        </a:rPr>
                        <a:t>Pulse to pulse fluctuation/pulse to pulse stability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MS Mincho"/>
                          <a:cs typeface="Times New Roman"/>
                        </a:rPr>
                        <a:t> Distribution characteristics for a sequence of machine pulses; bunch intensity, average  beam current, HLRF modulator pulse, etc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MS Mincho"/>
                          <a:cs typeface="Times New Roman"/>
                        </a:rPr>
                        <a:t>Within the pulse fluctuation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MS Mincho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Sept 2010</a:t>
            </a:r>
            <a:endParaRPr lang="en-GB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2FFF14A-0EDE-4253-99D7-FE06D64C5212}" type="slidenum">
              <a:rPr lang="en-GB" sz="14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sz="14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LC 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tfuji">
  <a:themeElements>
    <a:clrScheme name="mtfuji 2">
      <a:dk1>
        <a:srgbClr val="000000"/>
      </a:dk1>
      <a:lt1>
        <a:srgbClr val="FFFFFF"/>
      </a:lt1>
      <a:dk2>
        <a:srgbClr val="003399"/>
      </a:dk2>
      <a:lt2>
        <a:srgbClr val="FFFFFF"/>
      </a:lt2>
      <a:accent1>
        <a:srgbClr val="82B5CA"/>
      </a:accent1>
      <a:accent2>
        <a:srgbClr val="448C8E"/>
      </a:accent2>
      <a:accent3>
        <a:srgbClr val="FFFFFF"/>
      </a:accent3>
      <a:accent4>
        <a:srgbClr val="000000"/>
      </a:accent4>
      <a:accent5>
        <a:srgbClr val="C1D7E1"/>
      </a:accent5>
      <a:accent6>
        <a:srgbClr val="3D7E80"/>
      </a:accent6>
      <a:hlink>
        <a:srgbClr val="A384C8"/>
      </a:hlink>
      <a:folHlink>
        <a:srgbClr val="6B5653"/>
      </a:folHlink>
    </a:clrScheme>
    <a:fontScheme name="mtfuji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tfuji 1">
        <a:dk1>
          <a:srgbClr val="000000"/>
        </a:dk1>
        <a:lt1>
          <a:srgbClr val="FFFFFF"/>
        </a:lt1>
        <a:dk2>
          <a:srgbClr val="25367F"/>
        </a:dk2>
        <a:lt2>
          <a:srgbClr val="B29782"/>
        </a:lt2>
        <a:accent1>
          <a:srgbClr val="82B5CA"/>
        </a:accent1>
        <a:accent2>
          <a:srgbClr val="448C8E"/>
        </a:accent2>
        <a:accent3>
          <a:srgbClr val="ACAEC0"/>
        </a:accent3>
        <a:accent4>
          <a:srgbClr val="DADADA"/>
        </a:accent4>
        <a:accent5>
          <a:srgbClr val="C1D7E1"/>
        </a:accent5>
        <a:accent6>
          <a:srgbClr val="3D7E80"/>
        </a:accent6>
        <a:hlink>
          <a:srgbClr val="5C885F"/>
        </a:hlink>
        <a:folHlink>
          <a:srgbClr val="6B565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 2">
        <a:dk1>
          <a:srgbClr val="000000"/>
        </a:dk1>
        <a:lt1>
          <a:srgbClr val="FFFFFF"/>
        </a:lt1>
        <a:dk2>
          <a:srgbClr val="003399"/>
        </a:dk2>
        <a:lt2>
          <a:srgbClr val="FFFFFF"/>
        </a:lt2>
        <a:accent1>
          <a:srgbClr val="82B5CA"/>
        </a:accent1>
        <a:accent2>
          <a:srgbClr val="448C8E"/>
        </a:accent2>
        <a:accent3>
          <a:srgbClr val="FFFFFF"/>
        </a:accent3>
        <a:accent4>
          <a:srgbClr val="000000"/>
        </a:accent4>
        <a:accent5>
          <a:srgbClr val="C1D7E1"/>
        </a:accent5>
        <a:accent6>
          <a:srgbClr val="3D7E80"/>
        </a:accent6>
        <a:hlink>
          <a:srgbClr val="A384C8"/>
        </a:hlink>
        <a:folHlink>
          <a:srgbClr val="6B56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 4">
        <a:dk1>
          <a:srgbClr val="000000"/>
        </a:dk1>
        <a:lt1>
          <a:srgbClr val="ACCEDC"/>
        </a:lt1>
        <a:dk2>
          <a:srgbClr val="003366"/>
        </a:dk2>
        <a:lt2>
          <a:srgbClr val="FFFFFF"/>
        </a:lt2>
        <a:accent1>
          <a:srgbClr val="82B5CA"/>
        </a:accent1>
        <a:accent2>
          <a:srgbClr val="769537"/>
        </a:accent2>
        <a:accent3>
          <a:srgbClr val="D2E3EB"/>
        </a:accent3>
        <a:accent4>
          <a:srgbClr val="000000"/>
        </a:accent4>
        <a:accent5>
          <a:srgbClr val="C1D7E1"/>
        </a:accent5>
        <a:accent6>
          <a:srgbClr val="6A8731"/>
        </a:accent6>
        <a:hlink>
          <a:srgbClr val="3F7EBD"/>
        </a:hlink>
        <a:folHlink>
          <a:srgbClr val="B77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 5">
        <a:dk1>
          <a:srgbClr val="000000"/>
        </a:dk1>
        <a:lt1>
          <a:srgbClr val="FFFFFF"/>
        </a:lt1>
        <a:dk2>
          <a:srgbClr val="800080"/>
        </a:dk2>
        <a:lt2>
          <a:srgbClr val="FFFFCC"/>
        </a:lt2>
        <a:accent1>
          <a:srgbClr val="FF6699"/>
        </a:accent1>
        <a:accent2>
          <a:srgbClr val="FFCC66"/>
        </a:accent2>
        <a:accent3>
          <a:srgbClr val="C0AAC0"/>
        </a:accent3>
        <a:accent4>
          <a:srgbClr val="DADADA"/>
        </a:accent4>
        <a:accent5>
          <a:srgbClr val="FFB8CA"/>
        </a:accent5>
        <a:accent6>
          <a:srgbClr val="E7B95C"/>
        </a:accent6>
        <a:hlink>
          <a:srgbClr val="99CC00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 6">
        <a:dk1>
          <a:srgbClr val="006699"/>
        </a:dk1>
        <a:lt1>
          <a:srgbClr val="FFFFFF"/>
        </a:lt1>
        <a:dk2>
          <a:srgbClr val="009999"/>
        </a:dk2>
        <a:lt2>
          <a:srgbClr val="FFFFCC"/>
        </a:lt2>
        <a:accent1>
          <a:srgbClr val="47B6B9"/>
        </a:accent1>
        <a:accent2>
          <a:srgbClr val="C6A854"/>
        </a:accent2>
        <a:accent3>
          <a:srgbClr val="AACACA"/>
        </a:accent3>
        <a:accent4>
          <a:srgbClr val="DADADA"/>
        </a:accent4>
        <a:accent5>
          <a:srgbClr val="B1D7D9"/>
        </a:accent5>
        <a:accent6>
          <a:srgbClr val="B3984B"/>
        </a:accent6>
        <a:hlink>
          <a:srgbClr val="46904B"/>
        </a:hlink>
        <a:folHlink>
          <a:srgbClr val="0033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Eras Bold ITC"/>
        <a:ea typeface="HGS創英角ﾎﾟｯﾌﾟ体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udio 1">
    <a:dk1>
      <a:srgbClr val="000000"/>
    </a:dk1>
    <a:lt1>
      <a:srgbClr val="FFFFFF"/>
    </a:lt1>
    <a:dk2>
      <a:srgbClr val="336666"/>
    </a:dk2>
    <a:lt2>
      <a:srgbClr val="CCCC99"/>
    </a:lt2>
    <a:accent1>
      <a:srgbClr val="97CDCC"/>
    </a:accent1>
    <a:accent2>
      <a:srgbClr val="D6E0E0"/>
    </a:accent2>
    <a:accent3>
      <a:srgbClr val="FFFFFF"/>
    </a:accent3>
    <a:accent4>
      <a:srgbClr val="000000"/>
    </a:accent4>
    <a:accent5>
      <a:srgbClr val="C9E3E2"/>
    </a:accent5>
    <a:accent6>
      <a:srgbClr val="C2CBCB"/>
    </a:accent6>
    <a:hlink>
      <a:srgbClr val="99CC00"/>
    </a:hlink>
    <a:folHlink>
      <a:srgbClr val="336666"/>
    </a:folHlink>
  </a:clrScheme>
  <a:fontScheme name="Studio">
    <a:majorFont>
      <a:latin typeface="Eras Bold ITC"/>
      <a:ea typeface="HGS創英角ﾎﾟｯﾌﾟ体"/>
      <a:cs typeface=""/>
    </a:majorFont>
    <a:minorFont>
      <a:latin typeface="Arial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26532</TotalTime>
  <Words>986</Words>
  <Application>Microsoft Office PowerPoint</Application>
  <PresentationFormat>On-screen Show (4:3)</PresentationFormat>
  <Paragraphs>233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ILC standard</vt:lpstr>
      <vt:lpstr>1_CesrTA_Review</vt:lpstr>
      <vt:lpstr>2_CesrTA_Review</vt:lpstr>
      <vt:lpstr>mtfuji</vt:lpstr>
      <vt:lpstr>Studio</vt:lpstr>
      <vt:lpstr>Office テーマ</vt:lpstr>
      <vt:lpstr>‘Overhead and Margin’ – an attempt to set standard terminology</vt:lpstr>
      <vt:lpstr>Highest Gradient Operation</vt:lpstr>
      <vt:lpstr>Cavity Characteristics</vt:lpstr>
      <vt:lpstr>Gradient Performance </vt:lpstr>
      <vt:lpstr>Operation</vt:lpstr>
      <vt:lpstr>Controls</vt:lpstr>
      <vt:lpstr>Selected terms (1):</vt:lpstr>
      <vt:lpstr>Selected Terms (2):</vt:lpstr>
      <vt:lpstr>Selected Terms (3):</vt:lpstr>
      <vt:lpstr>Others:</vt:lpstr>
      <vt:lpstr>Our task:</vt:lpstr>
      <vt:lpstr>Slide 12</vt:lpstr>
      <vt:lpstr>Summary – Shin Michizono</vt:lpstr>
      <vt:lpstr>Slide 14</vt:lpstr>
      <vt:lpstr>Slide 15</vt:lpstr>
      <vt:lpstr>‘LFD Compensation’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</dc:title>
  <dc:creator>PM</dc:creator>
  <cp:lastModifiedBy>mcrec</cp:lastModifiedBy>
  <cp:revision>992</cp:revision>
  <dcterms:created xsi:type="dcterms:W3CDTF">2009-01-26T00:39:37Z</dcterms:created>
  <dcterms:modified xsi:type="dcterms:W3CDTF">2010-09-09T23:29:54Z</dcterms:modified>
</cp:coreProperties>
</file>