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62" r:id="rId3"/>
    <p:sldId id="256" r:id="rId4"/>
    <p:sldId id="259" r:id="rId5"/>
    <p:sldId id="260" r:id="rId6"/>
    <p:sldId id="261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0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4615" autoAdjust="0"/>
  </p:normalViewPr>
  <p:slideViewPr>
    <p:cSldViewPr>
      <p:cViewPr varScale="1">
        <p:scale>
          <a:sx n="99" d="100"/>
          <a:sy n="99" d="100"/>
        </p:scale>
        <p:origin x="-4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557EE-F99B-4669-B03F-645EE9C0C199}" type="datetimeFigureOut">
              <a:rPr lang="en-US" smtClean="0"/>
              <a:pPr/>
              <a:t>9/9/2010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AA471-D88C-4492-A079-2A4B04014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AA471-D88C-4492-A079-2A4B0401480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CMGinsburg BAW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3EDB4-C945-466C-A18F-EDC2A269F4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hyperlink" Target="https://indico.desy.de/getFile.py/access?contribId=28&amp;resId=0&amp;materialId=0&amp;confId=1433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accelconf.web.cern.ch/AccelConf/e06/PAPERS/MOPCH155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prstClr val="black"/>
                </a:solidFill>
              </a:rPr>
              <a:t>Cavity performance</a:t>
            </a:r>
            <a:br>
              <a:rPr lang="en-US" sz="3600" dirty="0" smtClean="0">
                <a:solidFill>
                  <a:prstClr val="black"/>
                </a:solidFill>
              </a:rPr>
            </a:br>
            <a:r>
              <a:rPr lang="en-US" sz="3600" dirty="0" smtClean="0">
                <a:solidFill>
                  <a:prstClr val="black"/>
                </a:solidFill>
              </a:rPr>
              <a:t> vertical test → horizontal test → CM test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86200"/>
            <a:ext cx="8077200" cy="1752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C.M. Ginsburg</a:t>
            </a:r>
          </a:p>
          <a:p>
            <a:r>
              <a:rPr lang="en-US" dirty="0" smtClean="0"/>
              <a:t>On behalf of the ILC Database </a:t>
            </a:r>
            <a:r>
              <a:rPr lang="en-US" dirty="0" smtClean="0"/>
              <a:t>Group</a:t>
            </a:r>
          </a:p>
          <a:p>
            <a:r>
              <a:rPr lang="en-US" dirty="0" smtClean="0"/>
              <a:t>w</a:t>
            </a:r>
            <a:r>
              <a:rPr lang="en-US" dirty="0" smtClean="0"/>
              <a:t>ith special thanks to </a:t>
            </a:r>
            <a:r>
              <a:rPr lang="en-US" dirty="0" err="1" smtClean="0"/>
              <a:t>Detlef</a:t>
            </a:r>
            <a:r>
              <a:rPr lang="en-US" dirty="0" smtClean="0"/>
              <a:t> </a:t>
            </a:r>
            <a:r>
              <a:rPr lang="en-US" dirty="0" err="1" smtClean="0"/>
              <a:t>Reschke</a:t>
            </a:r>
            <a:r>
              <a:rPr lang="en-US" dirty="0" smtClean="0"/>
              <a:t>,</a:t>
            </a:r>
            <a:r>
              <a:rPr lang="en-US" dirty="0" smtClean="0"/>
              <a:t> Lutz </a:t>
            </a:r>
            <a:r>
              <a:rPr lang="en-US" dirty="0" err="1" smtClean="0"/>
              <a:t>Lilje</a:t>
            </a:r>
            <a:r>
              <a:rPr lang="en-US" dirty="0" smtClean="0"/>
              <a:t> and Jim </a:t>
            </a:r>
            <a:r>
              <a:rPr lang="en-US" dirty="0" err="1" smtClean="0"/>
              <a:t>Kerby</a:t>
            </a:r>
            <a:r>
              <a:rPr lang="en-US" dirty="0" smtClean="0"/>
              <a:t> for their assistance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Baseline Assessment Workshop, Tsukuba/WebEx</a:t>
            </a:r>
          </a:p>
          <a:p>
            <a:r>
              <a:rPr lang="en-US" dirty="0" smtClean="0"/>
              <a:t>September 10, 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Cavity performance</a:t>
            </a:r>
            <a:br>
              <a:rPr lang="en-US" sz="3200" dirty="0" smtClean="0"/>
            </a:br>
            <a:r>
              <a:rPr lang="en-US" sz="3200" dirty="0" smtClean="0"/>
              <a:t> vertical test -&gt; horizontal test -&gt; cryomodule test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53351" y="1828800"/>
            <a:ext cx="83096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IPAC10 in May 2010, for the Sept.9-10 Baseline Assessment Workshop, the ILC Database Group was charged to provide data on performance change </a:t>
            </a:r>
          </a:p>
          <a:p>
            <a:endParaRPr lang="en-US" dirty="0" smtClean="0"/>
          </a:p>
          <a:p>
            <a:r>
              <a:rPr lang="en-US" dirty="0" smtClean="0"/>
              <a:t>	vertical test (VT) -&gt; horizontal test (HT) -&gt; cryomodule (CM) test</a:t>
            </a:r>
          </a:p>
          <a:p>
            <a:endParaRPr lang="en-US" dirty="0" smtClean="0"/>
          </a:p>
          <a:p>
            <a:r>
              <a:rPr lang="en-US" dirty="0" smtClean="0"/>
              <a:t>using:</a:t>
            </a:r>
            <a:br>
              <a:rPr lang="en-US" dirty="0" smtClean="0"/>
            </a:br>
            <a:r>
              <a:rPr lang="en-US" dirty="0" smtClean="0"/>
              <a:t>(1) Existing data from DESY (e.g., Denis </a:t>
            </a:r>
            <a:r>
              <a:rPr lang="en-US" dirty="0" err="1" smtClean="0"/>
              <a:t>Kostin</a:t>
            </a:r>
            <a:r>
              <a:rPr lang="en-US" dirty="0" smtClean="0"/>
              <a:t>, SRF2009)</a:t>
            </a:r>
          </a:p>
          <a:p>
            <a:r>
              <a:rPr lang="en-US" dirty="0" smtClean="0"/>
              <a:t>(2) Additional data from Fermilab/JLab for vertical test -&gt; horizontal test</a:t>
            </a:r>
          </a:p>
          <a:p>
            <a:endParaRPr lang="en-US" dirty="0" smtClean="0"/>
          </a:p>
          <a:p>
            <a:r>
              <a:rPr lang="en-US" dirty="0" smtClean="0"/>
              <a:t>This is a status report.  The work is in progress.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DESY/FLASH Cavity Performance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85800"/>
            <a:ext cx="80010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953000"/>
            <a:ext cx="27146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399" y="1447800"/>
            <a:ext cx="2191672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1447800"/>
            <a:ext cx="2160634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24600" y="1447800"/>
            <a:ext cx="2037257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14400" y="3276600"/>
            <a:ext cx="2149947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3276600"/>
            <a:ext cx="2133705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24600" y="3276600"/>
            <a:ext cx="2078611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1000" y="5715000"/>
            <a:ext cx="78778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Data are courtesy of DESY</a:t>
            </a:r>
          </a:p>
          <a:p>
            <a:r>
              <a:rPr lang="de-DE" sz="1600" b="1" i="1" u="sng" dirty="0" smtClean="0"/>
              <a:t>Source:</a:t>
            </a:r>
            <a:r>
              <a:rPr lang="de-DE" sz="1600" dirty="0" smtClean="0"/>
              <a:t> D.Kostin, Grömitz 2008</a:t>
            </a:r>
          </a:p>
          <a:p>
            <a:r>
              <a:rPr lang="de-DE" sz="1600" dirty="0" smtClean="0"/>
              <a:t> </a:t>
            </a:r>
            <a:r>
              <a:rPr lang="de-DE" sz="1600" dirty="0" smtClean="0">
                <a:hlinkClick r:id="rId10"/>
              </a:rPr>
              <a:t>https://indico.desy.de/getFile.py/access?contribId=28&amp;resId=0&amp;materialId=0&amp;confId=1433</a:t>
            </a:r>
            <a:r>
              <a:rPr lang="de-DE" sz="1600" dirty="0" smtClean="0"/>
              <a:t> 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5257800"/>
            <a:ext cx="777240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These cavities are installed in FLASH; the data are easily accessible</a:t>
            </a:r>
            <a:endParaRPr lang="en-US" sz="22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DESY/FLASH upgrade module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14400"/>
            <a:ext cx="6396037" cy="1637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16200000" flipV="1">
            <a:off x="3977640" y="2133600"/>
            <a:ext cx="1280160" cy="914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276600"/>
            <a:ext cx="301942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38200" y="5638800"/>
            <a:ext cx="5519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Data are courtesy of DESY</a:t>
            </a:r>
          </a:p>
          <a:p>
            <a:r>
              <a:rPr lang="de-DE" b="1" i="1" u="sng" dirty="0" smtClean="0"/>
              <a:t>Source:</a:t>
            </a:r>
            <a:r>
              <a:rPr lang="de-DE" dirty="0" smtClean="0"/>
              <a:t> </a:t>
            </a:r>
            <a:r>
              <a:rPr lang="en-US" dirty="0" smtClean="0"/>
              <a:t>D. </a:t>
            </a:r>
            <a:r>
              <a:rPr lang="en-US" dirty="0" err="1" smtClean="0"/>
              <a:t>Kostin</a:t>
            </a:r>
            <a:r>
              <a:rPr lang="en-US" dirty="0" smtClean="0"/>
              <a:t> et al., SRF2009</a:t>
            </a:r>
          </a:p>
          <a:p>
            <a:r>
              <a:rPr lang="en-US" dirty="0" smtClean="0"/>
              <a:t>http://cern.ch/AccelConf/SRF2009/papers/tuppo005.pdf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1400" y="2743200"/>
            <a:ext cx="1609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E40D2"/>
                </a:solidFill>
              </a:rPr>
              <a:t>Cavities@ACC7</a:t>
            </a:r>
            <a:endParaRPr lang="en-US" dirty="0">
              <a:solidFill>
                <a:srgbClr val="1E40D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9400" y="2971800"/>
            <a:ext cx="852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PXFEL1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5257800"/>
            <a:ext cx="777240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These cavities are installed in FLASH; the data are easily accessible</a:t>
            </a:r>
            <a:endParaRPr lang="en-US" sz="22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DESY VT vs. CM Test Performance</a:t>
            </a:r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 t="5786"/>
          <a:stretch>
            <a:fillRect/>
          </a:stretch>
        </p:blipFill>
        <p:spPr bwMode="auto">
          <a:xfrm>
            <a:off x="990600" y="1348580"/>
            <a:ext cx="6842838" cy="3347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62000" y="5715000"/>
            <a:ext cx="59816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Data are courtesy of DESY</a:t>
            </a:r>
          </a:p>
          <a:p>
            <a:r>
              <a:rPr lang="de-DE" sz="1600" b="1" i="1" u="sng" dirty="0" smtClean="0"/>
              <a:t>Source:</a:t>
            </a:r>
            <a:r>
              <a:rPr lang="de-DE" sz="1600" dirty="0" smtClean="0"/>
              <a:t> </a:t>
            </a:r>
            <a:r>
              <a:rPr lang="en-US" sz="1600" dirty="0" smtClean="0"/>
              <a:t>L. </a:t>
            </a:r>
            <a:r>
              <a:rPr lang="en-US" sz="1600" dirty="0" err="1" smtClean="0"/>
              <a:t>Lilje</a:t>
            </a:r>
            <a:r>
              <a:rPr lang="en-US" sz="1600" dirty="0" smtClean="0"/>
              <a:t> et al., EPAC 2006</a:t>
            </a:r>
          </a:p>
          <a:p>
            <a:r>
              <a:rPr lang="en-US" sz="1600" dirty="0" smtClean="0">
                <a:hlinkClick r:id="rId4"/>
              </a:rPr>
              <a:t>http://accelconf.web.cern.ch/AccelConf/e06/PAPERS/MOPCH155.PDF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914400"/>
            <a:ext cx="86003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Four CM from p.2: ACC1=M2*, ACC2=M1*, ACC4=M4, ACC5=M5 included here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2514600" y="2852928"/>
            <a:ext cx="2286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2514600" y="2514600"/>
            <a:ext cx="2286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2514600" y="2340864"/>
            <a:ext cx="2286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2514600" y="2176272"/>
            <a:ext cx="2286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4648200"/>
            <a:ext cx="8839200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Additional data exist, but are less easily accessible.  </a:t>
            </a:r>
          </a:p>
          <a:p>
            <a:r>
              <a:rPr lang="en-US" sz="2200" dirty="0" smtClean="0"/>
              <a:t>Have to be careful not to double-count cavities for re-assembled CMs</a:t>
            </a:r>
          </a:p>
          <a:p>
            <a:r>
              <a:rPr lang="en-US" sz="2200" dirty="0" smtClean="0"/>
              <a:t>Our goal is to make a similar updated plot, to compare performance</a:t>
            </a:r>
            <a:endParaRPr lang="en-US" sz="22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more international data available soon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3315" t="4561" r="2210" b="6508"/>
          <a:stretch>
            <a:fillRect/>
          </a:stretch>
        </p:blipFill>
        <p:spPr bwMode="auto">
          <a:xfrm>
            <a:off x="4419600" y="3429000"/>
            <a:ext cx="4343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Straight Arrow Connector 10"/>
          <p:cNvCxnSpPr/>
          <p:nvPr/>
        </p:nvCxnSpPr>
        <p:spPr>
          <a:xfrm>
            <a:off x="7467600" y="4038600"/>
            <a:ext cx="6096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67600" y="3810000"/>
            <a:ext cx="6331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backup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1657" t="5505" r="2210" b="6422"/>
          <a:stretch>
            <a:fillRect/>
          </a:stretch>
        </p:blipFill>
        <p:spPr bwMode="auto">
          <a:xfrm>
            <a:off x="4343400" y="838200"/>
            <a:ext cx="4419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 l="3079" t="4752" r="3015" b="9703"/>
          <a:stretch>
            <a:fillRect/>
          </a:stretch>
        </p:blipFill>
        <p:spPr bwMode="auto">
          <a:xfrm>
            <a:off x="152400" y="914400"/>
            <a:ext cx="4191000" cy="2473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304800" y="43434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S1G: CM test by end-Sept.2010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CM1: CM test by end-Dec.2010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CM2: horizontal tests by Dec.2010; CM test in 2011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VT/HT/CM Test Comparison Summary/Plans</a:t>
            </a:r>
            <a:endParaRPr lang="en-US" sz="38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762000"/>
            <a:ext cx="86868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8925">
              <a:buFont typeface="Wingdings" pitchFamily="2" charset="2"/>
              <a:buChar char="q"/>
            </a:pPr>
            <a:r>
              <a:rPr lang="en-US" sz="2000" dirty="0" smtClean="0"/>
              <a:t>Available data</a:t>
            </a:r>
          </a:p>
          <a:p>
            <a:pPr marL="400050" lvl="1" indent="-171450">
              <a:buFont typeface="Arial" pitchFamily="34" charset="0"/>
              <a:buChar char="•"/>
            </a:pPr>
            <a:r>
              <a:rPr lang="en-US" dirty="0" smtClean="0"/>
              <a:t>56 cavities from 7 </a:t>
            </a:r>
            <a:r>
              <a:rPr lang="en-US" dirty="0" err="1" smtClean="0"/>
              <a:t>cryomodules</a:t>
            </a:r>
            <a:r>
              <a:rPr lang="en-US" dirty="0" smtClean="0"/>
              <a:t> easily accessible</a:t>
            </a:r>
          </a:p>
          <a:p>
            <a:pPr marL="628650" lvl="2" indent="-171450">
              <a:buFont typeface="Arial" pitchFamily="34" charset="0"/>
              <a:buChar char="•"/>
            </a:pPr>
            <a:r>
              <a:rPr lang="en-US" dirty="0" smtClean="0"/>
              <a:t>M1*, M2*, M4, M5, M6, M7, PXFEL1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Comparing VT/CM test: 20 gradients go up, 25 go down, 11 are mixed or same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Several types of </a:t>
            </a:r>
            <a:r>
              <a:rPr lang="en-US" dirty="0" smtClean="0"/>
              <a:t>surface processing </a:t>
            </a:r>
            <a:r>
              <a:rPr lang="en-US" dirty="0" smtClean="0"/>
              <a:t>(#</a:t>
            </a:r>
            <a:r>
              <a:rPr lang="en-US" dirty="0" err="1" smtClean="0"/>
              <a:t>bcp</a:t>
            </a:r>
            <a:r>
              <a:rPr lang="en-US" dirty="0" smtClean="0"/>
              <a:t>=35, #</a:t>
            </a:r>
            <a:r>
              <a:rPr lang="en-US" dirty="0" err="1" smtClean="0"/>
              <a:t>ep</a:t>
            </a:r>
            <a:r>
              <a:rPr lang="en-US" dirty="0" smtClean="0"/>
              <a:t>=17, #</a:t>
            </a:r>
            <a:r>
              <a:rPr lang="en-US" dirty="0" err="1" smtClean="0"/>
              <a:t>ep</a:t>
            </a:r>
            <a:r>
              <a:rPr lang="en-US" dirty="0" smtClean="0"/>
              <a:t>+=4)</a:t>
            </a:r>
          </a:p>
          <a:p>
            <a:pPr marL="628650" lvl="3" indent="-171450">
              <a:buFont typeface="Arial" pitchFamily="34" charset="0"/>
              <a:buChar char="•"/>
            </a:pPr>
            <a:r>
              <a:rPr lang="en-US" dirty="0" smtClean="0"/>
              <a:t>All cavities have VTs and CM tests; some do not have HTs</a:t>
            </a:r>
          </a:p>
          <a:p>
            <a:pPr marL="400050" lvl="1" indent="-171450">
              <a:buFont typeface="Arial" pitchFamily="34" charset="0"/>
              <a:buChar char="•"/>
            </a:pPr>
            <a:r>
              <a:rPr lang="en-US" dirty="0" smtClean="0"/>
              <a:t>&lt;56 </a:t>
            </a:r>
            <a:r>
              <a:rPr lang="en-US" dirty="0" err="1" smtClean="0"/>
              <a:t>add’l</a:t>
            </a:r>
            <a:r>
              <a:rPr lang="en-US" dirty="0" smtClean="0"/>
              <a:t> cavities from 7 </a:t>
            </a:r>
            <a:r>
              <a:rPr lang="en-US" dirty="0" err="1" smtClean="0"/>
              <a:t>cryomodules</a:t>
            </a:r>
            <a:r>
              <a:rPr lang="en-US" dirty="0" smtClean="0"/>
              <a:t> available, but data less accessible</a:t>
            </a:r>
          </a:p>
          <a:p>
            <a:pPr marL="628650" lvl="2" indent="-171450">
              <a:buFont typeface="Arial" pitchFamily="34" charset="0"/>
              <a:buChar char="•"/>
            </a:pPr>
            <a:r>
              <a:rPr lang="en-US" dirty="0" smtClean="0"/>
              <a:t>M1, M2, M3, M3*, M3**, M8; must be careful not to double-count any cavities</a:t>
            </a:r>
          </a:p>
          <a:p>
            <a:pPr marL="628650" lvl="2" indent="-171450">
              <a:buFont typeface="Arial" pitchFamily="34" charset="0"/>
              <a:buChar char="•"/>
            </a:pPr>
            <a:r>
              <a:rPr lang="en-US" dirty="0" smtClean="0"/>
              <a:t>PXFEL2 results not yet publicly available</a:t>
            </a:r>
          </a:p>
          <a:p>
            <a:pPr marL="400050" lvl="2" indent="-171450">
              <a:buFont typeface="Arial" pitchFamily="34" charset="0"/>
              <a:buChar char="•"/>
            </a:pPr>
            <a:r>
              <a:rPr lang="en-US" dirty="0" smtClean="0"/>
              <a:t>Near-future data: PXFEL3, S1-Global, Fermilab-CM1, Fermilab-CM2</a:t>
            </a:r>
          </a:p>
          <a:p>
            <a:pPr marL="342900" indent="-288925">
              <a:buFont typeface="Wingdings" pitchFamily="2" charset="2"/>
              <a:buChar char="q"/>
            </a:pPr>
            <a:r>
              <a:rPr lang="en-US" sz="2000" dirty="0" smtClean="0"/>
              <a:t>Issues</a:t>
            </a:r>
          </a:p>
          <a:p>
            <a:pPr marL="400050" lvl="1" indent="-171450">
              <a:buFont typeface="Arial" pitchFamily="34" charset="0"/>
              <a:buChar char="•"/>
            </a:pPr>
            <a:r>
              <a:rPr lang="en-US" dirty="0" smtClean="0"/>
              <a:t>Surface p</a:t>
            </a:r>
            <a:r>
              <a:rPr lang="en-US" dirty="0" smtClean="0"/>
              <a:t>rocessing </a:t>
            </a:r>
            <a:r>
              <a:rPr lang="en-US" dirty="0" smtClean="0"/>
              <a:t>type:  We assume this comparison is a test of the assembly rather than surface processing, and we use all process types for comparison</a:t>
            </a:r>
          </a:p>
          <a:p>
            <a:pPr marL="400050" lvl="1" indent="-171450">
              <a:buFont typeface="Arial" pitchFamily="34" charset="0"/>
              <a:buChar char="•"/>
            </a:pPr>
            <a:r>
              <a:rPr lang="en-US" dirty="0" smtClean="0"/>
              <a:t>Gradient meaning limits comparison</a:t>
            </a:r>
          </a:p>
          <a:p>
            <a:pPr marL="685800" lvl="2" indent="-228600">
              <a:buFont typeface="Arial" pitchFamily="34" charset="0"/>
              <a:buChar char="•"/>
            </a:pPr>
            <a:r>
              <a:rPr lang="en-US" dirty="0" smtClean="0"/>
              <a:t>Get different gradients for different input power (CW,  pulsed w/different rep rates)</a:t>
            </a:r>
          </a:p>
          <a:p>
            <a:pPr marL="685800" lvl="2" indent="-228600">
              <a:buFont typeface="Arial" pitchFamily="34" charset="0"/>
              <a:buChar char="•"/>
            </a:pPr>
            <a:r>
              <a:rPr lang="en-US" dirty="0" smtClean="0"/>
              <a:t>Field emission effects not included so far</a:t>
            </a:r>
          </a:p>
          <a:p>
            <a:pPr marL="685800" lvl="2" indent="-228600">
              <a:buFont typeface="Arial" pitchFamily="34" charset="0"/>
              <a:buChar char="•"/>
            </a:pPr>
            <a:r>
              <a:rPr lang="en-US" dirty="0" smtClean="0"/>
              <a:t>Measurement error in gradient: 10-16% HT, </a:t>
            </a:r>
            <a:r>
              <a:rPr lang="en-US" dirty="0" smtClean="0"/>
              <a:t>5-10%</a:t>
            </a:r>
            <a:r>
              <a:rPr lang="en-US" dirty="0" smtClean="0"/>
              <a:t> </a:t>
            </a:r>
            <a:r>
              <a:rPr lang="en-US" dirty="0" smtClean="0"/>
              <a:t>in VT</a:t>
            </a:r>
          </a:p>
          <a:p>
            <a:pPr marL="342900" indent="-288925">
              <a:buFont typeface="Wingdings" pitchFamily="2" charset="2"/>
              <a:buChar char="q"/>
            </a:pPr>
            <a:r>
              <a:rPr lang="en-US" sz="2000" dirty="0" smtClean="0"/>
              <a:t>Plan</a:t>
            </a:r>
          </a:p>
          <a:p>
            <a:pPr marL="690563" lvl="1" indent="-179388">
              <a:buFont typeface="Arial" pitchFamily="34" charset="0"/>
              <a:buChar char="•"/>
            </a:pPr>
            <a:r>
              <a:rPr lang="en-US" dirty="0" smtClean="0"/>
              <a:t>Sebastian is getting the DESY data and confirming consistency of the data set with DESY colleagues, then the ILC database group will make requested plots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10.Sep.2010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EDB4-C945-466C-A18F-EDC2A269F41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BAW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474</Words>
  <Application>Microsoft Office PowerPoint</Application>
  <PresentationFormat>On-screen Show (4:3)</PresentationFormat>
  <Paragraphs>82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Cavity performance  vertical test → horizontal test → CM test</vt:lpstr>
      <vt:lpstr>Cavity performance  vertical test -&gt; horizontal test -&gt; cryomodule test</vt:lpstr>
      <vt:lpstr>DESY/FLASH Cavity Performance</vt:lpstr>
      <vt:lpstr>DESY/FLASH upgrade module</vt:lpstr>
      <vt:lpstr>DESY VT vs. CM Test Performance</vt:lpstr>
      <vt:lpstr>more international data available soon</vt:lpstr>
      <vt:lpstr>VT/HT/CM Test Comparison Summary/Plans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DESY/FLASH Cavity Performance</dc:title>
  <dc:creator>ginsburg</dc:creator>
  <cp:lastModifiedBy>ginsburg</cp:lastModifiedBy>
  <cp:revision>76</cp:revision>
  <dcterms:created xsi:type="dcterms:W3CDTF">2010-08-31T17:10:27Z</dcterms:created>
  <dcterms:modified xsi:type="dcterms:W3CDTF">2010-09-10T00:23:20Z</dcterms:modified>
</cp:coreProperties>
</file>