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Default Extension="bin" ContentType="application/vnd.openxmlformats-officedocument.presentationml.printerSettings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9" r:id="rId2"/>
    <p:sldId id="301" r:id="rId3"/>
    <p:sldId id="526" r:id="rId4"/>
    <p:sldId id="659" r:id="rId5"/>
    <p:sldId id="688" r:id="rId6"/>
    <p:sldId id="812" r:id="rId7"/>
    <p:sldId id="807" r:id="rId8"/>
    <p:sldId id="689" r:id="rId9"/>
    <p:sldId id="805" r:id="rId10"/>
    <p:sldId id="811" r:id="rId11"/>
    <p:sldId id="810" r:id="rId12"/>
    <p:sldId id="808" r:id="rId13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1pPr>
    <a:lvl2pPr marL="4572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2pPr>
    <a:lvl3pPr marL="9144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3pPr>
    <a:lvl4pPr marL="13716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4pPr>
    <a:lvl5pPr marL="18288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5pPr>
    <a:lvl6pPr marL="22860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6pPr>
    <a:lvl7pPr marL="27432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7pPr>
    <a:lvl8pPr marL="32004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8pPr>
    <a:lvl9pPr marL="36576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C9DA2B"/>
    <a:srgbClr val="23346C"/>
    <a:srgbClr val="CCFF33"/>
    <a:srgbClr val="339966"/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中間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72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847F2C91-FAED-A54E-853F-840F496FD101}" type="datetime1">
              <a:rPr lang="ja-JP" altLang="en-US"/>
              <a:pPr>
                <a:defRPr/>
              </a:pPr>
              <a:t>10.9.10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B81EEFEA-74F1-AD40-8403-8EE4ACD9FF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01FF9412-74BF-7547-B7FE-78608652E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1180C5-52B9-7E4F-BFE9-A7B6E1AD19AC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30588" cy="25717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FF9412-74BF-7547-B7FE-78608652E65F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4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0E71B-38FA-1949-9963-3C1624F6D894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12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8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59088" y="514350"/>
            <a:ext cx="3425825" cy="2570163"/>
          </a:xfrm>
          <a:ln/>
        </p:spPr>
      </p:sp>
      <p:sp>
        <p:nvSpPr>
          <p:cNvPr id="880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8069" name="Slide Number Placeholder 3"/>
          <p:cNvSpPr txBox="1">
            <a:spLocks noGrp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prstTxWarp prst="textNoShape">
              <a:avLst/>
            </a:prstTxWarp>
          </a:bodyPr>
          <a:lstStyle/>
          <a:p>
            <a:pPr algn="r"/>
            <a:fld id="{B7288FFA-B8C5-0D49-B9DD-C9528993550D}" type="slidenum">
              <a:rPr kumimoji="0" lang="en-GB" altLang="ja-JP" sz="1200">
                <a:latin typeface="Calibri" pitchFamily="-112" charset="0"/>
              </a:rPr>
              <a:pPr algn="r"/>
              <a:t>12</a:t>
            </a:fld>
            <a:endParaRPr kumimoji="0" lang="en-GB" altLang="ja-JP" sz="1200">
              <a:latin typeface="Calibri" pitchFamily="-11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DB8F-0001-5C46-9B7E-15D6BDE5FA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8BA3C-3F3E-EA4A-A6F1-5248A383E7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1CDA4-C9CE-8E44-A687-C18CA5801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95036-1A1C-4A4A-8673-AB541CE0D3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0828-FE26-3E4D-A039-A91FF753D8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28FC8-884F-DD40-9AF6-6E45D58FE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5ABE-900B-5F41-A7E2-B293305521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EA7B2-B0D3-964E-8D12-43DB6521D9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198F7-269C-1142-8DD1-48A495307C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458F-FBC9-504F-92D1-2383D34D57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62730111-C028-914C-BD05-A8B3E5644B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19" r:id="rId2"/>
    <p:sldLayoutId id="2147484320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26" r:id="rId9"/>
    <p:sldLayoutId id="2147484327" r:id="rId10"/>
    <p:sldLayoutId id="2147484328" r:id="rId11"/>
    <p:sldLayoutId id="2147484329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wmf"/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Relationship Id="rId5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Relationship Id="rId6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8229600" cy="3124200"/>
          </a:xfrm>
          <a:solidFill>
            <a:srgbClr val="CCFFCC"/>
          </a:solidFill>
        </p:spPr>
        <p:txBody>
          <a:bodyPr/>
          <a:lstStyle/>
          <a:p>
            <a:r>
              <a:rPr lang="en-US" altLang="ja-JP" sz="3200" b="1" dirty="0" smtClean="0">
                <a:solidFill>
                  <a:srgbClr val="3366FF"/>
                </a:solidFill>
              </a:rPr>
              <a:t>Preparation for ILC SCRF Cavity</a:t>
            </a:r>
            <a:r>
              <a:rPr lang="en-US" altLang="ja-JP" sz="3200" b="1" dirty="0" smtClean="0">
                <a:solidFill>
                  <a:srgbClr val="3366FF"/>
                </a:solidFill>
              </a:rPr>
              <a:t/>
            </a:r>
            <a:br>
              <a:rPr lang="en-US" altLang="ja-JP" sz="3200" b="1" dirty="0" smtClean="0">
                <a:solidFill>
                  <a:srgbClr val="3366FF"/>
                </a:solidFill>
              </a:rPr>
            </a:br>
            <a:r>
              <a:rPr lang="en-US" altLang="ja-JP" sz="3200" b="1" dirty="0" smtClean="0">
                <a:solidFill>
                  <a:srgbClr val="3366FF"/>
                </a:solidFill>
              </a:rPr>
              <a:t> </a:t>
            </a:r>
            <a:r>
              <a:rPr lang="en-US" altLang="ja-JP" sz="2800" b="1" dirty="0" smtClean="0">
                <a:solidFill>
                  <a:srgbClr val="3366FF"/>
                </a:solidFill>
              </a:rPr>
              <a:t>Industrialization and Cost Evaluation Update </a:t>
            </a:r>
            <a:r>
              <a:rPr lang="en-US" altLang="ja-JP" sz="2800" b="1" dirty="0" smtClean="0">
                <a:solidFill>
                  <a:schemeClr val="tx1"/>
                </a:solidFill>
              </a:rPr>
              <a:t/>
            </a:r>
            <a:br>
              <a:rPr lang="en-US" altLang="ja-JP" sz="2800" b="1" dirty="0" smtClean="0">
                <a:solidFill>
                  <a:schemeClr val="tx1"/>
                </a:solidFill>
              </a:rPr>
            </a:br>
            <a:r>
              <a:rPr lang="en-US" altLang="ja-JP" sz="2400" b="1" dirty="0" smtClean="0">
                <a:solidFill>
                  <a:schemeClr val="tx1"/>
                </a:solidFill>
              </a:rPr>
              <a:t/>
            </a:r>
            <a:br>
              <a:rPr lang="en-US" altLang="ja-JP" sz="2400" b="1" dirty="0" smtClean="0">
                <a:solidFill>
                  <a:schemeClr val="tx1"/>
                </a:solidFill>
              </a:rPr>
            </a:br>
            <a:r>
              <a:rPr lang="en-US" altLang="ja-JP" sz="4000" b="1" dirty="0" smtClean="0">
                <a:solidFill>
                  <a:schemeClr val="tx1"/>
                </a:solidFill>
              </a:rPr>
              <a:t>Communication with Industry</a:t>
            </a:r>
            <a:r>
              <a:rPr lang="en-US" altLang="ja-JP" sz="4000" b="1" dirty="0" smtClean="0">
                <a:solidFill>
                  <a:schemeClr val="tx1"/>
                </a:solidFill>
              </a:rPr>
              <a:t> </a:t>
            </a:r>
            <a:r>
              <a:rPr lang="en-US" altLang="ja-JP" sz="4000" b="1" dirty="0" smtClean="0">
                <a:solidFill>
                  <a:schemeClr val="tx1"/>
                </a:solidFill>
              </a:rPr>
              <a:t/>
            </a:r>
            <a:br>
              <a:rPr lang="en-US" altLang="ja-JP" sz="4000" b="1" dirty="0" smtClean="0">
                <a:solidFill>
                  <a:schemeClr val="tx1"/>
                </a:solidFill>
              </a:rPr>
            </a:br>
            <a:r>
              <a:rPr lang="en-US" altLang="ja-JP" sz="4000" b="1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43400"/>
            <a:ext cx="7772400" cy="1676400"/>
          </a:xfrm>
        </p:spPr>
        <p:txBody>
          <a:bodyPr/>
          <a:lstStyle/>
          <a:p>
            <a:pPr marL="533400" indent="-533400"/>
            <a:r>
              <a:rPr kumimoji="0" lang="en-US" altLang="ja-JP" sz="2400" b="1" dirty="0" smtClean="0">
                <a:solidFill>
                  <a:srgbClr val="0000FF"/>
                </a:solidFill>
              </a:rPr>
              <a:t>Akira Yamamoto</a:t>
            </a:r>
          </a:p>
          <a:p>
            <a:pPr marL="533400" indent="-533400"/>
            <a:r>
              <a:rPr kumimoji="0" lang="en-US" altLang="ja-JP" sz="2400" b="1" dirty="0" smtClean="0">
                <a:solidFill>
                  <a:srgbClr val="000000"/>
                </a:solidFill>
              </a:rPr>
              <a:t> 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 KEK, ILC-GDE</a:t>
            </a:r>
          </a:p>
          <a:p>
            <a:pPr marL="533400" indent="-533400"/>
            <a:endParaRPr kumimoji="0" lang="en-US" altLang="ja-JP" sz="2000" b="1" dirty="0" smtClean="0">
              <a:solidFill>
                <a:schemeClr val="tx1"/>
              </a:solidFill>
            </a:endParaRPr>
          </a:p>
          <a:p>
            <a:pPr marL="533400" indent="-533400"/>
            <a:r>
              <a:rPr kumimoji="0" lang="en-US" altLang="ja-JP" sz="2000" b="1" dirty="0" smtClean="0">
                <a:solidFill>
                  <a:schemeClr val="tx1"/>
                </a:solidFill>
              </a:rPr>
              <a:t>To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 be reported at BAW1, at KEK,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 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Sept. 10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, 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2010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567863" y="-414338"/>
            <a:ext cx="1841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380288" y="3081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pic>
        <p:nvPicPr>
          <p:cNvPr id="9" name="図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76200"/>
            <a:ext cx="2286000" cy="579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0DB8F-0001-5C46-9B7E-15D6BDE5FA4E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Step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5334000"/>
          </a:xfrm>
        </p:spPr>
        <p:txBody>
          <a:bodyPr/>
          <a:lstStyle/>
          <a:p>
            <a:r>
              <a:rPr lang="en-US" altLang="ja-JP" sz="2400" dirty="0" smtClean="0"/>
              <a:t>Action:</a:t>
            </a:r>
          </a:p>
          <a:p>
            <a:pPr lvl="1"/>
            <a:r>
              <a:rPr lang="en-US" altLang="ja-JP" sz="2000" dirty="0" smtClean="0"/>
              <a:t>Prepare for Preliminary “Cavity Specification” and ask responses/advices from possible cavity/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venders (6 ~ 10 companies/laboratories), in parallel to our own industrial R&amp;D efforts, </a:t>
            </a:r>
          </a:p>
          <a:p>
            <a:r>
              <a:rPr lang="en-US" altLang="ja-JP" sz="2400" dirty="0" smtClean="0"/>
              <a:t>Period:</a:t>
            </a:r>
          </a:p>
          <a:p>
            <a:pPr lvl="1"/>
            <a:r>
              <a:rPr lang="en-US" altLang="ja-JP" sz="2000" dirty="0" smtClean="0"/>
              <a:t>2010 – 2011</a:t>
            </a:r>
          </a:p>
          <a:p>
            <a:r>
              <a:rPr lang="en-US" altLang="ja-JP" sz="2400" dirty="0" smtClean="0"/>
              <a:t>Objectives</a:t>
            </a:r>
          </a:p>
          <a:p>
            <a:pPr lvl="1"/>
            <a:r>
              <a:rPr lang="en-US" altLang="ja-JP" sz="2000" dirty="0" smtClean="0"/>
              <a:t>Seek for the most practical industrial model including cost evaluation,</a:t>
            </a:r>
          </a:p>
          <a:p>
            <a:pPr lvl="2"/>
            <a:r>
              <a:rPr lang="en-US" altLang="ja-JP" sz="1800" dirty="0" smtClean="0"/>
              <a:t>Single (1), regional (3), and multiple venders (6)  vender models, </a:t>
            </a:r>
          </a:p>
          <a:p>
            <a:pPr lvl="1"/>
            <a:r>
              <a:rPr lang="en-US" altLang="ja-JP" sz="2000" dirty="0" smtClean="0"/>
              <a:t>Establish a plug-compatible specification (</a:t>
            </a:r>
            <a:r>
              <a:rPr lang="en-US" altLang="ja-JP" sz="2000" dirty="0" err="1" smtClean="0"/>
              <a:t>possively</a:t>
            </a:r>
            <a:r>
              <a:rPr lang="en-US" altLang="ja-JP" sz="2000" dirty="0" smtClean="0"/>
              <a:t> ‘process specification’, and hear of advices from industries including cost-effective manufacturing and quality control, 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Backup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TDP and beyond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7043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7044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912A93-F5FB-0A44-9172-D401A63716D1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cxnSp>
        <p:nvCxnSpPr>
          <p:cNvPr id="87045" name="Straight Connector 21"/>
          <p:cNvCxnSpPr>
            <a:cxnSpLocks noChangeShapeType="1"/>
          </p:cNvCxnSpPr>
          <p:nvPr/>
        </p:nvCxnSpPr>
        <p:spPr bwMode="auto">
          <a:xfrm rot="5400000">
            <a:off x="1350963" y="2455863"/>
            <a:ext cx="27559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46" name="Title 1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467600" cy="685800"/>
          </a:xfrm>
          <a:noFill/>
        </p:spPr>
        <p:txBody>
          <a:bodyPr/>
          <a:lstStyle/>
          <a:p>
            <a:r>
              <a:rPr kumimoji="0" lang="en-GB" altLang="ja-JP" sz="3200" b="1" dirty="0"/>
              <a:t>Technical Design Phase </a:t>
            </a:r>
            <a:r>
              <a:rPr kumimoji="0" lang="en-GB" altLang="ja-JP" sz="3200" b="1" dirty="0">
                <a:solidFill>
                  <a:schemeClr val="tx1"/>
                </a:solidFill>
              </a:rPr>
              <a:t>and Beyond</a:t>
            </a:r>
          </a:p>
        </p:txBody>
      </p:sp>
      <p:cxnSp>
        <p:nvCxnSpPr>
          <p:cNvPr id="87047" name="Straight Connector 5"/>
          <p:cNvCxnSpPr>
            <a:cxnSpLocks noChangeShapeType="1"/>
          </p:cNvCxnSpPr>
          <p:nvPr/>
        </p:nvCxnSpPr>
        <p:spPr bwMode="auto">
          <a:xfrm rot="5400000">
            <a:off x="-2218531" y="3648869"/>
            <a:ext cx="5029200" cy="174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7048" name="Straight Connector 7"/>
          <p:cNvCxnSpPr>
            <a:cxnSpLocks noChangeShapeType="1"/>
          </p:cNvCxnSpPr>
          <p:nvPr/>
        </p:nvCxnSpPr>
        <p:spPr bwMode="auto">
          <a:xfrm rot="16200000" flipH="1">
            <a:off x="-2667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49" name="Right Arrow 9"/>
          <p:cNvSpPr>
            <a:spLocks noChangeArrowheads="1"/>
          </p:cNvSpPr>
          <p:nvPr/>
        </p:nvSpPr>
        <p:spPr bwMode="auto">
          <a:xfrm>
            <a:off x="381000" y="5105400"/>
            <a:ext cx="2286000" cy="714375"/>
          </a:xfrm>
          <a:prstGeom prst="rightArrow">
            <a:avLst>
              <a:gd name="adj1" fmla="val 50000"/>
              <a:gd name="adj2" fmla="val 3637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AD&amp;I studies</a:t>
            </a:r>
          </a:p>
        </p:txBody>
      </p:sp>
      <p:sp>
        <p:nvSpPr>
          <p:cNvPr id="87050" name="TextBox 10"/>
          <p:cNvSpPr txBox="1">
            <a:spLocks noChangeArrowheads="1"/>
          </p:cNvSpPr>
          <p:nvPr/>
        </p:nvSpPr>
        <p:spPr bwMode="auto">
          <a:xfrm>
            <a:off x="3810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 dirty="0"/>
              <a:t>2009</a:t>
            </a:r>
          </a:p>
        </p:txBody>
      </p:sp>
      <p:sp>
        <p:nvSpPr>
          <p:cNvPr id="87051" name="TextBox 11"/>
          <p:cNvSpPr txBox="1">
            <a:spLocks noChangeArrowheads="1"/>
          </p:cNvSpPr>
          <p:nvPr/>
        </p:nvSpPr>
        <p:spPr bwMode="auto">
          <a:xfrm>
            <a:off x="22098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2010</a:t>
            </a:r>
          </a:p>
        </p:txBody>
      </p:sp>
      <p:sp>
        <p:nvSpPr>
          <p:cNvPr id="87052" name="Right Arrow 18"/>
          <p:cNvSpPr>
            <a:spLocks noChangeArrowheads="1"/>
          </p:cNvSpPr>
          <p:nvPr/>
        </p:nvSpPr>
        <p:spPr bwMode="auto">
          <a:xfrm>
            <a:off x="0" y="34290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                                                       RDR ACD concepts</a:t>
            </a:r>
          </a:p>
        </p:txBody>
      </p:sp>
      <p:sp>
        <p:nvSpPr>
          <p:cNvPr id="87053" name="Right Arrow 18"/>
          <p:cNvSpPr>
            <a:spLocks noChangeArrowheads="1"/>
          </p:cNvSpPr>
          <p:nvPr/>
        </p:nvSpPr>
        <p:spPr bwMode="auto">
          <a:xfrm>
            <a:off x="0" y="42672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                                                      R&amp;D Demonstrations</a:t>
            </a:r>
          </a:p>
        </p:txBody>
      </p:sp>
      <p:cxnSp>
        <p:nvCxnSpPr>
          <p:cNvPr id="87054" name="Straight Connector 7"/>
          <p:cNvCxnSpPr>
            <a:cxnSpLocks noChangeShapeType="1"/>
          </p:cNvCxnSpPr>
          <p:nvPr/>
        </p:nvCxnSpPr>
        <p:spPr bwMode="auto">
          <a:xfrm rot="16200000" flipH="1">
            <a:off x="17145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7055" name="Straight Connector 7"/>
          <p:cNvCxnSpPr>
            <a:cxnSpLocks noChangeShapeType="1"/>
          </p:cNvCxnSpPr>
          <p:nvPr/>
        </p:nvCxnSpPr>
        <p:spPr bwMode="auto">
          <a:xfrm rot="16200000" flipH="1">
            <a:off x="5600700" y="38481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56" name="Right Arrow 3"/>
          <p:cNvSpPr>
            <a:spLocks noChangeArrowheads="1"/>
          </p:cNvSpPr>
          <p:nvPr/>
        </p:nvSpPr>
        <p:spPr bwMode="auto">
          <a:xfrm>
            <a:off x="5181600" y="1371600"/>
            <a:ext cx="2438400" cy="1219200"/>
          </a:xfrm>
          <a:prstGeom prst="rightArrow">
            <a:avLst>
              <a:gd name="adj1" fmla="val 50000"/>
              <a:gd name="adj2" fmla="val 1641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 dirty="0"/>
              <a:t>    </a:t>
            </a:r>
            <a:r>
              <a:rPr kumimoji="0" lang="en-GB" altLang="ja-JP" sz="1800" b="1" dirty="0"/>
              <a:t>TDP Baseline Technical Design</a:t>
            </a:r>
          </a:p>
        </p:txBody>
      </p:sp>
      <p:cxnSp>
        <p:nvCxnSpPr>
          <p:cNvPr id="87057" name="Straight Connector 7"/>
          <p:cNvCxnSpPr>
            <a:cxnSpLocks noChangeShapeType="1"/>
          </p:cNvCxnSpPr>
          <p:nvPr/>
        </p:nvCxnSpPr>
        <p:spPr bwMode="auto">
          <a:xfrm rot="16200000" flipH="1">
            <a:off x="3695700" y="39243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58" name="TextBox 11"/>
          <p:cNvSpPr txBox="1">
            <a:spLocks noChangeArrowheads="1"/>
          </p:cNvSpPr>
          <p:nvPr/>
        </p:nvSpPr>
        <p:spPr bwMode="auto">
          <a:xfrm>
            <a:off x="4191000" y="5791200"/>
            <a:ext cx="8523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2011</a:t>
            </a:r>
          </a:p>
        </p:txBody>
      </p:sp>
      <p:sp>
        <p:nvSpPr>
          <p:cNvPr id="87059" name="TextBox 11"/>
          <p:cNvSpPr txBox="1">
            <a:spLocks noChangeArrowheads="1"/>
          </p:cNvSpPr>
          <p:nvPr/>
        </p:nvSpPr>
        <p:spPr bwMode="auto">
          <a:xfrm>
            <a:off x="61722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2012</a:t>
            </a:r>
          </a:p>
        </p:txBody>
      </p:sp>
      <p:sp>
        <p:nvSpPr>
          <p:cNvPr id="87060" name="TextBox 11"/>
          <p:cNvSpPr txBox="1">
            <a:spLocks noChangeArrowheads="1"/>
          </p:cNvSpPr>
          <p:nvPr/>
        </p:nvSpPr>
        <p:spPr bwMode="auto">
          <a:xfrm>
            <a:off x="81534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2013</a:t>
            </a:r>
          </a:p>
        </p:txBody>
      </p:sp>
      <p:sp>
        <p:nvSpPr>
          <p:cNvPr id="87061" name="AutoShape 18"/>
          <p:cNvSpPr>
            <a:spLocks noChangeArrowheads="1"/>
          </p:cNvSpPr>
          <p:nvPr/>
        </p:nvSpPr>
        <p:spPr bwMode="auto">
          <a:xfrm>
            <a:off x="0" y="1600200"/>
            <a:ext cx="2209800" cy="685800"/>
          </a:xfrm>
          <a:custGeom>
            <a:avLst/>
            <a:gdLst>
              <a:gd name="T0" fmla="*/ 169556113 w 21600"/>
              <a:gd name="T1" fmla="*/ 0 h 21600"/>
              <a:gd name="T2" fmla="*/ 0 w 21600"/>
              <a:gd name="T3" fmla="*/ 10887075 h 21600"/>
              <a:gd name="T4" fmla="*/ 169556113 w 21600"/>
              <a:gd name="T5" fmla="*/ 21774150 h 21600"/>
              <a:gd name="T6" fmla="*/ 226074817 w 21600"/>
              <a:gd name="T7" fmla="*/ 108870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2000" b="1"/>
              <a:t>RDR Baseline</a:t>
            </a:r>
          </a:p>
        </p:txBody>
      </p:sp>
      <p:sp>
        <p:nvSpPr>
          <p:cNvPr id="87062" name="AutoShape 19"/>
          <p:cNvSpPr>
            <a:spLocks noChangeArrowheads="1"/>
          </p:cNvSpPr>
          <p:nvPr/>
        </p:nvSpPr>
        <p:spPr bwMode="auto">
          <a:xfrm>
            <a:off x="2438400" y="2133600"/>
            <a:ext cx="685800" cy="3657600"/>
          </a:xfrm>
          <a:prstGeom prst="up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87063" name="Text Box 21"/>
          <p:cNvSpPr txBox="1">
            <a:spLocks noChangeArrowheads="1"/>
          </p:cNvSpPr>
          <p:nvPr/>
        </p:nvSpPr>
        <p:spPr bwMode="auto">
          <a:xfrm>
            <a:off x="2514600" y="2667000"/>
            <a:ext cx="4889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/>
              <a:t>Beijing Workshop</a:t>
            </a:r>
          </a:p>
        </p:txBody>
      </p:sp>
      <p:sp>
        <p:nvSpPr>
          <p:cNvPr id="87064" name="AutoShape 22"/>
          <p:cNvSpPr>
            <a:spLocks noChangeArrowheads="1"/>
          </p:cNvSpPr>
          <p:nvPr/>
        </p:nvSpPr>
        <p:spPr bwMode="auto">
          <a:xfrm>
            <a:off x="7543800" y="1371600"/>
            <a:ext cx="1219200" cy="129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3200" b="1" dirty="0" smtClean="0">
                <a:latin typeface="Arial Black" pitchFamily="-112" charset="0"/>
              </a:rPr>
              <a:t>TDR</a:t>
            </a:r>
            <a:endParaRPr kumimoji="0" lang="en-US" altLang="ja-JP" b="1" dirty="0">
              <a:latin typeface="Arial Black" pitchFamily="-112" charset="0"/>
            </a:endParaRPr>
          </a:p>
        </p:txBody>
      </p:sp>
      <p:sp>
        <p:nvSpPr>
          <p:cNvPr id="87065" name="Line 23"/>
          <p:cNvSpPr>
            <a:spLocks noChangeShapeType="1"/>
          </p:cNvSpPr>
          <p:nvPr/>
        </p:nvSpPr>
        <p:spPr bwMode="auto">
          <a:xfrm>
            <a:off x="2133600" y="548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6" name="Line 24"/>
          <p:cNvSpPr>
            <a:spLocks noChangeShapeType="1"/>
          </p:cNvSpPr>
          <p:nvPr/>
        </p:nvSpPr>
        <p:spPr bwMode="auto">
          <a:xfrm>
            <a:off x="2057400" y="4648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7" name="Line 25"/>
          <p:cNvSpPr>
            <a:spLocks noChangeShapeType="1"/>
          </p:cNvSpPr>
          <p:nvPr/>
        </p:nvSpPr>
        <p:spPr bwMode="auto">
          <a:xfrm>
            <a:off x="2133600" y="3810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8" name="Text Box 26"/>
          <p:cNvSpPr txBox="1">
            <a:spLocks noChangeArrowheads="1"/>
          </p:cNvSpPr>
          <p:nvPr/>
        </p:nvSpPr>
        <p:spPr bwMode="auto">
          <a:xfrm>
            <a:off x="1066800" y="2590800"/>
            <a:ext cx="1222084" cy="52322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800" b="1" dirty="0"/>
              <a:t>TDP-1</a:t>
            </a:r>
          </a:p>
        </p:txBody>
      </p:sp>
      <p:sp>
        <p:nvSpPr>
          <p:cNvPr id="87069" name="Text Box 27"/>
          <p:cNvSpPr txBox="1">
            <a:spLocks noChangeArrowheads="1"/>
          </p:cNvSpPr>
          <p:nvPr/>
        </p:nvSpPr>
        <p:spPr bwMode="auto">
          <a:xfrm>
            <a:off x="5181600" y="2514600"/>
            <a:ext cx="1222084" cy="52322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800" b="1" dirty="0"/>
              <a:t>TDP-2</a:t>
            </a:r>
          </a:p>
        </p:txBody>
      </p:sp>
      <p:sp>
        <p:nvSpPr>
          <p:cNvPr id="87070" name="AutoShape 28"/>
          <p:cNvSpPr>
            <a:spLocks noChangeArrowheads="1"/>
          </p:cNvSpPr>
          <p:nvPr/>
        </p:nvSpPr>
        <p:spPr bwMode="auto">
          <a:xfrm>
            <a:off x="6934200" y="2438400"/>
            <a:ext cx="533400" cy="914400"/>
          </a:xfrm>
          <a:prstGeom prst="up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/>
          </a:p>
        </p:txBody>
      </p:sp>
      <p:sp>
        <p:nvSpPr>
          <p:cNvPr id="87071" name="Text Box 29"/>
          <p:cNvSpPr txBox="1">
            <a:spLocks noChangeArrowheads="1"/>
          </p:cNvSpPr>
          <p:nvPr/>
        </p:nvSpPr>
        <p:spPr bwMode="auto">
          <a:xfrm>
            <a:off x="7543800" y="2819400"/>
            <a:ext cx="1196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 dirty="0"/>
              <a:t>Change</a:t>
            </a:r>
            <a:endParaRPr kumimoji="0" lang="en-US" altLang="ja-JP" sz="2400" b="1" dirty="0"/>
          </a:p>
          <a:p>
            <a:r>
              <a:rPr kumimoji="0" lang="en-US" altLang="ja-JP" sz="2000" b="1" dirty="0"/>
              <a:t>Request</a:t>
            </a:r>
          </a:p>
        </p:txBody>
      </p:sp>
      <p:sp>
        <p:nvSpPr>
          <p:cNvPr id="87072" name="AutoShape 30"/>
          <p:cNvSpPr>
            <a:spLocks noChangeArrowheads="1"/>
          </p:cNvSpPr>
          <p:nvPr/>
        </p:nvSpPr>
        <p:spPr bwMode="auto">
          <a:xfrm>
            <a:off x="2209800" y="1600200"/>
            <a:ext cx="2895600" cy="685800"/>
          </a:xfrm>
          <a:custGeom>
            <a:avLst/>
            <a:gdLst>
              <a:gd name="T0" fmla="*/ 291128450 w 21600"/>
              <a:gd name="T1" fmla="*/ 0 h 21600"/>
              <a:gd name="T2" fmla="*/ 0 w 21600"/>
              <a:gd name="T3" fmla="*/ 10887075 h 21600"/>
              <a:gd name="T4" fmla="*/ 291128450 w 21600"/>
              <a:gd name="T5" fmla="*/ 21774150 h 21600"/>
              <a:gd name="T6" fmla="*/ 388171267 w 21600"/>
              <a:gd name="T7" fmla="*/ 108870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2000" b="1"/>
              <a:t>SB2009 evolve</a:t>
            </a:r>
          </a:p>
        </p:txBody>
      </p:sp>
      <p:sp>
        <p:nvSpPr>
          <p:cNvPr id="87073" name="Line 32"/>
          <p:cNvSpPr>
            <a:spLocks noChangeShapeType="1"/>
          </p:cNvSpPr>
          <p:nvPr/>
        </p:nvSpPr>
        <p:spPr bwMode="auto">
          <a:xfrm>
            <a:off x="38100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4" name="Line 33"/>
          <p:cNvSpPr>
            <a:spLocks noChangeShapeType="1"/>
          </p:cNvSpPr>
          <p:nvPr/>
        </p:nvSpPr>
        <p:spPr bwMode="auto">
          <a:xfrm>
            <a:off x="51054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5" name="Line 34"/>
          <p:cNvSpPr>
            <a:spLocks noChangeShapeType="1"/>
          </p:cNvSpPr>
          <p:nvPr/>
        </p:nvSpPr>
        <p:spPr bwMode="auto">
          <a:xfrm>
            <a:off x="3810000" y="1143000"/>
            <a:ext cx="1295400" cy="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6" name="Line 35"/>
          <p:cNvSpPr>
            <a:spLocks noChangeShapeType="1"/>
          </p:cNvSpPr>
          <p:nvPr/>
        </p:nvSpPr>
        <p:spPr bwMode="auto">
          <a:xfrm>
            <a:off x="41148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7" name="Line 36"/>
          <p:cNvSpPr>
            <a:spLocks noChangeShapeType="1"/>
          </p:cNvSpPr>
          <p:nvPr/>
        </p:nvSpPr>
        <p:spPr bwMode="auto">
          <a:xfrm>
            <a:off x="44196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8" name="Line 37"/>
          <p:cNvSpPr>
            <a:spLocks noChangeShapeType="1"/>
          </p:cNvSpPr>
          <p:nvPr/>
        </p:nvSpPr>
        <p:spPr bwMode="auto">
          <a:xfrm>
            <a:off x="47244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9" name="Text Box 39"/>
          <p:cNvSpPr txBox="1">
            <a:spLocks noChangeArrowheads="1"/>
          </p:cNvSpPr>
          <p:nvPr/>
        </p:nvSpPr>
        <p:spPr bwMode="auto">
          <a:xfrm>
            <a:off x="3124200" y="731838"/>
            <a:ext cx="30779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 dirty="0">
                <a:solidFill>
                  <a:schemeClr val="bg2"/>
                </a:solidFill>
              </a:rPr>
              <a:t>change control process</a:t>
            </a:r>
          </a:p>
        </p:txBody>
      </p:sp>
      <p:sp>
        <p:nvSpPr>
          <p:cNvPr id="2062376" name="table"/>
          <p:cNvSpPr>
            <a:spLocks noEditPoints="1" noChangeArrowheads="1"/>
          </p:cNvSpPr>
          <p:nvPr/>
        </p:nvSpPr>
        <p:spPr bwMode="auto">
          <a:xfrm>
            <a:off x="2057400" y="762000"/>
            <a:ext cx="990600" cy="9906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015 w 21600"/>
              <a:gd name="T9" fmla="*/ 4491 h 21600"/>
              <a:gd name="T10" fmla="*/ 17622 w 21600"/>
              <a:gd name="T11" fmla="*/ 171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7641" y="17591"/>
                </a:moveTo>
                <a:lnTo>
                  <a:pt x="18067" y="17165"/>
                </a:lnTo>
                <a:lnTo>
                  <a:pt x="18443" y="16689"/>
                </a:lnTo>
                <a:lnTo>
                  <a:pt x="18794" y="16162"/>
                </a:lnTo>
                <a:lnTo>
                  <a:pt x="19144" y="15661"/>
                </a:lnTo>
                <a:lnTo>
                  <a:pt x="19420" y="15135"/>
                </a:lnTo>
                <a:lnTo>
                  <a:pt x="19645" y="14584"/>
                </a:lnTo>
                <a:lnTo>
                  <a:pt x="19871" y="13982"/>
                </a:lnTo>
                <a:lnTo>
                  <a:pt x="20071" y="13406"/>
                </a:lnTo>
                <a:lnTo>
                  <a:pt x="20297" y="13456"/>
                </a:lnTo>
                <a:lnTo>
                  <a:pt x="20472" y="13456"/>
                </a:lnTo>
                <a:lnTo>
                  <a:pt x="20648" y="13406"/>
                </a:lnTo>
                <a:lnTo>
                  <a:pt x="20823" y="13331"/>
                </a:lnTo>
                <a:lnTo>
                  <a:pt x="20948" y="13206"/>
                </a:lnTo>
                <a:lnTo>
                  <a:pt x="21099" y="13080"/>
                </a:lnTo>
                <a:lnTo>
                  <a:pt x="21149" y="12905"/>
                </a:lnTo>
                <a:lnTo>
                  <a:pt x="21299" y="12704"/>
                </a:lnTo>
                <a:lnTo>
                  <a:pt x="21425" y="12253"/>
                </a:lnTo>
                <a:lnTo>
                  <a:pt x="21550" y="11727"/>
                </a:lnTo>
                <a:lnTo>
                  <a:pt x="21600" y="11276"/>
                </a:lnTo>
                <a:lnTo>
                  <a:pt x="21600" y="10800"/>
                </a:lnTo>
                <a:lnTo>
                  <a:pt x="21600" y="10324"/>
                </a:lnTo>
                <a:lnTo>
                  <a:pt x="21550" y="9823"/>
                </a:lnTo>
                <a:lnTo>
                  <a:pt x="21425" y="9347"/>
                </a:lnTo>
                <a:lnTo>
                  <a:pt x="21299" y="8896"/>
                </a:lnTo>
                <a:lnTo>
                  <a:pt x="21149" y="8695"/>
                </a:lnTo>
                <a:lnTo>
                  <a:pt x="21099" y="8520"/>
                </a:lnTo>
                <a:lnTo>
                  <a:pt x="20948" y="8344"/>
                </a:lnTo>
                <a:lnTo>
                  <a:pt x="20823" y="8269"/>
                </a:lnTo>
                <a:lnTo>
                  <a:pt x="20648" y="8169"/>
                </a:lnTo>
                <a:lnTo>
                  <a:pt x="20472" y="8144"/>
                </a:lnTo>
                <a:lnTo>
                  <a:pt x="20297" y="8144"/>
                </a:lnTo>
                <a:lnTo>
                  <a:pt x="20071" y="8169"/>
                </a:lnTo>
                <a:lnTo>
                  <a:pt x="19871" y="7618"/>
                </a:lnTo>
                <a:lnTo>
                  <a:pt x="19645" y="7016"/>
                </a:lnTo>
                <a:lnTo>
                  <a:pt x="19420" y="6490"/>
                </a:lnTo>
                <a:lnTo>
                  <a:pt x="19144" y="5939"/>
                </a:lnTo>
                <a:lnTo>
                  <a:pt x="18794" y="5438"/>
                </a:lnTo>
                <a:lnTo>
                  <a:pt x="18443" y="4961"/>
                </a:lnTo>
                <a:lnTo>
                  <a:pt x="18067" y="4460"/>
                </a:lnTo>
                <a:lnTo>
                  <a:pt x="17691" y="4034"/>
                </a:lnTo>
                <a:lnTo>
                  <a:pt x="17215" y="3608"/>
                </a:lnTo>
                <a:lnTo>
                  <a:pt x="16739" y="3232"/>
                </a:lnTo>
                <a:lnTo>
                  <a:pt x="16263" y="2832"/>
                </a:lnTo>
                <a:lnTo>
                  <a:pt x="15686" y="2506"/>
                </a:lnTo>
                <a:lnTo>
                  <a:pt x="15185" y="2205"/>
                </a:lnTo>
                <a:lnTo>
                  <a:pt x="14609" y="1929"/>
                </a:lnTo>
                <a:lnTo>
                  <a:pt x="14032" y="1704"/>
                </a:lnTo>
                <a:lnTo>
                  <a:pt x="13431" y="1503"/>
                </a:lnTo>
                <a:lnTo>
                  <a:pt x="13481" y="1278"/>
                </a:lnTo>
                <a:lnTo>
                  <a:pt x="13481" y="1103"/>
                </a:lnTo>
                <a:lnTo>
                  <a:pt x="13431" y="952"/>
                </a:lnTo>
                <a:lnTo>
                  <a:pt x="13356" y="777"/>
                </a:lnTo>
                <a:lnTo>
                  <a:pt x="13256" y="626"/>
                </a:lnTo>
                <a:lnTo>
                  <a:pt x="13080" y="526"/>
                </a:lnTo>
                <a:lnTo>
                  <a:pt x="12930" y="426"/>
                </a:lnTo>
                <a:lnTo>
                  <a:pt x="12704" y="301"/>
                </a:lnTo>
                <a:lnTo>
                  <a:pt x="12278" y="175"/>
                </a:lnTo>
                <a:lnTo>
                  <a:pt x="11802" y="25"/>
                </a:lnTo>
                <a:lnTo>
                  <a:pt x="11276" y="0"/>
                </a:lnTo>
                <a:lnTo>
                  <a:pt x="10825" y="0"/>
                </a:lnTo>
                <a:lnTo>
                  <a:pt x="10324" y="0"/>
                </a:lnTo>
                <a:lnTo>
                  <a:pt x="9848" y="25"/>
                </a:lnTo>
                <a:lnTo>
                  <a:pt x="9347" y="175"/>
                </a:lnTo>
                <a:lnTo>
                  <a:pt x="8921" y="301"/>
                </a:lnTo>
                <a:lnTo>
                  <a:pt x="8695" y="426"/>
                </a:lnTo>
                <a:lnTo>
                  <a:pt x="8545" y="526"/>
                </a:lnTo>
                <a:lnTo>
                  <a:pt x="8394" y="626"/>
                </a:lnTo>
                <a:lnTo>
                  <a:pt x="8269" y="777"/>
                </a:lnTo>
                <a:lnTo>
                  <a:pt x="8169" y="952"/>
                </a:lnTo>
                <a:lnTo>
                  <a:pt x="8144" y="1103"/>
                </a:lnTo>
                <a:lnTo>
                  <a:pt x="8144" y="1278"/>
                </a:lnTo>
                <a:lnTo>
                  <a:pt x="8219" y="1503"/>
                </a:lnTo>
                <a:lnTo>
                  <a:pt x="7618" y="1704"/>
                </a:lnTo>
                <a:lnTo>
                  <a:pt x="7066" y="1929"/>
                </a:lnTo>
                <a:lnTo>
                  <a:pt x="6490" y="2205"/>
                </a:lnTo>
                <a:lnTo>
                  <a:pt x="5939" y="2456"/>
                </a:lnTo>
                <a:lnTo>
                  <a:pt x="5438" y="2781"/>
                </a:lnTo>
                <a:lnTo>
                  <a:pt x="4961" y="3132"/>
                </a:lnTo>
                <a:lnTo>
                  <a:pt x="4485" y="3533"/>
                </a:lnTo>
                <a:lnTo>
                  <a:pt x="4059" y="3959"/>
                </a:lnTo>
                <a:lnTo>
                  <a:pt x="3633" y="4385"/>
                </a:lnTo>
                <a:lnTo>
                  <a:pt x="3232" y="4861"/>
                </a:lnTo>
                <a:lnTo>
                  <a:pt x="2857" y="5387"/>
                </a:lnTo>
                <a:lnTo>
                  <a:pt x="2506" y="5889"/>
                </a:lnTo>
                <a:lnTo>
                  <a:pt x="2205" y="6465"/>
                </a:lnTo>
                <a:lnTo>
                  <a:pt x="1955" y="7016"/>
                </a:lnTo>
                <a:lnTo>
                  <a:pt x="1729" y="7568"/>
                </a:lnTo>
                <a:lnTo>
                  <a:pt x="1529" y="8169"/>
                </a:lnTo>
                <a:lnTo>
                  <a:pt x="1303" y="8144"/>
                </a:lnTo>
                <a:lnTo>
                  <a:pt x="1128" y="8144"/>
                </a:lnTo>
                <a:lnTo>
                  <a:pt x="977" y="8169"/>
                </a:lnTo>
                <a:lnTo>
                  <a:pt x="802" y="8269"/>
                </a:lnTo>
                <a:lnTo>
                  <a:pt x="652" y="8344"/>
                </a:lnTo>
                <a:lnTo>
                  <a:pt x="526" y="8520"/>
                </a:lnTo>
                <a:lnTo>
                  <a:pt x="451" y="8695"/>
                </a:lnTo>
                <a:lnTo>
                  <a:pt x="326" y="8896"/>
                </a:lnTo>
                <a:lnTo>
                  <a:pt x="200" y="9347"/>
                </a:lnTo>
                <a:lnTo>
                  <a:pt x="50" y="9823"/>
                </a:lnTo>
                <a:lnTo>
                  <a:pt x="0" y="10324"/>
                </a:lnTo>
                <a:lnTo>
                  <a:pt x="0" y="10800"/>
                </a:lnTo>
                <a:lnTo>
                  <a:pt x="0" y="11276"/>
                </a:lnTo>
                <a:lnTo>
                  <a:pt x="50" y="11727"/>
                </a:lnTo>
                <a:lnTo>
                  <a:pt x="200" y="12253"/>
                </a:lnTo>
                <a:lnTo>
                  <a:pt x="326" y="12704"/>
                </a:lnTo>
                <a:lnTo>
                  <a:pt x="451" y="12905"/>
                </a:lnTo>
                <a:lnTo>
                  <a:pt x="526" y="13080"/>
                </a:lnTo>
                <a:lnTo>
                  <a:pt x="652" y="13206"/>
                </a:lnTo>
                <a:lnTo>
                  <a:pt x="802" y="13331"/>
                </a:lnTo>
                <a:lnTo>
                  <a:pt x="977" y="13406"/>
                </a:lnTo>
                <a:lnTo>
                  <a:pt x="1128" y="13456"/>
                </a:lnTo>
                <a:lnTo>
                  <a:pt x="1303" y="13456"/>
                </a:lnTo>
                <a:lnTo>
                  <a:pt x="1529" y="13406"/>
                </a:lnTo>
                <a:lnTo>
                  <a:pt x="1729" y="13982"/>
                </a:lnTo>
                <a:lnTo>
                  <a:pt x="1955" y="14584"/>
                </a:lnTo>
                <a:lnTo>
                  <a:pt x="2255" y="15135"/>
                </a:lnTo>
                <a:lnTo>
                  <a:pt x="2556" y="15736"/>
                </a:lnTo>
                <a:lnTo>
                  <a:pt x="2907" y="16263"/>
                </a:lnTo>
                <a:lnTo>
                  <a:pt x="3283" y="16764"/>
                </a:lnTo>
                <a:lnTo>
                  <a:pt x="3684" y="17240"/>
                </a:lnTo>
                <a:lnTo>
                  <a:pt x="4110" y="17741"/>
                </a:lnTo>
                <a:lnTo>
                  <a:pt x="4535" y="18117"/>
                </a:lnTo>
                <a:lnTo>
                  <a:pt x="5012" y="18493"/>
                </a:lnTo>
                <a:lnTo>
                  <a:pt x="5463" y="18844"/>
                </a:lnTo>
                <a:lnTo>
                  <a:pt x="5989" y="19144"/>
                </a:lnTo>
                <a:lnTo>
                  <a:pt x="6490" y="19420"/>
                </a:lnTo>
                <a:lnTo>
                  <a:pt x="7066" y="19645"/>
                </a:lnTo>
                <a:lnTo>
                  <a:pt x="7618" y="19921"/>
                </a:lnTo>
                <a:lnTo>
                  <a:pt x="8219" y="20071"/>
                </a:lnTo>
                <a:lnTo>
                  <a:pt x="8144" y="20297"/>
                </a:lnTo>
                <a:lnTo>
                  <a:pt x="8144" y="20472"/>
                </a:lnTo>
                <a:lnTo>
                  <a:pt x="8169" y="20648"/>
                </a:lnTo>
                <a:lnTo>
                  <a:pt x="8269" y="20823"/>
                </a:lnTo>
                <a:lnTo>
                  <a:pt x="8394" y="20948"/>
                </a:lnTo>
                <a:lnTo>
                  <a:pt x="8545" y="21074"/>
                </a:lnTo>
                <a:lnTo>
                  <a:pt x="8695" y="21149"/>
                </a:lnTo>
                <a:lnTo>
                  <a:pt x="8921" y="21299"/>
                </a:lnTo>
                <a:lnTo>
                  <a:pt x="9347" y="21425"/>
                </a:lnTo>
                <a:lnTo>
                  <a:pt x="9848" y="21550"/>
                </a:lnTo>
                <a:lnTo>
                  <a:pt x="10324" y="21600"/>
                </a:lnTo>
                <a:lnTo>
                  <a:pt x="10825" y="21600"/>
                </a:lnTo>
                <a:lnTo>
                  <a:pt x="11276" y="21600"/>
                </a:lnTo>
                <a:lnTo>
                  <a:pt x="11802" y="21550"/>
                </a:lnTo>
                <a:lnTo>
                  <a:pt x="12278" y="21425"/>
                </a:lnTo>
                <a:lnTo>
                  <a:pt x="12704" y="21299"/>
                </a:lnTo>
                <a:lnTo>
                  <a:pt x="12930" y="21149"/>
                </a:lnTo>
                <a:lnTo>
                  <a:pt x="13080" y="21074"/>
                </a:lnTo>
                <a:lnTo>
                  <a:pt x="13256" y="20948"/>
                </a:lnTo>
                <a:lnTo>
                  <a:pt x="13356" y="20823"/>
                </a:lnTo>
                <a:lnTo>
                  <a:pt x="13431" y="20648"/>
                </a:lnTo>
                <a:lnTo>
                  <a:pt x="13481" y="20472"/>
                </a:lnTo>
                <a:lnTo>
                  <a:pt x="13481" y="20297"/>
                </a:lnTo>
                <a:lnTo>
                  <a:pt x="13431" y="20071"/>
                </a:lnTo>
                <a:lnTo>
                  <a:pt x="14032" y="19871"/>
                </a:lnTo>
                <a:lnTo>
                  <a:pt x="14609" y="19645"/>
                </a:lnTo>
                <a:lnTo>
                  <a:pt x="15135" y="19395"/>
                </a:lnTo>
                <a:lnTo>
                  <a:pt x="15686" y="19094"/>
                </a:lnTo>
                <a:lnTo>
                  <a:pt x="16213" y="18768"/>
                </a:lnTo>
                <a:lnTo>
                  <a:pt x="16739" y="18393"/>
                </a:lnTo>
                <a:lnTo>
                  <a:pt x="17165" y="18017"/>
                </a:lnTo>
                <a:lnTo>
                  <a:pt x="17641" y="17591"/>
                </a:lnTo>
                <a:close/>
              </a:path>
              <a:path w="21600" h="21600" extrusionOk="0">
                <a:moveTo>
                  <a:pt x="13431" y="1503"/>
                </a:moveTo>
                <a:lnTo>
                  <a:pt x="13080" y="1428"/>
                </a:lnTo>
                <a:lnTo>
                  <a:pt x="12780" y="1378"/>
                </a:lnTo>
                <a:lnTo>
                  <a:pt x="12479" y="1278"/>
                </a:lnTo>
                <a:lnTo>
                  <a:pt x="12128" y="1253"/>
                </a:lnTo>
                <a:lnTo>
                  <a:pt x="11802" y="1203"/>
                </a:lnTo>
                <a:lnTo>
                  <a:pt x="11477" y="1203"/>
                </a:lnTo>
                <a:lnTo>
                  <a:pt x="11151" y="1153"/>
                </a:lnTo>
                <a:lnTo>
                  <a:pt x="10825" y="1153"/>
                </a:lnTo>
                <a:lnTo>
                  <a:pt x="10449" y="1153"/>
                </a:lnTo>
                <a:lnTo>
                  <a:pt x="10174" y="1203"/>
                </a:lnTo>
                <a:lnTo>
                  <a:pt x="9798" y="1203"/>
                </a:lnTo>
                <a:lnTo>
                  <a:pt x="9472" y="1253"/>
                </a:lnTo>
                <a:lnTo>
                  <a:pt x="9171" y="1278"/>
                </a:lnTo>
                <a:lnTo>
                  <a:pt x="8820" y="1378"/>
                </a:lnTo>
                <a:lnTo>
                  <a:pt x="8545" y="1428"/>
                </a:lnTo>
                <a:lnTo>
                  <a:pt x="8219" y="1503"/>
                </a:lnTo>
                <a:moveTo>
                  <a:pt x="1529" y="8169"/>
                </a:moveTo>
                <a:lnTo>
                  <a:pt x="1453" y="8520"/>
                </a:lnTo>
                <a:lnTo>
                  <a:pt x="1403" y="8820"/>
                </a:lnTo>
                <a:lnTo>
                  <a:pt x="1303" y="9121"/>
                </a:lnTo>
                <a:lnTo>
                  <a:pt x="1253" y="9447"/>
                </a:lnTo>
                <a:lnTo>
                  <a:pt x="1228" y="9823"/>
                </a:lnTo>
                <a:lnTo>
                  <a:pt x="1228" y="10098"/>
                </a:lnTo>
                <a:lnTo>
                  <a:pt x="1178" y="10449"/>
                </a:lnTo>
                <a:lnTo>
                  <a:pt x="1178" y="10800"/>
                </a:lnTo>
                <a:lnTo>
                  <a:pt x="1178" y="11126"/>
                </a:lnTo>
                <a:lnTo>
                  <a:pt x="1228" y="11502"/>
                </a:lnTo>
                <a:lnTo>
                  <a:pt x="1228" y="11777"/>
                </a:lnTo>
                <a:lnTo>
                  <a:pt x="1253" y="12128"/>
                </a:lnTo>
                <a:lnTo>
                  <a:pt x="1303" y="12429"/>
                </a:lnTo>
                <a:lnTo>
                  <a:pt x="1403" y="12755"/>
                </a:lnTo>
                <a:lnTo>
                  <a:pt x="1453" y="13080"/>
                </a:lnTo>
                <a:lnTo>
                  <a:pt x="1529" y="13406"/>
                </a:lnTo>
                <a:moveTo>
                  <a:pt x="13431" y="20071"/>
                </a:moveTo>
                <a:lnTo>
                  <a:pt x="13080" y="20172"/>
                </a:lnTo>
                <a:lnTo>
                  <a:pt x="12780" y="20222"/>
                </a:lnTo>
                <a:lnTo>
                  <a:pt x="12479" y="20297"/>
                </a:lnTo>
                <a:lnTo>
                  <a:pt x="12128" y="20347"/>
                </a:lnTo>
                <a:lnTo>
                  <a:pt x="11802" y="20397"/>
                </a:lnTo>
                <a:lnTo>
                  <a:pt x="11477" y="20397"/>
                </a:lnTo>
                <a:lnTo>
                  <a:pt x="11151" y="20447"/>
                </a:lnTo>
                <a:lnTo>
                  <a:pt x="10825" y="20447"/>
                </a:lnTo>
                <a:lnTo>
                  <a:pt x="10449" y="20447"/>
                </a:lnTo>
                <a:lnTo>
                  <a:pt x="10174" y="20397"/>
                </a:lnTo>
                <a:lnTo>
                  <a:pt x="9798" y="20397"/>
                </a:lnTo>
                <a:lnTo>
                  <a:pt x="9472" y="20347"/>
                </a:lnTo>
                <a:lnTo>
                  <a:pt x="9171" y="20297"/>
                </a:lnTo>
                <a:lnTo>
                  <a:pt x="8820" y="20222"/>
                </a:lnTo>
                <a:lnTo>
                  <a:pt x="8545" y="20172"/>
                </a:lnTo>
                <a:lnTo>
                  <a:pt x="8219" y="20071"/>
                </a:lnTo>
                <a:moveTo>
                  <a:pt x="20071" y="13406"/>
                </a:moveTo>
                <a:lnTo>
                  <a:pt x="20172" y="13080"/>
                </a:lnTo>
                <a:lnTo>
                  <a:pt x="20222" y="12755"/>
                </a:lnTo>
                <a:lnTo>
                  <a:pt x="20297" y="12429"/>
                </a:lnTo>
                <a:lnTo>
                  <a:pt x="20347" y="12128"/>
                </a:lnTo>
                <a:lnTo>
                  <a:pt x="20397" y="11777"/>
                </a:lnTo>
                <a:lnTo>
                  <a:pt x="20447" y="11502"/>
                </a:lnTo>
                <a:lnTo>
                  <a:pt x="20447" y="11126"/>
                </a:lnTo>
                <a:lnTo>
                  <a:pt x="20447" y="10800"/>
                </a:lnTo>
                <a:lnTo>
                  <a:pt x="20447" y="10449"/>
                </a:lnTo>
                <a:lnTo>
                  <a:pt x="20447" y="10098"/>
                </a:lnTo>
                <a:lnTo>
                  <a:pt x="20397" y="9823"/>
                </a:lnTo>
                <a:lnTo>
                  <a:pt x="20347" y="9447"/>
                </a:lnTo>
                <a:lnTo>
                  <a:pt x="20297" y="9121"/>
                </a:lnTo>
                <a:lnTo>
                  <a:pt x="20222" y="8820"/>
                </a:lnTo>
                <a:lnTo>
                  <a:pt x="20172" y="8520"/>
                </a:lnTo>
                <a:lnTo>
                  <a:pt x="20071" y="8169"/>
                </a:lnTo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>
              <a:latin typeface="+mn-lt"/>
              <a:ea typeface="+mn-ea"/>
              <a:cs typeface="+mn-cs"/>
            </a:endParaRPr>
          </a:p>
        </p:txBody>
      </p:sp>
      <p:sp>
        <p:nvSpPr>
          <p:cNvPr id="87081" name="Text Box 41"/>
          <p:cNvSpPr txBox="1">
            <a:spLocks noChangeArrowheads="1"/>
          </p:cNvSpPr>
          <p:nvPr/>
        </p:nvSpPr>
        <p:spPr bwMode="auto">
          <a:xfrm>
            <a:off x="2209800" y="914400"/>
            <a:ext cx="6678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1800" b="1" dirty="0">
                <a:solidFill>
                  <a:srgbClr val="FFFFCC"/>
                </a:solidFill>
              </a:rPr>
              <a:t>AAP</a:t>
            </a:r>
          </a:p>
          <a:p>
            <a:r>
              <a:rPr kumimoji="0" lang="en-US" altLang="ja-JP" sz="1800" b="1" dirty="0" smtClean="0">
                <a:solidFill>
                  <a:srgbClr val="FFFFCC"/>
                </a:solidFill>
              </a:rPr>
              <a:t>PAC</a:t>
            </a:r>
          </a:p>
        </p:txBody>
      </p:sp>
      <p:sp>
        <p:nvSpPr>
          <p:cNvPr id="87082" name="AutoShape 42"/>
          <p:cNvSpPr>
            <a:spLocks noChangeArrowheads="1"/>
          </p:cNvSpPr>
          <p:nvPr/>
        </p:nvSpPr>
        <p:spPr bwMode="auto">
          <a:xfrm>
            <a:off x="3352800" y="2133600"/>
            <a:ext cx="685800" cy="3657600"/>
          </a:xfrm>
          <a:prstGeom prst="up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87083" name="Text Box 43"/>
          <p:cNvSpPr txBox="1">
            <a:spLocks noChangeArrowheads="1"/>
          </p:cNvSpPr>
          <p:nvPr/>
        </p:nvSpPr>
        <p:spPr bwMode="auto">
          <a:xfrm>
            <a:off x="3429000" y="2667000"/>
            <a:ext cx="4889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/>
              <a:t>CERN Workshop</a:t>
            </a:r>
          </a:p>
        </p:txBody>
      </p:sp>
      <p:sp>
        <p:nvSpPr>
          <p:cNvPr id="87084" name="AutoShape 44"/>
          <p:cNvSpPr>
            <a:spLocks noChangeArrowheads="1"/>
          </p:cNvSpPr>
          <p:nvPr/>
        </p:nvSpPr>
        <p:spPr bwMode="auto">
          <a:xfrm>
            <a:off x="3200400" y="11430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 sz="2000"/>
          </a:p>
        </p:txBody>
      </p:sp>
      <p:sp>
        <p:nvSpPr>
          <p:cNvPr id="87085" name="AutoShape 45"/>
          <p:cNvSpPr>
            <a:spLocks noChangeArrowheads="1"/>
          </p:cNvSpPr>
          <p:nvPr/>
        </p:nvSpPr>
        <p:spPr bwMode="auto">
          <a:xfrm>
            <a:off x="8610600" y="2438400"/>
            <a:ext cx="533400" cy="914400"/>
          </a:xfrm>
          <a:prstGeom prst="up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67600" cy="609600"/>
          </a:xfrm>
        </p:spPr>
        <p:txBody>
          <a:bodyPr/>
          <a:lstStyle/>
          <a:p>
            <a:r>
              <a:rPr kumimoji="0" lang="en-US" altLang="ja-JP" b="1" dirty="0" smtClean="0">
                <a:solidFill>
                  <a:srgbClr val="000090"/>
                </a:solidFill>
              </a:rPr>
              <a:t>SCRF-ML Technology Required</a:t>
            </a:r>
            <a:endParaRPr kumimoji="0" lang="ja-JP" altLang="en-US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sz="half" idx="2"/>
          </p:nvPr>
        </p:nvGraphicFramePr>
        <p:xfrm>
          <a:off x="381000" y="990600"/>
          <a:ext cx="4572000" cy="4460879"/>
        </p:xfrm>
        <a:graphic>
          <a:graphicData uri="http://schemas.openxmlformats.org/drawingml/2006/table">
            <a:tbl>
              <a:tblPr/>
              <a:tblGrid>
                <a:gridCol w="2678113"/>
                <a:gridCol w="1893887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RDR</a:t>
                      </a: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 </a:t>
                      </a: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Parameters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Value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C.M.  Energy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500 GeV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Peak luminosity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2x10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34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 cm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-2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-1</a:t>
                      </a:r>
                      <a:endParaRPr kumimoji="1" lang="ja-JP" altLang="en-US" sz="1800" b="0" i="0" u="none" strike="noStrike" cap="none" normalizeH="0" baseline="3000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Beam Rep. rate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 Hz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Pulse time duration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 ms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Average beam current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9 mA 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(in pulse)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Av. field gradient</a:t>
                      </a:r>
                      <a:endParaRPr kumimoji="1" lang="ja-JP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31.5 MV/m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9-cell cavity</a:t>
                      </a:r>
                      <a:endParaRPr kumimoji="1" lang="ja-JP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14,560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cryomodule</a:t>
                      </a:r>
                      <a:endParaRPr kumimoji="1" lang="ja-JP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1,680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RF units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560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0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1" name="フッター プレースホルダ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410200" y="4267200"/>
          <a:ext cx="3414713" cy="1828800"/>
        </p:xfrm>
        <a:graphic>
          <a:graphicData uri="http://schemas.openxmlformats.org/presentationml/2006/ole">
            <p:oleObj spid="_x0000_s25602" name="Word 文書" r:id="rId4" imgW="2679601" imgH="1435047" progId="Word.Document.12">
              <p:link updateAutomatic="1"/>
            </p:oleObj>
          </a:graphicData>
        </a:graphic>
      </p:graphicFrame>
      <p:pic>
        <p:nvPicPr>
          <p:cNvPr id="25642" name="図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5562600"/>
            <a:ext cx="240665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1447800"/>
            <a:ext cx="2971800" cy="2534426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5715000" y="914400"/>
            <a:ext cx="259022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3366FF"/>
                </a:solidFill>
              </a:rPr>
              <a:t>RDR</a:t>
            </a:r>
            <a:r>
              <a:rPr kumimoji="1" lang="en-US" altLang="ja-JP" sz="2400" dirty="0" smtClean="0"/>
              <a:t> 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  </a:t>
            </a:r>
            <a:r>
              <a:rPr kumimoji="1" lang="en-US" altLang="ja-JP" sz="2400" b="1" dirty="0" smtClean="0"/>
              <a:t>SB2009</a:t>
            </a:r>
            <a:endParaRPr kumimoji="1" lang="ja-JP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タイトル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086600" cy="914400"/>
          </a:xfrm>
        </p:spPr>
        <p:txBody>
          <a:bodyPr/>
          <a:lstStyle/>
          <a:p>
            <a:r>
              <a:rPr lang="en-US" altLang="ja-JP" b="1" dirty="0" smtClean="0">
                <a:ea typeface="ＭＳ Ｐゴシック" pitchFamily="-112" charset="-128"/>
                <a:cs typeface="ＭＳ Ｐゴシック" pitchFamily="-112" charset="-128"/>
              </a:rPr>
              <a:t>Industrialization Models</a:t>
            </a:r>
            <a:endParaRPr lang="ja-JP" altLang="en-US" b="1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8200"/>
            <a:ext cx="8153400" cy="1524000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-112" charset="-128"/>
                <a:cs typeface="ＭＳ Ｐゴシック" pitchFamily="-112" charset="-128"/>
              </a:rPr>
              <a:t>Global</a:t>
            </a:r>
            <a:r>
              <a:rPr lang="en-US" altLang="ja-JP" sz="2400" dirty="0" smtClean="0">
                <a:ea typeface="ＭＳ Ｐゴシック" pitchFamily="-112" charset="-128"/>
                <a:cs typeface="ＭＳ Ｐゴシック" pitchFamily="-112" charset="-128"/>
              </a:rPr>
              <a:t> Vendors/Consortiums/Laboratories</a:t>
            </a:r>
          </a:p>
          <a:p>
            <a:pPr lvl="1"/>
            <a:r>
              <a:rPr lang="en-US" altLang="ja-JP" sz="1800" dirty="0"/>
              <a:t>Research Instruments (ACCEL) and </a:t>
            </a:r>
            <a:r>
              <a:rPr lang="en-US" altLang="ja-JP" sz="1800" dirty="0" err="1"/>
              <a:t>Zanon</a:t>
            </a:r>
            <a:r>
              <a:rPr lang="en-US" altLang="ja-JP" sz="1800" dirty="0"/>
              <a:t> in Europe</a:t>
            </a:r>
          </a:p>
          <a:p>
            <a:pPr lvl="1"/>
            <a:r>
              <a:rPr lang="en-US" altLang="ja-JP" sz="1800" dirty="0"/>
              <a:t>AES, </a:t>
            </a:r>
            <a:r>
              <a:rPr lang="en-US" altLang="ja-JP" sz="1800" dirty="0" err="1" smtClean="0"/>
              <a:t>Niowave</a:t>
            </a:r>
            <a:r>
              <a:rPr lang="en-US" altLang="ja-JP" sz="1800" dirty="0" smtClean="0"/>
              <a:t>/Roark, and PAVAC </a:t>
            </a:r>
            <a:r>
              <a:rPr lang="en-US" altLang="ja-JP" sz="1800" dirty="0"/>
              <a:t>in Americas</a:t>
            </a:r>
          </a:p>
          <a:p>
            <a:pPr lvl="1"/>
            <a:r>
              <a:rPr lang="en-US" altLang="ja-JP" sz="1800" dirty="0"/>
              <a:t>MHI, </a:t>
            </a:r>
            <a:r>
              <a:rPr lang="en-US" altLang="ja-JP" sz="1800" dirty="0">
                <a:solidFill>
                  <a:schemeClr val="tx1"/>
                </a:solidFill>
              </a:rPr>
              <a:t>(Hitachi, </a:t>
            </a:r>
            <a:r>
              <a:rPr lang="en-US" altLang="ja-JP" sz="1800" dirty="0" smtClean="0">
                <a:solidFill>
                  <a:schemeClr val="tx1"/>
                </a:solidFill>
              </a:rPr>
              <a:t>Toshiba, and others ) </a:t>
            </a:r>
            <a:r>
              <a:rPr lang="en-US" altLang="ja-JP" sz="1800" dirty="0"/>
              <a:t>in Asia</a:t>
            </a: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buFontTx/>
              <a:buNone/>
            </a:pPr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1685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168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B82F1-05A0-4A45-A1EE-1319CC54366B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/>
        </p:nvGraphicFramePr>
        <p:xfrm>
          <a:off x="381001" y="2438400"/>
          <a:ext cx="8305798" cy="3790949"/>
        </p:xfrm>
        <a:graphic>
          <a:graphicData uri="http://schemas.openxmlformats.org/drawingml/2006/table">
            <a:tbl>
              <a:tblPr/>
              <a:tblGrid>
                <a:gridCol w="914399"/>
                <a:gridCol w="1828800"/>
                <a:gridCol w="1219200"/>
                <a:gridCol w="1600200"/>
                <a:gridCol w="2743199"/>
              </a:tblGrid>
              <a:tr h="3714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</a:t>
                      </a: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Production </a:t>
                      </a: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Models</a:t>
                      </a: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and Rate of SCRF Cavities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Project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# of Cavities assumed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# of Vendors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Production period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(years) 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Production Rate: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(Cavities/day/vendor)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(at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200 ~ 250 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work-days/yr)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SNS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 110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(including +20%)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0.2 ~0.15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XFEL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(~640)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(2)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(3) 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(1.1 ~ 0.85)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(0.55 ~ 0.43)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ILC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(~ 18,000)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(including +10%)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(3)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(6) 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(5)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(5) 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(18 ~ 14.4)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(6 ~ 4.8)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(3 ~ 2.4)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228600" y="914400"/>
          <a:ext cx="8610599" cy="5105210"/>
        </p:xfrm>
        <a:graphic>
          <a:graphicData uri="http://schemas.openxmlformats.org/drawingml/2006/table">
            <a:tbl>
              <a:tblPr/>
              <a:tblGrid>
                <a:gridCol w="2667000"/>
                <a:gridCol w="668476"/>
                <a:gridCol w="648869"/>
                <a:gridCol w="463951"/>
                <a:gridCol w="478864"/>
                <a:gridCol w="520288"/>
                <a:gridCol w="457323"/>
                <a:gridCol w="613078"/>
                <a:gridCol w="1057146"/>
                <a:gridCol w="1035604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  <a:endParaRPr kumimoji="0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2009: 1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: Visit Venders (2009)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2010:     2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: Organize Workshop (2010)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~ 2011:     3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: Issue specification and receive response (Plan)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5E1293-8AB0-C94F-82E6-C341390626ED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152400" y="47244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タイトル 1"/>
          <p:cNvSpPr>
            <a:spLocks noGrp="1"/>
          </p:cNvSpPr>
          <p:nvPr>
            <p:ph type="title"/>
          </p:nvPr>
        </p:nvSpPr>
        <p:spPr>
          <a:xfrm>
            <a:off x="1130300" y="23813"/>
            <a:ext cx="8013700" cy="950912"/>
          </a:xfrm>
        </p:spPr>
        <p:txBody>
          <a:bodyPr/>
          <a:lstStyle/>
          <a:p>
            <a:r>
              <a:rPr kumimoji="0" lang="en-US" altLang="ja-JP" sz="3200" b="1" dirty="0" smtClean="0"/>
              <a:t>Prepare for ILC-scale Industrialization </a:t>
            </a:r>
            <a:endParaRPr kumimoji="0" lang="ja-JP" altLang="en-US" sz="3200" b="1" dirty="0" smtClean="0"/>
          </a:p>
        </p:txBody>
      </p:sp>
      <p:sp>
        <p:nvSpPr>
          <p:cNvPr id="81923" name="コンテンツ プレースホルダ 2"/>
          <p:cNvSpPr>
            <a:spLocks noGrp="1"/>
          </p:cNvSpPr>
          <p:nvPr>
            <p:ph idx="1"/>
          </p:nvPr>
        </p:nvSpPr>
        <p:spPr>
          <a:xfrm>
            <a:off x="247650" y="1074738"/>
            <a:ext cx="8675688" cy="5060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0" lang="en-US" altLang="ja-JP" dirty="0" smtClean="0">
                <a:solidFill>
                  <a:srgbClr val="3366FF"/>
                </a:solidFill>
              </a:rPr>
              <a:t>Learn from previous efforts </a:t>
            </a:r>
            <a:r>
              <a:rPr kumimoji="0" lang="en-US" altLang="ja-JP" dirty="0" smtClean="0"/>
              <a:t>and current status: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000090"/>
                </a:solidFill>
              </a:rPr>
              <a:t>Industrialization study for TESLA  (1990’s)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000090"/>
                </a:solidFill>
              </a:rPr>
              <a:t>Recent R&amp;D progress (in ~ 10 years)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000090"/>
                </a:solidFill>
              </a:rPr>
              <a:t>Current status in industries (in progress</a:t>
            </a:r>
            <a:r>
              <a:rPr lang="en-US" altLang="ja-JP" b="0" dirty="0" smtClean="0"/>
              <a:t>) </a:t>
            </a:r>
          </a:p>
          <a:p>
            <a:pPr>
              <a:lnSpc>
                <a:spcPct val="90000"/>
              </a:lnSpc>
            </a:pPr>
            <a:endParaRPr kumimoji="0" lang="en-US" altLang="ja-JP" dirty="0" smtClean="0"/>
          </a:p>
          <a:p>
            <a:pPr>
              <a:lnSpc>
                <a:spcPct val="90000"/>
              </a:lnSpc>
            </a:pPr>
            <a:r>
              <a:rPr kumimoji="0" lang="en-US" altLang="ja-JP" dirty="0" smtClean="0">
                <a:solidFill>
                  <a:srgbClr val="3366FF"/>
                </a:solidFill>
              </a:rPr>
              <a:t>Learn from industrialization of XFEL</a:t>
            </a:r>
            <a:r>
              <a:rPr kumimoji="0" lang="en-US" altLang="ja-JP" dirty="0" smtClean="0"/>
              <a:t> Project  </a:t>
            </a:r>
          </a:p>
          <a:p>
            <a:pPr>
              <a:lnSpc>
                <a:spcPct val="90000"/>
              </a:lnSpc>
            </a:pPr>
            <a:endParaRPr kumimoji="0" lang="en-US" altLang="ja-JP" sz="26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600" dirty="0" smtClean="0">
                <a:solidFill>
                  <a:srgbClr val="3366FF"/>
                </a:solidFill>
              </a:rPr>
              <a:t>Encourage Laboratory / Industry partnerships 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000090"/>
                </a:solidFill>
              </a:rPr>
              <a:t>Realized in all 3 regions </a:t>
            </a:r>
          </a:p>
          <a:p>
            <a:pPr lvl="1">
              <a:lnSpc>
                <a:spcPct val="90000"/>
              </a:lnSpc>
            </a:pPr>
            <a:r>
              <a:rPr lang="en-US" altLang="ja-JP" b="0" dirty="0" smtClean="0">
                <a:solidFill>
                  <a:srgbClr val="000090"/>
                </a:solidFill>
              </a:rPr>
              <a:t>Prepare for cost-effective production and quality control in cooperation with industries </a:t>
            </a:r>
          </a:p>
        </p:txBody>
      </p:sp>
      <p:sp>
        <p:nvSpPr>
          <p:cNvPr id="81924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19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86538" y="6400800"/>
            <a:ext cx="1905000" cy="457200"/>
          </a:xfrm>
          <a:noFill/>
        </p:spPr>
        <p:txBody>
          <a:bodyPr/>
          <a:lstStyle/>
          <a:p>
            <a:fld id="{950F8E2F-DBC2-EB40-84B4-D3EF2099F480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1926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4" descr="world-map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143000"/>
            <a:ext cx="9039225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GB" altLang="ja-JP" sz="3200" dirty="0" smtClean="0"/>
              <a:t>Visits to SC </a:t>
            </a:r>
            <a:r>
              <a:rPr lang="en-GB" altLang="ja-JP" sz="3200" dirty="0" smtClean="0"/>
              <a:t>Cavity </a:t>
            </a:r>
            <a:r>
              <a:rPr lang="en-GB" altLang="ja-JP" sz="3200" dirty="0" smtClean="0"/>
              <a:t>Manufacturers in Global Industry: </a:t>
            </a:r>
            <a:r>
              <a:rPr lang="en-GB" altLang="ja-JP" sz="3200" dirty="0" smtClean="0"/>
              <a:t>2009</a:t>
            </a:r>
          </a:p>
        </p:txBody>
      </p:sp>
      <p:sp>
        <p:nvSpPr>
          <p:cNvPr id="8397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charset="0"/>
                <a:ea typeface="Arial Unicode MS" charset="0"/>
                <a:cs typeface="Arial Unicode MS" charset="0"/>
              </a:rPr>
              <a:t>ILC-PAC: SCRF Report </a:t>
            </a:r>
            <a:endParaRPr lang="de-DE" altLang="ja-JP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8397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89DCA3-9B32-C443-95DE-7BCBC2B00D54}" type="slidenum">
              <a:rPr lang="en-GB" altLang="ja-JP">
                <a:latin typeface="Arial" charset="0"/>
                <a:ea typeface="Arial Unicode MS" charset="0"/>
                <a:cs typeface="Arial Unicode MS" charset="0"/>
              </a:rPr>
              <a:pPr/>
              <a:t>6</a:t>
            </a:fld>
            <a:endParaRPr lang="en-GB" altLang="ja-JP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83974" name="TextBox 8"/>
          <p:cNvSpPr txBox="1">
            <a:spLocks noChangeArrowheads="1"/>
          </p:cNvSpPr>
          <p:nvPr/>
        </p:nvSpPr>
        <p:spPr bwMode="auto">
          <a:xfrm>
            <a:off x="6629400" y="4267200"/>
            <a:ext cx="24082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GB" altLang="ja-JP" sz="2400" u="sng">
                <a:solidFill>
                  <a:srgbClr val="00B050"/>
                </a:solidFill>
              </a:rPr>
              <a:t>Asia</a:t>
            </a:r>
          </a:p>
          <a:p>
            <a:pPr eaLnBrk="0" fontAlgn="ctr" hangingPunct="0"/>
            <a:r>
              <a:rPr kumimoji="0" lang="en-GB" altLang="ja-JP" sz="2400" b="1">
                <a:solidFill>
                  <a:srgbClr val="FF0000"/>
                </a:solidFill>
              </a:rPr>
              <a:t> MH</a:t>
            </a:r>
            <a:r>
              <a:rPr kumimoji="0" lang="en-GB" altLang="ja-JP" sz="2400">
                <a:solidFill>
                  <a:srgbClr val="FF0000"/>
                </a:solidFill>
              </a:rPr>
              <a:t>I</a:t>
            </a:r>
          </a:p>
          <a:p>
            <a:pPr eaLnBrk="0" fontAlgn="ctr" hangingPunct="0"/>
            <a:r>
              <a:rPr kumimoji="0" lang="en-GB" altLang="ja-JP" sz="1800">
                <a:solidFill>
                  <a:srgbClr val="3366FF"/>
                </a:solidFill>
              </a:rPr>
              <a:t> HITACHI (expected)</a:t>
            </a:r>
          </a:p>
          <a:p>
            <a:pPr eaLnBrk="0" fontAlgn="ctr" hangingPunct="0"/>
            <a:r>
              <a:rPr kumimoji="0" lang="en-GB" altLang="ja-JP" sz="1800">
                <a:solidFill>
                  <a:srgbClr val="3366FF"/>
                </a:solidFill>
              </a:rPr>
              <a:t> TOSHIBA (expected)</a:t>
            </a:r>
          </a:p>
        </p:txBody>
      </p:sp>
      <p:sp>
        <p:nvSpPr>
          <p:cNvPr id="83975" name="TextBox 25"/>
          <p:cNvSpPr txBox="1">
            <a:spLocks noChangeArrowheads="1"/>
          </p:cNvSpPr>
          <p:nvPr/>
        </p:nvSpPr>
        <p:spPr bwMode="auto">
          <a:xfrm>
            <a:off x="3303588" y="857250"/>
            <a:ext cx="16891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GB" altLang="ja-JP" sz="2400" u="sng">
                <a:solidFill>
                  <a:srgbClr val="00B050"/>
                </a:solidFill>
              </a:rPr>
              <a:t>Europe: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RI </a:t>
            </a:r>
            <a:r>
              <a:rPr kumimoji="0" lang="en-GB" altLang="ja-JP" sz="2000">
                <a:solidFill>
                  <a:srgbClr val="FF0000"/>
                </a:solidFill>
              </a:rPr>
              <a:t>(ACCEL)</a:t>
            </a:r>
            <a:endParaRPr kumimoji="0" lang="en-GB" altLang="ja-JP" sz="2400">
              <a:solidFill>
                <a:srgbClr val="FF0000"/>
              </a:solidFill>
            </a:endParaRP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ZANON</a:t>
            </a:r>
          </a:p>
        </p:txBody>
      </p:sp>
      <p:sp>
        <p:nvSpPr>
          <p:cNvPr id="83976" name="TextBox 12"/>
          <p:cNvSpPr txBox="1">
            <a:spLocks noChangeArrowheads="1"/>
          </p:cNvSpPr>
          <p:nvPr/>
        </p:nvSpPr>
        <p:spPr bwMode="auto">
          <a:xfrm>
            <a:off x="304800" y="4343400"/>
            <a:ext cx="1701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GB" altLang="ja-JP" sz="2400" u="sng">
                <a:solidFill>
                  <a:srgbClr val="00B050"/>
                </a:solidFill>
              </a:rPr>
              <a:t>Americas: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00B050"/>
                </a:solidFill>
              </a:rPr>
              <a:t> </a:t>
            </a:r>
            <a:r>
              <a:rPr kumimoji="0" lang="en-GB" altLang="ja-JP" sz="2400">
                <a:solidFill>
                  <a:srgbClr val="FF0000"/>
                </a:solidFill>
              </a:rPr>
              <a:t>AES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NIOWAVE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PAVAC</a:t>
            </a:r>
          </a:p>
        </p:txBody>
      </p:sp>
      <p:sp>
        <p:nvSpPr>
          <p:cNvPr id="83977" name="日付プレースホルダ 2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Arial" charset="0"/>
                <a:ea typeface="Arial Unicode MS" charset="0"/>
                <a:cs typeface="Arial Unicode MS" charset="0"/>
              </a:rPr>
              <a:t>A, Yamamoto, 09-11--02</a:t>
            </a:r>
          </a:p>
        </p:txBody>
      </p:sp>
      <p:pic>
        <p:nvPicPr>
          <p:cNvPr id="83978" name="図 29" descr="Photo-MHI-19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2647950"/>
            <a:ext cx="1447800" cy="10858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79" name="図 31" descr="Photo-ACCEL-09030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00200"/>
            <a:ext cx="1600200" cy="12001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0" name="図 33" descr="Zanon-18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048000"/>
            <a:ext cx="1574800" cy="11811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1" name="図 35" descr="Photo-AES-090226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1200" y="2362200"/>
            <a:ext cx="1524000" cy="11430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2" name="図 37" descr="Photo-NIowave-090227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" y="2209800"/>
            <a:ext cx="1549400" cy="11620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3" name="図 39" descr="DSC0153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914400"/>
            <a:ext cx="1524000" cy="11430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83984" name="テキスト ボックス 40"/>
          <p:cNvSpPr txBox="1">
            <a:spLocks noChangeArrowheads="1"/>
          </p:cNvSpPr>
          <p:nvPr/>
        </p:nvSpPr>
        <p:spPr bwMode="auto">
          <a:xfrm>
            <a:off x="1981200" y="5105400"/>
            <a:ext cx="45132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/>
              <a:t>Notes:</a:t>
            </a:r>
          </a:p>
          <a:p>
            <a:r>
              <a:rPr lang="en-US" altLang="ja-JP" sz="1600"/>
              <a:t>  AES: Advanced Energy Systems</a:t>
            </a:r>
          </a:p>
          <a:p>
            <a:r>
              <a:rPr lang="en-US" altLang="ja-JP" sz="1600"/>
              <a:t>  RI: Research Instruments (previously, ACCEL)</a:t>
            </a:r>
          </a:p>
          <a:p>
            <a:r>
              <a:rPr lang="en-US" altLang="ja-JP" sz="1600"/>
              <a:t>  MHI: Mitsubishi Heavy Industries</a:t>
            </a:r>
            <a:endParaRPr lang="ja-JP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Model for Industrialization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990600"/>
            <a:ext cx="8077200" cy="5334000"/>
          </a:xfrm>
        </p:spPr>
        <p:txBody>
          <a:bodyPr/>
          <a:lstStyle/>
          <a:p>
            <a:r>
              <a:rPr lang="en-US" altLang="ja-JP" dirty="0" smtClean="0"/>
              <a:t>Total numbers of SCRF 9-cell cavities required for ILC  (Main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+Damping Ring + others) 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15,764</a:t>
            </a:r>
          </a:p>
          <a:p>
            <a:r>
              <a:rPr lang="en-US" altLang="ja-JP" dirty="0" smtClean="0"/>
              <a:t>A model for 9-cell cavity productions </a:t>
            </a:r>
          </a:p>
          <a:p>
            <a:pPr lvl="1"/>
            <a:r>
              <a:rPr lang="en-US" altLang="ja-JP" dirty="0" smtClean="0">
                <a:sym typeface="Wingdings"/>
              </a:rPr>
              <a:t>15,764 + spare + production back-up (~ 10%)</a:t>
            </a:r>
          </a:p>
          <a:p>
            <a:pPr lvl="1"/>
            <a:r>
              <a:rPr lang="ja-JP" altLang="en-US" dirty="0" smtClean="0">
                <a:sym typeface="Wingdings"/>
              </a:rPr>
              <a:t>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~ 18,000  </a:t>
            </a:r>
            <a:r>
              <a:rPr lang="en-US" altLang="ja-JP" dirty="0" smtClean="0">
                <a:sym typeface="Wingdings"/>
              </a:rPr>
              <a:t>cavities / 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4~ 5 </a:t>
            </a:r>
            <a:r>
              <a:rPr lang="en-US" altLang="ja-JP" dirty="0" smtClean="0">
                <a:sym typeface="Wingdings"/>
              </a:rPr>
              <a:t>years</a:t>
            </a:r>
          </a:p>
          <a:p>
            <a:r>
              <a:rPr lang="en-US" altLang="ja-JP" dirty="0" smtClean="0">
                <a:sym typeface="Wingdings"/>
              </a:rPr>
              <a:t>Possible models for manufacturing</a:t>
            </a:r>
          </a:p>
          <a:p>
            <a:pPr lvl="1"/>
            <a:r>
              <a:rPr lang="en-US" altLang="ja-JP" dirty="0" smtClean="0">
                <a:sym typeface="Wingdings"/>
              </a:rPr>
              <a:t>Single consortium/vendor</a:t>
            </a:r>
          </a:p>
          <a:p>
            <a:pPr lvl="1"/>
            <a:r>
              <a:rPr lang="en-US" altLang="ja-JP" dirty="0" smtClean="0">
                <a:sym typeface="Wingdings"/>
              </a:rPr>
              <a:t>Three regional consortiums/vendors </a:t>
            </a:r>
          </a:p>
          <a:p>
            <a:pPr lvl="1"/>
            <a:r>
              <a:rPr lang="en-US" altLang="ja-JP" dirty="0" smtClean="0">
                <a:sym typeface="Wingdings"/>
              </a:rPr>
              <a:t>Six (or more) consortiums/vendors	</a:t>
            </a:r>
          </a:p>
          <a:p>
            <a:pPr lvl="2"/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&lt; 3,000 &gt; </a:t>
            </a:r>
            <a:r>
              <a:rPr lang="en-US" altLang="ja-JP" dirty="0" smtClean="0">
                <a:sym typeface="Wingdings"/>
              </a:rPr>
              <a:t>cavities / vendor</a:t>
            </a:r>
          </a:p>
          <a:p>
            <a:pPr lvl="2"/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&lt; 3 &gt; </a:t>
            </a:r>
            <a:r>
              <a:rPr lang="en-US" altLang="ja-JP" dirty="0" smtClean="0">
                <a:sym typeface="Wingdings"/>
              </a:rPr>
              <a:t>cavities / day / vendor  (assuming 5 yrs &amp; 200 days/yr)</a:t>
            </a:r>
          </a:p>
          <a:p>
            <a:pPr lvl="1"/>
            <a:endParaRPr lang="en-US" altLang="ja-JP" dirty="0" smtClean="0">
              <a:sym typeface="Wingdings"/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タイトル 3"/>
          <p:cNvSpPr>
            <a:spLocks noGrp="1"/>
          </p:cNvSpPr>
          <p:nvPr>
            <p:ph type="title"/>
          </p:nvPr>
        </p:nvSpPr>
        <p:spPr>
          <a:xfrm>
            <a:off x="2325688" y="258763"/>
            <a:ext cx="6673850" cy="1143000"/>
          </a:xfrm>
          <a:solidFill>
            <a:srgbClr val="CCFFCC"/>
          </a:solidFill>
        </p:spPr>
        <p:txBody>
          <a:bodyPr/>
          <a:lstStyle/>
          <a:p>
            <a:r>
              <a:rPr kumimoji="0" lang="en-US" altLang="ja-JP" sz="3200" b="1" smtClean="0"/>
              <a:t>A Satellite Meeting at IPAC-2010</a:t>
            </a:r>
            <a:endParaRPr kumimoji="0" lang="ja-JP" altLang="en-US" sz="4000" b="1" smtClean="0"/>
          </a:p>
        </p:txBody>
      </p:sp>
      <p:sp>
        <p:nvSpPr>
          <p:cNvPr id="84995" name="コンテンツ プレースホルダ 4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114800"/>
          </a:xfrm>
        </p:spPr>
        <p:txBody>
          <a:bodyPr/>
          <a:lstStyle/>
          <a:p>
            <a:pPr>
              <a:buFontTx/>
              <a:buNone/>
            </a:pPr>
            <a:r>
              <a:rPr kumimoji="0" lang="en-US" altLang="ja-JP" sz="3200" dirty="0" smtClean="0">
                <a:solidFill>
                  <a:srgbClr val="3366FF"/>
                </a:solidFill>
              </a:rPr>
              <a:t>SCRF Cavity Technology and Industrialization</a:t>
            </a:r>
          </a:p>
          <a:p>
            <a:pPr>
              <a:buFontTx/>
              <a:buNone/>
            </a:pPr>
            <a:r>
              <a:rPr kumimoji="0" lang="en-US" altLang="ja-JP" sz="1800" dirty="0" smtClean="0"/>
              <a:t>Date : 		</a:t>
            </a:r>
            <a:r>
              <a:rPr kumimoji="0" lang="en-US" altLang="ja-JP" sz="1800" dirty="0" smtClean="0">
                <a:solidFill>
                  <a:srgbClr val="3366FF"/>
                </a:solidFill>
              </a:rPr>
              <a:t>May 23, 2010</a:t>
            </a:r>
            <a:r>
              <a:rPr kumimoji="0" lang="en-US" altLang="ja-JP" sz="1800" dirty="0" smtClean="0"/>
              <a:t>, a full-day meeting, prior to IPAC-2010</a:t>
            </a:r>
          </a:p>
          <a:p>
            <a:pPr>
              <a:buFontTx/>
              <a:buNone/>
            </a:pPr>
            <a:r>
              <a:rPr kumimoji="0" lang="en-US" altLang="ja-JP" sz="1800" dirty="0" smtClean="0"/>
              <a:t>Place: 		Int. Conf. Center, Kyoto, Japan</a:t>
            </a:r>
          </a:p>
          <a:p>
            <a:pPr>
              <a:buFontTx/>
              <a:buNone/>
            </a:pPr>
            <a:r>
              <a:rPr kumimoji="0" lang="en-US" altLang="ja-JP" sz="1800" dirty="0" smtClean="0">
                <a:solidFill>
                  <a:srgbClr val="000000"/>
                </a:solidFill>
              </a:rPr>
              <a:t>Organized by:	</a:t>
            </a:r>
            <a:r>
              <a:rPr kumimoji="0" lang="en-US" altLang="ja-JP" sz="1800" dirty="0" smtClean="0"/>
              <a:t>ILC-GDE Project Managers, </a:t>
            </a:r>
          </a:p>
          <a:p>
            <a:pPr>
              <a:buFontTx/>
              <a:buNone/>
            </a:pPr>
            <a:endParaRPr kumimoji="0" lang="en-US" altLang="ja-JP" sz="2000" dirty="0" smtClean="0"/>
          </a:p>
          <a:p>
            <a:pPr>
              <a:buFontTx/>
              <a:buNone/>
            </a:pPr>
            <a:r>
              <a:rPr kumimoji="0" lang="en-US" altLang="ja-JP" sz="2000" dirty="0" smtClean="0"/>
              <a:t>Objectives:</a:t>
            </a:r>
          </a:p>
          <a:p>
            <a:r>
              <a:rPr kumimoji="0" lang="en-US" altLang="ja-JP" sz="1800" dirty="0" smtClean="0"/>
              <a:t>To discuss and exchange information on: </a:t>
            </a:r>
          </a:p>
          <a:p>
            <a:pPr lvl="1"/>
            <a:r>
              <a:rPr kumimoji="0" lang="en-US" altLang="ja-JP" sz="1800" dirty="0" smtClean="0"/>
              <a:t>preparation for the ‘ILC SCRF Cavity’ industrialization between industries and laboratories,</a:t>
            </a:r>
          </a:p>
          <a:p>
            <a:pPr lvl="1"/>
            <a:r>
              <a:rPr kumimoji="0" lang="en-US" altLang="ja-JP" sz="1800" dirty="0" smtClean="0"/>
              <a:t>Industrialization plan to be reported by laboratories,  and </a:t>
            </a:r>
          </a:p>
          <a:p>
            <a:pPr lvl="1"/>
            <a:r>
              <a:rPr lang="en-US" altLang="ja-JP" sz="1800" dirty="0" smtClean="0"/>
              <a:t>C</a:t>
            </a:r>
            <a:r>
              <a:rPr kumimoji="0" lang="en-US" altLang="ja-JP" sz="1800" dirty="0" smtClean="0"/>
              <a:t>omments/advices given by industries, </a:t>
            </a:r>
          </a:p>
        </p:txBody>
      </p:sp>
      <p:pic>
        <p:nvPicPr>
          <p:cNvPr id="84996" name="図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47638"/>
            <a:ext cx="1870075" cy="14033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849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7B4ED6-001C-BE4D-BC7B-785D8FFAEF92}" type="slidenum">
              <a:rPr lang="en-GB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8</a:t>
            </a:fld>
            <a:endParaRPr lang="en-GB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4998" name="フッター プレースホルダ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Prep. for Industrialization</a:t>
            </a:r>
            <a:endParaRPr lang="en-GB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4999" name="日付プレースホルダ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Agenda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92848"/>
            <a:ext cx="8458200" cy="5531752"/>
          </a:xfrm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US" altLang="ja-JP" sz="1200" b="1" dirty="0" smtClean="0">
                <a:solidFill>
                  <a:srgbClr val="3366FF"/>
                </a:solidFill>
              </a:rPr>
              <a:t>09:00 ~ 09:35   Introduction</a:t>
            </a:r>
          </a:p>
          <a:p>
            <a:pPr>
              <a:buNone/>
            </a:pPr>
            <a:r>
              <a:rPr lang="en-US" altLang="ja-JP" sz="1200" dirty="0" smtClean="0"/>
              <a:t>  09:00 	Opening Remarks (15') 				  A. Yamamoto (KEK, ILC-GDE)</a:t>
            </a:r>
          </a:p>
          <a:p>
            <a:pPr>
              <a:buNone/>
            </a:pPr>
            <a:r>
              <a:rPr lang="en-US" altLang="ja-JP" sz="1200" dirty="0" smtClean="0"/>
              <a:t>  09:15 	Current Status of SCRF Cavity development (20') 		  </a:t>
            </a:r>
            <a:r>
              <a:rPr lang="en-US" altLang="ja-JP" sz="1200" dirty="0" err="1" smtClean="0"/>
              <a:t>R.Geng</a:t>
            </a:r>
            <a:r>
              <a:rPr lang="en-US" altLang="ja-JP" sz="1200" dirty="0" smtClean="0"/>
              <a:t> (</a:t>
            </a:r>
            <a:r>
              <a:rPr lang="en-US" altLang="ja-JP" sz="1200" dirty="0" err="1" smtClean="0"/>
              <a:t>JLab</a:t>
            </a:r>
            <a:r>
              <a:rPr lang="en-US" altLang="ja-JP" sz="1200" dirty="0" smtClean="0"/>
              <a:t>), J. </a:t>
            </a:r>
            <a:r>
              <a:rPr lang="en-US" altLang="ja-JP" sz="1200" dirty="0" err="1" smtClean="0"/>
              <a:t>Kerby</a:t>
            </a:r>
            <a:r>
              <a:rPr lang="en-US" altLang="ja-JP" sz="1200" dirty="0" smtClean="0"/>
              <a:t> (FNAL)</a:t>
            </a:r>
          </a:p>
          <a:p>
            <a:pPr>
              <a:buNone/>
            </a:pPr>
            <a:r>
              <a:rPr lang="en-US" altLang="ja-JP" sz="1200" b="1" dirty="0" smtClean="0">
                <a:solidFill>
                  <a:srgbClr val="3366FF"/>
                </a:solidFill>
              </a:rPr>
              <a:t>09:35-&gt;10:30    Industrialization Experience at European Laboratories</a:t>
            </a:r>
          </a:p>
          <a:p>
            <a:pPr>
              <a:buNone/>
            </a:pPr>
            <a:r>
              <a:rPr lang="en-US" altLang="ja-JP" sz="1200" dirty="0" smtClean="0"/>
              <a:t>  09:35 	European XFEL </a:t>
            </a:r>
            <a:r>
              <a:rPr lang="en-US" altLang="ja-JP" sz="1200" dirty="0" err="1" smtClean="0"/>
              <a:t>cryomodule</a:t>
            </a:r>
            <a:r>
              <a:rPr lang="en-US" altLang="ja-JP" sz="1200" dirty="0" smtClean="0"/>
              <a:t> production model and status (20') 	  O. </a:t>
            </a:r>
            <a:r>
              <a:rPr lang="en-US" altLang="ja-JP" sz="1200" dirty="0" err="1" smtClean="0"/>
              <a:t>Napoly</a:t>
            </a:r>
            <a:r>
              <a:rPr lang="en-US" altLang="ja-JP" sz="1200" dirty="0" smtClean="0"/>
              <a:t> (CEA/</a:t>
            </a:r>
            <a:r>
              <a:rPr lang="en-US" altLang="ja-JP" sz="1200" dirty="0" err="1" smtClean="0"/>
              <a:t>Saclay</a:t>
            </a:r>
            <a:r>
              <a:rPr lang="en-US" altLang="ja-JP" sz="1200" dirty="0" smtClean="0"/>
              <a:t>)</a:t>
            </a:r>
          </a:p>
          <a:p>
            <a:pPr>
              <a:buNone/>
            </a:pPr>
            <a:r>
              <a:rPr lang="en-US" altLang="ja-JP" sz="1200" dirty="0" smtClean="0"/>
              <a:t>  09:55 	CERN Industrial Experience with LHC Construction (35') 	  P. Lebrun (CERN)</a:t>
            </a:r>
          </a:p>
          <a:p>
            <a:pPr>
              <a:buNone/>
            </a:pPr>
            <a:r>
              <a:rPr lang="en-US" altLang="ja-JP" sz="1200" b="1" dirty="0" smtClean="0">
                <a:solidFill>
                  <a:srgbClr val="3366FF"/>
                </a:solidFill>
              </a:rPr>
              <a:t>10:45-&gt;12:15    Laboratory Plans in the American and Asian Regions</a:t>
            </a:r>
          </a:p>
          <a:p>
            <a:pPr>
              <a:buNone/>
            </a:pPr>
            <a:r>
              <a:rPr lang="en-US" altLang="ja-JP" sz="1200" dirty="0" smtClean="0"/>
              <a:t>  10:45 	American Region Laboratory Plans (45') 		  B. </a:t>
            </a:r>
            <a:r>
              <a:rPr lang="en-US" altLang="ja-JP" sz="1200" dirty="0" err="1" smtClean="0"/>
              <a:t>Kephart</a:t>
            </a:r>
            <a:r>
              <a:rPr lang="en-US" altLang="ja-JP" sz="1200" dirty="0" smtClean="0"/>
              <a:t> (FNAL)</a:t>
            </a:r>
          </a:p>
          <a:p>
            <a:pPr>
              <a:buNone/>
            </a:pPr>
            <a:r>
              <a:rPr lang="en-US" altLang="ja-JP" sz="1200" dirty="0" smtClean="0"/>
              <a:t>  11:30 	Asian Region Laboratory Plans (45') 			  H. </a:t>
            </a:r>
            <a:r>
              <a:rPr lang="en-US" altLang="ja-JP" sz="1200" dirty="0" err="1" smtClean="0"/>
              <a:t>Hayano</a:t>
            </a:r>
            <a:r>
              <a:rPr lang="en-US" altLang="ja-JP" sz="1200" dirty="0" smtClean="0"/>
              <a:t> (KEK)</a:t>
            </a:r>
          </a:p>
          <a:p>
            <a:pPr>
              <a:buNone/>
            </a:pPr>
            <a:endParaRPr lang="en-US" altLang="ja-JP" sz="1200" dirty="0" smtClean="0"/>
          </a:p>
          <a:p>
            <a:pPr>
              <a:buNone/>
            </a:pPr>
            <a:r>
              <a:rPr lang="en-US" altLang="ja-JP" sz="1200" b="1" dirty="0" smtClean="0">
                <a:solidFill>
                  <a:srgbClr val="3366FF"/>
                </a:solidFill>
              </a:rPr>
              <a:t>13:15-&gt;15:30    Industrial Experience / Studies / Advice</a:t>
            </a:r>
          </a:p>
          <a:p>
            <a:pPr>
              <a:buNone/>
            </a:pPr>
            <a:r>
              <a:rPr lang="en-US" altLang="ja-JP" sz="1200" dirty="0" smtClean="0"/>
              <a:t>  13:15 	European industrial experience with large international projects (30')  W. Walter (Babcock </a:t>
            </a:r>
            <a:r>
              <a:rPr lang="en-US" altLang="ja-JP" sz="1200" dirty="0" err="1" smtClean="0"/>
              <a:t>Noell</a:t>
            </a:r>
            <a:r>
              <a:rPr lang="en-US" altLang="ja-JP" sz="1200" dirty="0" smtClean="0"/>
              <a:t>)</a:t>
            </a:r>
          </a:p>
          <a:p>
            <a:pPr>
              <a:buNone/>
            </a:pPr>
            <a:r>
              <a:rPr lang="en-US" altLang="ja-JP" sz="1200" dirty="0" smtClean="0"/>
              <a:t>  13:45 	From Americas region (1h00') 	</a:t>
            </a:r>
          </a:p>
          <a:p>
            <a:pPr>
              <a:buNone/>
            </a:pPr>
            <a:r>
              <a:rPr lang="en-US" altLang="ja-JP" sz="1200" dirty="0" smtClean="0"/>
              <a:t>    * Industrial studies of ILC cavity and component production in the Americas (30')  T. </a:t>
            </a:r>
            <a:r>
              <a:rPr lang="en-US" altLang="ja-JP" sz="1200" dirty="0" err="1" smtClean="0"/>
              <a:t>Favale</a:t>
            </a:r>
            <a:r>
              <a:rPr lang="en-US" altLang="ja-JP" sz="1200" dirty="0" smtClean="0"/>
              <a:t> (AES)</a:t>
            </a:r>
          </a:p>
          <a:p>
            <a:pPr>
              <a:buNone/>
            </a:pPr>
            <a:r>
              <a:rPr lang="en-US" altLang="ja-JP" sz="1200" dirty="0" smtClean="0"/>
              <a:t>    * The interim US market for SCRF accelerator technologies (30') 		  Ken Olsen (SPAFOA)</a:t>
            </a:r>
          </a:p>
          <a:p>
            <a:pPr>
              <a:buNone/>
            </a:pPr>
            <a:r>
              <a:rPr lang="en-US" altLang="ja-JP" sz="1200" dirty="0" smtClean="0"/>
              <a:t>  14:45 	From Asian region (45') 	</a:t>
            </a:r>
          </a:p>
          <a:p>
            <a:pPr>
              <a:buNone/>
            </a:pPr>
            <a:r>
              <a:rPr lang="en-US" altLang="ja-JP" sz="1200" dirty="0" smtClean="0"/>
              <a:t>    * Industrial studies with Japanese industries (30') 			  E. </a:t>
            </a:r>
            <a:r>
              <a:rPr lang="en-US" altLang="ja-JP" sz="1200" dirty="0" err="1" smtClean="0"/>
              <a:t>Kako</a:t>
            </a:r>
            <a:r>
              <a:rPr lang="en-US" altLang="ja-JP" sz="1200" dirty="0" smtClean="0"/>
              <a:t> (KEK and J. Industries)</a:t>
            </a:r>
          </a:p>
          <a:p>
            <a:pPr>
              <a:buNone/>
            </a:pPr>
            <a:r>
              <a:rPr lang="en-US" altLang="ja-JP" sz="1200" dirty="0" smtClean="0"/>
              <a:t>    * Efforts with the Advanced Accelerator Science/Technology Association (15') 	  M. Ono / A. Yamamoto  (AAA)	</a:t>
            </a:r>
          </a:p>
          <a:p>
            <a:pPr>
              <a:buNone/>
            </a:pPr>
            <a:r>
              <a:rPr lang="en-US" altLang="ja-JP" sz="1200" b="1" dirty="0" smtClean="0">
                <a:solidFill>
                  <a:srgbClr val="3366FF"/>
                </a:solidFill>
              </a:rPr>
              <a:t>16:00-&gt;16:40    </a:t>
            </a:r>
            <a:r>
              <a:rPr lang="en-US" altLang="ja-JP" sz="1200" b="1" dirty="0" err="1" smtClean="0">
                <a:solidFill>
                  <a:srgbClr val="3366FF"/>
                </a:solidFill>
              </a:rPr>
              <a:t>Nb</a:t>
            </a:r>
            <a:r>
              <a:rPr lang="en-US" altLang="ja-JP" sz="1200" b="1" dirty="0" smtClean="0">
                <a:solidFill>
                  <a:srgbClr val="3366FF"/>
                </a:solidFill>
              </a:rPr>
              <a:t> Material Supply</a:t>
            </a:r>
          </a:p>
          <a:p>
            <a:pPr>
              <a:buNone/>
            </a:pPr>
            <a:r>
              <a:rPr lang="en-US" altLang="ja-JP" sz="1200" dirty="0" smtClean="0"/>
              <a:t>  16:00 	Industrial comments on the material requirements for the ILC (25') 	  H. </a:t>
            </a:r>
            <a:r>
              <a:rPr lang="en-US" altLang="ja-JP" sz="1200" dirty="0" err="1" smtClean="0"/>
              <a:t>Umezawa</a:t>
            </a:r>
            <a:r>
              <a:rPr lang="en-US" altLang="ja-JP" sz="1200" dirty="0" smtClean="0"/>
              <a:t> (Tokyo </a:t>
            </a:r>
            <a:r>
              <a:rPr lang="en-US" altLang="ja-JP" sz="1200" dirty="0" err="1" smtClean="0"/>
              <a:t>Denkai</a:t>
            </a:r>
            <a:r>
              <a:rPr lang="en-US" altLang="ja-JP" sz="1200" dirty="0" smtClean="0"/>
              <a:t>)</a:t>
            </a:r>
          </a:p>
          <a:p>
            <a:pPr>
              <a:buNone/>
            </a:pPr>
            <a:r>
              <a:rPr lang="en-US" sz="1200" dirty="0" smtClean="0"/>
              <a:t>  16:25 	High pure </a:t>
            </a:r>
            <a:r>
              <a:rPr lang="en-US" sz="1200" dirty="0" err="1" smtClean="0"/>
              <a:t>Nb</a:t>
            </a:r>
            <a:r>
              <a:rPr lang="en-US" sz="1200" dirty="0" smtClean="0"/>
              <a:t>; </a:t>
            </a:r>
            <a:r>
              <a:rPr lang="en-US" sz="1200" dirty="0" err="1" smtClean="0"/>
              <a:t>Indust</a:t>
            </a:r>
            <a:r>
              <a:rPr lang="en-US" sz="1200" dirty="0" smtClean="0"/>
              <a:t> Alt. Production and Strategic Cooperation (15')  B. </a:t>
            </a:r>
            <a:r>
              <a:rPr lang="en-US" sz="1200" dirty="0" err="1" smtClean="0"/>
              <a:t>Spaniol</a:t>
            </a:r>
            <a:r>
              <a:rPr lang="en-US" sz="1200" dirty="0" smtClean="0"/>
              <a:t> (</a:t>
            </a:r>
            <a:r>
              <a:rPr lang="en-US" sz="1200" dirty="0" err="1" smtClean="0"/>
              <a:t>Heraeus</a:t>
            </a:r>
            <a:r>
              <a:rPr lang="en-US" sz="1200" dirty="0" smtClean="0"/>
              <a:t>)</a:t>
            </a:r>
            <a:r>
              <a:rPr lang="en-US" altLang="ja-JP" sz="1200" dirty="0" smtClean="0"/>
              <a:t>			</a:t>
            </a:r>
          </a:p>
          <a:p>
            <a:pPr>
              <a:buNone/>
            </a:pPr>
            <a:r>
              <a:rPr lang="en-US" altLang="ja-JP" sz="1200" dirty="0" smtClean="0"/>
              <a:t>  16:40 	General Discussion (35') 				  All</a:t>
            </a:r>
          </a:p>
          <a:p>
            <a:pPr>
              <a:buNone/>
            </a:pPr>
            <a:r>
              <a:rPr lang="en-US" altLang="ja-JP" sz="1200" dirty="0" smtClean="0"/>
              <a:t>  17:15 	Summary (15') 				  J. </a:t>
            </a:r>
            <a:r>
              <a:rPr lang="en-US" altLang="ja-JP" sz="1200" dirty="0" err="1" smtClean="0"/>
              <a:t>Kerby</a:t>
            </a:r>
            <a:r>
              <a:rPr lang="en-US" altLang="ja-JP" sz="1200" dirty="0" smtClean="0"/>
              <a:t> (FNAL)</a:t>
            </a:r>
          </a:p>
          <a:p>
            <a:pPr>
              <a:buNone/>
            </a:pPr>
            <a:r>
              <a:rPr lang="en-US" altLang="ja-JP" sz="1200" dirty="0" smtClean="0"/>
              <a:t>  17:30  	End	</a:t>
            </a:r>
            <a:endParaRPr lang="ja-JP" altLang="en-US" sz="12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048000" y="64008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21827</TotalTime>
  <Words>1546</Words>
  <Application>Microsoft Macintosh PowerPoint</Application>
  <PresentationFormat>画面に合わせる (4:3)</PresentationFormat>
  <Paragraphs>250</Paragraphs>
  <Slides>12</Slides>
  <Notes>5</Notes>
  <HiddenSlides>0</HiddenSlides>
  <MMClips>0</MMClips>
  <ScaleCrop>false</ScaleCrop>
  <HeadingPairs>
    <vt:vector size="6" baseType="variant">
      <vt:variant>
        <vt:lpstr>デザイン テンプレート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4" baseType="lpstr">
      <vt:lpstr>Blank Presentation</vt:lpstr>
      <vt:lpstr>???</vt:lpstr>
      <vt:lpstr>Preparation for ILC SCRF Cavity  Industrialization and Cost Evaluation Update   Communication with Industry    </vt:lpstr>
      <vt:lpstr>SCRF-ML Technology Required</vt:lpstr>
      <vt:lpstr>Industrialization Models</vt:lpstr>
      <vt:lpstr>Global Plan for SCRF R&amp;D</vt:lpstr>
      <vt:lpstr>Prepare for ILC-scale Industrialization </vt:lpstr>
      <vt:lpstr>Visits to SC Cavity Manufacturers in Global Industry: 2009</vt:lpstr>
      <vt:lpstr>A Model for Industrialization</vt:lpstr>
      <vt:lpstr>A Satellite Meeting at IPAC-2010</vt:lpstr>
      <vt:lpstr>Agenda</vt:lpstr>
      <vt:lpstr>Next Step</vt:lpstr>
      <vt:lpstr>Backup</vt:lpstr>
      <vt:lpstr>Technical Design Phase and Beyond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Yamamoto Akira</cp:lastModifiedBy>
  <cp:revision>289</cp:revision>
  <cp:lastPrinted>2009-11-01T23:01:43Z</cp:lastPrinted>
  <dcterms:created xsi:type="dcterms:W3CDTF">2010-09-09T20:46:23Z</dcterms:created>
  <dcterms:modified xsi:type="dcterms:W3CDTF">2010-09-09T21:24:52Z</dcterms:modified>
</cp:coreProperties>
</file>