
<file path=[Content_Types].xml><?xml version="1.0" encoding="utf-8"?>
<Types xmlns="http://schemas.openxmlformats.org/package/2006/content-types">
  <Default Extension="bin" ContentType="application/vnd.openxmlformats-officedocument.presentationml.printerSettings"/>
  <Override PartName="/ppt/notesSlides/notesSlide24.xml" ContentType="application/vnd.openxmlformats-officedocument.presentationml.notesSlide+xml"/>
  <Override PartName="/ppt/slides/slide14.xml" ContentType="application/vnd.openxmlformats-officedocument.presentationml.slide+xml"/>
  <Default Extension="rels" ContentType="application/vnd.openxmlformats-package.relationships+xml"/>
  <Override PartName="/ppt/notesSlides/notesSlide16.xml" ContentType="application/vnd.openxmlformats-officedocument.presentationml.notesSlide+xml"/>
  <Override PartName="/ppt/embeddings/oleObject1.bin" ContentType="application/vnd.openxmlformats-officedocument.oleObject"/>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Default Extension="fntdata" ContentType="application/x-fontdata"/>
  <Override PartName="/ppt/slideLayouts/slideLayout15.xml" ContentType="application/vnd.openxmlformats-officedocument.presentationml.slideLayout+xml"/>
  <Override PartName="/ppt/slides/slide27.xml" ContentType="application/vnd.openxmlformats-officedocument.presentationml.slide+xml"/>
  <Default Extension="vml" ContentType="application/vnd.openxmlformats-officedocument.vmlDrawing"/>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notesSlides/notesSlide22.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notesSlides/notesSlide3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Default Extension="pict" ContentType="image/pict"/>
  <Override PartName="/ppt/slides/slide26.xml" ContentType="application/vnd.openxmlformats-officedocument.presentationml.slide+xml"/>
  <Override PartName="/ppt/slideLayouts/slideLayout14.xml" ContentType="application/vnd.openxmlformats-officedocument.presentationml.slideLayout+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Layouts/slideLayout13.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Default Extension="wmf" ContentType="image/x-wmf"/>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embeddings/Microsoft_Formel-Editor1.bin" ContentType="application/vnd.openxmlformats-officedocument.oleObject"/>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embedTrueTypeFonts="1" saveSubsetFonts="1" autoCompressPictures="0">
  <p:sldMasterIdLst>
    <p:sldMasterId id="2147483648" r:id="rId1"/>
  </p:sldMasterIdLst>
  <p:notesMasterIdLst>
    <p:notesMasterId r:id="rId41"/>
  </p:notesMasterIdLst>
  <p:handoutMasterIdLst>
    <p:handoutMasterId r:id="rId42"/>
  </p:handoutMasterIdLst>
  <p:sldIdLst>
    <p:sldId id="422" r:id="rId2"/>
    <p:sldId id="522" r:id="rId3"/>
    <p:sldId id="516" r:id="rId4"/>
    <p:sldId id="541" r:id="rId5"/>
    <p:sldId id="542" r:id="rId6"/>
    <p:sldId id="565" r:id="rId7"/>
    <p:sldId id="548" r:id="rId8"/>
    <p:sldId id="563" r:id="rId9"/>
    <p:sldId id="543" r:id="rId10"/>
    <p:sldId id="554" r:id="rId11"/>
    <p:sldId id="557" r:id="rId12"/>
    <p:sldId id="558" r:id="rId13"/>
    <p:sldId id="559" r:id="rId14"/>
    <p:sldId id="551" r:id="rId15"/>
    <p:sldId id="552" r:id="rId16"/>
    <p:sldId id="564" r:id="rId17"/>
    <p:sldId id="546" r:id="rId18"/>
    <p:sldId id="555" r:id="rId19"/>
    <p:sldId id="561" r:id="rId20"/>
    <p:sldId id="545" r:id="rId21"/>
    <p:sldId id="556" r:id="rId22"/>
    <p:sldId id="523" r:id="rId23"/>
    <p:sldId id="537" r:id="rId24"/>
    <p:sldId id="538" r:id="rId25"/>
    <p:sldId id="539" r:id="rId26"/>
    <p:sldId id="540" r:id="rId27"/>
    <p:sldId id="553" r:id="rId28"/>
    <p:sldId id="560" r:id="rId29"/>
    <p:sldId id="549" r:id="rId30"/>
    <p:sldId id="566" r:id="rId31"/>
    <p:sldId id="544" r:id="rId32"/>
    <p:sldId id="550" r:id="rId33"/>
    <p:sldId id="547" r:id="rId34"/>
    <p:sldId id="567" r:id="rId35"/>
    <p:sldId id="569" r:id="rId36"/>
    <p:sldId id="568" r:id="rId37"/>
    <p:sldId id="562" r:id="rId38"/>
    <p:sldId id="570" r:id="rId39"/>
    <p:sldId id="533" r:id="rId40"/>
  </p:sldIdLst>
  <p:sldSz cx="9144000" cy="6858000" type="screen4x3"/>
  <p:notesSz cx="6781800" cy="9918700"/>
  <p:embeddedFontLst>
    <p:embeddedFont>
      <p:font typeface="Arial Unicode MS"/>
      <p:regular r:id="rId43"/>
    </p:embeddedFont>
    <p:embeddedFont>
      <p:font typeface="MS Mincho"/>
      <p:regular r:id="rId44"/>
    </p:embeddedFont>
  </p:embeddedFontLst>
  <p:defaultTextStyle>
    <a:defPPr>
      <a:defRPr lang="en-US"/>
    </a:defPPr>
    <a:lvl1pPr algn="l" rtl="0" eaLnBrk="0" fontAlgn="ctr" hangingPunct="0">
      <a:spcBef>
        <a:spcPct val="0"/>
      </a:spcBef>
      <a:spcAft>
        <a:spcPct val="0"/>
      </a:spcAft>
      <a:defRPr sz="3600" kern="1200">
        <a:solidFill>
          <a:schemeClr val="tx1"/>
        </a:solidFill>
        <a:latin typeface="Arial" charset="0"/>
        <a:ea typeface="Arial Unicode MS" charset="0"/>
        <a:cs typeface="Arial Unicode MS" charset="0"/>
      </a:defRPr>
    </a:lvl1pPr>
    <a:lvl2pPr marL="457200" algn="l" rtl="0" eaLnBrk="0" fontAlgn="ctr" hangingPunct="0">
      <a:spcBef>
        <a:spcPct val="0"/>
      </a:spcBef>
      <a:spcAft>
        <a:spcPct val="0"/>
      </a:spcAft>
      <a:defRPr sz="3600" kern="1200">
        <a:solidFill>
          <a:schemeClr val="tx1"/>
        </a:solidFill>
        <a:latin typeface="Arial" charset="0"/>
        <a:ea typeface="Arial Unicode MS" charset="0"/>
        <a:cs typeface="Arial Unicode MS" charset="0"/>
      </a:defRPr>
    </a:lvl2pPr>
    <a:lvl3pPr marL="914400" algn="l" rtl="0" eaLnBrk="0" fontAlgn="ctr" hangingPunct="0">
      <a:spcBef>
        <a:spcPct val="0"/>
      </a:spcBef>
      <a:spcAft>
        <a:spcPct val="0"/>
      </a:spcAft>
      <a:defRPr sz="3600" kern="1200">
        <a:solidFill>
          <a:schemeClr val="tx1"/>
        </a:solidFill>
        <a:latin typeface="Arial" charset="0"/>
        <a:ea typeface="Arial Unicode MS" charset="0"/>
        <a:cs typeface="Arial Unicode MS" charset="0"/>
      </a:defRPr>
    </a:lvl3pPr>
    <a:lvl4pPr marL="1371600" algn="l" rtl="0" eaLnBrk="0" fontAlgn="ctr" hangingPunct="0">
      <a:spcBef>
        <a:spcPct val="0"/>
      </a:spcBef>
      <a:spcAft>
        <a:spcPct val="0"/>
      </a:spcAft>
      <a:defRPr sz="3600" kern="1200">
        <a:solidFill>
          <a:schemeClr val="tx1"/>
        </a:solidFill>
        <a:latin typeface="Arial" charset="0"/>
        <a:ea typeface="Arial Unicode MS" charset="0"/>
        <a:cs typeface="Arial Unicode MS" charset="0"/>
      </a:defRPr>
    </a:lvl4pPr>
    <a:lvl5pPr marL="1828800" algn="l" rtl="0" eaLnBrk="0" fontAlgn="ctr" hangingPunct="0">
      <a:spcBef>
        <a:spcPct val="0"/>
      </a:spcBef>
      <a:spcAft>
        <a:spcPct val="0"/>
      </a:spcAft>
      <a:defRPr sz="3600" kern="1200">
        <a:solidFill>
          <a:schemeClr val="tx1"/>
        </a:solidFill>
        <a:latin typeface="Arial" charset="0"/>
        <a:ea typeface="Arial Unicode MS" charset="0"/>
        <a:cs typeface="Arial Unicode MS" charset="0"/>
      </a:defRPr>
    </a:lvl5pPr>
    <a:lvl6pPr marL="2286000" algn="l" defTabSz="457200" rtl="0" eaLnBrk="1" latinLnBrk="0" hangingPunct="1">
      <a:defRPr sz="3600" kern="1200">
        <a:solidFill>
          <a:schemeClr val="tx1"/>
        </a:solidFill>
        <a:latin typeface="Arial" charset="0"/>
        <a:ea typeface="Arial Unicode MS" charset="0"/>
        <a:cs typeface="Arial Unicode MS" charset="0"/>
      </a:defRPr>
    </a:lvl6pPr>
    <a:lvl7pPr marL="2743200" algn="l" defTabSz="457200" rtl="0" eaLnBrk="1" latinLnBrk="0" hangingPunct="1">
      <a:defRPr sz="3600" kern="1200">
        <a:solidFill>
          <a:schemeClr val="tx1"/>
        </a:solidFill>
        <a:latin typeface="Arial" charset="0"/>
        <a:ea typeface="Arial Unicode MS" charset="0"/>
        <a:cs typeface="Arial Unicode MS" charset="0"/>
      </a:defRPr>
    </a:lvl7pPr>
    <a:lvl8pPr marL="3200400" algn="l" defTabSz="457200" rtl="0" eaLnBrk="1" latinLnBrk="0" hangingPunct="1">
      <a:defRPr sz="3600" kern="1200">
        <a:solidFill>
          <a:schemeClr val="tx1"/>
        </a:solidFill>
        <a:latin typeface="Arial" charset="0"/>
        <a:ea typeface="Arial Unicode MS" charset="0"/>
        <a:cs typeface="Arial Unicode MS" charset="0"/>
      </a:defRPr>
    </a:lvl8pPr>
    <a:lvl9pPr marL="3657600" algn="l" defTabSz="457200" rtl="0" eaLnBrk="1" latinLnBrk="0" hangingPunct="1">
      <a:defRPr sz="3600" kern="1200">
        <a:solidFill>
          <a:schemeClr val="tx1"/>
        </a:solidFill>
        <a:latin typeface="Arial" charset="0"/>
        <a:ea typeface="Arial Unicode MS" charset="0"/>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0000FF"/>
    <a:srgbClr val="00FFFF"/>
    <a:srgbClr val="FFFFFF"/>
    <a:srgbClr val="FF00FF"/>
    <a:srgbClr val="66FFFF"/>
    <a:srgbClr val="0080FF"/>
    <a:srgbClr val="FF8000"/>
    <a:srgbClr val="6600FF"/>
    <a:srgbClr val="FFFF00"/>
    <a:srgbClr val="C9DA2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5837" autoAdjust="0"/>
    <p:restoredTop sz="94727" autoAdjust="0"/>
  </p:normalViewPr>
  <p:slideViewPr>
    <p:cSldViewPr snapToGrid="0">
      <p:cViewPr varScale="1">
        <p:scale>
          <a:sx n="97" d="100"/>
          <a:sy n="97" d="100"/>
        </p:scale>
        <p:origin x="-24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6" d="100"/>
          <a:sy n="56" d="100"/>
        </p:scale>
        <p:origin x="-1296" y="-72"/>
      </p:cViewPr>
      <p:guideLst>
        <p:guide orient="horz" pos="3124"/>
        <p:guide pos="2136"/>
      </p:guideLst>
    </p:cSldViewPr>
  </p:notes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font" Target="fonts/font1.fntdata"/><Relationship Id="rId44" Type="http://schemas.openxmlformats.org/officeDocument/2006/relationships/font" Target="fonts/font2.fntdata"/><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38463" cy="4953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1750" y="0"/>
            <a:ext cx="2938463" cy="495300"/>
          </a:xfrm>
          <a:prstGeom prst="rect">
            <a:avLst/>
          </a:prstGeom>
        </p:spPr>
        <p:txBody>
          <a:bodyPr vert="horz" lIns="91440" tIns="45720" rIns="91440" bIns="45720" rtlCol="0"/>
          <a:lstStyle>
            <a:lvl1pPr algn="r">
              <a:defRPr sz="1200"/>
            </a:lvl1pPr>
          </a:lstStyle>
          <a:p>
            <a:fld id="{17C79B04-054A-FF43-9E65-6C438BAC0576}" type="datetimeFigureOut">
              <a:rPr lang="de-DE" smtClean="0"/>
              <a:pPr/>
              <a:t>07.09.2010</a:t>
            </a:fld>
            <a:endParaRPr lang="de-DE"/>
          </a:p>
        </p:txBody>
      </p:sp>
      <p:sp>
        <p:nvSpPr>
          <p:cNvPr id="4" name="Fußzeilenplatzhalter 3"/>
          <p:cNvSpPr>
            <a:spLocks noGrp="1"/>
          </p:cNvSpPr>
          <p:nvPr>
            <p:ph type="ftr" sz="quarter" idx="2"/>
          </p:nvPr>
        </p:nvSpPr>
        <p:spPr>
          <a:xfrm>
            <a:off x="0" y="9421813"/>
            <a:ext cx="2938463" cy="4953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1750" y="9421813"/>
            <a:ext cx="2938463" cy="495300"/>
          </a:xfrm>
          <a:prstGeom prst="rect">
            <a:avLst/>
          </a:prstGeom>
        </p:spPr>
        <p:txBody>
          <a:bodyPr vert="horz" lIns="91440" tIns="45720" rIns="91440" bIns="45720" rtlCol="0" anchor="b"/>
          <a:lstStyle>
            <a:lvl1pPr algn="r">
              <a:defRPr sz="1200"/>
            </a:lvl1pPr>
          </a:lstStyle>
          <a:p>
            <a:fld id="{4F543AFD-1433-0C40-9622-5FB727ED94C3}" type="slidenum">
              <a:rPr lang="de-DE" smtClean="0"/>
              <a:pPr/>
              <a:t>‹Nr.›</a:t>
            </a:fld>
            <a:endParaRPr lang="de-DE"/>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defRPr sz="1200"/>
            </a:lvl1pPr>
          </a:lstStyle>
          <a:p>
            <a:endParaRPr lang="en-US" altLang="ja-JP"/>
          </a:p>
        </p:txBody>
      </p:sp>
      <p:sp>
        <p:nvSpPr>
          <p:cNvPr id="4099" name="Rectangle 3"/>
          <p:cNvSpPr>
            <a:spLocks noGrp="1" noChangeArrowheads="1"/>
          </p:cNvSpPr>
          <p:nvPr>
            <p:ph type="dt" idx="1"/>
          </p:nvPr>
        </p:nvSpPr>
        <p:spPr bwMode="auto">
          <a:xfrm>
            <a:off x="384175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defRPr sz="1200"/>
            </a:lvl1pPr>
          </a:lstStyle>
          <a:p>
            <a:endParaRPr lang="en-US" altLang="ja-JP"/>
          </a:p>
        </p:txBody>
      </p:sp>
      <p:sp>
        <p:nvSpPr>
          <p:cNvPr id="4100" name="Rectangle 4"/>
          <p:cNvSpPr>
            <a:spLocks noGrp="1" noRot="1" noChangeAspect="1" noChangeArrowheads="1" noTextEdit="1"/>
          </p:cNvSpPr>
          <p:nvPr>
            <p:ph type="sldImg" idx="2"/>
          </p:nvPr>
        </p:nvSpPr>
        <p:spPr bwMode="auto">
          <a:xfrm>
            <a:off x="911225" y="744538"/>
            <a:ext cx="4959350" cy="3719512"/>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7863" y="4711700"/>
            <a:ext cx="5426075" cy="4462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p>
        </p:txBody>
      </p:sp>
      <p:sp>
        <p:nvSpPr>
          <p:cNvPr id="4102" name="Rectangle 6"/>
          <p:cNvSpPr>
            <a:spLocks noGrp="1" noChangeArrowheads="1"/>
          </p:cNvSpPr>
          <p:nvPr>
            <p:ph type="ftr" sz="quarter" idx="4"/>
          </p:nvPr>
        </p:nvSpPr>
        <p:spPr bwMode="auto">
          <a:xfrm>
            <a:off x="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fontAlgn="base">
              <a:defRPr sz="1200"/>
            </a:lvl1pPr>
          </a:lstStyle>
          <a:p>
            <a:endParaRPr lang="en-US" altLang="ja-JP"/>
          </a:p>
        </p:txBody>
      </p:sp>
      <p:sp>
        <p:nvSpPr>
          <p:cNvPr id="4103" name="Rectangle 7"/>
          <p:cNvSpPr>
            <a:spLocks noGrp="1" noChangeArrowheads="1"/>
          </p:cNvSpPr>
          <p:nvPr>
            <p:ph type="sldNum" sz="quarter" idx="5"/>
          </p:nvPr>
        </p:nvSpPr>
        <p:spPr bwMode="auto">
          <a:xfrm>
            <a:off x="384175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base">
              <a:defRPr sz="1200"/>
            </a:lvl1pPr>
          </a:lstStyle>
          <a:p>
            <a:fld id="{0711F3BE-24F8-1944-BAA8-07117CD84508}" type="slidenum">
              <a:rPr lang="ja-JP" altLang="en-US"/>
              <a:pPr/>
              <a:t>‹Nr.›</a:t>
            </a:fld>
            <a:endParaRPr lang="en-US" altLang="ja-JP"/>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Arial Unicode MS" charset="0"/>
        <a:cs typeface="Arial Unicode MS" charset="0"/>
      </a:defRPr>
    </a:lvl1pPr>
    <a:lvl2pPr marL="457200" algn="l" rtl="0" fontAlgn="base">
      <a:spcBef>
        <a:spcPct val="30000"/>
      </a:spcBef>
      <a:spcAft>
        <a:spcPct val="0"/>
      </a:spcAft>
      <a:defRPr sz="1200" kern="1200">
        <a:solidFill>
          <a:schemeClr val="tx1"/>
        </a:solidFill>
        <a:latin typeface="Arial" charset="0"/>
        <a:ea typeface="Arial Unicode MS" charset="0"/>
        <a:cs typeface="Arial Unicode MS" charset="0"/>
      </a:defRPr>
    </a:lvl2pPr>
    <a:lvl3pPr marL="914400" algn="l" rtl="0" fontAlgn="base">
      <a:spcBef>
        <a:spcPct val="30000"/>
      </a:spcBef>
      <a:spcAft>
        <a:spcPct val="0"/>
      </a:spcAft>
      <a:defRPr sz="1200" kern="1200">
        <a:solidFill>
          <a:schemeClr val="tx1"/>
        </a:solidFill>
        <a:latin typeface="Arial" charset="0"/>
        <a:ea typeface="Arial Unicode MS" charset="0"/>
        <a:cs typeface="Arial Unicode MS" charset="0"/>
      </a:defRPr>
    </a:lvl3pPr>
    <a:lvl4pPr marL="1371600" algn="l" rtl="0" fontAlgn="base">
      <a:spcBef>
        <a:spcPct val="30000"/>
      </a:spcBef>
      <a:spcAft>
        <a:spcPct val="0"/>
      </a:spcAft>
      <a:defRPr sz="1200" kern="1200">
        <a:solidFill>
          <a:schemeClr val="tx1"/>
        </a:solidFill>
        <a:latin typeface="Arial" charset="0"/>
        <a:ea typeface="Arial Unicode MS" charset="0"/>
        <a:cs typeface="Arial Unicode MS" charset="0"/>
      </a:defRPr>
    </a:lvl4pPr>
    <a:lvl5pPr marL="1828800" algn="l" rtl="0" fontAlgn="base">
      <a:spcBef>
        <a:spcPct val="30000"/>
      </a:spcBef>
      <a:spcAft>
        <a:spcPct val="0"/>
      </a:spcAft>
      <a:defRPr sz="1200" kern="1200">
        <a:solidFill>
          <a:schemeClr val="tx1"/>
        </a:solidFill>
        <a:latin typeface="Arial" charset="0"/>
        <a:ea typeface="Arial Unicode MS" charset="0"/>
        <a:cs typeface="Arial Unicode MS"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3B8D06-FC9E-144C-BA74-C2D8149A29BC}" type="slidenum">
              <a:rPr lang="ja-JP" altLang="en-US"/>
              <a:pPr/>
              <a:t>1</a:t>
            </a:fld>
            <a:endParaRPr lang="en-US" altLang="ja-JP"/>
          </a:p>
        </p:txBody>
      </p:sp>
      <p:sp>
        <p:nvSpPr>
          <p:cNvPr id="428034" name="Rectangle 2"/>
          <p:cNvSpPr>
            <a:spLocks noGrp="1" noRot="1" noChangeAspect="1" noChangeArrowheads="1" noTextEdit="1"/>
          </p:cNvSpPr>
          <p:nvPr>
            <p:ph type="sldImg"/>
          </p:nvPr>
        </p:nvSpPr>
        <p:spPr>
          <a:ln/>
        </p:spPr>
      </p:sp>
      <p:sp>
        <p:nvSpPr>
          <p:cNvPr id="428035"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10</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11</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12</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13</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14</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15</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16</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17</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18</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19</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20</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21</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22</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23</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24</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25</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26</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27</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28</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29</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30</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31</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32</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33</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34</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35</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36</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37</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38</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81F9C3-13E1-B648-9DD1-5E91BE41E6A9}" type="slidenum">
              <a:rPr lang="ja-JP" altLang="en-US"/>
              <a:pPr/>
              <a:t>39</a:t>
            </a:fld>
            <a:endParaRPr lang="en-US" altLang="ja-JP"/>
          </a:p>
        </p:txBody>
      </p:sp>
      <p:sp>
        <p:nvSpPr>
          <p:cNvPr id="610306" name="Rectangle 2"/>
          <p:cNvSpPr>
            <a:spLocks noGrp="1" noRot="1" noChangeAspect="1" noChangeArrowheads="1" noTextEdit="1"/>
          </p:cNvSpPr>
          <p:nvPr>
            <p:ph type="sldImg"/>
          </p:nvPr>
        </p:nvSpPr>
        <p:spPr>
          <a:ln/>
        </p:spPr>
      </p:sp>
      <p:sp>
        <p:nvSpPr>
          <p:cNvPr id="6103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4</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5</a:t>
            </a:fld>
            <a:endParaRPr lang="en-US" altLang="ja-JP" dirty="0"/>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6</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7</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8</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94FB6-3DFD-0643-B097-CE265B20721D}" type="slidenum">
              <a:rPr lang="ja-JP" altLang="en-US"/>
              <a:pPr/>
              <a:t>9</a:t>
            </a:fld>
            <a:endParaRPr lang="en-US" altLang="ja-JP"/>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elfolie">
    <p:spTree>
      <p:nvGrpSpPr>
        <p:cNvPr id="1" name=""/>
        <p:cNvGrpSpPr/>
        <p:nvPr/>
      </p:nvGrpSpPr>
      <p:grpSpPr>
        <a:xfrm>
          <a:off x="0" y="0"/>
          <a:ext cx="0" cy="0"/>
          <a:chOff x="0" y="0"/>
          <a:chExt cx="0" cy="0"/>
        </a:xfrm>
      </p:grpSpPr>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ltLang="ja-JP"/>
              <a:t>Click to edit Master subtitle style</a:t>
            </a:r>
          </a:p>
        </p:txBody>
      </p:sp>
      <p:sp>
        <p:nvSpPr>
          <p:cNvPr id="102403" name="Rectangle 3"/>
          <p:cNvSpPr>
            <a:spLocks noGrp="1" noChangeArrowheads="1"/>
          </p:cNvSpPr>
          <p:nvPr>
            <p:ph type="dt" sz="half" idx="2"/>
          </p:nvPr>
        </p:nvSpPr>
        <p:spPr>
          <a:xfrm>
            <a:off x="685800" y="6248400"/>
            <a:ext cx="2420938" cy="457200"/>
          </a:xfrm>
        </p:spPr>
        <p:txBody>
          <a:bodyPr/>
          <a:lstStyle>
            <a:lvl1pPr>
              <a:defRPr/>
            </a:lvl1pPr>
          </a:lstStyle>
          <a:p>
            <a:r>
              <a:rPr lang="de-DE" altLang="ja-JP" smtClean="0"/>
              <a:t>KEK,  September  7,  2010    First Baseline Ass. Wrkshp</a:t>
            </a:r>
            <a:endParaRPr lang="en-US" altLang="ja-JP"/>
          </a:p>
        </p:txBody>
      </p:sp>
      <p:sp>
        <p:nvSpPr>
          <p:cNvPr id="102404" name="Rectangle 4"/>
          <p:cNvSpPr>
            <a:spLocks noGrp="1" noChangeArrowheads="1"/>
          </p:cNvSpPr>
          <p:nvPr>
            <p:ph type="ftr" sz="quarter" idx="3"/>
          </p:nvPr>
        </p:nvSpPr>
        <p:spPr>
          <a:xfrm>
            <a:off x="3124200" y="6248400"/>
            <a:ext cx="2895600" cy="457200"/>
          </a:xfrm>
        </p:spPr>
        <p:txBody>
          <a:bodyPr/>
          <a:lstStyle>
            <a:lvl1pPr>
              <a:defRPr/>
            </a:lvl1pPr>
          </a:lstStyle>
          <a:p>
            <a:r>
              <a:rPr lang="de-DE" altLang="ja-JP" smtClean="0"/>
              <a:t>Global Design Effort</a:t>
            </a:r>
            <a:endParaRPr lang="en-US" altLang="ja-JP"/>
          </a:p>
        </p:txBody>
      </p:sp>
      <p:sp>
        <p:nvSpPr>
          <p:cNvPr id="102405" name="Rectangle 5"/>
          <p:cNvSpPr>
            <a:spLocks noGrp="1" noChangeArrowheads="1"/>
          </p:cNvSpPr>
          <p:nvPr>
            <p:ph type="sldNum" sz="quarter" idx="4"/>
          </p:nvPr>
        </p:nvSpPr>
        <p:spPr>
          <a:xfrm>
            <a:off x="6553200" y="6248400"/>
            <a:ext cx="1905000" cy="457200"/>
          </a:xfrm>
        </p:spPr>
        <p:txBody>
          <a:bodyPr/>
          <a:lstStyle>
            <a:lvl1pPr>
              <a:defRPr/>
            </a:lvl1pPr>
          </a:lstStyle>
          <a:p>
            <a:fld id="{AC226FF7-248C-3748-B4DA-223D9B8BE345}" type="slidenum">
              <a:rPr lang="ja-JP" altLang="en-US"/>
              <a:pPr/>
              <a:t>‹Nr.›</a:t>
            </a:fld>
            <a:endParaRPr lang="en-US" altLang="ja-JP"/>
          </a:p>
        </p:txBody>
      </p:sp>
      <p:pic>
        <p:nvPicPr>
          <p:cNvPr id="102407" name="Picture 7" descr="ilccolor"/>
          <p:cNvPicPr>
            <a:picLocks noChangeAspect="1" noChangeArrowheads="1"/>
          </p:cNvPicPr>
          <p:nvPr userDrawn="1"/>
        </p:nvPicPr>
        <p:blipFill>
          <a:blip r:embed="rId2"/>
          <a:srcRect/>
          <a:stretch>
            <a:fillRect/>
          </a:stretch>
        </p:blipFill>
        <p:spPr bwMode="auto">
          <a:xfrm>
            <a:off x="0" y="0"/>
            <a:ext cx="1219200" cy="796925"/>
          </a:xfrm>
          <a:prstGeom prst="rect">
            <a:avLst/>
          </a:prstGeom>
          <a:noFill/>
        </p:spPr>
      </p:pic>
      <p:pic>
        <p:nvPicPr>
          <p:cNvPr id="102408" name="Picture 8" descr="1024_greendot_divider"/>
          <p:cNvPicPr>
            <a:picLocks noChangeAspect="1" noChangeArrowheads="1"/>
          </p:cNvPicPr>
          <p:nvPr userDrawn="1"/>
        </p:nvPicPr>
        <p:blipFill>
          <a:blip r:embed="rId3"/>
          <a:srcRect/>
          <a:stretch>
            <a:fillRect/>
          </a:stretch>
        </p:blipFill>
        <p:spPr bwMode="auto">
          <a:xfrm>
            <a:off x="1295400" y="685800"/>
            <a:ext cx="7848600" cy="153988"/>
          </a:xfrm>
          <a:prstGeom prst="rect">
            <a:avLst/>
          </a:prstGeom>
          <a:noFill/>
        </p:spPr>
      </p:pic>
      <p:sp>
        <p:nvSpPr>
          <p:cNvPr id="102409" name="Text Box 9"/>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ja-JP" altLang="en-US" sz="2400"/>
          </a:p>
        </p:txBody>
      </p:sp>
      <p:sp>
        <p:nvSpPr>
          <p:cNvPr id="102410" name="Text Box 10"/>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ja-JP" altLang="en-US" sz="2400"/>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r>
              <a:rPr lang="en-US" altLang="ja-JP"/>
              <a:t>Click to edit Master title style</a:t>
            </a:r>
          </a:p>
        </p:txBody>
      </p:sp>
      <p:pic>
        <p:nvPicPr>
          <p:cNvPr id="102412" name="Picture 12" descr="1024_greendot_divider"/>
          <p:cNvPicPr>
            <a:picLocks noChangeAspect="1" noChangeArrowheads="1"/>
          </p:cNvPicPr>
          <p:nvPr userDrawn="1"/>
        </p:nvPicPr>
        <p:blipFill>
          <a:blip r:embed="rId3"/>
          <a:srcRect/>
          <a:stretch>
            <a:fillRect/>
          </a:stretch>
        </p:blipFill>
        <p:spPr bwMode="auto">
          <a:xfrm>
            <a:off x="0" y="6096000"/>
            <a:ext cx="9144000" cy="179388"/>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lvl1pPr>
              <a:defRPr smtClean="0"/>
            </a:lvl1pPr>
          </a:lstStyle>
          <a:p>
            <a:fld id="{9E78D8E6-3468-8A47-88C1-D7BF4330F2E3}" type="slidenum">
              <a:rPr lang="ja-JP" altLang="en-US"/>
              <a:pPr/>
              <a:t>‹Nr.›</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15125" y="0"/>
            <a:ext cx="2008188" cy="6324600"/>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685800" y="0"/>
            <a:ext cx="5876925" cy="6324600"/>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lvl1pPr>
              <a:defRPr smtClean="0"/>
            </a:lvl1pPr>
          </a:lstStyle>
          <a:p>
            <a:fld id="{A5E1D990-7723-CF42-9DCB-6DEF16A2CD75}" type="slidenum">
              <a:rPr lang="ja-JP" altLang="en-US"/>
              <a:pPr/>
              <a:t>‹Nr.›</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636713" y="0"/>
            <a:ext cx="7086600" cy="914400"/>
          </a:xfrm>
        </p:spPr>
        <p:txBody>
          <a:bodyPr/>
          <a:lstStyle/>
          <a:p>
            <a:r>
              <a:rPr lang="de-DE" smtClean="0"/>
              <a:t>Mastertitelformat bearbeiten</a:t>
            </a:r>
            <a:endParaRPr lang="de-DE"/>
          </a:p>
        </p:txBody>
      </p:sp>
      <p:sp>
        <p:nvSpPr>
          <p:cNvPr id="3" name="Textplatzhalter 2"/>
          <p:cNvSpPr>
            <a:spLocks noGrp="1"/>
          </p:cNvSpPr>
          <p:nvPr>
            <p:ph type="body" sz="half" idx="1"/>
          </p:nvPr>
        </p:nvSpPr>
        <p:spPr>
          <a:xfrm>
            <a:off x="685800" y="990600"/>
            <a:ext cx="3810000" cy="53340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990600"/>
            <a:ext cx="3810000" cy="53340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a:xfrm>
            <a:off x="381000" y="6400800"/>
            <a:ext cx="2438400" cy="457200"/>
          </a:xfrm>
        </p:spPr>
        <p:txBody>
          <a:bodyPr/>
          <a:lstStyle>
            <a:lvl1pPr>
              <a:defRPr/>
            </a:lvl1pPr>
          </a:lstStyle>
          <a:p>
            <a:r>
              <a:rPr lang="de-DE" altLang="ja-JP" smtClean="0"/>
              <a:t>KEK,  September  7,  2010    First Baseline Ass. Wrkshp</a:t>
            </a:r>
            <a:endParaRPr lang="en-US" altLang="ja-JP"/>
          </a:p>
        </p:txBody>
      </p:sp>
      <p:sp>
        <p:nvSpPr>
          <p:cNvPr id="6" name="Fußzeilenplatzhalter 5"/>
          <p:cNvSpPr>
            <a:spLocks noGrp="1"/>
          </p:cNvSpPr>
          <p:nvPr>
            <p:ph type="ftr" sz="quarter" idx="11"/>
          </p:nvPr>
        </p:nvSpPr>
        <p:spPr>
          <a:xfrm>
            <a:off x="3124200" y="6400800"/>
            <a:ext cx="2895600" cy="457200"/>
          </a:xfrm>
        </p:spPr>
        <p:txBody>
          <a:bodyPr/>
          <a:lstStyle>
            <a:lvl1pPr>
              <a:defRPr/>
            </a:lvl1pPr>
          </a:lstStyle>
          <a:p>
            <a:r>
              <a:rPr lang="de-DE" altLang="ja-JP" smtClean="0"/>
              <a:t>Global Design Effort</a:t>
            </a:r>
            <a:endParaRPr lang="en-US" altLang="ja-JP"/>
          </a:p>
        </p:txBody>
      </p:sp>
      <p:sp>
        <p:nvSpPr>
          <p:cNvPr id="7" name="Foliennummernplatzhalter 6"/>
          <p:cNvSpPr>
            <a:spLocks noGrp="1"/>
          </p:cNvSpPr>
          <p:nvPr>
            <p:ph type="sldNum" sz="quarter" idx="12"/>
          </p:nvPr>
        </p:nvSpPr>
        <p:spPr>
          <a:xfrm>
            <a:off x="6553200" y="6400800"/>
            <a:ext cx="1905000" cy="457200"/>
          </a:xfrm>
        </p:spPr>
        <p:txBody>
          <a:bodyPr/>
          <a:lstStyle>
            <a:lvl1pPr>
              <a:defRPr smtClean="0"/>
            </a:lvl1pPr>
          </a:lstStyle>
          <a:p>
            <a:fld id="{D035001C-643D-AE49-AF88-5A3DA32E05B2}" type="slidenum">
              <a:rPr lang="ja-JP" altLang="en-US"/>
              <a:pPr/>
              <a:t>‹Nr.›</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woObj" preserve="1">
  <p:cSld name="Titel, Inhal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636713" y="0"/>
            <a:ext cx="7086600" cy="914400"/>
          </a:xfrm>
        </p:spPr>
        <p:txBody>
          <a:bodyPr/>
          <a:lstStyle/>
          <a:p>
            <a:r>
              <a:rPr lang="de-DE" smtClean="0"/>
              <a:t>Mastertitelformat bearbeiten</a:t>
            </a:r>
            <a:endParaRPr lang="de-DE"/>
          </a:p>
        </p:txBody>
      </p:sp>
      <p:sp>
        <p:nvSpPr>
          <p:cNvPr id="3" name="Inhaltsplatzhalter 2"/>
          <p:cNvSpPr>
            <a:spLocks noGrp="1"/>
          </p:cNvSpPr>
          <p:nvPr>
            <p:ph sz="half" idx="1"/>
          </p:nvPr>
        </p:nvSpPr>
        <p:spPr>
          <a:xfrm>
            <a:off x="685800" y="990600"/>
            <a:ext cx="3810000" cy="53340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990600"/>
            <a:ext cx="3810000" cy="25908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4648200" y="3733800"/>
            <a:ext cx="3810000" cy="25908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Datumsplatzhalter 5"/>
          <p:cNvSpPr>
            <a:spLocks noGrp="1"/>
          </p:cNvSpPr>
          <p:nvPr>
            <p:ph type="dt" sz="half" idx="10"/>
          </p:nvPr>
        </p:nvSpPr>
        <p:spPr>
          <a:xfrm>
            <a:off x="381000" y="6400800"/>
            <a:ext cx="2438400" cy="457200"/>
          </a:xfrm>
        </p:spPr>
        <p:txBody>
          <a:bodyPr/>
          <a:lstStyle>
            <a:lvl1pPr>
              <a:defRPr/>
            </a:lvl1pPr>
          </a:lstStyle>
          <a:p>
            <a:r>
              <a:rPr lang="de-DE" altLang="ja-JP" smtClean="0"/>
              <a:t>KEK,  September  7,  2010    First Baseline Ass. Wrkshp</a:t>
            </a:r>
            <a:endParaRPr lang="en-US" altLang="ja-JP"/>
          </a:p>
        </p:txBody>
      </p:sp>
      <p:sp>
        <p:nvSpPr>
          <p:cNvPr id="7" name="Fußzeilenplatzhalter 6"/>
          <p:cNvSpPr>
            <a:spLocks noGrp="1"/>
          </p:cNvSpPr>
          <p:nvPr>
            <p:ph type="ftr" sz="quarter" idx="11"/>
          </p:nvPr>
        </p:nvSpPr>
        <p:spPr>
          <a:xfrm>
            <a:off x="3124200" y="6400800"/>
            <a:ext cx="2895600" cy="457200"/>
          </a:xfrm>
        </p:spPr>
        <p:txBody>
          <a:bodyPr/>
          <a:lstStyle>
            <a:lvl1pPr>
              <a:defRPr/>
            </a:lvl1pPr>
          </a:lstStyle>
          <a:p>
            <a:r>
              <a:rPr lang="de-DE" altLang="ja-JP" smtClean="0"/>
              <a:t>Global Design Effort</a:t>
            </a:r>
            <a:endParaRPr lang="en-US" altLang="ja-JP"/>
          </a:p>
        </p:txBody>
      </p:sp>
      <p:sp>
        <p:nvSpPr>
          <p:cNvPr id="8" name="Foliennummernplatzhalter 7"/>
          <p:cNvSpPr>
            <a:spLocks noGrp="1"/>
          </p:cNvSpPr>
          <p:nvPr>
            <p:ph type="sldNum" sz="quarter" idx="12"/>
          </p:nvPr>
        </p:nvSpPr>
        <p:spPr>
          <a:xfrm>
            <a:off x="6553200" y="6400800"/>
            <a:ext cx="1905000" cy="457200"/>
          </a:xfrm>
        </p:spPr>
        <p:txBody>
          <a:bodyPr/>
          <a:lstStyle>
            <a:lvl1pPr>
              <a:defRPr smtClean="0"/>
            </a:lvl1pPr>
          </a:lstStyle>
          <a:p>
            <a:fld id="{FCB25FC3-7569-634D-AB42-1F8F179D921A}" type="slidenum">
              <a:rPr lang="ja-JP" altLang="en-US"/>
              <a:pPr/>
              <a:t>‹Nr.›</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1636713" y="0"/>
            <a:ext cx="7086600" cy="914400"/>
          </a:xfrm>
        </p:spPr>
        <p:txBody>
          <a:bodyPr/>
          <a:lstStyle/>
          <a:p>
            <a:r>
              <a:rPr lang="de-DE" smtClean="0"/>
              <a:t>Mastertitelformat bearbeiten</a:t>
            </a:r>
            <a:endParaRPr lang="de-DE"/>
          </a:p>
        </p:txBody>
      </p:sp>
      <p:sp>
        <p:nvSpPr>
          <p:cNvPr id="3" name="Inhaltsplatzhalter 2"/>
          <p:cNvSpPr>
            <a:spLocks noGrp="1"/>
          </p:cNvSpPr>
          <p:nvPr>
            <p:ph sz="quarter" idx="1"/>
          </p:nvPr>
        </p:nvSpPr>
        <p:spPr>
          <a:xfrm>
            <a:off x="685800" y="990600"/>
            <a:ext cx="3810000" cy="25908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990600"/>
            <a:ext cx="3810000" cy="25908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685800" y="3733800"/>
            <a:ext cx="3810000" cy="25908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Inhaltsplatzhalter 5"/>
          <p:cNvSpPr>
            <a:spLocks noGrp="1"/>
          </p:cNvSpPr>
          <p:nvPr>
            <p:ph sz="quarter" idx="4"/>
          </p:nvPr>
        </p:nvSpPr>
        <p:spPr>
          <a:xfrm>
            <a:off x="4648200" y="3733800"/>
            <a:ext cx="3810000" cy="259080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a:xfrm>
            <a:off x="381000" y="6400800"/>
            <a:ext cx="2438400" cy="457200"/>
          </a:xfrm>
        </p:spPr>
        <p:txBody>
          <a:bodyPr/>
          <a:lstStyle>
            <a:lvl1pPr>
              <a:defRPr/>
            </a:lvl1pPr>
          </a:lstStyle>
          <a:p>
            <a:r>
              <a:rPr lang="de-DE" altLang="ja-JP" smtClean="0"/>
              <a:t>KEK,  September  7,  2010    First Baseline Ass. Wrkshp</a:t>
            </a:r>
            <a:endParaRPr lang="en-US" altLang="ja-JP"/>
          </a:p>
        </p:txBody>
      </p:sp>
      <p:sp>
        <p:nvSpPr>
          <p:cNvPr id="8" name="Fußzeilenplatzhalter 7"/>
          <p:cNvSpPr>
            <a:spLocks noGrp="1"/>
          </p:cNvSpPr>
          <p:nvPr>
            <p:ph type="ftr" sz="quarter" idx="11"/>
          </p:nvPr>
        </p:nvSpPr>
        <p:spPr>
          <a:xfrm>
            <a:off x="3124200" y="6400800"/>
            <a:ext cx="2895600" cy="457200"/>
          </a:xfrm>
        </p:spPr>
        <p:txBody>
          <a:bodyPr/>
          <a:lstStyle>
            <a:lvl1pPr>
              <a:defRPr/>
            </a:lvl1pPr>
          </a:lstStyle>
          <a:p>
            <a:r>
              <a:rPr lang="de-DE" altLang="ja-JP" smtClean="0"/>
              <a:t>Global Design Effort</a:t>
            </a:r>
            <a:endParaRPr lang="en-US" altLang="ja-JP"/>
          </a:p>
        </p:txBody>
      </p:sp>
      <p:sp>
        <p:nvSpPr>
          <p:cNvPr id="9" name="Foliennummernplatzhalter 8"/>
          <p:cNvSpPr>
            <a:spLocks noGrp="1"/>
          </p:cNvSpPr>
          <p:nvPr>
            <p:ph type="sldNum" sz="quarter" idx="12"/>
          </p:nvPr>
        </p:nvSpPr>
        <p:spPr>
          <a:xfrm>
            <a:off x="6553200" y="6400800"/>
            <a:ext cx="1905000" cy="457200"/>
          </a:xfrm>
        </p:spPr>
        <p:txBody>
          <a:bodyPr/>
          <a:lstStyle>
            <a:lvl1pPr>
              <a:defRPr smtClean="0"/>
            </a:lvl1pPr>
          </a:lstStyle>
          <a:p>
            <a:fld id="{5D0AC779-B890-B645-BCB2-ADE5E70A41EF}" type="slidenum">
              <a:rPr lang="ja-JP" altLang="en-US"/>
              <a:pPr/>
              <a:t>‹Nr.›</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1636713" y="0"/>
            <a:ext cx="7086600" cy="914400"/>
          </a:xfrm>
        </p:spPr>
        <p:txBody>
          <a:bodyPr/>
          <a:lstStyle/>
          <a:p>
            <a:r>
              <a:rPr lang="de-DE" smtClean="0"/>
              <a:t>Mastertitelformat bearbeiten</a:t>
            </a:r>
            <a:endParaRPr lang="de-DE"/>
          </a:p>
        </p:txBody>
      </p:sp>
      <p:sp>
        <p:nvSpPr>
          <p:cNvPr id="3" name="Tabellenplatzhalter 2"/>
          <p:cNvSpPr>
            <a:spLocks noGrp="1"/>
          </p:cNvSpPr>
          <p:nvPr>
            <p:ph type="tbl" idx="1"/>
          </p:nvPr>
        </p:nvSpPr>
        <p:spPr>
          <a:xfrm>
            <a:off x="685800" y="990600"/>
            <a:ext cx="7772400" cy="5334000"/>
          </a:xfrm>
        </p:spPr>
        <p:txBody>
          <a:bodyPr/>
          <a:lstStyle/>
          <a:p>
            <a:endParaRPr lang="de-DE"/>
          </a:p>
        </p:txBody>
      </p:sp>
      <p:sp>
        <p:nvSpPr>
          <p:cNvPr id="4" name="Datumsplatzhalter 3"/>
          <p:cNvSpPr>
            <a:spLocks noGrp="1"/>
          </p:cNvSpPr>
          <p:nvPr>
            <p:ph type="dt" sz="half" idx="10"/>
          </p:nvPr>
        </p:nvSpPr>
        <p:spPr>
          <a:xfrm>
            <a:off x="381000" y="6400800"/>
            <a:ext cx="2438400" cy="457200"/>
          </a:xfrm>
        </p:spPr>
        <p:txBody>
          <a:bodyPr/>
          <a:lstStyle>
            <a:lvl1pPr>
              <a:defRPr/>
            </a:lvl1p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a:xfrm>
            <a:off x="3124200" y="6400800"/>
            <a:ext cx="2895600" cy="457200"/>
          </a:xfrm>
        </p:spPr>
        <p:txBody>
          <a:bodyPr/>
          <a:lstStyle>
            <a:lvl1pPr>
              <a:defRPr/>
            </a:lvl1pPr>
          </a:lstStyle>
          <a:p>
            <a:r>
              <a:rPr lang="de-DE" altLang="ja-JP" smtClean="0"/>
              <a:t>Global Design Effort</a:t>
            </a:r>
            <a:endParaRPr lang="en-US" altLang="ja-JP"/>
          </a:p>
        </p:txBody>
      </p:sp>
      <p:sp>
        <p:nvSpPr>
          <p:cNvPr id="6" name="Foliennummernplatzhalter 5"/>
          <p:cNvSpPr>
            <a:spLocks noGrp="1"/>
          </p:cNvSpPr>
          <p:nvPr>
            <p:ph type="sldNum" sz="quarter" idx="12"/>
          </p:nvPr>
        </p:nvSpPr>
        <p:spPr>
          <a:xfrm>
            <a:off x="6553200" y="6400800"/>
            <a:ext cx="1905000" cy="457200"/>
          </a:xfrm>
        </p:spPr>
        <p:txBody>
          <a:bodyPr/>
          <a:lstStyle>
            <a:lvl1pPr>
              <a:defRPr smtClean="0"/>
            </a:lvl1pPr>
          </a:lstStyle>
          <a:p>
            <a:fld id="{6696A52F-1AF9-8848-9249-939F90201018}" type="slidenum">
              <a:rPr lang="ja-JP" altLang="en-US"/>
              <a:pPr/>
              <a:t>‹Nr.›</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lvl1pPr>
              <a:defRPr smtClean="0"/>
            </a:lvl1pPr>
          </a:lstStyle>
          <a:p>
            <a:fld id="{91DC7AA9-852B-E040-AE7B-9FF831D835D1}" type="slidenum">
              <a:rPr lang="ja-JP" altLang="en-US"/>
              <a:pPr/>
              <a:t>‹Nr.›</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Mastertextformat bearbeiten</a:t>
            </a:r>
          </a:p>
        </p:txBody>
      </p:sp>
      <p:sp>
        <p:nvSpPr>
          <p:cNvPr id="4" name="Datumsplatzhalter 3"/>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lvl1pPr>
              <a:defRPr smtClean="0"/>
            </a:lvl1pPr>
          </a:lstStyle>
          <a:p>
            <a:fld id="{57AF7327-4844-974D-888C-D083D9C3CA78}" type="slidenum">
              <a:rPr lang="ja-JP" altLang="en-US"/>
              <a:pPr/>
              <a:t>‹Nr.›</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6" name="Fußzeilenplatzhalter 5"/>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7" name="Foliennummernplatzhalter 6"/>
          <p:cNvSpPr>
            <a:spLocks noGrp="1"/>
          </p:cNvSpPr>
          <p:nvPr>
            <p:ph type="sldNum" sz="quarter" idx="12"/>
          </p:nvPr>
        </p:nvSpPr>
        <p:spPr/>
        <p:txBody>
          <a:bodyPr/>
          <a:lstStyle>
            <a:lvl1pPr>
              <a:defRPr smtClean="0"/>
            </a:lvl1pPr>
          </a:lstStyle>
          <a:p>
            <a:fld id="{38FB2C19-0AB4-FC4D-A95F-0B2AEE47E0D7}" type="slidenum">
              <a:rPr lang="ja-JP" altLang="en-US"/>
              <a:pPr/>
              <a:t>‹Nr.›</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8" name="Fußzeilenplatzhalter 7"/>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9" name="Foliennummernplatzhalter 8"/>
          <p:cNvSpPr>
            <a:spLocks noGrp="1"/>
          </p:cNvSpPr>
          <p:nvPr>
            <p:ph type="sldNum" sz="quarter" idx="12"/>
          </p:nvPr>
        </p:nvSpPr>
        <p:spPr/>
        <p:txBody>
          <a:bodyPr/>
          <a:lstStyle>
            <a:lvl1pPr>
              <a:defRPr smtClean="0"/>
            </a:lvl1pPr>
          </a:lstStyle>
          <a:p>
            <a:fld id="{2DE67E18-FD7C-1540-8F8B-30B44A3D4F0D}" type="slidenum">
              <a:rPr lang="ja-JP" altLang="en-US"/>
              <a:pPr/>
              <a:t>‹Nr.›</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4" name="Fußzeilenplatzhalter 3"/>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5" name="Foliennummernplatzhalter 4"/>
          <p:cNvSpPr>
            <a:spLocks noGrp="1"/>
          </p:cNvSpPr>
          <p:nvPr>
            <p:ph type="sldNum" sz="quarter" idx="12"/>
          </p:nvPr>
        </p:nvSpPr>
        <p:spPr/>
        <p:txBody>
          <a:bodyPr/>
          <a:lstStyle>
            <a:lvl1pPr>
              <a:defRPr smtClean="0"/>
            </a:lvl1pPr>
          </a:lstStyle>
          <a:p>
            <a:fld id="{C9AAC6FB-FCA8-514A-AA32-73F9AD75F1A9}" type="slidenum">
              <a:rPr lang="ja-JP" altLang="en-US"/>
              <a:pPr/>
              <a:t>‹Nr.›</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3" name="Fußzeilenplatzhalter 2"/>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4" name="Foliennummernplatzhalter 3"/>
          <p:cNvSpPr>
            <a:spLocks noGrp="1"/>
          </p:cNvSpPr>
          <p:nvPr>
            <p:ph type="sldNum" sz="quarter" idx="12"/>
          </p:nvPr>
        </p:nvSpPr>
        <p:spPr/>
        <p:txBody>
          <a:bodyPr/>
          <a:lstStyle>
            <a:lvl1pPr>
              <a:defRPr smtClean="0"/>
            </a:lvl1pPr>
          </a:lstStyle>
          <a:p>
            <a:fld id="{76A14D76-D826-234B-9AEC-2E38A31EE92D}" type="slidenum">
              <a:rPr lang="ja-JP" altLang="en-US"/>
              <a:pPr/>
              <a:t>‹Nr.›</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6" name="Fußzeilenplatzhalter 5"/>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7" name="Foliennummernplatzhalter 6"/>
          <p:cNvSpPr>
            <a:spLocks noGrp="1"/>
          </p:cNvSpPr>
          <p:nvPr>
            <p:ph type="sldNum" sz="quarter" idx="12"/>
          </p:nvPr>
        </p:nvSpPr>
        <p:spPr/>
        <p:txBody>
          <a:bodyPr/>
          <a:lstStyle>
            <a:lvl1pPr>
              <a:defRPr smtClean="0"/>
            </a:lvl1pPr>
          </a:lstStyle>
          <a:p>
            <a:fld id="{6F477982-EFDD-4A44-8D15-EA980F10A19E}" type="slidenum">
              <a:rPr lang="ja-JP" altLang="en-US"/>
              <a:pPr/>
              <a:t>‹Nr.›</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lvl1pPr>
              <a:defRPr/>
            </a:lvl1pPr>
          </a:lstStyle>
          <a:p>
            <a:r>
              <a:rPr lang="de-DE" altLang="ja-JP" smtClean="0"/>
              <a:t>KEK,  September  7,  2010    First Baseline Ass. Wrkshp</a:t>
            </a:r>
            <a:endParaRPr lang="en-US" altLang="ja-JP"/>
          </a:p>
        </p:txBody>
      </p:sp>
      <p:sp>
        <p:nvSpPr>
          <p:cNvPr id="6" name="Fußzeilenplatzhalter 5"/>
          <p:cNvSpPr>
            <a:spLocks noGrp="1"/>
          </p:cNvSpPr>
          <p:nvPr>
            <p:ph type="ftr" sz="quarter" idx="11"/>
          </p:nvPr>
        </p:nvSpPr>
        <p:spPr/>
        <p:txBody>
          <a:bodyPr/>
          <a:lstStyle>
            <a:lvl1pPr>
              <a:defRPr/>
            </a:lvl1pPr>
          </a:lstStyle>
          <a:p>
            <a:r>
              <a:rPr lang="de-DE" altLang="ja-JP" smtClean="0"/>
              <a:t>Global Design Effort</a:t>
            </a:r>
            <a:endParaRPr lang="en-US" altLang="ja-JP"/>
          </a:p>
        </p:txBody>
      </p:sp>
      <p:sp>
        <p:nvSpPr>
          <p:cNvPr id="7" name="Foliennummernplatzhalter 6"/>
          <p:cNvSpPr>
            <a:spLocks noGrp="1"/>
          </p:cNvSpPr>
          <p:nvPr>
            <p:ph type="sldNum" sz="quarter" idx="12"/>
          </p:nvPr>
        </p:nvSpPr>
        <p:spPr/>
        <p:txBody>
          <a:bodyPr/>
          <a:lstStyle>
            <a:lvl1pPr>
              <a:defRPr smtClean="0"/>
            </a:lvl1pPr>
          </a:lstStyle>
          <a:p>
            <a:fld id="{03A1F97C-CD2A-8140-9D96-605F5C8C58E3}" type="slidenum">
              <a:rPr lang="ja-JP" altLang="en-US"/>
              <a:pPr/>
              <a:t>‹Nr.›</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8"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vl1pPr>
          </a:lstStyle>
          <a:p>
            <a:r>
              <a:rPr lang="de-DE" altLang="ja-JP" smtClean="0"/>
              <a:t>KEK,  September  7,  2010    First Baseline Ass. Wrkshp</a:t>
            </a:r>
            <a:endParaRPr lang="en-US" altLang="ja-JP"/>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r>
              <a:rPr lang="de-DE" altLang="ja-JP" smtClean="0"/>
              <a:t>Global Design Effort</a:t>
            </a:r>
            <a:endParaRPr lang="en-US" altLang="ja-JP"/>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a:lvl1pPr>
          </a:lstStyle>
          <a:p>
            <a:fld id="{905D63A5-7657-3541-A5A5-8A29C4B45F5D}" type="slidenum">
              <a:rPr lang="ja-JP" altLang="en-US"/>
              <a:pPr/>
              <a:t>‹Nr.›</a:t>
            </a:fld>
            <a:endParaRPr lang="en-US" altLang="ja-JP"/>
          </a:p>
        </p:txBody>
      </p:sp>
      <p:sp>
        <p:nvSpPr>
          <p:cNvPr id="1041" name="Text Box 17"/>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ja-JP" altLang="en-US" sz="2400"/>
          </a:p>
        </p:txBody>
      </p:sp>
      <p:sp>
        <p:nvSpPr>
          <p:cNvPr id="1042" name="Text Box 18"/>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ja-JP" altLang="en-US" sz="2400"/>
          </a:p>
        </p:txBody>
      </p:sp>
      <p:sp>
        <p:nvSpPr>
          <p:cNvPr id="1044" name="Rectangle 20"/>
          <p:cNvSpPr>
            <a:spLocks noGrp="1" noChangeArrowheads="1"/>
          </p:cNvSpPr>
          <p:nvPr>
            <p:ph type="title"/>
          </p:nvPr>
        </p:nvSpPr>
        <p:spPr bwMode="auto">
          <a:xfrm>
            <a:off x="1636713" y="0"/>
            <a:ext cx="708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ja-JP"/>
              <a:t>Click to edit Master title style</a:t>
            </a:r>
          </a:p>
        </p:txBody>
      </p:sp>
      <p:pic>
        <p:nvPicPr>
          <p:cNvPr id="1039" name="Picture 15" descr="ilccolor"/>
          <p:cNvPicPr>
            <a:picLocks noChangeAspect="1" noChangeArrowheads="1"/>
          </p:cNvPicPr>
          <p:nvPr userDrawn="1"/>
        </p:nvPicPr>
        <p:blipFill>
          <a:blip r:embed="rId17"/>
          <a:srcRect/>
          <a:stretch>
            <a:fillRect/>
          </a:stretch>
        </p:blipFill>
        <p:spPr bwMode="auto">
          <a:xfrm>
            <a:off x="0" y="0"/>
            <a:ext cx="1219200" cy="796925"/>
          </a:xfrm>
          <a:prstGeom prst="rect">
            <a:avLst/>
          </a:prstGeom>
          <a:noFill/>
        </p:spPr>
      </p:pic>
      <p:pic>
        <p:nvPicPr>
          <p:cNvPr id="1040" name="Picture 16" descr="1024_greendot_divider"/>
          <p:cNvPicPr>
            <a:picLocks noChangeAspect="1" noChangeArrowheads="1"/>
          </p:cNvPicPr>
          <p:nvPr userDrawn="1"/>
        </p:nvPicPr>
        <p:blipFill>
          <a:blip r:embed="rId18"/>
          <a:srcRect/>
          <a:stretch>
            <a:fillRect/>
          </a:stretch>
        </p:blipFill>
        <p:spPr bwMode="auto">
          <a:xfrm>
            <a:off x="1295400" y="685800"/>
            <a:ext cx="7848600" cy="153988"/>
          </a:xfrm>
          <a:prstGeom prst="rect">
            <a:avLst/>
          </a:prstGeom>
          <a:noFill/>
        </p:spPr>
      </p:pic>
      <p:pic>
        <p:nvPicPr>
          <p:cNvPr id="1045" name="Picture 21" descr="1024_greendot_divider"/>
          <p:cNvPicPr>
            <a:picLocks noChangeAspect="1" noChangeArrowheads="1"/>
          </p:cNvPicPr>
          <p:nvPr userDrawn="1"/>
        </p:nvPicPr>
        <p:blipFill>
          <a:blip r:embed="rId18"/>
          <a:srcRect/>
          <a:stretch>
            <a:fillRect/>
          </a:stretch>
        </p:blipFill>
        <p:spPr bwMode="auto">
          <a:xfrm>
            <a:off x="0" y="6248400"/>
            <a:ext cx="9144000" cy="179388"/>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ctr" rtl="0" fontAlgn="base">
        <a:spcBef>
          <a:spcPct val="0"/>
        </a:spcBef>
        <a:spcAft>
          <a:spcPct val="0"/>
        </a:spcAft>
        <a:defRPr sz="3600">
          <a:solidFill>
            <a:srgbClr val="23346C"/>
          </a:solidFill>
          <a:latin typeface="+mj-lt"/>
          <a:ea typeface="+mj-ea"/>
          <a:cs typeface="+mj-cs"/>
        </a:defRPr>
      </a:lvl1pPr>
      <a:lvl2pPr algn="ctr" rtl="0" fontAlgn="base">
        <a:spcBef>
          <a:spcPct val="0"/>
        </a:spcBef>
        <a:spcAft>
          <a:spcPct val="0"/>
        </a:spcAft>
        <a:defRPr sz="3600">
          <a:solidFill>
            <a:srgbClr val="23346C"/>
          </a:solidFill>
          <a:latin typeface="Arial" charset="0"/>
          <a:ea typeface="Arial Unicode MS" charset="0"/>
          <a:cs typeface="Arial Unicode MS" charset="0"/>
        </a:defRPr>
      </a:lvl2pPr>
      <a:lvl3pPr algn="ctr" rtl="0" fontAlgn="base">
        <a:spcBef>
          <a:spcPct val="0"/>
        </a:spcBef>
        <a:spcAft>
          <a:spcPct val="0"/>
        </a:spcAft>
        <a:defRPr sz="3600">
          <a:solidFill>
            <a:srgbClr val="23346C"/>
          </a:solidFill>
          <a:latin typeface="Arial" charset="0"/>
          <a:ea typeface="Arial Unicode MS" charset="0"/>
          <a:cs typeface="Arial Unicode MS" charset="0"/>
        </a:defRPr>
      </a:lvl3pPr>
      <a:lvl4pPr algn="ctr" rtl="0" fontAlgn="base">
        <a:spcBef>
          <a:spcPct val="0"/>
        </a:spcBef>
        <a:spcAft>
          <a:spcPct val="0"/>
        </a:spcAft>
        <a:defRPr sz="3600">
          <a:solidFill>
            <a:srgbClr val="23346C"/>
          </a:solidFill>
          <a:latin typeface="Arial" charset="0"/>
          <a:ea typeface="Arial Unicode MS" charset="0"/>
          <a:cs typeface="Arial Unicode MS" charset="0"/>
        </a:defRPr>
      </a:lvl4pPr>
      <a:lvl5pPr algn="ctr" rtl="0" fontAlgn="base">
        <a:spcBef>
          <a:spcPct val="0"/>
        </a:spcBef>
        <a:spcAft>
          <a:spcPct val="0"/>
        </a:spcAft>
        <a:defRPr sz="3600">
          <a:solidFill>
            <a:srgbClr val="23346C"/>
          </a:solidFill>
          <a:latin typeface="Arial" charset="0"/>
          <a:ea typeface="Arial Unicode MS" charset="0"/>
          <a:cs typeface="Arial Unicode MS" charset="0"/>
        </a:defRPr>
      </a:lvl5pPr>
      <a:lvl6pPr marL="457200" algn="ctr" rtl="0" fontAlgn="base">
        <a:spcBef>
          <a:spcPct val="0"/>
        </a:spcBef>
        <a:spcAft>
          <a:spcPct val="0"/>
        </a:spcAft>
        <a:defRPr sz="3600">
          <a:solidFill>
            <a:srgbClr val="23346C"/>
          </a:solidFill>
          <a:latin typeface="Arial" charset="0"/>
          <a:ea typeface="Arial Unicode MS" charset="0"/>
          <a:cs typeface="Arial Unicode MS" charset="0"/>
        </a:defRPr>
      </a:lvl6pPr>
      <a:lvl7pPr marL="914400" algn="ctr" rtl="0" fontAlgn="base">
        <a:spcBef>
          <a:spcPct val="0"/>
        </a:spcBef>
        <a:spcAft>
          <a:spcPct val="0"/>
        </a:spcAft>
        <a:defRPr sz="3600">
          <a:solidFill>
            <a:srgbClr val="23346C"/>
          </a:solidFill>
          <a:latin typeface="Arial" charset="0"/>
          <a:ea typeface="Arial Unicode MS" charset="0"/>
          <a:cs typeface="Arial Unicode MS" charset="0"/>
        </a:defRPr>
      </a:lvl7pPr>
      <a:lvl8pPr marL="1371600" algn="ctr" rtl="0" fontAlgn="base">
        <a:spcBef>
          <a:spcPct val="0"/>
        </a:spcBef>
        <a:spcAft>
          <a:spcPct val="0"/>
        </a:spcAft>
        <a:defRPr sz="3600">
          <a:solidFill>
            <a:srgbClr val="23346C"/>
          </a:solidFill>
          <a:latin typeface="Arial" charset="0"/>
          <a:ea typeface="Arial Unicode MS" charset="0"/>
          <a:cs typeface="Arial Unicode MS" charset="0"/>
        </a:defRPr>
      </a:lvl8pPr>
      <a:lvl9pPr marL="1828800" algn="ctr" rtl="0" fontAlgn="base">
        <a:spcBef>
          <a:spcPct val="0"/>
        </a:spcBef>
        <a:spcAft>
          <a:spcPct val="0"/>
        </a:spcAft>
        <a:defRPr sz="3600">
          <a:solidFill>
            <a:srgbClr val="23346C"/>
          </a:solidFill>
          <a:latin typeface="Arial" charset="0"/>
          <a:ea typeface="Arial Unicode MS" charset="0"/>
          <a:cs typeface="Arial Unicode MS" charset="0"/>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rgbClr val="23346C"/>
          </a:solidFill>
          <a:latin typeface="+mn-lt"/>
          <a:ea typeface="+mn-ea"/>
          <a:cs typeface="+mn-cs"/>
        </a:defRPr>
      </a:lvl2pPr>
      <a:lvl3pPr marL="1143000" indent="-228600" algn="l" rtl="0" fontAlgn="base">
        <a:spcBef>
          <a:spcPct val="20000"/>
        </a:spcBef>
        <a:spcAft>
          <a:spcPct val="0"/>
        </a:spcAft>
        <a:buChar char="•"/>
        <a:defRPr sz="20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4.wmf"/><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4" Type="http://schemas.openxmlformats.org/officeDocument/2006/relationships/image" Target="../media/image20.wm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3.wmf"/><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wmf"/><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8.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34.png"/><Relationship Id="rId5" Type="http://schemas.openxmlformats.org/officeDocument/2006/relationships/oleObject" Target="../embeddings/Microsoft_Formel-Editor1.bin"/><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 TargetMode="External"/><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Macintosh%20HD:Users:wilhelmbialowons:Desktop:Procurement_Test_Assembly.doc!OLE_LINK2" TargetMode="External"/><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37.jpeg"/></Relationships>
</file>

<file path=ppt/slides/_rels/slide36.xml.rels><?xml version="1.0" encoding="UTF-8" standalone="yes"?>
<Relationships xmlns="http://schemas.openxmlformats.org/package/2006/relationships"><Relationship Id="rId3" Type="http://schemas.openxmlformats.org/officeDocument/2006/relationships/image" Target="../media/image38.pdf"/><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4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hyperlink" Target="http://www.xfel.eu/project/construction_progress/" TargetMode="External"/><Relationship Id="rId4" Type="http://schemas.openxmlformats.org/officeDocument/2006/relationships/image" Target="../media/image10.pdf"/><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3"/>
          <p:cNvSpPr>
            <a:spLocks noGrp="1" noChangeArrowheads="1"/>
          </p:cNvSpPr>
          <p:nvPr>
            <p:ph type="dt" sz="half" idx="2"/>
          </p:nvPr>
        </p:nvSpPr>
        <p:spPr>
          <a:xfrm>
            <a:off x="685798" y="6248400"/>
            <a:ext cx="2185615" cy="457200"/>
          </a:xfrm>
        </p:spPr>
        <p:txBody>
          <a:bodyPr/>
          <a:lstStyle/>
          <a:p>
            <a:r>
              <a:rPr lang="en-US" altLang="ja-JP" dirty="0" smtClean="0"/>
              <a:t>KEK,  September  7,  2010    First Baseline Ass. </a:t>
            </a:r>
            <a:r>
              <a:rPr lang="en-US" altLang="ja-JP" dirty="0" err="1" smtClean="0"/>
              <a:t>Wrkshp</a:t>
            </a:r>
            <a:endParaRPr lang="en-US" altLang="ja-JP" dirty="0"/>
          </a:p>
        </p:txBody>
      </p:sp>
      <p:sp>
        <p:nvSpPr>
          <p:cNvPr id="7" name="Rectangle 4"/>
          <p:cNvSpPr>
            <a:spLocks noGrp="1" noChangeArrowheads="1"/>
          </p:cNvSpPr>
          <p:nvPr>
            <p:ph type="ftr" sz="quarter" idx="3"/>
          </p:nvPr>
        </p:nvSpPr>
        <p:spPr/>
        <p:txBody>
          <a:bodyPr/>
          <a:lstStyle/>
          <a:p>
            <a:r>
              <a:rPr lang="de-DE" altLang="ja-JP" smtClean="0"/>
              <a:t>Global Design Effort</a:t>
            </a:r>
            <a:endParaRPr lang="en-US" altLang="ja-JP"/>
          </a:p>
        </p:txBody>
      </p:sp>
      <p:sp>
        <p:nvSpPr>
          <p:cNvPr id="8" name="Rectangle 5"/>
          <p:cNvSpPr>
            <a:spLocks noGrp="1" noChangeArrowheads="1"/>
          </p:cNvSpPr>
          <p:nvPr>
            <p:ph type="sldNum" sz="quarter" idx="4"/>
          </p:nvPr>
        </p:nvSpPr>
        <p:spPr/>
        <p:txBody>
          <a:bodyPr/>
          <a:lstStyle/>
          <a:p>
            <a:fld id="{0D909433-4E44-934E-9C8D-3D079EEC1866}" type="slidenum">
              <a:rPr lang="ja-JP" altLang="en-US"/>
              <a:pPr/>
              <a:t>1</a:t>
            </a:fld>
            <a:endParaRPr lang="en-US" altLang="ja-JP"/>
          </a:p>
        </p:txBody>
      </p:sp>
      <p:pic>
        <p:nvPicPr>
          <p:cNvPr id="427018" name="Picture 10" descr="Acr25"/>
          <p:cNvPicPr>
            <a:picLocks noChangeAspect="1" noChangeArrowheads="1"/>
          </p:cNvPicPr>
          <p:nvPr/>
        </p:nvPicPr>
        <p:blipFill>
          <a:blip r:embed="rId3">
            <a:lum bright="60000"/>
          </a:blip>
          <a:srcRect l="3902" t="1663" r="4970" b="1231"/>
          <a:stretch>
            <a:fillRect/>
          </a:stretch>
        </p:blipFill>
        <p:spPr bwMode="auto">
          <a:xfrm>
            <a:off x="1333500" y="868363"/>
            <a:ext cx="6496050" cy="5219700"/>
          </a:xfrm>
          <a:prstGeom prst="rect">
            <a:avLst/>
          </a:prstGeom>
          <a:noFill/>
          <a:ln w="9525">
            <a:noFill/>
            <a:miter lim="800000"/>
            <a:headEnd/>
            <a:tailEnd/>
          </a:ln>
        </p:spPr>
      </p:pic>
      <p:sp>
        <p:nvSpPr>
          <p:cNvPr id="427013" name="Text Box 5"/>
          <p:cNvSpPr txBox="1">
            <a:spLocks noChangeArrowheads="1"/>
          </p:cNvSpPr>
          <p:nvPr/>
        </p:nvSpPr>
        <p:spPr bwMode="auto">
          <a:xfrm>
            <a:off x="0" y="2862654"/>
            <a:ext cx="9144000" cy="1692771"/>
          </a:xfrm>
          <a:prstGeom prst="rect">
            <a:avLst/>
          </a:prstGeom>
          <a:noFill/>
          <a:ln w="9525">
            <a:noFill/>
            <a:miter lim="800000"/>
            <a:headEnd/>
            <a:tailEnd/>
          </a:ln>
          <a:effectLst/>
        </p:spPr>
        <p:txBody>
          <a:bodyPr wrap="square" lIns="90000" rIns="90000">
            <a:prstTxWarp prst="textNoShape">
              <a:avLst/>
            </a:prstTxWarp>
            <a:spAutoFit/>
          </a:bodyPr>
          <a:lstStyle/>
          <a:p>
            <a:pPr algn="ctr"/>
            <a:r>
              <a:rPr lang="en-US" sz="4000" dirty="0" smtClean="0">
                <a:solidFill>
                  <a:srgbClr val="23346C"/>
                </a:solidFill>
              </a:rPr>
              <a:t>First Baseline Assessment Workshop</a:t>
            </a:r>
            <a:r>
              <a:rPr lang="en-US" sz="3900" dirty="0" smtClean="0">
                <a:solidFill>
                  <a:srgbClr val="23346C"/>
                </a:solidFill>
                <a:ea typeface="Arial" charset="0"/>
                <a:cs typeface="Arial" charset="0"/>
              </a:rPr>
              <a:t/>
            </a:r>
            <a:br>
              <a:rPr lang="en-US" sz="3900" dirty="0" smtClean="0">
                <a:solidFill>
                  <a:srgbClr val="23346C"/>
                </a:solidFill>
                <a:ea typeface="Arial" charset="0"/>
                <a:cs typeface="Arial" charset="0"/>
              </a:rPr>
            </a:br>
            <a:r>
              <a:rPr lang="en-US" sz="3200" dirty="0" smtClean="0">
                <a:solidFill>
                  <a:srgbClr val="23346C"/>
                </a:solidFill>
                <a:ea typeface="Arial" charset="0"/>
                <a:cs typeface="Arial" charset="0"/>
              </a:rPr>
              <a:t>BAW </a:t>
            </a:r>
            <a:r>
              <a:rPr lang="en-US" sz="3200" dirty="0" smtClean="0">
                <a:solidFill>
                  <a:srgbClr val="23346C"/>
                </a:solidFill>
              </a:rPr>
              <a:t>· </a:t>
            </a:r>
            <a:r>
              <a:rPr lang="de-DE" sz="3200" dirty="0" smtClean="0">
                <a:solidFill>
                  <a:srgbClr val="23346C"/>
                </a:solidFill>
              </a:rPr>
              <a:t>KEK </a:t>
            </a:r>
            <a:r>
              <a:rPr lang="en-US" sz="3200" dirty="0" smtClean="0">
                <a:solidFill>
                  <a:srgbClr val="23346C"/>
                </a:solidFill>
              </a:rPr>
              <a:t>· Tsukuba, Japan</a:t>
            </a:r>
            <a:endParaRPr lang="de-DE" sz="3200" dirty="0" smtClean="0">
              <a:solidFill>
                <a:srgbClr val="23346C"/>
              </a:solidFill>
            </a:endParaRPr>
          </a:p>
          <a:p>
            <a:pPr algn="ctr"/>
            <a:r>
              <a:rPr lang="en-US" sz="3200" dirty="0" smtClean="0">
                <a:solidFill>
                  <a:srgbClr val="23346C"/>
                </a:solidFill>
              </a:rPr>
              <a:t>September 7 to 10, 2010</a:t>
            </a:r>
          </a:p>
        </p:txBody>
      </p:sp>
      <p:sp>
        <p:nvSpPr>
          <p:cNvPr id="427014" name="Rectangle 6"/>
          <p:cNvSpPr>
            <a:spLocks noChangeArrowheads="1"/>
          </p:cNvSpPr>
          <p:nvPr/>
        </p:nvSpPr>
        <p:spPr bwMode="auto">
          <a:xfrm>
            <a:off x="0" y="1208870"/>
            <a:ext cx="9144000" cy="1455630"/>
          </a:xfrm>
          <a:prstGeom prst="rect">
            <a:avLst/>
          </a:prstGeom>
          <a:noFill/>
          <a:ln w="9525">
            <a:noFill/>
            <a:miter lim="800000"/>
            <a:headEnd/>
            <a:tailEnd/>
          </a:ln>
          <a:effectLst/>
        </p:spPr>
        <p:txBody>
          <a:bodyPr anchor="ctr">
            <a:prstTxWarp prst="textNoShape">
              <a:avLst/>
            </a:prstTxWarp>
          </a:bodyPr>
          <a:lstStyle/>
          <a:p>
            <a:pPr algn="ctr" eaLnBrk="1" fontAlgn="base" hangingPunct="1"/>
            <a:r>
              <a:rPr lang="en-US" sz="4000" b="1" dirty="0" smtClean="0">
                <a:solidFill>
                  <a:srgbClr val="23346C"/>
                </a:solidFill>
              </a:rPr>
              <a:t>Experience from the </a:t>
            </a:r>
            <a:r>
              <a:rPr lang="en-US" sz="4000" b="1" dirty="0" smtClean="0">
                <a:solidFill>
                  <a:srgbClr val="00FFFF"/>
                </a:solidFill>
              </a:rPr>
              <a:t>European XFEL</a:t>
            </a:r>
            <a:r>
              <a:rPr lang="en-US" sz="4000" b="1" dirty="0" smtClean="0">
                <a:solidFill>
                  <a:srgbClr val="FF8000"/>
                </a:solidFill>
                <a:latin typeface="Times New Roman"/>
                <a:cs typeface="Times New Roman"/>
              </a:rPr>
              <a:t>.</a:t>
            </a:r>
          </a:p>
          <a:p>
            <a:pPr algn="ctr" eaLnBrk="1" fontAlgn="base" hangingPunct="1"/>
            <a:r>
              <a:rPr lang="en-US" altLang="ja-JP" dirty="0" smtClean="0">
                <a:solidFill>
                  <a:srgbClr val="23346C"/>
                </a:solidFill>
              </a:rPr>
              <a:t>Installation of HLRF in a Single Tunnel</a:t>
            </a:r>
            <a:endParaRPr lang="en-US" altLang="ja-JP" dirty="0">
              <a:solidFill>
                <a:srgbClr val="23346C"/>
              </a:solidFill>
            </a:endParaRPr>
          </a:p>
        </p:txBody>
      </p:sp>
      <p:sp>
        <p:nvSpPr>
          <p:cNvPr id="427016" name="Rectangle 8"/>
          <p:cNvSpPr>
            <a:spLocks noChangeArrowheads="1"/>
          </p:cNvSpPr>
          <p:nvPr/>
        </p:nvSpPr>
        <p:spPr bwMode="auto">
          <a:xfrm>
            <a:off x="0" y="4704154"/>
            <a:ext cx="9144000" cy="1080445"/>
          </a:xfrm>
          <a:prstGeom prst="rect">
            <a:avLst/>
          </a:prstGeom>
          <a:noFill/>
          <a:ln w="9525">
            <a:noFill/>
            <a:miter lim="800000"/>
            <a:headEnd/>
            <a:tailEnd/>
          </a:ln>
        </p:spPr>
        <p:txBody>
          <a:bodyPr>
            <a:prstTxWarp prst="textNoShape">
              <a:avLst/>
            </a:prstTxWarp>
          </a:bodyPr>
          <a:lstStyle/>
          <a:p>
            <a:pPr algn="ctr" eaLnBrk="1" fontAlgn="base" hangingPunct="1">
              <a:spcBef>
                <a:spcPct val="20000"/>
              </a:spcBef>
            </a:pPr>
            <a:r>
              <a:rPr lang="en-US" altLang="ja-JP" sz="2800" dirty="0">
                <a:solidFill>
                  <a:srgbClr val="23346C"/>
                </a:solidFill>
              </a:rPr>
              <a:t>Wilhelm Bialowons </a:t>
            </a:r>
            <a:r>
              <a:rPr lang="en-US" altLang="ja-JP" sz="2800" dirty="0">
                <a:solidFill>
                  <a:srgbClr val="23346C"/>
                </a:solidFill>
                <a:ea typeface="Arial" charset="0"/>
                <a:cs typeface="Arial" charset="0"/>
              </a:rPr>
              <a:t>· DESY &amp; </a:t>
            </a:r>
            <a:r>
              <a:rPr lang="en-US" altLang="ja-JP" sz="2800" dirty="0" smtClean="0">
                <a:solidFill>
                  <a:srgbClr val="23346C"/>
                </a:solidFill>
                <a:ea typeface="Arial" charset="0"/>
                <a:cs typeface="Arial" charset="0"/>
              </a:rPr>
              <a:t>GDE</a:t>
            </a:r>
            <a:endParaRPr lang="en-US" altLang="ja-JP" sz="1200" dirty="0">
              <a:solidFill>
                <a:srgbClr val="23346C"/>
              </a:solidFill>
              <a:ea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10</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dirty="0" smtClean="0"/>
              <a:t>XFEL RF: Modula</a:t>
            </a:r>
            <a:r>
              <a:rPr lang="en-US" altLang="ja-JP" dirty="0" smtClean="0">
                <a:solidFill>
                  <a:srgbClr val="660066"/>
                </a:solidFill>
              </a:rPr>
              <a:t>t</a:t>
            </a:r>
            <a:r>
              <a:rPr lang="en-US" altLang="ja-JP" dirty="0" smtClean="0"/>
              <a:t>or Hall</a:t>
            </a:r>
            <a:endParaRPr lang="en-US" altLang="ja-JP" dirty="0"/>
          </a:p>
        </p:txBody>
      </p:sp>
      <p:pic>
        <p:nvPicPr>
          <p:cNvPr id="8" name="Picture 4"/>
          <p:cNvPicPr>
            <a:picLocks noChangeAspect="1" noChangeArrowheads="1"/>
          </p:cNvPicPr>
          <p:nvPr/>
        </p:nvPicPr>
        <p:blipFill>
          <a:blip r:embed="rId3"/>
          <a:srcRect l="3316" t="3658"/>
          <a:stretch>
            <a:fillRect/>
          </a:stretch>
        </p:blipFill>
        <p:spPr bwMode="auto">
          <a:xfrm>
            <a:off x="327332" y="929677"/>
            <a:ext cx="6510876" cy="3930632"/>
          </a:xfrm>
          <a:prstGeom prst="rect">
            <a:avLst/>
          </a:prstGeom>
          <a:noFill/>
          <a:ln w="9525">
            <a:noFill/>
            <a:miter lim="800000"/>
            <a:headEnd/>
            <a:tailEnd/>
          </a:ln>
          <a:effectLst/>
        </p:spPr>
      </p:pic>
      <p:sp>
        <p:nvSpPr>
          <p:cNvPr id="9" name="Text Box 5"/>
          <p:cNvSpPr txBox="1">
            <a:spLocks noChangeArrowheads="1"/>
          </p:cNvSpPr>
          <p:nvPr/>
        </p:nvSpPr>
        <p:spPr bwMode="auto">
          <a:xfrm>
            <a:off x="458264" y="5406272"/>
            <a:ext cx="8659549" cy="461665"/>
          </a:xfrm>
          <a:prstGeom prst="rect">
            <a:avLst/>
          </a:prstGeom>
          <a:noFill/>
          <a:ln w="9525">
            <a:noFill/>
            <a:miter lim="800000"/>
            <a:headEnd/>
            <a:tailEnd/>
          </a:ln>
          <a:effectLst/>
        </p:spPr>
        <p:txBody>
          <a:bodyPr wrap="square">
            <a:prstTxWarp prst="textNoShape">
              <a:avLst/>
            </a:prstTxWarp>
            <a:spAutoFit/>
          </a:bodyPr>
          <a:lstStyle/>
          <a:p>
            <a:pPr marL="342900" indent="-342900">
              <a:buFont typeface="Arial"/>
              <a:buChar char="•"/>
            </a:pPr>
            <a:r>
              <a:rPr lang="en-US" sz="2400" dirty="0" smtClean="0">
                <a:solidFill>
                  <a:srgbClr val="660066"/>
                </a:solidFill>
              </a:rPr>
              <a:t>Maintenance and Repair will be possible during Operation. </a:t>
            </a:r>
            <a:endParaRPr lang="en-US" sz="2400" dirty="0">
              <a:solidFill>
                <a:srgbClr val="660066"/>
              </a:solidFill>
            </a:endParaRPr>
          </a:p>
        </p:txBody>
      </p:sp>
      <p:pic>
        <p:nvPicPr>
          <p:cNvPr id="11" name="Picture 3"/>
          <p:cNvPicPr>
            <a:picLocks noChangeAspect="1" noChangeArrowheads="1"/>
          </p:cNvPicPr>
          <p:nvPr/>
        </p:nvPicPr>
        <p:blipFill>
          <a:blip r:embed="rId4"/>
          <a:srcRect/>
          <a:stretch>
            <a:fillRect/>
          </a:stretch>
        </p:blipFill>
        <p:spPr bwMode="auto">
          <a:xfrm>
            <a:off x="5590389" y="1228829"/>
            <a:ext cx="3141663" cy="1925637"/>
          </a:xfrm>
          <a:prstGeom prst="rect">
            <a:avLst/>
          </a:prstGeom>
          <a:noFill/>
          <a:ln w="9525">
            <a:noFill/>
            <a:miter lim="800000"/>
            <a:headEnd/>
            <a:tailEnd/>
          </a:ln>
          <a:effectLst/>
        </p:spPr>
      </p:pic>
      <p:sp>
        <p:nvSpPr>
          <p:cNvPr id="14" name="Textfeld 13"/>
          <p:cNvSpPr txBox="1"/>
          <p:nvPr/>
        </p:nvSpPr>
        <p:spPr>
          <a:xfrm>
            <a:off x="-26176" y="1636755"/>
            <a:ext cx="461665" cy="1361779"/>
          </a:xfrm>
          <a:prstGeom prst="rect">
            <a:avLst/>
          </a:prstGeom>
          <a:noFill/>
        </p:spPr>
        <p:txBody>
          <a:bodyPr vert="vert270" wrap="square" rtlCol="0">
            <a:spAutoFit/>
          </a:bodyPr>
          <a:lstStyle/>
          <a:p>
            <a:pPr algn="ctr"/>
            <a:r>
              <a:rPr lang="de-DE" sz="1800" dirty="0" smtClean="0">
                <a:solidFill>
                  <a:srgbClr val="0000FF"/>
                </a:solidFill>
              </a:rPr>
              <a:t>~ 30 m</a:t>
            </a:r>
            <a:endParaRPr lang="de-DE" sz="1800" dirty="0">
              <a:solidFill>
                <a:srgbClr val="0000FF"/>
              </a:solidFill>
            </a:endParaRPr>
          </a:p>
        </p:txBody>
      </p:sp>
      <p:cxnSp>
        <p:nvCxnSpPr>
          <p:cNvPr id="12" name="Gerade Verbindung mit Pfeil 11"/>
          <p:cNvCxnSpPr/>
          <p:nvPr/>
        </p:nvCxnSpPr>
        <p:spPr bwMode="auto">
          <a:xfrm rot="5400000">
            <a:off x="-345770" y="2298401"/>
            <a:ext cx="1400271" cy="1588"/>
          </a:xfrm>
          <a:prstGeom prst="straightConnector1">
            <a:avLst/>
          </a:prstGeom>
          <a:solidFill>
            <a:schemeClr val="accent1"/>
          </a:solidFill>
          <a:ln w="9525" cap="flat" cmpd="sng" algn="ctr">
            <a:solidFill>
              <a:srgbClr val="0000FF"/>
            </a:solidFill>
            <a:prstDash val="solid"/>
            <a:round/>
            <a:headEnd type="triangle" w="med" len="lg"/>
            <a:tailEnd type="triangle" w="med" len="lg"/>
          </a:ln>
          <a:effectLst/>
        </p:spPr>
      </p:cxnSp>
      <p:cxnSp>
        <p:nvCxnSpPr>
          <p:cNvPr id="15" name="Gerade Verbindung mit Pfeil 14"/>
          <p:cNvCxnSpPr/>
          <p:nvPr/>
        </p:nvCxnSpPr>
        <p:spPr bwMode="auto">
          <a:xfrm rot="10800000" flipV="1">
            <a:off x="903485" y="3587763"/>
            <a:ext cx="1597379" cy="9761"/>
          </a:xfrm>
          <a:prstGeom prst="straightConnector1">
            <a:avLst/>
          </a:prstGeom>
          <a:solidFill>
            <a:schemeClr val="accent1"/>
          </a:solidFill>
          <a:ln w="9525" cap="flat" cmpd="sng" algn="ctr">
            <a:solidFill>
              <a:srgbClr val="0000FF"/>
            </a:solidFill>
            <a:prstDash val="solid"/>
            <a:round/>
            <a:headEnd type="triangle" w="med" len="lg"/>
            <a:tailEnd type="triangle" w="med" len="lg"/>
          </a:ln>
          <a:effectLst/>
        </p:spPr>
      </p:cxnSp>
      <p:sp>
        <p:nvSpPr>
          <p:cNvPr id="22" name="Textfeld 21"/>
          <p:cNvSpPr txBox="1"/>
          <p:nvPr/>
        </p:nvSpPr>
        <p:spPr>
          <a:xfrm>
            <a:off x="903434" y="3273508"/>
            <a:ext cx="1584284" cy="369332"/>
          </a:xfrm>
          <a:prstGeom prst="rect">
            <a:avLst/>
          </a:prstGeom>
          <a:noFill/>
        </p:spPr>
        <p:txBody>
          <a:bodyPr wrap="square" rtlCol="0">
            <a:spAutoFit/>
          </a:bodyPr>
          <a:lstStyle/>
          <a:p>
            <a:pPr algn="ctr"/>
            <a:r>
              <a:rPr lang="de-DE" sz="1800" dirty="0" smtClean="0">
                <a:solidFill>
                  <a:srgbClr val="0000FF"/>
                </a:solidFill>
              </a:rPr>
              <a:t>~ 40 m</a:t>
            </a:r>
            <a:endParaRPr lang="de-DE" sz="1800" dirty="0">
              <a:solidFill>
                <a:srgbClr val="0000FF"/>
              </a:solidFill>
            </a:endParaRPr>
          </a:p>
        </p:txBody>
      </p:sp>
      <p:cxnSp>
        <p:nvCxnSpPr>
          <p:cNvPr id="23" name="Gerade Verbindung mit Pfeil 22"/>
          <p:cNvCxnSpPr/>
          <p:nvPr/>
        </p:nvCxnSpPr>
        <p:spPr bwMode="auto">
          <a:xfrm rot="5400000">
            <a:off x="2831968" y="4116109"/>
            <a:ext cx="506732" cy="1588"/>
          </a:xfrm>
          <a:prstGeom prst="straightConnector1">
            <a:avLst/>
          </a:prstGeom>
          <a:solidFill>
            <a:schemeClr val="accent1"/>
          </a:solidFill>
          <a:ln w="9525" cap="flat" cmpd="sng" algn="ctr">
            <a:solidFill>
              <a:srgbClr val="0000FF"/>
            </a:solidFill>
            <a:prstDash val="solid"/>
            <a:round/>
            <a:headEnd type="triangle" w="med" len="lg"/>
            <a:tailEnd type="triangle" w="med" len="lg"/>
          </a:ln>
          <a:effectLst/>
        </p:spPr>
      </p:cxnSp>
      <p:sp>
        <p:nvSpPr>
          <p:cNvPr id="25" name="Textfeld 24"/>
          <p:cNvSpPr txBox="1"/>
          <p:nvPr/>
        </p:nvSpPr>
        <p:spPr>
          <a:xfrm>
            <a:off x="3163848" y="3923482"/>
            <a:ext cx="868874" cy="369332"/>
          </a:xfrm>
          <a:prstGeom prst="rect">
            <a:avLst/>
          </a:prstGeom>
          <a:noFill/>
        </p:spPr>
        <p:txBody>
          <a:bodyPr wrap="square" rtlCol="0">
            <a:spAutoFit/>
          </a:bodyPr>
          <a:lstStyle/>
          <a:p>
            <a:r>
              <a:rPr lang="de-DE" sz="1800" dirty="0" smtClean="0">
                <a:solidFill>
                  <a:srgbClr val="0000FF"/>
                </a:solidFill>
              </a:rPr>
              <a:t>~ 8 m</a:t>
            </a:r>
            <a:endParaRPr lang="de-DE" sz="1800" dirty="0">
              <a:solidFill>
                <a:srgbClr val="0000FF"/>
              </a:solidFill>
            </a:endParaRPr>
          </a:p>
        </p:txBody>
      </p:sp>
      <p:sp>
        <p:nvSpPr>
          <p:cNvPr id="16" name="Textfeld 15"/>
          <p:cNvSpPr txBox="1"/>
          <p:nvPr/>
        </p:nvSpPr>
        <p:spPr>
          <a:xfrm>
            <a:off x="261865" y="4648382"/>
            <a:ext cx="5250394" cy="646331"/>
          </a:xfrm>
          <a:prstGeom prst="rect">
            <a:avLst/>
          </a:prstGeom>
          <a:solidFill>
            <a:srgbClr val="FFFFFF"/>
          </a:solidFill>
        </p:spPr>
        <p:txBody>
          <a:bodyPr wrap="square" rtlCol="0">
            <a:spAutoFit/>
          </a:bodyPr>
          <a:lstStyle/>
          <a:p>
            <a:endParaRPr lang="de-D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11</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Modulator Requirements</a:t>
            </a:r>
            <a:endParaRPr lang="en-US" altLang="ja-JP" sz="3200" dirty="0"/>
          </a:p>
        </p:txBody>
      </p:sp>
      <p:sp>
        <p:nvSpPr>
          <p:cNvPr id="7" name="Rectangle 3"/>
          <p:cNvSpPr txBox="1">
            <a:spLocks noChangeArrowheads="1"/>
          </p:cNvSpPr>
          <p:nvPr/>
        </p:nvSpPr>
        <p:spPr bwMode="auto">
          <a:xfrm>
            <a:off x="196400" y="960251"/>
            <a:ext cx="8947600" cy="1981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57200" marR="0" lvl="0" indent="-457200" algn="l" defTabSz="914400" rtl="0" eaLnBrk="1" fontAlgn="base" latinLnBrk="0" hangingPunct="1">
              <a:lnSpc>
                <a:spcPct val="100000"/>
              </a:lnSpc>
              <a:spcBef>
                <a:spcPct val="20000"/>
              </a:spcBef>
              <a:spcAft>
                <a:spcPct val="25000"/>
              </a:spcAft>
              <a:buClrTx/>
              <a:buSzTx/>
              <a:buFont typeface="Arial"/>
              <a:buChar char="•"/>
              <a:tabLst/>
              <a:defRPr/>
            </a:pPr>
            <a:r>
              <a:rPr kumimoji="0" lang="en-US" sz="2000" b="0" i="0" u="none" strike="noStrike" kern="0" cap="none" spc="0" normalizeH="0" baseline="0" dirty="0" smtClean="0">
                <a:ln>
                  <a:noFill/>
                </a:ln>
                <a:solidFill>
                  <a:srgbClr val="26004D"/>
                </a:solidFill>
                <a:effectLst/>
                <a:uLnTx/>
                <a:uFillTx/>
                <a:latin typeface="+mn-lt"/>
                <a:ea typeface="+mn-ea"/>
                <a:cs typeface="+mn-cs"/>
              </a:rPr>
              <a:t>Modulators must generate HV pulses up to 120 kV and 140 A, 1.57 ms pulse length and 10 Hz (30 Hz) repetition rate</a:t>
            </a:r>
          </a:p>
          <a:p>
            <a:pPr marL="457200" marR="0" lvl="0" indent="-457200" algn="l" defTabSz="914400" rtl="0" eaLnBrk="1" fontAlgn="base" latinLnBrk="0" hangingPunct="1">
              <a:lnSpc>
                <a:spcPct val="100000"/>
              </a:lnSpc>
              <a:spcBef>
                <a:spcPct val="20000"/>
              </a:spcBef>
              <a:spcAft>
                <a:spcPct val="25000"/>
              </a:spcAft>
              <a:buClrTx/>
              <a:buSzTx/>
              <a:buFont typeface="Arial"/>
              <a:buChar char="•"/>
              <a:tabLst/>
              <a:defRPr/>
            </a:pPr>
            <a:r>
              <a:rPr kumimoji="0" lang="en-US" sz="2000" b="0" i="0" u="none" strike="noStrike" kern="0" cap="none" spc="0" normalizeH="0" baseline="0" dirty="0" smtClean="0">
                <a:ln>
                  <a:noFill/>
                </a:ln>
                <a:solidFill>
                  <a:srgbClr val="26004D"/>
                </a:solidFill>
                <a:effectLst/>
                <a:uLnTx/>
                <a:uFillTx/>
                <a:latin typeface="+mn-lt"/>
                <a:ea typeface="+mn-ea"/>
                <a:cs typeface="+mn-cs"/>
              </a:rPr>
              <a:t>The top of the pulse must be flat within 1</a:t>
            </a:r>
            <a:r>
              <a:rPr kumimoji="0" lang="en-US" sz="2000" b="0" i="0" u="none" strike="noStrike" kern="0" cap="none" spc="0" normalizeH="0" dirty="0" smtClean="0">
                <a:ln>
                  <a:noFill/>
                </a:ln>
                <a:solidFill>
                  <a:srgbClr val="26004D"/>
                </a:solidFill>
                <a:effectLst/>
                <a:uLnTx/>
                <a:uFillTx/>
                <a:latin typeface="+mn-lt"/>
                <a:ea typeface="+mn-ea"/>
                <a:cs typeface="+mn-cs"/>
              </a:rPr>
              <a:t> </a:t>
            </a:r>
            <a:r>
              <a:rPr kumimoji="0" lang="en-US" sz="2000" b="0" i="0" u="none" strike="noStrike" kern="0" cap="none" spc="0" normalizeH="0" baseline="0" dirty="0" smtClean="0">
                <a:ln>
                  <a:noFill/>
                </a:ln>
                <a:solidFill>
                  <a:srgbClr val="26004D"/>
                </a:solidFill>
                <a:effectLst/>
                <a:uLnTx/>
                <a:uFillTx/>
                <a:latin typeface="+mn-lt"/>
                <a:ea typeface="+mn-ea"/>
                <a:cs typeface="+mn-cs"/>
              </a:rPr>
              <a:t>% </a:t>
            </a:r>
          </a:p>
          <a:p>
            <a:pPr marL="457200" marR="0" lvl="0" indent="-457200" algn="l" defTabSz="914400" rtl="0" eaLnBrk="1" fontAlgn="base" latinLnBrk="0" hangingPunct="1">
              <a:lnSpc>
                <a:spcPct val="100000"/>
              </a:lnSpc>
              <a:spcBef>
                <a:spcPct val="20000"/>
              </a:spcBef>
              <a:spcAft>
                <a:spcPct val="25000"/>
              </a:spcAft>
              <a:buClrTx/>
              <a:buSzTx/>
              <a:buFont typeface="Arial"/>
              <a:buChar char="•"/>
              <a:tabLst/>
              <a:defRPr/>
            </a:pPr>
            <a:r>
              <a:rPr kumimoji="0" lang="en-US" sz="2000" b="0" i="0" u="none" strike="noStrike" kern="0" cap="none" spc="0" normalizeH="0" baseline="0" dirty="0" smtClean="0">
                <a:ln>
                  <a:noFill/>
                </a:ln>
                <a:solidFill>
                  <a:srgbClr val="26004D"/>
                </a:solidFill>
                <a:effectLst/>
                <a:uLnTx/>
                <a:uFillTx/>
                <a:latin typeface="+mn-lt"/>
                <a:ea typeface="+mn-ea"/>
                <a:cs typeface="+mn-cs"/>
              </a:rPr>
              <a:t>The bouncer type modulator with its simple circuit diagram was chosen</a:t>
            </a:r>
            <a:r>
              <a:rPr kumimoji="0" lang="en-US" sz="1800" b="0" i="0" u="none" strike="noStrike" kern="0" cap="none" spc="0" normalizeH="0" baseline="0" dirty="0" smtClean="0">
                <a:ln>
                  <a:noFill/>
                </a:ln>
                <a:solidFill>
                  <a:srgbClr val="26004D"/>
                </a:solidFill>
                <a:effectLst/>
                <a:uLnTx/>
                <a:uFillTx/>
                <a:latin typeface="+mn-lt"/>
                <a:ea typeface="+mn-ea"/>
                <a:cs typeface="+mn-cs"/>
              </a:rPr>
              <a:t> </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GB" sz="1800" b="0" i="0" u="none" strike="noStrike" kern="0" cap="none" spc="0" normalizeH="0" baseline="0" noProof="0" dirty="0">
              <a:ln>
                <a:noFill/>
              </a:ln>
              <a:solidFill>
                <a:srgbClr val="26004D"/>
              </a:solidFill>
              <a:effectLst/>
              <a:uLnTx/>
              <a:uFillTx/>
              <a:latin typeface="+mn-lt"/>
              <a:ea typeface="+mn-ea"/>
              <a:cs typeface="+mn-cs"/>
            </a:endParaRPr>
          </a:p>
        </p:txBody>
      </p:sp>
      <p:pic>
        <p:nvPicPr>
          <p:cNvPr id="8" name="Picture 4"/>
          <p:cNvPicPr>
            <a:picLocks noChangeAspect="1" noChangeArrowheads="1"/>
          </p:cNvPicPr>
          <p:nvPr/>
        </p:nvPicPr>
        <p:blipFill>
          <a:blip r:embed="rId3"/>
          <a:srcRect/>
          <a:stretch>
            <a:fillRect/>
          </a:stretch>
        </p:blipFill>
        <p:spPr bwMode="auto">
          <a:xfrm>
            <a:off x="210885" y="2691573"/>
            <a:ext cx="8692526" cy="3308784"/>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12</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Bouncer Modulator</a:t>
            </a:r>
            <a:endParaRPr lang="en-US" altLang="ja-JP" sz="3200" dirty="0"/>
          </a:p>
        </p:txBody>
      </p:sp>
      <p:sp>
        <p:nvSpPr>
          <p:cNvPr id="7" name="Rectangle 3"/>
          <p:cNvSpPr txBox="1">
            <a:spLocks noChangeArrowheads="1"/>
          </p:cNvSpPr>
          <p:nvPr/>
        </p:nvSpPr>
        <p:spPr bwMode="auto">
          <a:xfrm>
            <a:off x="0" y="1268111"/>
            <a:ext cx="4687383" cy="424447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a:buChar char="•"/>
              <a:tabLst/>
              <a:defRPr/>
            </a:pPr>
            <a:r>
              <a:rPr kumimoji="0" lang="en-US" sz="1800" b="0" i="0" u="none" strike="noStrike" kern="0" cap="none" spc="0" normalizeH="0" baseline="0" dirty="0" smtClean="0">
                <a:ln>
                  <a:noFill/>
                </a:ln>
                <a:solidFill>
                  <a:schemeClr val="tx1"/>
                </a:solidFill>
                <a:effectLst/>
                <a:uLnTx/>
                <a:uFillTx/>
                <a:latin typeface="+mn-lt"/>
                <a:ea typeface="+mn-ea"/>
                <a:cs typeface="+mn-cs"/>
              </a:rPr>
              <a:t>Industry made subunits (</a:t>
            </a:r>
            <a:r>
              <a:rPr kumimoji="0" lang="en-US" sz="1800" b="1" i="0" u="none" strike="noStrike" kern="0" cap="none" spc="0" normalizeH="0" baseline="0" dirty="0" smtClean="0">
                <a:ln>
                  <a:noFill/>
                </a:ln>
                <a:solidFill>
                  <a:schemeClr val="tx1"/>
                </a:solidFill>
                <a:effectLst/>
                <a:uLnTx/>
                <a:uFillTx/>
                <a:latin typeface="+mn-lt"/>
                <a:ea typeface="+mn-ea"/>
                <a:cs typeface="+mn-cs"/>
              </a:rPr>
              <a:t>PPT</a:t>
            </a:r>
            <a:r>
              <a:rPr kumimoji="0" lang="en-US" sz="1800" b="1" i="0" u="none" strike="noStrike" kern="0" cap="none" spc="0" normalizeH="0" dirty="0" smtClean="0">
                <a:ln>
                  <a:noFill/>
                </a:ln>
                <a:solidFill>
                  <a:schemeClr val="tx1"/>
                </a:solidFill>
                <a:effectLst/>
                <a:uLnTx/>
                <a:uFillTx/>
                <a:latin typeface="+mn-lt"/>
                <a:ea typeface="+mn-ea"/>
                <a:cs typeface="+mn-cs"/>
              </a:rPr>
              <a:t> </a:t>
            </a:r>
            <a:r>
              <a:rPr kumimoji="0" lang="en-US" sz="1800" i="0" u="none" strike="noStrike" kern="0" cap="none" spc="0" normalizeH="0" dirty="0" smtClean="0">
                <a:ln>
                  <a:noFill/>
                </a:ln>
                <a:solidFill>
                  <a:schemeClr val="tx1"/>
                </a:solidFill>
                <a:effectLst/>
                <a:uLnTx/>
                <a:uFillTx/>
                <a:latin typeface="+mn-lt"/>
                <a:ea typeface="+mn-ea"/>
                <a:cs typeface="+mn-cs"/>
              </a:rPr>
              <a:t>(General Vendor)</a:t>
            </a:r>
            <a:r>
              <a:rPr kumimoji="0" lang="en-US" sz="1800" b="0" i="0" u="none" strike="noStrike" kern="0" cap="none" spc="0" normalizeH="0" baseline="0" dirty="0" smtClean="0">
                <a:ln>
                  <a:noFill/>
                </a:ln>
                <a:solidFill>
                  <a:schemeClr val="tx1"/>
                </a:solidFill>
                <a:effectLst/>
                <a:uLnTx/>
                <a:uFillTx/>
                <a:latin typeface="+mn-lt"/>
                <a:ea typeface="+mn-ea"/>
                <a:cs typeface="+mn-cs"/>
              </a:rPr>
              <a:t>, A</a:t>
            </a:r>
            <a:r>
              <a:rPr kumimoji="0" lang="en-US" sz="1800" b="0" i="0" u="none" strike="noStrike" kern="0" cap="none" spc="0" normalizeH="0" baseline="0" noProof="0" dirty="0" smtClean="0">
                <a:ln>
                  <a:noFill/>
                </a:ln>
                <a:solidFill>
                  <a:schemeClr val="tx1"/>
                </a:solidFill>
                <a:effectLst/>
                <a:uLnTx/>
                <a:uFillTx/>
                <a:latin typeface="+mn-lt"/>
                <a:ea typeface="+mn-ea"/>
                <a:cs typeface="+mn-cs"/>
              </a:rPr>
              <a:t>BB, FUG, </a:t>
            </a:r>
            <a:r>
              <a:rPr kumimoji="0" lang="en-US" sz="1800" b="0" i="0" u="none" strike="noStrike" kern="0" cap="none" spc="0" normalizeH="0" baseline="0" noProof="0" dirty="0" err="1" smtClean="0">
                <a:ln>
                  <a:noFill/>
                </a:ln>
                <a:solidFill>
                  <a:schemeClr val="tx1"/>
                </a:solidFill>
                <a:effectLst/>
                <a:uLnTx/>
                <a:uFillTx/>
                <a:latin typeface="+mn-lt"/>
                <a:ea typeface="+mn-ea"/>
                <a:cs typeface="+mn-cs"/>
              </a:rPr>
              <a:t>Poynting</a:t>
            </a:r>
            <a:r>
              <a:rPr kumimoji="0" lang="en-US" sz="1800" b="0" i="0" u="none" strike="noStrike" kern="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 typeface="Arial"/>
              <a:buChar char="•"/>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Constant power power supply for suppression of 10 Hz repetition rate disturbances in the mains</a:t>
            </a:r>
          </a:p>
          <a:p>
            <a:pPr marL="342900" marR="0" lvl="0" indent="-342900" algn="l" defTabSz="914400" rtl="0" eaLnBrk="1" fontAlgn="base" latinLnBrk="0" hangingPunct="1">
              <a:lnSpc>
                <a:spcPct val="100000"/>
              </a:lnSpc>
              <a:spcBef>
                <a:spcPct val="20000"/>
              </a:spcBef>
              <a:spcAft>
                <a:spcPct val="0"/>
              </a:spcAft>
              <a:buClrTx/>
              <a:buSzTx/>
              <a:buFont typeface="Arial"/>
              <a:buChar char="•"/>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Compact storage capacitor bank with self healing capacitors</a:t>
            </a:r>
          </a:p>
          <a:p>
            <a:pPr marL="342900" marR="0" lvl="0" indent="-342900" algn="l" defTabSz="914400" rtl="0" eaLnBrk="1" fontAlgn="base" latinLnBrk="0" hangingPunct="1">
              <a:lnSpc>
                <a:spcPct val="100000"/>
              </a:lnSpc>
              <a:spcBef>
                <a:spcPct val="20000"/>
              </a:spcBef>
              <a:spcAft>
                <a:spcPct val="0"/>
              </a:spcAft>
              <a:buClrTx/>
              <a:buSzTx/>
              <a:buFont typeface="Arial"/>
              <a:buChar char="•"/>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IGCT Stack (ABB); 7 </a:t>
            </a:r>
            <a:r>
              <a:rPr kumimoji="0" lang="en-US" sz="1800" b="0" i="0" u="none" strike="noStrike" kern="0" cap="none" spc="0" normalizeH="0" baseline="0" noProof="0" dirty="0" err="1" smtClean="0">
                <a:ln>
                  <a:noFill/>
                </a:ln>
                <a:solidFill>
                  <a:schemeClr val="tx1"/>
                </a:solidFill>
                <a:effectLst/>
                <a:uLnTx/>
                <a:uFillTx/>
                <a:latin typeface="+mn-lt"/>
                <a:ea typeface="+mn-ea"/>
                <a:cs typeface="+mn-cs"/>
              </a:rPr>
              <a:t>IGCTs</a:t>
            </a:r>
            <a:r>
              <a:rPr kumimoji="0" lang="en-US" sz="1800" b="0" i="0" u="none" strike="noStrike" kern="0" cap="none" spc="0" normalizeH="0" baseline="0" noProof="0" dirty="0" smtClean="0">
                <a:ln>
                  <a:noFill/>
                </a:ln>
                <a:solidFill>
                  <a:schemeClr val="tx1"/>
                </a:solidFill>
                <a:effectLst/>
                <a:uLnTx/>
                <a:uFillTx/>
                <a:latin typeface="+mn-lt"/>
                <a:ea typeface="+mn-ea"/>
                <a:cs typeface="+mn-cs"/>
              </a:rPr>
              <a:t> in series, 2 are redundant</a:t>
            </a:r>
          </a:p>
          <a:p>
            <a:pPr marL="342900" marR="0" lvl="0" indent="-342900" algn="l" defTabSz="914400" rtl="0" eaLnBrk="1" fontAlgn="base" latinLnBrk="0" hangingPunct="1">
              <a:lnSpc>
                <a:spcPct val="100000"/>
              </a:lnSpc>
              <a:spcBef>
                <a:spcPct val="20000"/>
              </a:spcBef>
              <a:spcAft>
                <a:spcPct val="0"/>
              </a:spcAft>
              <a:buClrTx/>
              <a:buSzTx/>
              <a:buFont typeface="Arial"/>
              <a:buChar char="•"/>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Low leakage inductance pulse transformer (ABB) </a:t>
            </a:r>
            <a:r>
              <a:rPr kumimoji="0" lang="en-US" sz="1800" b="0" i="1" u="none" strike="noStrike" kern="0" cap="none" spc="0" normalizeH="0" baseline="0" noProof="0" dirty="0" smtClean="0">
                <a:ln>
                  <a:noFill/>
                </a:ln>
                <a:solidFill>
                  <a:schemeClr val="tx1"/>
                </a:solidFill>
                <a:effectLst/>
                <a:uLnTx/>
                <a:uFillTx/>
                <a:latin typeface="+mn-lt"/>
                <a:ea typeface="+mn-ea"/>
                <a:cs typeface="+mn-cs"/>
              </a:rPr>
              <a:t>L</a:t>
            </a:r>
            <a:r>
              <a:rPr kumimoji="0" lang="en-US" sz="1800" b="0" i="0" u="none" strike="noStrike" kern="0" cap="none" spc="0" normalizeH="0" baseline="0" noProof="0" dirty="0" smtClean="0">
                <a:ln>
                  <a:noFill/>
                </a:ln>
                <a:solidFill>
                  <a:schemeClr val="tx1"/>
                </a:solidFill>
                <a:effectLst/>
                <a:uLnTx/>
                <a:uFillTx/>
                <a:latin typeface="+mn-lt"/>
                <a:ea typeface="+mn-ea"/>
                <a:cs typeface="+mn-cs"/>
              </a:rPr>
              <a:t> &lt; 200 </a:t>
            </a:r>
            <a:r>
              <a:rPr kumimoji="0" lang="en-US" sz="1800" b="0" i="0" u="none" strike="noStrike" kern="0" cap="none" spc="0" normalizeH="0" baseline="0" noProof="0" dirty="0" err="1" smtClean="0">
                <a:ln>
                  <a:noFill/>
                </a:ln>
                <a:solidFill>
                  <a:schemeClr val="tx1"/>
                </a:solidFill>
                <a:effectLst/>
                <a:uLnTx/>
                <a:uFillTx/>
                <a:latin typeface="Symbol" charset="2"/>
                <a:ea typeface="+mn-ea"/>
                <a:cs typeface="+mn-cs"/>
              </a:rPr>
              <a:t>m</a:t>
            </a:r>
            <a:r>
              <a:rPr kumimoji="0" lang="en-US" sz="1800" b="0" i="0" u="none" strike="noStrike" kern="0" cap="none" spc="0" normalizeH="0" baseline="0" noProof="0" dirty="0" err="1" smtClean="0">
                <a:ln>
                  <a:noFill/>
                </a:ln>
                <a:solidFill>
                  <a:schemeClr val="tx1"/>
                </a:solidFill>
                <a:effectLst/>
                <a:uLnTx/>
                <a:uFillTx/>
                <a:latin typeface="+mn-lt"/>
                <a:ea typeface="+mn-ea"/>
                <a:cs typeface="+mn-cs"/>
              </a:rPr>
              <a:t>H</a:t>
            </a:r>
            <a:r>
              <a:rPr kumimoji="0" lang="en-US" sz="1800" b="0" i="0" u="none" strike="noStrike" kern="0" cap="none" spc="0" normalizeH="0" baseline="0" noProof="0" dirty="0" smtClean="0">
                <a:ln>
                  <a:noFill/>
                </a:ln>
                <a:solidFill>
                  <a:schemeClr val="tx1"/>
                </a:solidFill>
                <a:effectLst/>
                <a:uLnTx/>
                <a:uFillTx/>
                <a:latin typeface="+mn-lt"/>
                <a:ea typeface="+mn-ea"/>
                <a:cs typeface="+mn-cs"/>
              </a:rPr>
              <a:t> resulting in shorter HV pulse rise time of &lt; 200 </a:t>
            </a:r>
            <a:r>
              <a:rPr kumimoji="0" lang="en-US" sz="1800" b="0" i="0" u="none" strike="noStrike" kern="0" cap="none" spc="0" normalizeH="0" baseline="0" noProof="0" dirty="0" smtClean="0">
                <a:ln>
                  <a:noFill/>
                </a:ln>
                <a:solidFill>
                  <a:schemeClr val="tx1"/>
                </a:solidFill>
                <a:effectLst/>
                <a:uLnTx/>
                <a:uFillTx/>
                <a:latin typeface="Symbol" charset="2"/>
                <a:ea typeface="+mn-ea"/>
                <a:cs typeface="+mn-cs"/>
              </a:rPr>
              <a:t>m</a:t>
            </a:r>
            <a:r>
              <a:rPr kumimoji="0" lang="en-US" sz="1800" b="0" i="0" u="none" strike="noStrike" kern="0" cap="none" spc="0" normalizeH="0" baseline="0" noProof="0" dirty="0" smtClean="0">
                <a:ln>
                  <a:noFill/>
                </a:ln>
                <a:solidFill>
                  <a:schemeClr val="tx1"/>
                </a:solidFill>
                <a:effectLst/>
                <a:uLnTx/>
                <a:uFillTx/>
                <a:latin typeface="+mn-lt"/>
                <a:ea typeface="+mn-ea"/>
                <a:cs typeface="+mn-cs"/>
              </a:rPr>
              <a:t>s</a:t>
            </a:r>
          </a:p>
          <a:p>
            <a:pPr marL="342900" marR="0" lvl="0" indent="-342900" algn="l" defTabSz="914400" rtl="0" eaLnBrk="1" fontAlgn="base" latinLnBrk="0" hangingPunct="1">
              <a:lnSpc>
                <a:spcPct val="100000"/>
              </a:lnSpc>
              <a:spcBef>
                <a:spcPct val="20000"/>
              </a:spcBef>
              <a:spcAft>
                <a:spcPct val="0"/>
              </a:spcAft>
              <a:buClrTx/>
              <a:buSzTx/>
              <a:buFont typeface="Arial"/>
              <a:buChar char="•"/>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Light Triggered </a:t>
            </a:r>
            <a:r>
              <a:rPr kumimoji="0" lang="en-US" sz="1800" b="0" i="0" u="none" strike="noStrike" kern="0" cap="none" spc="0" normalizeH="0" baseline="0" noProof="0" dirty="0" err="1" smtClean="0">
                <a:ln>
                  <a:noFill/>
                </a:ln>
                <a:solidFill>
                  <a:schemeClr val="tx1"/>
                </a:solidFill>
                <a:effectLst/>
                <a:uLnTx/>
                <a:uFillTx/>
                <a:latin typeface="+mn-lt"/>
                <a:ea typeface="+mn-ea"/>
                <a:cs typeface="+mn-cs"/>
              </a:rPr>
              <a:t>Thyristor</a:t>
            </a:r>
            <a:r>
              <a:rPr kumimoji="0" lang="en-US" sz="1800" b="0" i="0" u="none" strike="noStrike" kern="0" cap="none" spc="0" normalizeH="0" baseline="0" noProof="0" dirty="0" smtClean="0">
                <a:ln>
                  <a:noFill/>
                </a:ln>
                <a:solidFill>
                  <a:schemeClr val="tx1"/>
                </a:solidFill>
                <a:effectLst/>
                <a:uLnTx/>
                <a:uFillTx/>
                <a:latin typeface="+mn-lt"/>
                <a:ea typeface="+mn-ea"/>
                <a:cs typeface="+mn-cs"/>
              </a:rPr>
              <a:t> crowbar avoiding mercury of ignitrons</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GB" sz="1800" b="0" i="0" u="none" strike="noStrike" kern="0" cap="none" spc="0" normalizeH="0" baseline="0" noProof="0" dirty="0">
              <a:ln>
                <a:noFill/>
              </a:ln>
              <a:solidFill>
                <a:srgbClr val="26004D"/>
              </a:solidFill>
              <a:effectLst/>
              <a:uLnTx/>
              <a:uFillTx/>
              <a:latin typeface="+mn-lt"/>
              <a:ea typeface="+mn-ea"/>
              <a:cs typeface="+mn-cs"/>
            </a:endParaRPr>
          </a:p>
        </p:txBody>
      </p:sp>
      <p:pic>
        <p:nvPicPr>
          <p:cNvPr id="8" name="Picture 4"/>
          <p:cNvPicPr>
            <a:picLocks noChangeAspect="1" noChangeArrowheads="1"/>
          </p:cNvPicPr>
          <p:nvPr/>
        </p:nvPicPr>
        <p:blipFill>
          <a:blip r:embed="rId3"/>
          <a:srcRect/>
          <a:stretch>
            <a:fillRect/>
          </a:stretch>
        </p:blipFill>
        <p:spPr bwMode="auto">
          <a:xfrm>
            <a:off x="4550168" y="1169292"/>
            <a:ext cx="4038600" cy="2155825"/>
          </a:xfrm>
          <a:prstGeom prst="rect">
            <a:avLst/>
          </a:prstGeom>
          <a:noFill/>
          <a:ln w="9525">
            <a:noFill/>
            <a:miter lim="800000"/>
            <a:headEnd/>
            <a:tailEnd/>
          </a:ln>
          <a:effectLst/>
        </p:spPr>
      </p:pic>
      <p:pic>
        <p:nvPicPr>
          <p:cNvPr id="9" name="Picture 5"/>
          <p:cNvPicPr>
            <a:picLocks noChangeAspect="1" noChangeArrowheads="1"/>
          </p:cNvPicPr>
          <p:nvPr/>
        </p:nvPicPr>
        <p:blipFill>
          <a:blip r:embed="rId4"/>
          <a:srcRect/>
          <a:stretch>
            <a:fillRect/>
          </a:stretch>
        </p:blipFill>
        <p:spPr bwMode="auto">
          <a:xfrm>
            <a:off x="5089918" y="3452117"/>
            <a:ext cx="2916238" cy="21875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13</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Modulator</a:t>
            </a:r>
            <a:endParaRPr lang="en-US" altLang="ja-JP" sz="3200" dirty="0"/>
          </a:p>
        </p:txBody>
      </p:sp>
      <p:pic>
        <p:nvPicPr>
          <p:cNvPr id="7" name="Picture 4"/>
          <p:cNvPicPr>
            <a:picLocks noChangeAspect="1" noChangeArrowheads="1"/>
          </p:cNvPicPr>
          <p:nvPr/>
        </p:nvPicPr>
        <p:blipFill>
          <a:blip r:embed="rId3"/>
          <a:srcRect/>
          <a:stretch>
            <a:fillRect/>
          </a:stretch>
        </p:blipFill>
        <p:spPr bwMode="auto">
          <a:xfrm>
            <a:off x="0" y="2349500"/>
            <a:ext cx="4570413" cy="2019300"/>
          </a:xfrm>
          <a:prstGeom prst="rect">
            <a:avLst/>
          </a:prstGeom>
          <a:noFill/>
          <a:ln w="9525">
            <a:noFill/>
            <a:miter lim="800000"/>
            <a:headEnd/>
            <a:tailEnd/>
          </a:ln>
          <a:effectLst/>
        </p:spPr>
      </p:pic>
      <p:sp>
        <p:nvSpPr>
          <p:cNvPr id="8" name="Text Box 7"/>
          <p:cNvSpPr txBox="1">
            <a:spLocks noChangeArrowheads="1"/>
          </p:cNvSpPr>
          <p:nvPr/>
        </p:nvSpPr>
        <p:spPr bwMode="auto">
          <a:xfrm>
            <a:off x="0" y="4905375"/>
            <a:ext cx="9144000" cy="400110"/>
          </a:xfrm>
          <a:prstGeom prst="rect">
            <a:avLst/>
          </a:prstGeom>
          <a:noFill/>
          <a:ln w="9525">
            <a:noFill/>
            <a:miter lim="800000"/>
            <a:headEnd/>
            <a:tailEnd/>
          </a:ln>
          <a:effectLst/>
        </p:spPr>
        <p:txBody>
          <a:bodyPr wrap="square">
            <a:prstTxWarp prst="textNoShape">
              <a:avLst/>
            </a:prstTxWarp>
            <a:spAutoFit/>
          </a:bodyPr>
          <a:lstStyle/>
          <a:p>
            <a:pPr algn="ctr"/>
            <a:r>
              <a:rPr lang="de-DE" sz="2000" dirty="0">
                <a:solidFill>
                  <a:srgbClr val="21004E"/>
                </a:solidFill>
              </a:rPr>
              <a:t>Installation at DESY, </a:t>
            </a:r>
            <a:r>
              <a:rPr lang="de-DE" sz="2000" dirty="0" err="1">
                <a:solidFill>
                  <a:srgbClr val="21004E"/>
                </a:solidFill>
              </a:rPr>
              <a:t>location</a:t>
            </a:r>
            <a:r>
              <a:rPr lang="de-DE" sz="2000" dirty="0">
                <a:solidFill>
                  <a:srgbClr val="21004E"/>
                </a:solidFill>
              </a:rPr>
              <a:t> </a:t>
            </a:r>
            <a:r>
              <a:rPr lang="de-DE" sz="2000" dirty="0" smtClean="0">
                <a:solidFill>
                  <a:srgbClr val="21004E"/>
                </a:solidFill>
              </a:rPr>
              <a:t>Zeuthen</a:t>
            </a:r>
            <a:endParaRPr lang="en-GB" sz="2000" dirty="0">
              <a:solidFill>
                <a:srgbClr val="21004E"/>
              </a:solidFill>
            </a:endParaRPr>
          </a:p>
        </p:txBody>
      </p:sp>
      <p:sp>
        <p:nvSpPr>
          <p:cNvPr id="9" name="Rectangle 8"/>
          <p:cNvSpPr>
            <a:spLocks noChangeArrowheads="1"/>
          </p:cNvSpPr>
          <p:nvPr/>
        </p:nvSpPr>
        <p:spPr bwMode="auto">
          <a:xfrm>
            <a:off x="358775" y="1233488"/>
            <a:ext cx="184150" cy="457200"/>
          </a:xfrm>
          <a:prstGeom prst="rect">
            <a:avLst/>
          </a:prstGeom>
          <a:noFill/>
          <a:ln w="9525">
            <a:noFill/>
            <a:miter lim="800000"/>
            <a:headEnd/>
            <a:tailEnd/>
          </a:ln>
          <a:effectLst/>
        </p:spPr>
        <p:txBody>
          <a:bodyPr wrap="none">
            <a:prstTxWarp prst="textNoShape">
              <a:avLst/>
            </a:prstTxWarp>
            <a:spAutoFit/>
          </a:bodyPr>
          <a:lstStyle/>
          <a:p>
            <a:endParaRPr lang="de-DE" sz="2400" b="1">
              <a:solidFill>
                <a:srgbClr val="26004D"/>
              </a:solidFill>
            </a:endParaRPr>
          </a:p>
        </p:txBody>
      </p:sp>
      <p:pic>
        <p:nvPicPr>
          <p:cNvPr id="10" name="Picture 9"/>
          <p:cNvPicPr>
            <a:picLocks noChangeAspect="1" noChangeArrowheads="1"/>
          </p:cNvPicPr>
          <p:nvPr/>
        </p:nvPicPr>
        <p:blipFill>
          <a:blip r:embed="rId4"/>
          <a:srcRect/>
          <a:stretch>
            <a:fillRect/>
          </a:stretch>
        </p:blipFill>
        <p:spPr bwMode="auto">
          <a:xfrm>
            <a:off x="4643438" y="2349500"/>
            <a:ext cx="4217987" cy="2033588"/>
          </a:xfrm>
          <a:prstGeom prst="rect">
            <a:avLst/>
          </a:prstGeom>
          <a:noFill/>
          <a:ln w="9525">
            <a:noFill/>
            <a:miter lim="800000"/>
            <a:headEnd/>
            <a:tailEnd/>
          </a:ln>
          <a:effectLst/>
        </p:spPr>
      </p:pic>
      <p:sp>
        <p:nvSpPr>
          <p:cNvPr id="11" name="Rectangle 11"/>
          <p:cNvSpPr>
            <a:spLocks noChangeArrowheads="1"/>
          </p:cNvSpPr>
          <p:nvPr/>
        </p:nvSpPr>
        <p:spPr bwMode="auto">
          <a:xfrm>
            <a:off x="4679950" y="1881188"/>
            <a:ext cx="3898160" cy="369332"/>
          </a:xfrm>
          <a:prstGeom prst="rect">
            <a:avLst/>
          </a:prstGeom>
          <a:noFill/>
          <a:ln w="9525">
            <a:noFill/>
            <a:miter lim="800000"/>
            <a:headEnd/>
            <a:tailEnd/>
          </a:ln>
          <a:effectLst/>
        </p:spPr>
        <p:txBody>
          <a:bodyPr wrap="none">
            <a:prstTxWarp prst="textNoShape">
              <a:avLst/>
            </a:prstTxWarp>
            <a:spAutoFit/>
          </a:bodyPr>
          <a:lstStyle/>
          <a:p>
            <a:r>
              <a:rPr lang="de-DE" sz="1800" b="1" dirty="0">
                <a:solidFill>
                  <a:srgbClr val="21004E"/>
                </a:solidFill>
              </a:rPr>
              <a:t>PSM Modulator </a:t>
            </a:r>
            <a:r>
              <a:rPr lang="de-DE" sz="1800" b="1" dirty="0" err="1">
                <a:solidFill>
                  <a:srgbClr val="21004E"/>
                </a:solidFill>
              </a:rPr>
              <a:t>by</a:t>
            </a:r>
            <a:r>
              <a:rPr lang="de-DE" sz="1800" b="1" dirty="0">
                <a:solidFill>
                  <a:srgbClr val="21004E"/>
                </a:solidFill>
              </a:rPr>
              <a:t> Thomson </a:t>
            </a:r>
            <a:r>
              <a:rPr lang="de-DE" sz="1800" b="1" dirty="0" smtClean="0">
                <a:solidFill>
                  <a:srgbClr val="21004E"/>
                </a:solidFill>
              </a:rPr>
              <a:t>BM</a:t>
            </a:r>
            <a:r>
              <a:rPr lang="de-DE" sz="1800" b="1" dirty="0" smtClean="0">
                <a:solidFill>
                  <a:srgbClr val="21004E"/>
                </a:solidFill>
                <a:latin typeface="Zapf Dingbats"/>
                <a:ea typeface="Zapf Dingbats"/>
                <a:cs typeface="Zapf Dingbats"/>
              </a:rPr>
              <a:t>✓</a:t>
            </a:r>
            <a:endParaRPr lang="en-GB" sz="1800" b="1" dirty="0">
              <a:solidFill>
                <a:srgbClr val="21004E"/>
              </a:solidFill>
            </a:endParaRPr>
          </a:p>
        </p:txBody>
      </p:sp>
      <p:sp>
        <p:nvSpPr>
          <p:cNvPr id="12" name="Rectangle 12"/>
          <p:cNvSpPr>
            <a:spLocks noChangeArrowheads="1"/>
          </p:cNvSpPr>
          <p:nvPr/>
        </p:nvSpPr>
        <p:spPr bwMode="auto">
          <a:xfrm>
            <a:off x="0" y="1916113"/>
            <a:ext cx="4194590" cy="369332"/>
          </a:xfrm>
          <a:prstGeom prst="rect">
            <a:avLst/>
          </a:prstGeom>
          <a:noFill/>
          <a:ln w="9525">
            <a:noFill/>
            <a:miter lim="800000"/>
            <a:headEnd/>
            <a:tailEnd/>
          </a:ln>
          <a:effectLst/>
        </p:spPr>
        <p:txBody>
          <a:bodyPr wrap="none">
            <a:prstTxWarp prst="textNoShape">
              <a:avLst/>
            </a:prstTxWarp>
            <a:spAutoFit/>
          </a:bodyPr>
          <a:lstStyle/>
          <a:p>
            <a:r>
              <a:rPr lang="de-DE" sz="1800" b="1" dirty="0" err="1">
                <a:solidFill>
                  <a:srgbClr val="21004E"/>
                </a:solidFill>
              </a:rPr>
              <a:t>Bouncer</a:t>
            </a:r>
            <a:r>
              <a:rPr lang="de-DE" sz="1800" b="1" dirty="0">
                <a:solidFill>
                  <a:srgbClr val="21004E"/>
                </a:solidFill>
              </a:rPr>
              <a:t> Modulator </a:t>
            </a:r>
            <a:r>
              <a:rPr lang="de-DE" sz="1800" b="1" dirty="0" err="1">
                <a:solidFill>
                  <a:srgbClr val="21004E"/>
                </a:solidFill>
              </a:rPr>
              <a:t>by</a:t>
            </a:r>
            <a:r>
              <a:rPr lang="de-DE" sz="1800" b="1" dirty="0">
                <a:solidFill>
                  <a:srgbClr val="21004E"/>
                </a:solidFill>
              </a:rPr>
              <a:t> </a:t>
            </a:r>
            <a:r>
              <a:rPr lang="de-DE" sz="1800" b="1" dirty="0" err="1">
                <a:solidFill>
                  <a:srgbClr val="21004E"/>
                </a:solidFill>
              </a:rPr>
              <a:t>Imtech/</a:t>
            </a:r>
            <a:r>
              <a:rPr lang="de-DE" sz="1800" b="1" dirty="0" err="1" smtClean="0">
                <a:solidFill>
                  <a:srgbClr val="21004E"/>
                </a:solidFill>
              </a:rPr>
              <a:t>Vonk</a:t>
            </a:r>
            <a:r>
              <a:rPr lang="de-DE" sz="1800" b="1" dirty="0" smtClean="0">
                <a:solidFill>
                  <a:srgbClr val="21004E"/>
                </a:solidFill>
              </a:rPr>
              <a:t>?</a:t>
            </a:r>
            <a:endParaRPr lang="en-GB" sz="1800" b="1" dirty="0">
              <a:solidFill>
                <a:srgbClr val="21004E"/>
              </a:solidFill>
            </a:endParaRPr>
          </a:p>
        </p:txBody>
      </p:sp>
      <p:sp>
        <p:nvSpPr>
          <p:cNvPr id="13" name="Rectangle 13"/>
          <p:cNvSpPr>
            <a:spLocks noChangeArrowheads="1"/>
          </p:cNvSpPr>
          <p:nvPr/>
        </p:nvSpPr>
        <p:spPr bwMode="auto">
          <a:xfrm>
            <a:off x="0" y="1153765"/>
            <a:ext cx="9144000" cy="457200"/>
          </a:xfrm>
          <a:prstGeom prst="rect">
            <a:avLst/>
          </a:prstGeom>
          <a:noFill/>
          <a:ln w="9525">
            <a:noFill/>
            <a:miter lim="800000"/>
            <a:headEnd/>
            <a:tailEnd/>
          </a:ln>
          <a:effectLst/>
        </p:spPr>
        <p:txBody>
          <a:bodyPr wrap="square">
            <a:prstTxWarp prst="textNoShape">
              <a:avLst/>
            </a:prstTxWarp>
            <a:spAutoFit/>
          </a:bodyPr>
          <a:lstStyle/>
          <a:p>
            <a:pPr algn="ctr"/>
            <a:r>
              <a:rPr lang="de-DE" sz="2400" b="1" dirty="0" err="1">
                <a:solidFill>
                  <a:srgbClr val="21004E"/>
                </a:solidFill>
              </a:rPr>
              <a:t>Qualification</a:t>
            </a:r>
            <a:r>
              <a:rPr lang="de-DE" sz="2400" b="1" dirty="0">
                <a:solidFill>
                  <a:srgbClr val="21004E"/>
                </a:solidFill>
              </a:rPr>
              <a:t> of additional </a:t>
            </a:r>
            <a:r>
              <a:rPr lang="de-DE" sz="2400" b="1" dirty="0" err="1">
                <a:solidFill>
                  <a:srgbClr val="21004E"/>
                </a:solidFill>
              </a:rPr>
              <a:t>vendors</a:t>
            </a:r>
            <a:endParaRPr lang="en-GB" sz="2400" b="1" dirty="0">
              <a:solidFill>
                <a:srgbClr val="21004E"/>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14</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Pulse Cable Design</a:t>
            </a:r>
            <a:endParaRPr lang="en-US" altLang="ja-JP" sz="3200" dirty="0"/>
          </a:p>
        </p:txBody>
      </p:sp>
      <p:pic>
        <p:nvPicPr>
          <p:cNvPr id="7" name="Picture 5" descr="kabel desy diametr"/>
          <p:cNvPicPr>
            <a:picLocks noChangeAspect="1" noChangeArrowheads="1"/>
          </p:cNvPicPr>
          <p:nvPr/>
        </p:nvPicPr>
        <p:blipFill>
          <a:blip r:embed="rId3"/>
          <a:srcRect l="4139" t="184" r="6352" b="24753"/>
          <a:stretch>
            <a:fillRect/>
          </a:stretch>
        </p:blipFill>
        <p:spPr bwMode="auto">
          <a:xfrm>
            <a:off x="130934" y="890394"/>
            <a:ext cx="8890316" cy="5330972"/>
          </a:xfrm>
          <a:prstGeom prst="rect">
            <a:avLst/>
          </a:prstGeom>
          <a:noFill/>
        </p:spPr>
      </p:pic>
      <p:sp>
        <p:nvSpPr>
          <p:cNvPr id="8" name="Textfeld 7"/>
          <p:cNvSpPr txBox="1"/>
          <p:nvPr/>
        </p:nvSpPr>
        <p:spPr>
          <a:xfrm>
            <a:off x="7017983" y="838018"/>
            <a:ext cx="2126017" cy="209505"/>
          </a:xfrm>
          <a:prstGeom prst="rect">
            <a:avLst/>
          </a:prstGeom>
          <a:solidFill>
            <a:schemeClr val="bg1"/>
          </a:solidFill>
        </p:spPr>
        <p:txBody>
          <a:bodyPr wrap="square" rtlCol="0">
            <a:spAutoFit/>
          </a:bodyPr>
          <a:lstStyle/>
          <a:p>
            <a:endParaRPr lang="de-DE"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15</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Pulse Cable Parameter</a:t>
            </a:r>
            <a:endParaRPr lang="en-US" altLang="ja-JP" sz="3200" dirty="0"/>
          </a:p>
        </p:txBody>
      </p:sp>
      <p:sp>
        <p:nvSpPr>
          <p:cNvPr id="777219" name="Rectangle 3"/>
          <p:cNvSpPr>
            <a:spLocks noGrp="1" noChangeArrowheads="1"/>
          </p:cNvSpPr>
          <p:nvPr>
            <p:ph type="body" idx="1"/>
          </p:nvPr>
        </p:nvSpPr>
        <p:spPr>
          <a:xfrm>
            <a:off x="295275" y="766763"/>
            <a:ext cx="8848725" cy="5557837"/>
          </a:xfrm>
        </p:spPr>
        <p:txBody>
          <a:bodyPr/>
          <a:lstStyle/>
          <a:p>
            <a:r>
              <a:rPr lang="en-US" altLang="ja-JP" dirty="0" smtClean="0"/>
              <a:t>Maximum Cable Length w/o connections </a:t>
            </a:r>
            <a:r>
              <a:rPr lang="en-US" altLang="ja-JP" i="1" dirty="0" err="1" smtClean="0"/>
              <a:t>l</a:t>
            </a:r>
            <a:r>
              <a:rPr lang="en-US" altLang="ja-JP" dirty="0" smtClean="0"/>
              <a:t> = 3 000 </a:t>
            </a:r>
            <a:r>
              <a:rPr lang="en-US" altLang="ja-JP" dirty="0" err="1" smtClean="0"/>
              <a:t>m</a:t>
            </a:r>
            <a:endParaRPr lang="en-US" altLang="ja-JP" dirty="0" smtClean="0"/>
          </a:p>
          <a:p>
            <a:r>
              <a:rPr lang="en-US" altLang="ja-JP" dirty="0" smtClean="0"/>
              <a:t>Cross-Section </a:t>
            </a:r>
            <a:r>
              <a:rPr lang="en-US" altLang="ja-JP" i="1" dirty="0" smtClean="0"/>
              <a:t>A</a:t>
            </a:r>
            <a:r>
              <a:rPr lang="en-US" altLang="ja-JP" dirty="0" smtClean="0"/>
              <a:t> = 75 mm</a:t>
            </a:r>
            <a:r>
              <a:rPr lang="en-US" altLang="ja-JP" baseline="30000" dirty="0" smtClean="0"/>
              <a:t>2</a:t>
            </a:r>
            <a:r>
              <a:rPr lang="en-US" altLang="ja-JP" dirty="0" smtClean="0"/>
              <a:t> Cu.</a:t>
            </a:r>
            <a:endParaRPr lang="en-US" altLang="ja-JP" baseline="30000" dirty="0" smtClean="0"/>
          </a:p>
          <a:p>
            <a:r>
              <a:rPr lang="en-US" altLang="ja-JP" dirty="0" smtClean="0"/>
              <a:t>Four Cables parallel.</a:t>
            </a:r>
          </a:p>
          <a:p>
            <a:r>
              <a:rPr lang="en-US" altLang="ja-JP" dirty="0" smtClean="0"/>
              <a:t>Losses per Cable per Meter without Skin Effect </a:t>
            </a:r>
            <a:r>
              <a:rPr lang="en-US" altLang="ja-JP" dirty="0" smtClean="0"/>
              <a:t>at</a:t>
            </a:r>
            <a:br>
              <a:rPr lang="en-US" altLang="ja-JP" dirty="0" smtClean="0"/>
            </a:br>
            <a:r>
              <a:rPr lang="en-US" altLang="ja-JP" dirty="0" smtClean="0"/>
              <a:t>10 </a:t>
            </a:r>
            <a:r>
              <a:rPr lang="en-US" altLang="ja-JP" dirty="0" smtClean="0"/>
              <a:t>MW Pulse Power, 65 % Klystron Efficiency</a:t>
            </a:r>
            <a:r>
              <a:rPr lang="en-US" altLang="ja-JP" dirty="0" smtClean="0"/>
              <a:t>,</a:t>
            </a:r>
            <a:br>
              <a:rPr lang="en-US" altLang="ja-JP" dirty="0" smtClean="0"/>
            </a:br>
            <a:r>
              <a:rPr lang="en-US" altLang="ja-JP" dirty="0" smtClean="0"/>
              <a:t>10 </a:t>
            </a:r>
            <a:r>
              <a:rPr lang="en-US" altLang="ja-JP" dirty="0" smtClean="0"/>
              <a:t>kV Voltage, 1.5 ms Pulse Length and 10 Hz Repetition </a:t>
            </a:r>
            <a:r>
              <a:rPr lang="en-US" altLang="ja-JP" dirty="0" smtClean="0"/>
              <a:t>Rate:</a:t>
            </a:r>
            <a:br>
              <a:rPr lang="en-US" altLang="ja-JP" dirty="0" smtClean="0"/>
            </a:br>
            <a:r>
              <a:rPr lang="en-US" altLang="ja-JP" i="1" dirty="0" smtClean="0"/>
              <a:t>P/</a:t>
            </a:r>
            <a:r>
              <a:rPr lang="en-US" altLang="ja-JP" i="1" dirty="0" err="1" smtClean="0"/>
              <a:t>l</a:t>
            </a:r>
            <a:r>
              <a:rPr lang="en-US" altLang="ja-JP" dirty="0" smtClean="0"/>
              <a:t> = 0.5 W/</a:t>
            </a:r>
            <a:r>
              <a:rPr lang="en-US" altLang="ja-JP" dirty="0" err="1" smtClean="0"/>
              <a:t>m</a:t>
            </a:r>
            <a:r>
              <a:rPr lang="en-US" altLang="ja-JP" dirty="0" smtClean="0"/>
              <a:t>.</a:t>
            </a:r>
          </a:p>
          <a:p>
            <a:r>
              <a:rPr lang="en-US" altLang="ja-JP" dirty="0" smtClean="0"/>
              <a:t>Cable Cost see SLAC WBS Tool used for the RDR.</a:t>
            </a:r>
            <a:endParaRPr lang="en-US" altLang="ja-JP"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16</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Pulse Cable</a:t>
            </a:r>
            <a:endParaRPr lang="en-US" altLang="ja-JP" sz="3200" dirty="0"/>
          </a:p>
        </p:txBody>
      </p:sp>
      <p:sp>
        <p:nvSpPr>
          <p:cNvPr id="10" name="Rectangle 4"/>
          <p:cNvSpPr txBox="1">
            <a:spLocks noChangeArrowheads="1"/>
          </p:cNvSpPr>
          <p:nvPr/>
        </p:nvSpPr>
        <p:spPr bwMode="auto">
          <a:xfrm>
            <a:off x="0" y="772548"/>
            <a:ext cx="9144000" cy="6416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rgbClr val="660066"/>
                </a:solidFill>
                <a:effectLst/>
                <a:uLnTx/>
                <a:uFillTx/>
                <a:latin typeface="+mj-lt"/>
                <a:ea typeface="+mj-ea"/>
                <a:cs typeface="+mj-cs"/>
              </a:rPr>
              <a:t>Transport of</a:t>
            </a:r>
            <a:r>
              <a:rPr kumimoji="0" lang="en-US" sz="3200" b="0" i="0" u="none" strike="noStrike" kern="0" cap="none" spc="0" normalizeH="0" baseline="0" noProof="0" dirty="0" smtClean="0">
                <a:ln>
                  <a:noFill/>
                </a:ln>
                <a:solidFill>
                  <a:srgbClr val="660066"/>
                </a:solidFill>
                <a:effectLst/>
                <a:uLnTx/>
                <a:uFillTx/>
                <a:latin typeface="+mj-lt"/>
                <a:ea typeface="+mj-ea"/>
                <a:cs typeface="+mj-cs"/>
              </a:rPr>
              <a:t> drums </a:t>
            </a:r>
            <a:r>
              <a:rPr kumimoji="0" lang="en-US" sz="3200" b="0" i="0" u="none" strike="noStrike" kern="0" cap="none" spc="0" normalizeH="0" baseline="0" noProof="0" dirty="0" smtClean="0">
                <a:ln>
                  <a:noFill/>
                </a:ln>
                <a:solidFill>
                  <a:srgbClr val="660066"/>
                </a:solidFill>
                <a:effectLst/>
                <a:uLnTx/>
                <a:uFillTx/>
                <a:latin typeface="+mj-lt"/>
                <a:ea typeface="+mj-ea"/>
                <a:cs typeface="+mj-cs"/>
              </a:rPr>
              <a:t>with 3 km HV Pulse Cable</a:t>
            </a:r>
            <a:endParaRPr kumimoji="0" lang="en-US" sz="3200" b="0" i="0" u="none" strike="noStrike" kern="0" cap="none" spc="0" normalizeH="0" baseline="0" noProof="0" dirty="0">
              <a:ln>
                <a:noFill/>
              </a:ln>
              <a:solidFill>
                <a:srgbClr val="660066"/>
              </a:solidFill>
              <a:effectLst/>
              <a:uLnTx/>
              <a:uFillTx/>
              <a:latin typeface="+mj-lt"/>
              <a:ea typeface="+mj-ea"/>
              <a:cs typeface="+mj-cs"/>
            </a:endParaRPr>
          </a:p>
        </p:txBody>
      </p:sp>
      <p:pic>
        <p:nvPicPr>
          <p:cNvPr id="11" name="Picture 5" descr="P1271385"/>
          <p:cNvPicPr>
            <a:picLocks noChangeAspect="1" noChangeArrowheads="1"/>
          </p:cNvPicPr>
          <p:nvPr/>
        </p:nvPicPr>
        <p:blipFill>
          <a:blip r:embed="rId3"/>
          <a:srcRect/>
          <a:stretch>
            <a:fillRect/>
          </a:stretch>
        </p:blipFill>
        <p:spPr bwMode="auto">
          <a:xfrm>
            <a:off x="1294640" y="1440344"/>
            <a:ext cx="6469653" cy="485312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17</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RF System Re</a:t>
            </a:r>
            <a:r>
              <a:rPr lang="en-US" altLang="ja-JP" sz="3200" dirty="0" smtClean="0">
                <a:solidFill>
                  <a:srgbClr val="660066"/>
                </a:solidFill>
              </a:rPr>
              <a:t>q</a:t>
            </a:r>
            <a:r>
              <a:rPr lang="en-US" altLang="ja-JP" sz="3200" dirty="0" smtClean="0"/>
              <a:t>uirements</a:t>
            </a:r>
            <a:endParaRPr lang="en-US" altLang="ja-JP" sz="3200" dirty="0"/>
          </a:p>
        </p:txBody>
      </p:sp>
      <p:pic>
        <p:nvPicPr>
          <p:cNvPr id="7" name="Picture 4"/>
          <p:cNvPicPr>
            <a:picLocks noGrp="1" noChangeAspect="1" noChangeArrowheads="1"/>
          </p:cNvPicPr>
          <p:nvPr>
            <p:ph sz="quarter" idx="4294967295"/>
          </p:nvPr>
        </p:nvPicPr>
        <p:blipFill>
          <a:blip r:embed="rId3"/>
          <a:srcRect/>
          <a:stretch>
            <a:fillRect/>
          </a:stretch>
        </p:blipFill>
        <p:spPr>
          <a:xfrm>
            <a:off x="4605307" y="1785173"/>
            <a:ext cx="4078287" cy="2865437"/>
          </a:xfrm>
          <a:prstGeom prst="rect">
            <a:avLst/>
          </a:prstGeom>
          <a:noFill/>
          <a:ln/>
        </p:spPr>
      </p:pic>
      <p:sp>
        <p:nvSpPr>
          <p:cNvPr id="8" name="Text Box 5"/>
          <p:cNvSpPr txBox="1">
            <a:spLocks noChangeArrowheads="1"/>
          </p:cNvSpPr>
          <p:nvPr/>
        </p:nvSpPr>
        <p:spPr bwMode="auto">
          <a:xfrm>
            <a:off x="428594" y="4593460"/>
            <a:ext cx="8318500" cy="1466850"/>
          </a:xfrm>
          <a:prstGeom prst="rect">
            <a:avLst/>
          </a:prstGeom>
          <a:noFill/>
          <a:ln w="9525">
            <a:noFill/>
            <a:miter lim="800000"/>
            <a:headEnd/>
            <a:tailEnd/>
          </a:ln>
          <a:effectLst/>
        </p:spPr>
        <p:txBody>
          <a:bodyPr>
            <a:prstTxWarp prst="textNoShape">
              <a:avLst/>
            </a:prstTxWarp>
            <a:spAutoFit/>
          </a:bodyPr>
          <a:lstStyle/>
          <a:p>
            <a:pPr marL="342900" indent="-342900">
              <a:spcBef>
                <a:spcPct val="50000"/>
              </a:spcBef>
              <a:buFont typeface="Arial"/>
              <a:buChar char="•"/>
            </a:pPr>
            <a:r>
              <a:rPr lang="en-US" sz="1800" dirty="0" smtClean="0"/>
              <a:t>Tunnel components (klystrons, pulse transformers, auxiliary power supplies etc.) will be installed under the cryogenic module. </a:t>
            </a:r>
          </a:p>
          <a:p>
            <a:pPr marL="342900" indent="-342900">
              <a:spcBef>
                <a:spcPct val="50000"/>
              </a:spcBef>
              <a:buFont typeface="Arial"/>
              <a:buChar char="•"/>
            </a:pPr>
            <a:r>
              <a:rPr lang="en-US" sz="1800" dirty="0" smtClean="0"/>
              <a:t>The waveguide distribution will be installed on the side of the </a:t>
            </a:r>
            <a:r>
              <a:rPr lang="en-US" sz="1800" dirty="0" err="1" smtClean="0"/>
              <a:t>cryo</a:t>
            </a:r>
            <a:r>
              <a:rPr lang="en-US" sz="1800" dirty="0" smtClean="0"/>
              <a:t> module.</a:t>
            </a:r>
          </a:p>
          <a:p>
            <a:pPr marL="342900" indent="-342900">
              <a:spcBef>
                <a:spcPct val="50000"/>
              </a:spcBef>
              <a:buFont typeface="Arial"/>
              <a:buChar char="•"/>
            </a:pPr>
            <a:r>
              <a:rPr lang="en-US" sz="1800" dirty="0" smtClean="0"/>
              <a:t>These components are not accessible during accelerator operation.</a:t>
            </a:r>
            <a:endParaRPr lang="en-US" sz="1800" dirty="0"/>
          </a:p>
        </p:txBody>
      </p:sp>
      <p:sp>
        <p:nvSpPr>
          <p:cNvPr id="9" name="Rectangle 10"/>
          <p:cNvSpPr>
            <a:spLocks noChangeArrowheads="1"/>
          </p:cNvSpPr>
          <p:nvPr/>
        </p:nvSpPr>
        <p:spPr bwMode="auto">
          <a:xfrm>
            <a:off x="0" y="1100960"/>
            <a:ext cx="9144000" cy="523220"/>
          </a:xfrm>
          <a:prstGeom prst="rect">
            <a:avLst/>
          </a:prstGeom>
          <a:noFill/>
          <a:ln w="9525">
            <a:noFill/>
            <a:miter lim="800000"/>
            <a:headEnd/>
            <a:tailEnd/>
          </a:ln>
          <a:effectLst/>
        </p:spPr>
        <p:txBody>
          <a:bodyPr wrap="square">
            <a:prstTxWarp prst="textNoShape">
              <a:avLst/>
            </a:prstTxWarp>
            <a:spAutoFit/>
          </a:bodyPr>
          <a:lstStyle/>
          <a:p>
            <a:pPr algn="ctr"/>
            <a:r>
              <a:rPr lang="en-US" sz="2800" dirty="0" smtClean="0">
                <a:solidFill>
                  <a:srgbClr val="660066"/>
                </a:solidFill>
              </a:rPr>
              <a:t>Layout of the RF Station in the Accelerator Tunnel</a:t>
            </a:r>
            <a:endParaRPr lang="en-US" sz="2800" dirty="0">
              <a:solidFill>
                <a:srgbClr val="660066"/>
              </a:solidFill>
            </a:endParaRPr>
          </a:p>
        </p:txBody>
      </p:sp>
      <p:sp>
        <p:nvSpPr>
          <p:cNvPr id="10" name="Line 11"/>
          <p:cNvSpPr>
            <a:spLocks noChangeShapeType="1"/>
          </p:cNvSpPr>
          <p:nvPr/>
        </p:nvSpPr>
        <p:spPr bwMode="auto">
          <a:xfrm flipH="1" flipV="1">
            <a:off x="6692868" y="3226621"/>
            <a:ext cx="1909398" cy="1565794"/>
          </a:xfrm>
          <a:prstGeom prst="line">
            <a:avLst/>
          </a:prstGeom>
          <a:noFill/>
          <a:ln w="19050">
            <a:solidFill>
              <a:srgbClr val="FF0000"/>
            </a:solidFill>
            <a:round/>
            <a:headEnd/>
            <a:tailEnd type="triangle" w="lg" len="lg"/>
          </a:ln>
          <a:effectLst/>
        </p:spPr>
        <p:txBody>
          <a:bodyPr>
            <a:prstTxWarp prst="textNoShape">
              <a:avLst/>
            </a:prstTxWarp>
          </a:bodyPr>
          <a:lstStyle/>
          <a:p>
            <a:endParaRPr lang="de-DE"/>
          </a:p>
        </p:txBody>
      </p:sp>
      <p:sp>
        <p:nvSpPr>
          <p:cNvPr id="11" name="Line 12"/>
          <p:cNvSpPr>
            <a:spLocks noChangeShapeType="1"/>
          </p:cNvSpPr>
          <p:nvPr/>
        </p:nvSpPr>
        <p:spPr bwMode="auto">
          <a:xfrm flipV="1">
            <a:off x="1139113" y="2721798"/>
            <a:ext cx="5661705" cy="2607474"/>
          </a:xfrm>
          <a:prstGeom prst="line">
            <a:avLst/>
          </a:prstGeom>
          <a:noFill/>
          <a:ln w="19050">
            <a:solidFill>
              <a:srgbClr val="FF0000"/>
            </a:solidFill>
            <a:round/>
            <a:headEnd/>
            <a:tailEnd type="triangle" w="lg" len="lg"/>
          </a:ln>
          <a:effectLst/>
        </p:spPr>
        <p:txBody>
          <a:bodyPr>
            <a:prstTxWarp prst="textNoShape">
              <a:avLst/>
            </a:prstTxWarp>
          </a:bodyPr>
          <a:lstStyle/>
          <a:p>
            <a:endParaRPr lang="de-DE"/>
          </a:p>
        </p:txBody>
      </p:sp>
      <p:pic>
        <p:nvPicPr>
          <p:cNvPr id="12" name="Picture 15"/>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500032" y="1569273"/>
            <a:ext cx="3414712" cy="315436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18</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Accelerator Tunnel: Cross Section</a:t>
            </a:r>
            <a:endParaRPr lang="en-US" altLang="ja-JP" sz="3200" dirty="0"/>
          </a:p>
        </p:txBody>
      </p:sp>
      <p:pic>
        <p:nvPicPr>
          <p:cNvPr id="7" name="Picture 4"/>
          <p:cNvPicPr>
            <a:picLocks noChangeAspect="1" noChangeArrowheads="1"/>
          </p:cNvPicPr>
          <p:nvPr/>
        </p:nvPicPr>
        <p:blipFill>
          <a:blip r:embed="rId3"/>
          <a:srcRect l="3748" t="2234" r="1533" b="9746"/>
          <a:stretch>
            <a:fillRect/>
          </a:stretch>
        </p:blipFill>
        <p:spPr bwMode="auto">
          <a:xfrm>
            <a:off x="481141" y="877300"/>
            <a:ext cx="8162253" cy="5329272"/>
          </a:xfrm>
          <a:prstGeom prst="rect">
            <a:avLst/>
          </a:prstGeom>
          <a:noFill/>
          <a:ln w="9525">
            <a:noFill/>
            <a:miter lim="800000"/>
            <a:headEnd/>
            <a:tailEnd/>
          </a:ln>
        </p:spPr>
      </p:pic>
      <p:sp>
        <p:nvSpPr>
          <p:cNvPr id="8" name="Textfeld 7"/>
          <p:cNvSpPr txBox="1"/>
          <p:nvPr/>
        </p:nvSpPr>
        <p:spPr>
          <a:xfrm>
            <a:off x="5918150" y="5630434"/>
            <a:ext cx="2959075" cy="654702"/>
          </a:xfrm>
          <a:prstGeom prst="rect">
            <a:avLst/>
          </a:prstGeom>
          <a:solidFill>
            <a:srgbClr val="FFFFFF"/>
          </a:solidFill>
        </p:spPr>
        <p:txBody>
          <a:bodyPr wrap="square" rtlCol="0">
            <a:spAutoFit/>
          </a:bodyPr>
          <a:lstStyle/>
          <a:p>
            <a:endParaRPr lang="de-DE" dirty="0">
              <a:solidFill>
                <a:srgbClr val="FFFFFF"/>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19</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Accelerator Tunnel: Cross Section</a:t>
            </a:r>
            <a:endParaRPr lang="en-US" altLang="ja-JP" sz="3200" dirty="0"/>
          </a:p>
        </p:txBody>
      </p:sp>
      <p:sp>
        <p:nvSpPr>
          <p:cNvPr id="8" name="Textfeld 7"/>
          <p:cNvSpPr txBox="1"/>
          <p:nvPr/>
        </p:nvSpPr>
        <p:spPr>
          <a:xfrm>
            <a:off x="5918150" y="5630434"/>
            <a:ext cx="2959075" cy="654702"/>
          </a:xfrm>
          <a:prstGeom prst="rect">
            <a:avLst/>
          </a:prstGeom>
          <a:solidFill>
            <a:srgbClr val="FFFFFF"/>
          </a:solidFill>
        </p:spPr>
        <p:txBody>
          <a:bodyPr wrap="square" rtlCol="0">
            <a:spAutoFit/>
          </a:bodyPr>
          <a:lstStyle/>
          <a:p>
            <a:endParaRPr lang="de-DE" dirty="0">
              <a:solidFill>
                <a:srgbClr val="FFFFFF"/>
              </a:solidFill>
            </a:endParaRPr>
          </a:p>
        </p:txBody>
      </p:sp>
      <p:pic>
        <p:nvPicPr>
          <p:cNvPr id="9" name="Bild 8" descr="XTL_R01_Hard.jpg"/>
          <p:cNvPicPr>
            <a:picLocks noChangeAspect="1"/>
          </p:cNvPicPr>
          <p:nvPr/>
        </p:nvPicPr>
        <p:blipFill>
          <a:blip r:embed="rId3"/>
          <a:srcRect t="237"/>
          <a:stretch>
            <a:fillRect/>
          </a:stretch>
        </p:blipFill>
        <p:spPr>
          <a:xfrm>
            <a:off x="1733513" y="798736"/>
            <a:ext cx="5644134" cy="5521312"/>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dirty="0"/>
              <a:t>Outline</a:t>
            </a:r>
          </a:p>
        </p:txBody>
      </p:sp>
      <p:sp>
        <p:nvSpPr>
          <p:cNvPr id="777219" name="Rectangle 3"/>
          <p:cNvSpPr>
            <a:spLocks noGrp="1" noChangeArrowheads="1"/>
          </p:cNvSpPr>
          <p:nvPr>
            <p:ph type="body" idx="1"/>
          </p:nvPr>
        </p:nvSpPr>
        <p:spPr>
          <a:xfrm>
            <a:off x="295275" y="863405"/>
            <a:ext cx="8848725" cy="5557837"/>
          </a:xfrm>
        </p:spPr>
        <p:txBody>
          <a:bodyPr/>
          <a:lstStyle/>
          <a:p>
            <a:r>
              <a:rPr lang="en-US" altLang="ja-JP" dirty="0" smtClean="0"/>
              <a:t>Introduction</a:t>
            </a:r>
          </a:p>
          <a:p>
            <a:pPr lvl="1"/>
            <a:r>
              <a:rPr lang="en-US" altLang="ja-JP" b="0" dirty="0" smtClean="0"/>
              <a:t>References</a:t>
            </a:r>
          </a:p>
          <a:p>
            <a:pPr lvl="1"/>
            <a:r>
              <a:rPr lang="en-US" altLang="ja-JP" b="0" dirty="0" smtClean="0"/>
              <a:t>The </a:t>
            </a:r>
            <a:r>
              <a:rPr lang="en-US" altLang="ja-JP" dirty="0" smtClean="0"/>
              <a:t>European X</a:t>
            </a:r>
            <a:r>
              <a:rPr lang="en-US" altLang="ja-JP" b="0" dirty="0" smtClean="0"/>
              <a:t>-Ray </a:t>
            </a:r>
            <a:r>
              <a:rPr lang="en-US" altLang="ja-JP" dirty="0" smtClean="0"/>
              <a:t>F</a:t>
            </a:r>
            <a:r>
              <a:rPr lang="en-US" altLang="ja-JP" b="0" dirty="0" smtClean="0"/>
              <a:t>ree </a:t>
            </a:r>
            <a:r>
              <a:rPr lang="en-US" altLang="ja-JP" dirty="0" smtClean="0">
                <a:solidFill>
                  <a:srgbClr val="660066"/>
                </a:solidFill>
              </a:rPr>
              <a:t>E</a:t>
            </a:r>
            <a:r>
              <a:rPr lang="en-US" altLang="ja-JP" b="0" dirty="0" smtClean="0">
                <a:solidFill>
                  <a:srgbClr val="660066"/>
                </a:solidFill>
              </a:rPr>
              <a:t>lectron </a:t>
            </a:r>
            <a:r>
              <a:rPr lang="en-US" altLang="ja-JP" dirty="0" smtClean="0">
                <a:solidFill>
                  <a:srgbClr val="660066"/>
                </a:solidFill>
              </a:rPr>
              <a:t>L</a:t>
            </a:r>
            <a:r>
              <a:rPr lang="en-US" altLang="ja-JP" b="0" dirty="0" smtClean="0"/>
              <a:t>aser Facility</a:t>
            </a:r>
          </a:p>
          <a:p>
            <a:pPr lvl="2"/>
            <a:r>
              <a:rPr lang="en-US" altLang="ja-JP" b="0" dirty="0" smtClean="0">
                <a:solidFill>
                  <a:srgbClr val="660066"/>
                </a:solidFill>
              </a:rPr>
              <a:t>Overview</a:t>
            </a:r>
          </a:p>
          <a:p>
            <a:pPr lvl="2"/>
            <a:r>
              <a:rPr lang="en-US" altLang="ja-JP" b="0" dirty="0" smtClean="0">
                <a:solidFill>
                  <a:srgbClr val="660066"/>
                </a:solidFill>
              </a:rPr>
              <a:t>Parameter List</a:t>
            </a:r>
          </a:p>
          <a:p>
            <a:pPr lvl="2"/>
            <a:r>
              <a:rPr lang="en-US" altLang="ja-JP" b="0" dirty="0" smtClean="0">
                <a:solidFill>
                  <a:srgbClr val="660066"/>
                </a:solidFill>
              </a:rPr>
              <a:t>Tunnel Layout</a:t>
            </a:r>
          </a:p>
          <a:p>
            <a:pPr lvl="2"/>
            <a:r>
              <a:rPr lang="en-US" altLang="ja-JP" dirty="0" smtClean="0">
                <a:solidFill>
                  <a:srgbClr val="660066"/>
                </a:solidFill>
              </a:rPr>
              <a:t>Tunnel Construction Progress</a:t>
            </a:r>
            <a:endParaRPr lang="en-US" altLang="ja-JP" b="0" dirty="0" smtClean="0">
              <a:solidFill>
                <a:srgbClr val="660066"/>
              </a:solidFill>
            </a:endParaRPr>
          </a:p>
          <a:p>
            <a:r>
              <a:rPr lang="en-US" altLang="ja-JP" dirty="0" smtClean="0"/>
              <a:t>High Level RF for European XFEL</a:t>
            </a:r>
          </a:p>
          <a:p>
            <a:pPr lvl="1"/>
            <a:r>
              <a:rPr lang="en-US" altLang="ja-JP" b="0" dirty="0" smtClean="0"/>
              <a:t>Modulator</a:t>
            </a:r>
          </a:p>
          <a:p>
            <a:pPr lvl="1"/>
            <a:r>
              <a:rPr lang="en-US" altLang="ja-JP" b="0" dirty="0" smtClean="0"/>
              <a:t>Pulse Cable</a:t>
            </a:r>
          </a:p>
          <a:p>
            <a:pPr lvl="1"/>
            <a:r>
              <a:rPr lang="en-US" altLang="ja-JP" b="0" dirty="0" smtClean="0"/>
              <a:t>Pulse Transformer and Klystron</a:t>
            </a:r>
          </a:p>
          <a:p>
            <a:pPr lvl="1"/>
            <a:r>
              <a:rPr lang="en-US" altLang="ja-JP" b="0" dirty="0" smtClean="0"/>
              <a:t>Wave Guide Distribution</a:t>
            </a:r>
          </a:p>
          <a:p>
            <a:endParaRPr lang="en-US" altLang="ja-JP" dirty="0" smtClean="0"/>
          </a:p>
          <a:p>
            <a:endParaRPr lang="en-US" altLang="ja-JP"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20</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RF High Power Source</a:t>
            </a:r>
            <a:endParaRPr lang="en-US" altLang="ja-JP" sz="3200" dirty="0"/>
          </a:p>
        </p:txBody>
      </p:sp>
      <p:sp>
        <p:nvSpPr>
          <p:cNvPr id="8" name="Rectangle 3"/>
          <p:cNvSpPr txBox="1">
            <a:spLocks noChangeArrowheads="1"/>
          </p:cNvSpPr>
          <p:nvPr/>
        </p:nvSpPr>
        <p:spPr bwMode="auto">
          <a:xfrm>
            <a:off x="814703" y="1360499"/>
            <a:ext cx="4038600" cy="37449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2400" b="1" i="0" u="none" strike="noStrike" kern="0" cap="none" spc="0" normalizeH="0" baseline="0" dirty="0" smtClean="0">
                <a:ln>
                  <a:noFill/>
                </a:ln>
                <a:solidFill>
                  <a:srgbClr val="26004D"/>
                </a:solidFill>
                <a:effectLst/>
                <a:uLnTx/>
                <a:uFillTx/>
                <a:latin typeface="+mn-lt"/>
                <a:ea typeface="+mn-ea"/>
                <a:cs typeface="+mn-cs"/>
              </a:rPr>
              <a:t>Requirements</a:t>
            </a:r>
            <a:r>
              <a:rPr kumimoji="0" lang="en-US" sz="1600" b="0" i="0" u="none" strike="noStrike" kern="0" cap="none" spc="0" normalizeH="0" baseline="0" dirty="0" smtClean="0">
                <a:ln>
                  <a:noFill/>
                </a:ln>
                <a:solidFill>
                  <a:srgbClr val="26004D"/>
                </a:solidFill>
                <a:effectLst/>
                <a:uLnTx/>
                <a:uFillTx/>
                <a:latin typeface="+mn-lt"/>
                <a:ea typeface="+mn-ea"/>
                <a:cs typeface="+mn-cs"/>
              </a:rPr>
              <a:t> </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US" sz="1600" b="0" i="0" u="none" strike="noStrike" kern="0" cap="none" spc="0" normalizeH="0" baseline="0" dirty="0" smtClean="0">
              <a:ln>
                <a:noFill/>
              </a:ln>
              <a:solidFill>
                <a:srgbClr val="26004D"/>
              </a:solidFill>
              <a:effectLst/>
              <a:uLnTx/>
              <a:uFillTx/>
              <a:latin typeface="+mn-lt"/>
              <a:ea typeface="+mn-ea"/>
              <a:cs typeface="+mn-cs"/>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Operation Frequency:	1.3 GHz</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Cathode Voltage:		&lt; 120 kV</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Beam Current:		&lt; 140 A</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Max. RF Peak Power:	10 MW</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RF Pulse Duration:	1.5 ms</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Repetition Rate:		10 Hz</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RF Average Power:	150 kW	</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Efficiency:		65 %</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dirty="0" smtClean="0">
                <a:ln>
                  <a:noFill/>
                </a:ln>
                <a:solidFill>
                  <a:srgbClr val="26004D"/>
                </a:solidFill>
                <a:effectLst/>
                <a:uLnTx/>
                <a:uFillTx/>
                <a:latin typeface="+mn-lt"/>
                <a:ea typeface="+mn-ea"/>
                <a:cs typeface="+mn-cs"/>
              </a:rPr>
              <a:t>Solenoid Power:		&lt; 5.5 kW</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rgbClr val="26004D"/>
                </a:solidFill>
                <a:effectLst/>
                <a:uLnTx/>
                <a:uFillTx/>
                <a:latin typeface="+mn-lt"/>
                <a:ea typeface="+mn-ea"/>
                <a:cs typeface="+mn-cs"/>
              </a:rPr>
              <a:t>Length:			2.5 </a:t>
            </a:r>
            <a:r>
              <a:rPr kumimoji="0" lang="en-US" sz="1800" b="0" i="0" u="none" strike="noStrike" kern="0" cap="none" spc="0" normalizeH="0" baseline="0" noProof="0" dirty="0" err="1" smtClean="0">
                <a:ln>
                  <a:noFill/>
                </a:ln>
                <a:solidFill>
                  <a:srgbClr val="26004D"/>
                </a:solidFill>
                <a:effectLst/>
                <a:uLnTx/>
                <a:uFillTx/>
                <a:latin typeface="+mn-lt"/>
                <a:ea typeface="+mn-ea"/>
                <a:cs typeface="+mn-cs"/>
              </a:rPr>
              <a:t>m</a:t>
            </a:r>
            <a:endParaRPr kumimoji="0" lang="en-US" sz="1800" b="0" i="0" u="none" strike="noStrike" kern="0" cap="none" spc="0" normalizeH="0" baseline="0" noProof="0" dirty="0" smtClean="0">
              <a:ln>
                <a:noFill/>
              </a:ln>
              <a:solidFill>
                <a:srgbClr val="26004D"/>
              </a:solidFill>
              <a:effectLst/>
              <a:uLnTx/>
              <a:uFillTx/>
              <a:latin typeface="+mn-lt"/>
              <a:ea typeface="+mn-ea"/>
              <a:cs typeface="+mn-cs"/>
            </a:endParaRP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de-DE" sz="1800" b="0" i="0" u="none" strike="noStrike" kern="0" cap="none" spc="0" normalizeH="0" baseline="0" noProof="0" dirty="0" smtClean="0">
              <a:ln>
                <a:noFill/>
              </a:ln>
              <a:solidFill>
                <a:srgbClr val="26004D"/>
              </a:solidFill>
              <a:effectLst/>
              <a:uLnTx/>
              <a:uFillTx/>
              <a:latin typeface="+mn-lt"/>
              <a:ea typeface="+mn-ea"/>
              <a:cs typeface="+mn-cs"/>
            </a:endParaRP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GB" sz="1600" b="0" i="0" u="none" strike="noStrike" kern="0" cap="none" spc="0" normalizeH="0" baseline="0" noProof="0" dirty="0">
              <a:ln>
                <a:noFill/>
              </a:ln>
              <a:solidFill>
                <a:srgbClr val="26004D"/>
              </a:solidFill>
              <a:effectLst/>
              <a:uLnTx/>
              <a:uFillTx/>
              <a:latin typeface="+mn-lt"/>
              <a:ea typeface="+mn-ea"/>
              <a:cs typeface="+mn-cs"/>
            </a:endParaRPr>
          </a:p>
        </p:txBody>
      </p:sp>
      <p:graphicFrame>
        <p:nvGraphicFramePr>
          <p:cNvPr id="9" name="Object 4"/>
          <p:cNvGraphicFramePr>
            <a:graphicFrameLocks noChangeAspect="1"/>
          </p:cNvGraphicFramePr>
          <p:nvPr/>
        </p:nvGraphicFramePr>
        <p:xfrm>
          <a:off x="5710553" y="947459"/>
          <a:ext cx="2551113" cy="4525962"/>
        </p:xfrm>
        <a:graphic>
          <a:graphicData uri="http://schemas.openxmlformats.org/presentationml/2006/ole">
            <p:oleObj spid="_x0000_s113666" name="CorelDRAW" r:id="rId4" imgW="2914920" imgH="5169960" progId="">
              <p:embed/>
            </p:oleObj>
          </a:graphicData>
        </a:graphic>
      </p:graphicFrame>
      <p:sp>
        <p:nvSpPr>
          <p:cNvPr id="10" name="Text Box 7"/>
          <p:cNvSpPr txBox="1">
            <a:spLocks noChangeArrowheads="1"/>
          </p:cNvSpPr>
          <p:nvPr/>
        </p:nvSpPr>
        <p:spPr bwMode="auto">
          <a:xfrm>
            <a:off x="814703" y="5606182"/>
            <a:ext cx="8329297" cy="523220"/>
          </a:xfrm>
          <a:prstGeom prst="rect">
            <a:avLst/>
          </a:prstGeom>
          <a:noFill/>
          <a:ln w="9525">
            <a:noFill/>
            <a:miter lim="800000"/>
            <a:headEnd/>
            <a:tailEnd/>
          </a:ln>
          <a:effectLst/>
        </p:spPr>
        <p:txBody>
          <a:bodyPr wrap="square">
            <a:prstTxWarp prst="textNoShape">
              <a:avLst/>
            </a:prstTxWarp>
            <a:spAutoFit/>
          </a:bodyPr>
          <a:lstStyle/>
          <a:p>
            <a:r>
              <a:rPr lang="en-US" sz="2800" b="1" dirty="0" err="1" smtClean="0">
                <a:solidFill>
                  <a:srgbClr val="26004D"/>
                </a:solidFill>
              </a:rPr>
              <a:t>M</a:t>
            </a:r>
            <a:r>
              <a:rPr lang="en-US" sz="2800" dirty="0" err="1" smtClean="0">
                <a:solidFill>
                  <a:srgbClr val="26004D"/>
                </a:solidFill>
              </a:rPr>
              <a:t>ulti</a:t>
            </a:r>
            <a:r>
              <a:rPr lang="en-US" sz="2800" b="1" dirty="0" err="1" smtClean="0">
                <a:solidFill>
                  <a:srgbClr val="26004D"/>
                </a:solidFill>
              </a:rPr>
              <a:t>B</a:t>
            </a:r>
            <a:r>
              <a:rPr lang="en-US" sz="2800" dirty="0" err="1" smtClean="0">
                <a:solidFill>
                  <a:srgbClr val="26004D"/>
                </a:solidFill>
              </a:rPr>
              <a:t>eam</a:t>
            </a:r>
            <a:r>
              <a:rPr lang="en-US" sz="2800" b="1" dirty="0" smtClean="0">
                <a:solidFill>
                  <a:srgbClr val="26004D"/>
                </a:solidFill>
              </a:rPr>
              <a:t> K</a:t>
            </a:r>
            <a:r>
              <a:rPr lang="en-US" sz="2800" dirty="0" smtClean="0">
                <a:solidFill>
                  <a:srgbClr val="26004D"/>
                </a:solidFill>
              </a:rPr>
              <a:t>lystron (MBK) was chosen</a:t>
            </a:r>
            <a:r>
              <a:rPr lang="en-US" sz="2800" dirty="0" smtClean="0"/>
              <a:t> </a:t>
            </a:r>
            <a:endParaRPr lang="en-US" sz="28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21</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dirty="0" smtClean="0"/>
              <a:t>Horizontal MBK</a:t>
            </a:r>
            <a:endParaRPr lang="en-US" altLang="ja-JP" dirty="0"/>
          </a:p>
        </p:txBody>
      </p:sp>
      <p:pic>
        <p:nvPicPr>
          <p:cNvPr id="7" name="Picture 154" descr="th1802-2"/>
          <p:cNvPicPr>
            <a:picLocks noChangeAspect="1" noChangeArrowheads="1"/>
          </p:cNvPicPr>
          <p:nvPr/>
        </p:nvPicPr>
        <p:blipFill>
          <a:blip r:embed="rId3"/>
          <a:srcRect/>
          <a:stretch>
            <a:fillRect/>
          </a:stretch>
        </p:blipFill>
        <p:spPr bwMode="auto">
          <a:xfrm>
            <a:off x="407941" y="3435396"/>
            <a:ext cx="4038600" cy="2524125"/>
          </a:xfrm>
          <a:prstGeom prst="rect">
            <a:avLst/>
          </a:prstGeom>
          <a:noFill/>
          <a:ln w="9525">
            <a:noFill/>
            <a:miter lim="800000"/>
            <a:headEnd/>
            <a:tailEnd/>
          </a:ln>
          <a:effectLst/>
        </p:spPr>
      </p:pic>
      <p:sp>
        <p:nvSpPr>
          <p:cNvPr id="8" name="Text Box 4"/>
          <p:cNvSpPr txBox="1">
            <a:spLocks noChangeArrowheads="1"/>
          </p:cNvSpPr>
          <p:nvPr/>
        </p:nvSpPr>
        <p:spPr bwMode="auto">
          <a:xfrm>
            <a:off x="480966" y="1478043"/>
            <a:ext cx="8280400" cy="1569660"/>
          </a:xfrm>
          <a:prstGeom prst="rect">
            <a:avLst/>
          </a:prstGeom>
          <a:noFill/>
          <a:ln w="9525">
            <a:noFill/>
            <a:miter lim="800000"/>
            <a:headEnd/>
            <a:tailEnd/>
          </a:ln>
          <a:effectLst/>
        </p:spPr>
        <p:txBody>
          <a:bodyPr>
            <a:prstTxWarp prst="textNoShape">
              <a:avLst/>
            </a:prstTxWarp>
            <a:spAutoFit/>
          </a:bodyPr>
          <a:lstStyle/>
          <a:p>
            <a:pPr marL="457200" indent="-457200">
              <a:buFont typeface="Arial"/>
              <a:buChar char="•"/>
            </a:pPr>
            <a:r>
              <a:rPr lang="en-US" sz="2400" dirty="0" smtClean="0">
                <a:solidFill>
                  <a:srgbClr val="26004D"/>
                </a:solidFill>
              </a:rPr>
              <a:t>All 3 Vendors (CPI, THALES and TOSHIBA) have been pre-qualified for delivery of a horizontal MBK.</a:t>
            </a:r>
          </a:p>
          <a:p>
            <a:pPr marL="457200" indent="-457200">
              <a:buFont typeface="Arial"/>
              <a:buChar char="•"/>
            </a:pPr>
            <a:r>
              <a:rPr lang="en-US" sz="2400" dirty="0" smtClean="0">
                <a:solidFill>
                  <a:srgbClr val="26004D"/>
                </a:solidFill>
              </a:rPr>
              <a:t>All horizontal Prototypes (one per vendor) have been tested at DESY.</a:t>
            </a:r>
            <a:endParaRPr lang="en-US" sz="2400" dirty="0">
              <a:solidFill>
                <a:srgbClr val="26004D"/>
              </a:solidFill>
            </a:endParaRPr>
          </a:p>
        </p:txBody>
      </p:sp>
      <p:sp>
        <p:nvSpPr>
          <p:cNvPr id="9" name="Rectangle 5"/>
          <p:cNvSpPr>
            <a:spLocks noChangeArrowheads="1"/>
          </p:cNvSpPr>
          <p:nvPr/>
        </p:nvSpPr>
        <p:spPr bwMode="auto">
          <a:xfrm>
            <a:off x="444454" y="649797"/>
            <a:ext cx="8229600" cy="841375"/>
          </a:xfrm>
          <a:prstGeom prst="rect">
            <a:avLst/>
          </a:prstGeom>
          <a:noFill/>
          <a:ln w="9525">
            <a:noFill/>
            <a:miter lim="800000"/>
            <a:headEnd/>
            <a:tailEnd/>
          </a:ln>
          <a:effectLst/>
        </p:spPr>
        <p:txBody>
          <a:bodyPr anchor="ctr">
            <a:prstTxWarp prst="textNoShape">
              <a:avLst/>
            </a:prstTxWarp>
          </a:bodyPr>
          <a:lstStyle/>
          <a:p>
            <a:pPr algn="ctr"/>
            <a:r>
              <a:rPr lang="en-US" sz="3200" dirty="0" smtClean="0">
                <a:solidFill>
                  <a:srgbClr val="26004D"/>
                </a:solidFill>
              </a:rPr>
              <a:t>Horizontal MBK Prototypes</a:t>
            </a:r>
            <a:endParaRPr lang="en-US" sz="3200" dirty="0">
              <a:solidFill>
                <a:srgbClr val="26004D"/>
              </a:solidFill>
            </a:endParaRPr>
          </a:p>
        </p:txBody>
      </p:sp>
      <p:pic>
        <p:nvPicPr>
          <p:cNvPr id="10" name="Picture 155"/>
          <p:cNvPicPr>
            <a:picLocks noChangeAspect="1" noChangeArrowheads="1"/>
          </p:cNvPicPr>
          <p:nvPr/>
        </p:nvPicPr>
        <p:blipFill>
          <a:blip r:embed="rId4"/>
          <a:srcRect/>
          <a:stretch>
            <a:fillRect/>
          </a:stretch>
        </p:blipFill>
        <p:spPr bwMode="auto">
          <a:xfrm>
            <a:off x="4729116" y="3506834"/>
            <a:ext cx="4038600" cy="2295525"/>
          </a:xfrm>
          <a:prstGeom prst="rect">
            <a:avLst/>
          </a:prstGeom>
          <a:noFill/>
          <a:ln w="9525">
            <a:noFill/>
            <a:miter lim="800000"/>
            <a:headEnd/>
            <a:tailEnd/>
          </a:ln>
          <a:effectLst/>
        </p:spPr>
      </p:pic>
      <p:sp>
        <p:nvSpPr>
          <p:cNvPr id="11" name="Rectangle 157"/>
          <p:cNvSpPr>
            <a:spLocks noChangeArrowheads="1"/>
          </p:cNvSpPr>
          <p:nvPr/>
        </p:nvSpPr>
        <p:spPr bwMode="auto">
          <a:xfrm>
            <a:off x="444454" y="3040109"/>
            <a:ext cx="4020345" cy="396875"/>
          </a:xfrm>
          <a:prstGeom prst="rect">
            <a:avLst/>
          </a:prstGeom>
          <a:noFill/>
          <a:ln w="9525">
            <a:noFill/>
            <a:miter lim="800000"/>
            <a:headEnd/>
            <a:tailEnd/>
          </a:ln>
          <a:effectLst/>
        </p:spPr>
        <p:txBody>
          <a:bodyPr wrap="square">
            <a:prstTxWarp prst="textNoShape">
              <a:avLst/>
            </a:prstTxWarp>
            <a:spAutoFit/>
          </a:bodyPr>
          <a:lstStyle/>
          <a:p>
            <a:pPr algn="ctr"/>
            <a:r>
              <a:rPr lang="de-DE" sz="2000" dirty="0">
                <a:solidFill>
                  <a:srgbClr val="26004D"/>
                </a:solidFill>
              </a:rPr>
              <a:t>THALES TH1802</a:t>
            </a:r>
            <a:endParaRPr lang="en-GB" sz="2000" dirty="0">
              <a:solidFill>
                <a:srgbClr val="26004D"/>
              </a:solidFill>
            </a:endParaRPr>
          </a:p>
        </p:txBody>
      </p:sp>
      <p:sp>
        <p:nvSpPr>
          <p:cNvPr id="12" name="Rectangle 158"/>
          <p:cNvSpPr>
            <a:spLocks noChangeArrowheads="1"/>
          </p:cNvSpPr>
          <p:nvPr/>
        </p:nvSpPr>
        <p:spPr bwMode="auto">
          <a:xfrm>
            <a:off x="4729116" y="3003596"/>
            <a:ext cx="4108829" cy="396875"/>
          </a:xfrm>
          <a:prstGeom prst="rect">
            <a:avLst/>
          </a:prstGeom>
          <a:noFill/>
          <a:ln w="9525">
            <a:noFill/>
            <a:miter lim="800000"/>
            <a:headEnd/>
            <a:tailEnd/>
          </a:ln>
          <a:effectLst/>
        </p:spPr>
        <p:txBody>
          <a:bodyPr wrap="square">
            <a:prstTxWarp prst="textNoShape">
              <a:avLst/>
            </a:prstTxWarp>
            <a:spAutoFit/>
          </a:bodyPr>
          <a:lstStyle/>
          <a:p>
            <a:pPr algn="ctr"/>
            <a:r>
              <a:rPr lang="de-DE" sz="2000" dirty="0">
                <a:solidFill>
                  <a:srgbClr val="26004D"/>
                </a:solidFill>
              </a:rPr>
              <a:t>TOSHIBA E3736H</a:t>
            </a:r>
            <a:endParaRPr lang="en-GB" sz="2000" dirty="0">
              <a:solidFill>
                <a:srgbClr val="26004D"/>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en-US" altLang="ja-JP" dirty="0" smtClean="0"/>
              <a:t>Global Design Effort</a:t>
            </a:r>
            <a:endParaRPr lang="en-US" altLang="ja-JP" dirty="0"/>
          </a:p>
        </p:txBody>
      </p:sp>
      <p:sp>
        <p:nvSpPr>
          <p:cNvPr id="6" name="Foliennummernplatzhalter 5"/>
          <p:cNvSpPr>
            <a:spLocks noGrp="1"/>
          </p:cNvSpPr>
          <p:nvPr>
            <p:ph type="sldNum" sz="quarter" idx="12"/>
          </p:nvPr>
        </p:nvSpPr>
        <p:spPr/>
        <p:txBody>
          <a:bodyPr/>
          <a:lstStyle/>
          <a:p>
            <a:fld id="{6283E02B-CB16-B645-A2FB-58E30D5D1B0D}" type="slidenum">
              <a:rPr lang="ja-JP" altLang="en-US"/>
              <a:pPr/>
              <a:t>22</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Wave Guide Distribution</a:t>
            </a:r>
            <a:endParaRPr lang="en-US" altLang="ja-JP" sz="3200" dirty="0"/>
          </a:p>
        </p:txBody>
      </p:sp>
      <p:pic>
        <p:nvPicPr>
          <p:cNvPr id="13" name="Picture 3"/>
          <p:cNvPicPr>
            <a:picLocks noChangeAspect="1" noChangeArrowheads="1"/>
          </p:cNvPicPr>
          <p:nvPr/>
        </p:nvPicPr>
        <p:blipFill>
          <a:blip r:embed="rId3"/>
          <a:srcRect/>
          <a:stretch>
            <a:fillRect/>
          </a:stretch>
        </p:blipFill>
        <p:spPr bwMode="auto">
          <a:xfrm>
            <a:off x="920750" y="938604"/>
            <a:ext cx="7499350" cy="5249862"/>
          </a:xfrm>
          <a:prstGeom prst="rect">
            <a:avLst/>
          </a:prstGeom>
          <a:noFill/>
          <a:ln w="28575">
            <a:noFill/>
            <a:miter lim="800000"/>
            <a:headEnd/>
            <a:tailEnd/>
          </a:ln>
          <a:effectLst/>
        </p:spPr>
      </p:pic>
      <p:sp>
        <p:nvSpPr>
          <p:cNvPr id="14" name="AutoShape 4"/>
          <p:cNvSpPr>
            <a:spLocks noChangeArrowheads="1"/>
          </p:cNvSpPr>
          <p:nvPr/>
        </p:nvSpPr>
        <p:spPr bwMode="auto">
          <a:xfrm>
            <a:off x="4068763" y="2114941"/>
            <a:ext cx="914400" cy="404813"/>
          </a:xfrm>
          <a:prstGeom prst="wedgeRoundRectCallout">
            <a:avLst>
              <a:gd name="adj1" fmla="val -77431"/>
              <a:gd name="adj2" fmla="val 220981"/>
              <a:gd name="adj3" fmla="val 16667"/>
            </a:avLst>
          </a:prstGeom>
          <a:noFill/>
          <a:ln w="0">
            <a:solidFill>
              <a:srgbClr val="808080"/>
            </a:solidFill>
            <a:miter lim="800000"/>
            <a:headEnd/>
            <a:tailEnd/>
          </a:ln>
          <a:effectLst/>
        </p:spPr>
        <p:txBody>
          <a:bodyPr>
            <a:prstTxWarp prst="textNoShape">
              <a:avLst/>
            </a:prstTxWarp>
          </a:bodyPr>
          <a:lstStyle/>
          <a:p>
            <a:pPr marL="342900" indent="-342900" algn="ctr">
              <a:buFont typeface="Wingdings" charset="2"/>
              <a:buNone/>
            </a:pPr>
            <a:r>
              <a:rPr lang="en-US" sz="1600" dirty="0">
                <a:solidFill>
                  <a:srgbClr val="23346C"/>
                </a:solidFill>
              </a:rPr>
              <a:t>AST</a:t>
            </a:r>
            <a:endParaRPr lang="de-DE" sz="1600" dirty="0">
              <a:solidFill>
                <a:srgbClr val="23346C"/>
              </a:solidFill>
            </a:endParaRPr>
          </a:p>
        </p:txBody>
      </p:sp>
      <p:sp>
        <p:nvSpPr>
          <p:cNvPr id="15" name="AutoShape 5"/>
          <p:cNvSpPr>
            <a:spLocks noChangeArrowheads="1"/>
          </p:cNvSpPr>
          <p:nvPr/>
        </p:nvSpPr>
        <p:spPr bwMode="auto">
          <a:xfrm>
            <a:off x="5311775" y="3573854"/>
            <a:ext cx="2263775" cy="633412"/>
          </a:xfrm>
          <a:prstGeom prst="wedgeRoundRectCallout">
            <a:avLst>
              <a:gd name="adj1" fmla="val -36185"/>
              <a:gd name="adj2" fmla="val -163032"/>
              <a:gd name="adj3" fmla="val 16667"/>
            </a:avLst>
          </a:prstGeom>
          <a:noFill/>
          <a:ln w="0">
            <a:solidFill>
              <a:srgbClr val="808080"/>
            </a:solidFill>
            <a:miter lim="800000"/>
            <a:headEnd/>
            <a:tailEnd/>
          </a:ln>
          <a:effectLst/>
        </p:spPr>
        <p:txBody>
          <a:bodyPr>
            <a:prstTxWarp prst="textNoShape">
              <a:avLst/>
            </a:prstTxWarp>
          </a:bodyPr>
          <a:lstStyle/>
          <a:p>
            <a:pPr marL="342900" indent="-342900" algn="ctr">
              <a:buFont typeface="Wingdings" charset="2"/>
              <a:buNone/>
            </a:pPr>
            <a:r>
              <a:rPr lang="en-US" sz="1600" dirty="0">
                <a:solidFill>
                  <a:srgbClr val="23346C"/>
                </a:solidFill>
              </a:rPr>
              <a:t>Shunt Tee</a:t>
            </a:r>
            <a:endParaRPr lang="en-US" sz="1600" dirty="0" smtClean="0">
              <a:solidFill>
                <a:srgbClr val="23346C"/>
              </a:solidFill>
            </a:endParaRPr>
          </a:p>
          <a:p>
            <a:pPr marL="342900" indent="-342900" algn="ctr">
              <a:buFont typeface="Wingdings" charset="2"/>
              <a:buNone/>
            </a:pPr>
            <a:r>
              <a:rPr lang="en-US" sz="1600" dirty="0" smtClean="0">
                <a:solidFill>
                  <a:srgbClr val="23346C"/>
                </a:solidFill>
              </a:rPr>
              <a:t>with Phase Shifters</a:t>
            </a:r>
            <a:endParaRPr lang="de-DE" sz="1600" dirty="0">
              <a:solidFill>
                <a:srgbClr val="23346C"/>
              </a:solidFill>
            </a:endParaRPr>
          </a:p>
        </p:txBody>
      </p:sp>
      <p:sp>
        <p:nvSpPr>
          <p:cNvPr id="16" name="AutoShape 6"/>
          <p:cNvSpPr>
            <a:spLocks noChangeArrowheads="1"/>
          </p:cNvSpPr>
          <p:nvPr/>
        </p:nvSpPr>
        <p:spPr bwMode="auto">
          <a:xfrm>
            <a:off x="3856038" y="4793054"/>
            <a:ext cx="1474787" cy="415925"/>
          </a:xfrm>
          <a:prstGeom prst="wedgeRoundRectCallout">
            <a:avLst>
              <a:gd name="adj1" fmla="val -84014"/>
              <a:gd name="adj2" fmla="val -303056"/>
              <a:gd name="adj3" fmla="val 16667"/>
            </a:avLst>
          </a:prstGeom>
          <a:noFill/>
          <a:ln w="0">
            <a:solidFill>
              <a:srgbClr val="808080"/>
            </a:solidFill>
            <a:miter lim="800000"/>
            <a:headEnd/>
            <a:tailEnd/>
          </a:ln>
          <a:effectLst/>
        </p:spPr>
        <p:txBody>
          <a:bodyPr>
            <a:prstTxWarp prst="textNoShape">
              <a:avLst/>
            </a:prstTxWarp>
          </a:bodyPr>
          <a:lstStyle/>
          <a:p>
            <a:pPr marL="342900" indent="-342900" algn="ctr">
              <a:buFont typeface="Wingdings" charset="2"/>
              <a:buNone/>
            </a:pPr>
            <a:r>
              <a:rPr lang="en-US" sz="1600" dirty="0">
                <a:solidFill>
                  <a:srgbClr val="23346C"/>
                </a:solidFill>
              </a:rPr>
              <a:t>Isolators</a:t>
            </a:r>
            <a:endParaRPr lang="de-DE" sz="1600" dirty="0">
              <a:solidFill>
                <a:srgbClr val="23346C"/>
              </a:solidFill>
            </a:endParaRPr>
          </a:p>
        </p:txBody>
      </p:sp>
      <p:sp>
        <p:nvSpPr>
          <p:cNvPr id="17" name="AutoShape 7"/>
          <p:cNvSpPr>
            <a:spLocks noChangeArrowheads="1"/>
          </p:cNvSpPr>
          <p:nvPr/>
        </p:nvSpPr>
        <p:spPr bwMode="auto">
          <a:xfrm>
            <a:off x="1428750" y="2148279"/>
            <a:ext cx="2332038" cy="415925"/>
          </a:xfrm>
          <a:prstGeom prst="wedgeRoundRectCallout">
            <a:avLst>
              <a:gd name="adj1" fmla="val -3370"/>
              <a:gd name="adj2" fmla="val 364884"/>
              <a:gd name="adj3" fmla="val 16667"/>
            </a:avLst>
          </a:prstGeom>
          <a:noFill/>
          <a:ln w="0">
            <a:solidFill>
              <a:srgbClr val="808080"/>
            </a:solidFill>
            <a:miter lim="800000"/>
            <a:headEnd/>
            <a:tailEnd/>
          </a:ln>
          <a:effectLst/>
        </p:spPr>
        <p:txBody>
          <a:bodyPr>
            <a:prstTxWarp prst="textNoShape">
              <a:avLst/>
            </a:prstTxWarp>
          </a:bodyPr>
          <a:lstStyle/>
          <a:p>
            <a:pPr marL="342900" indent="-342900" algn="ctr">
              <a:buFont typeface="Wingdings" charset="2"/>
              <a:buNone/>
            </a:pPr>
            <a:r>
              <a:rPr lang="en-US" sz="1600" dirty="0">
                <a:solidFill>
                  <a:srgbClr val="23346C"/>
                </a:solidFill>
              </a:rPr>
              <a:t>Fixed</a:t>
            </a:r>
            <a:r>
              <a:rPr lang="en-US" sz="1600" dirty="0" smtClean="0">
                <a:solidFill>
                  <a:srgbClr val="23346C"/>
                </a:solidFill>
              </a:rPr>
              <a:t> Phase Shifters</a:t>
            </a:r>
            <a:endParaRPr lang="de-DE" sz="1600" dirty="0">
              <a:solidFill>
                <a:srgbClr val="23346C"/>
              </a:solidFill>
            </a:endParaRPr>
          </a:p>
        </p:txBody>
      </p:sp>
      <p:sp>
        <p:nvSpPr>
          <p:cNvPr id="18" name="AutoShape 8"/>
          <p:cNvSpPr>
            <a:spLocks noChangeArrowheads="1"/>
          </p:cNvSpPr>
          <p:nvPr/>
        </p:nvSpPr>
        <p:spPr bwMode="auto">
          <a:xfrm>
            <a:off x="2408238" y="5389954"/>
            <a:ext cx="1290637" cy="415925"/>
          </a:xfrm>
          <a:prstGeom prst="wedgeRoundRectCallout">
            <a:avLst>
              <a:gd name="adj1" fmla="val -113593"/>
              <a:gd name="adj2" fmla="val -173662"/>
              <a:gd name="adj3" fmla="val 16667"/>
            </a:avLst>
          </a:prstGeom>
          <a:noFill/>
          <a:ln w="0">
            <a:solidFill>
              <a:srgbClr val="808080"/>
            </a:solidFill>
            <a:miter lim="800000"/>
            <a:headEnd/>
            <a:tailEnd/>
          </a:ln>
          <a:effectLst/>
        </p:spPr>
        <p:txBody>
          <a:bodyPr>
            <a:prstTxWarp prst="textNoShape">
              <a:avLst/>
            </a:prstTxWarp>
          </a:bodyPr>
          <a:lstStyle/>
          <a:p>
            <a:pPr marL="342900" indent="-342900" algn="ctr">
              <a:buFont typeface="Wingdings" charset="2"/>
              <a:buNone/>
            </a:pPr>
            <a:r>
              <a:rPr lang="en-US" sz="1600" dirty="0">
                <a:solidFill>
                  <a:srgbClr val="23346C"/>
                </a:solidFill>
              </a:rPr>
              <a:t>Bellow</a:t>
            </a:r>
            <a:endParaRPr lang="de-DE" sz="1600" dirty="0">
              <a:solidFill>
                <a:srgbClr val="23346C"/>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23</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2800" dirty="0" smtClean="0"/>
              <a:t>XFEL Type Wave Guide Distribution for ACC7</a:t>
            </a:r>
            <a:endParaRPr lang="en-US" altLang="ja-JP" sz="2800" dirty="0"/>
          </a:p>
        </p:txBody>
      </p:sp>
      <p:pic>
        <p:nvPicPr>
          <p:cNvPr id="7" name="Picture 4"/>
          <p:cNvPicPr>
            <a:picLocks noChangeAspect="1" noChangeArrowheads="1"/>
          </p:cNvPicPr>
          <p:nvPr/>
        </p:nvPicPr>
        <p:blipFill>
          <a:blip r:embed="rId3"/>
          <a:srcRect/>
          <a:stretch>
            <a:fillRect/>
          </a:stretch>
        </p:blipFill>
        <p:spPr bwMode="auto">
          <a:xfrm>
            <a:off x="595250" y="1375934"/>
            <a:ext cx="7978775" cy="4387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24</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Transport of ACC7 with Wave Guides</a:t>
            </a:r>
            <a:endParaRPr lang="en-US" altLang="ja-JP" sz="3200" dirty="0"/>
          </a:p>
        </p:txBody>
      </p:sp>
      <p:pic>
        <p:nvPicPr>
          <p:cNvPr id="7" name="Picture 3" descr="Picture 058"/>
          <p:cNvPicPr>
            <a:picLocks noChangeAspect="1" noChangeArrowheads="1"/>
          </p:cNvPicPr>
          <p:nvPr/>
        </p:nvPicPr>
        <p:blipFill>
          <a:blip r:embed="rId3"/>
          <a:srcRect/>
          <a:stretch>
            <a:fillRect/>
          </a:stretch>
        </p:blipFill>
        <p:spPr bwMode="auto">
          <a:xfrm>
            <a:off x="552450" y="898773"/>
            <a:ext cx="7978775" cy="52990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25</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Wave Guide Distribution in Flash</a:t>
            </a:r>
            <a:endParaRPr lang="en-US" altLang="ja-JP" sz="3200" dirty="0"/>
          </a:p>
        </p:txBody>
      </p:sp>
      <p:pic>
        <p:nvPicPr>
          <p:cNvPr id="7" name="Picture 8" descr="Acc7_WG_Structure 002"/>
          <p:cNvPicPr>
            <a:picLocks noChangeAspect="1" noChangeArrowheads="1"/>
          </p:cNvPicPr>
          <p:nvPr/>
        </p:nvPicPr>
        <p:blipFill>
          <a:blip r:embed="rId3"/>
          <a:srcRect/>
          <a:stretch>
            <a:fillRect/>
          </a:stretch>
        </p:blipFill>
        <p:spPr bwMode="auto">
          <a:xfrm>
            <a:off x="577850" y="923210"/>
            <a:ext cx="7974013" cy="5295900"/>
          </a:xfrm>
          <a:prstGeom prst="rect">
            <a:avLst/>
          </a:prstGeom>
          <a:noFill/>
          <a:ln w="9525">
            <a:noFill/>
            <a:miter lim="800000"/>
            <a:headEnd/>
            <a:tailEnd/>
          </a:ln>
        </p:spPr>
      </p:pic>
      <p:sp>
        <p:nvSpPr>
          <p:cNvPr id="8" name="Text Box 9"/>
          <p:cNvSpPr txBox="1">
            <a:spLocks noChangeArrowheads="1"/>
          </p:cNvSpPr>
          <p:nvPr/>
        </p:nvSpPr>
        <p:spPr bwMode="auto">
          <a:xfrm>
            <a:off x="3633788" y="1085135"/>
            <a:ext cx="4211409" cy="1169551"/>
          </a:xfrm>
          <a:prstGeom prst="rect">
            <a:avLst/>
          </a:prstGeom>
          <a:solidFill>
            <a:schemeClr val="bg1">
              <a:alpha val="80000"/>
            </a:schemeClr>
          </a:solidFill>
          <a:ln w="28575">
            <a:noFill/>
            <a:miter lim="800000"/>
            <a:headEnd/>
            <a:tailEnd/>
          </a:ln>
          <a:effectLst/>
        </p:spPr>
        <p:txBody>
          <a:bodyPr wrap="none">
            <a:prstTxWarp prst="textNoShape">
              <a:avLst/>
            </a:prstTxWarp>
            <a:spAutoFit/>
          </a:bodyPr>
          <a:lstStyle/>
          <a:p>
            <a:pPr marL="342900" indent="-342900">
              <a:buClr>
                <a:srgbClr val="23346C"/>
              </a:buClr>
              <a:buSzPct val="150000"/>
              <a:buFont typeface="Wingdings" charset="2"/>
              <a:buChar char="§"/>
            </a:pPr>
            <a:r>
              <a:rPr lang="en-US" sz="1400" dirty="0">
                <a:solidFill>
                  <a:srgbClr val="23346C"/>
                </a:solidFill>
              </a:rPr>
              <a:t>Compact 2D system –  it needs small space</a:t>
            </a:r>
          </a:p>
          <a:p>
            <a:pPr marL="342900" indent="-342900">
              <a:buClr>
                <a:srgbClr val="23346C"/>
              </a:buClr>
              <a:buSzPct val="150000"/>
              <a:buFont typeface="Wingdings" charset="2"/>
              <a:buChar char="§"/>
            </a:pPr>
            <a:r>
              <a:rPr lang="en-US" sz="1400" dirty="0">
                <a:solidFill>
                  <a:srgbClr val="23346C"/>
                </a:solidFill>
              </a:rPr>
              <a:t>Flexible – adjustable RF power for each cavity</a:t>
            </a:r>
          </a:p>
          <a:p>
            <a:pPr marL="342900" indent="-342900">
              <a:buClr>
                <a:srgbClr val="23346C"/>
              </a:buClr>
              <a:buSzPct val="150000"/>
              <a:buFont typeface="Wingdings" charset="2"/>
              <a:buChar char="§"/>
            </a:pPr>
            <a:r>
              <a:rPr lang="en-US" sz="1400" dirty="0" err="1">
                <a:solidFill>
                  <a:srgbClr val="23346C"/>
                </a:solidFill>
              </a:rPr>
              <a:t>Pretuned</a:t>
            </a:r>
            <a:r>
              <a:rPr lang="en-US" sz="1400" dirty="0">
                <a:solidFill>
                  <a:srgbClr val="23346C"/>
                </a:solidFill>
              </a:rPr>
              <a:t> phase </a:t>
            </a:r>
          </a:p>
          <a:p>
            <a:pPr marL="342900" indent="-342900">
              <a:buClr>
                <a:srgbClr val="23346C"/>
              </a:buClr>
              <a:buSzPct val="150000"/>
              <a:buFont typeface="Wingdings" charset="2"/>
              <a:buChar char="§"/>
            </a:pPr>
            <a:r>
              <a:rPr lang="en-US" sz="1400" dirty="0">
                <a:solidFill>
                  <a:srgbClr val="23346C"/>
                </a:solidFill>
              </a:rPr>
              <a:t>Possibility of </a:t>
            </a:r>
            <a:r>
              <a:rPr lang="en-US" sz="1400" dirty="0" err="1">
                <a:solidFill>
                  <a:srgbClr val="23346C"/>
                </a:solidFill>
              </a:rPr>
              <a:t>preinstallation</a:t>
            </a:r>
            <a:r>
              <a:rPr lang="en-US" sz="1400" dirty="0">
                <a:solidFill>
                  <a:srgbClr val="23346C"/>
                </a:solidFill>
              </a:rPr>
              <a:t> at the </a:t>
            </a:r>
            <a:r>
              <a:rPr lang="en-US" sz="1400" dirty="0" err="1">
                <a:solidFill>
                  <a:srgbClr val="23346C"/>
                </a:solidFill>
              </a:rPr>
              <a:t>cryomodule</a:t>
            </a:r>
            <a:endParaRPr lang="en-US" sz="1400" dirty="0">
              <a:solidFill>
                <a:srgbClr val="23346C"/>
              </a:solidFill>
            </a:endParaRPr>
          </a:p>
          <a:p>
            <a:pPr marL="342900" indent="-342900">
              <a:buClr>
                <a:srgbClr val="23346C"/>
              </a:buClr>
              <a:buSzPct val="150000"/>
              <a:buFont typeface="Wingdings" charset="2"/>
              <a:buChar char="§"/>
            </a:pPr>
            <a:r>
              <a:rPr lang="en-US" sz="1400" dirty="0">
                <a:solidFill>
                  <a:srgbClr val="23346C"/>
                </a:solidFill>
              </a:rPr>
              <a:t>Works since 2008 on the FLASH</a:t>
            </a:r>
            <a:endParaRPr lang="de-DE" sz="1400" dirty="0">
              <a:solidFill>
                <a:srgbClr val="23346C"/>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26</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Installation for Pulse Cable Test</a:t>
            </a:r>
            <a:endParaRPr lang="en-US" altLang="ja-JP" sz="3200" dirty="0"/>
          </a:p>
        </p:txBody>
      </p:sp>
      <p:pic>
        <p:nvPicPr>
          <p:cNvPr id="8" name="Picture 3" descr="Kabelverlegung"/>
          <p:cNvPicPr>
            <a:picLocks noGrp="1" noChangeAspect="1" noChangeArrowheads="1"/>
          </p:cNvPicPr>
          <p:nvPr>
            <p:ph idx="1"/>
          </p:nvPr>
        </p:nvPicPr>
        <p:blipFill>
          <a:blip r:embed="rId3"/>
          <a:srcRect/>
          <a:stretch>
            <a:fillRect/>
          </a:stretch>
        </p:blipFill>
        <p:spPr>
          <a:xfrm>
            <a:off x="1830553" y="1280634"/>
            <a:ext cx="5616575" cy="4506912"/>
          </a:xfrm>
          <a:noFill/>
          <a:ln/>
        </p:spPr>
      </p:pic>
      <p:sp>
        <p:nvSpPr>
          <p:cNvPr id="9" name="Line 4"/>
          <p:cNvSpPr>
            <a:spLocks noChangeShapeType="1"/>
          </p:cNvSpPr>
          <p:nvPr/>
        </p:nvSpPr>
        <p:spPr bwMode="auto">
          <a:xfrm>
            <a:off x="1543215" y="3512659"/>
            <a:ext cx="719138" cy="215900"/>
          </a:xfrm>
          <a:prstGeom prst="line">
            <a:avLst/>
          </a:prstGeom>
          <a:noFill/>
          <a:ln w="57150">
            <a:solidFill>
              <a:srgbClr val="FF0000"/>
            </a:solidFill>
            <a:round/>
            <a:headEnd/>
            <a:tailEnd type="triangle" w="med" len="med"/>
          </a:ln>
          <a:effectLst/>
        </p:spPr>
        <p:txBody>
          <a:bodyPr>
            <a:prstTxWarp prst="textNoShape">
              <a:avLst/>
            </a:prstTxWarp>
          </a:bodyPr>
          <a:lstStyle/>
          <a:p>
            <a:endParaRPr lang="de-DE"/>
          </a:p>
        </p:txBody>
      </p:sp>
      <p:sp>
        <p:nvSpPr>
          <p:cNvPr id="10" name="Line 5"/>
          <p:cNvSpPr>
            <a:spLocks noChangeShapeType="1"/>
          </p:cNvSpPr>
          <p:nvPr/>
        </p:nvSpPr>
        <p:spPr bwMode="auto">
          <a:xfrm flipH="1">
            <a:off x="4854740" y="3657121"/>
            <a:ext cx="2376488" cy="863600"/>
          </a:xfrm>
          <a:prstGeom prst="line">
            <a:avLst/>
          </a:prstGeom>
          <a:noFill/>
          <a:ln w="57150">
            <a:solidFill>
              <a:srgbClr val="FF0000"/>
            </a:solidFill>
            <a:round/>
            <a:headEnd/>
            <a:tailEnd type="triangle" w="med" len="med"/>
          </a:ln>
          <a:effectLst/>
        </p:spPr>
        <p:txBody>
          <a:bodyPr>
            <a:prstTxWarp prst="textNoShape">
              <a:avLst/>
            </a:prstTxWarp>
          </a:bodyPr>
          <a:lstStyle/>
          <a:p>
            <a:endParaRPr lang="de-DE"/>
          </a:p>
        </p:txBody>
      </p:sp>
      <p:sp>
        <p:nvSpPr>
          <p:cNvPr id="11" name="Line 6"/>
          <p:cNvSpPr>
            <a:spLocks noChangeShapeType="1"/>
          </p:cNvSpPr>
          <p:nvPr/>
        </p:nvSpPr>
        <p:spPr bwMode="auto">
          <a:xfrm>
            <a:off x="1759115" y="4952521"/>
            <a:ext cx="3886200" cy="144463"/>
          </a:xfrm>
          <a:prstGeom prst="line">
            <a:avLst/>
          </a:prstGeom>
          <a:noFill/>
          <a:ln w="57150">
            <a:solidFill>
              <a:srgbClr val="FF0000"/>
            </a:solidFill>
            <a:round/>
            <a:headEnd/>
            <a:tailEnd type="triangle" w="med" len="med"/>
          </a:ln>
          <a:effectLst/>
        </p:spPr>
        <p:txBody>
          <a:bodyPr>
            <a:prstTxWarp prst="textNoShape">
              <a:avLst/>
            </a:prstTxWarp>
          </a:bodyPr>
          <a:lstStyle/>
          <a:p>
            <a:endParaRPr lang="de-DE"/>
          </a:p>
        </p:txBody>
      </p:sp>
      <p:sp>
        <p:nvSpPr>
          <p:cNvPr id="12" name="Line 7"/>
          <p:cNvSpPr>
            <a:spLocks noChangeShapeType="1"/>
          </p:cNvSpPr>
          <p:nvPr/>
        </p:nvSpPr>
        <p:spPr bwMode="auto">
          <a:xfrm flipV="1">
            <a:off x="1759115" y="4376259"/>
            <a:ext cx="2230438" cy="504825"/>
          </a:xfrm>
          <a:prstGeom prst="line">
            <a:avLst/>
          </a:prstGeom>
          <a:noFill/>
          <a:ln w="57150">
            <a:solidFill>
              <a:srgbClr val="FF0000"/>
            </a:solidFill>
            <a:round/>
            <a:headEnd/>
            <a:tailEnd type="triangle" w="med" len="med"/>
          </a:ln>
          <a:effectLst/>
        </p:spPr>
        <p:txBody>
          <a:bodyPr>
            <a:prstTxWarp prst="textNoShape">
              <a:avLst/>
            </a:prstTxWarp>
          </a:bodyPr>
          <a:lstStyle/>
          <a:p>
            <a:endParaRPr lang="de-DE"/>
          </a:p>
        </p:txBody>
      </p:sp>
      <p:sp>
        <p:nvSpPr>
          <p:cNvPr id="13" name="Text Box 8"/>
          <p:cNvSpPr txBox="1">
            <a:spLocks noChangeArrowheads="1"/>
          </p:cNvSpPr>
          <p:nvPr/>
        </p:nvSpPr>
        <p:spPr bwMode="auto">
          <a:xfrm>
            <a:off x="298615" y="3099909"/>
            <a:ext cx="1441450" cy="641350"/>
          </a:xfrm>
          <a:prstGeom prst="rect">
            <a:avLst/>
          </a:prstGeom>
          <a:noFill/>
          <a:ln w="9525">
            <a:noFill/>
            <a:miter lim="800000"/>
            <a:headEnd/>
            <a:tailEnd/>
          </a:ln>
          <a:effectLst/>
        </p:spPr>
        <p:txBody>
          <a:bodyPr wrap="none">
            <a:prstTxWarp prst="textNoShape">
              <a:avLst/>
            </a:prstTxWarp>
            <a:spAutoFit/>
          </a:bodyPr>
          <a:lstStyle/>
          <a:p>
            <a:r>
              <a:rPr lang="de-DE" sz="1800" dirty="0">
                <a:solidFill>
                  <a:srgbClr val="660066"/>
                </a:solidFill>
              </a:rPr>
              <a:t>Modulator in</a:t>
            </a:r>
          </a:p>
          <a:p>
            <a:r>
              <a:rPr lang="de-DE" sz="1800" dirty="0">
                <a:solidFill>
                  <a:srgbClr val="660066"/>
                </a:solidFill>
              </a:rPr>
              <a:t>Hall</a:t>
            </a:r>
            <a:r>
              <a:rPr lang="de-DE" sz="1800" dirty="0" smtClean="0">
                <a:solidFill>
                  <a:srgbClr val="660066"/>
                </a:solidFill>
              </a:rPr>
              <a:t> II</a:t>
            </a:r>
            <a:endParaRPr lang="en-GB" sz="1800" dirty="0">
              <a:solidFill>
                <a:srgbClr val="660066"/>
              </a:solidFill>
            </a:endParaRPr>
          </a:p>
        </p:txBody>
      </p:sp>
      <p:sp>
        <p:nvSpPr>
          <p:cNvPr id="14" name="Text Box 9"/>
          <p:cNvSpPr txBox="1">
            <a:spLocks noChangeArrowheads="1"/>
          </p:cNvSpPr>
          <p:nvPr/>
        </p:nvSpPr>
        <p:spPr bwMode="auto">
          <a:xfrm>
            <a:off x="7128881" y="3332265"/>
            <a:ext cx="2070436" cy="646331"/>
          </a:xfrm>
          <a:prstGeom prst="rect">
            <a:avLst/>
          </a:prstGeom>
          <a:noFill/>
          <a:ln w="9525">
            <a:noFill/>
            <a:miter lim="800000"/>
            <a:headEnd/>
            <a:tailEnd/>
          </a:ln>
          <a:effectLst/>
        </p:spPr>
        <p:txBody>
          <a:bodyPr wrap="none">
            <a:prstTxWarp prst="textNoShape">
              <a:avLst/>
            </a:prstTxWarp>
            <a:spAutoFit/>
          </a:bodyPr>
          <a:lstStyle/>
          <a:p>
            <a:r>
              <a:rPr lang="de-DE" sz="1800" dirty="0" smtClean="0">
                <a:solidFill>
                  <a:srgbClr val="660066"/>
                </a:solidFill>
              </a:rPr>
              <a:t>Pulse </a:t>
            </a:r>
            <a:r>
              <a:rPr lang="de-DE" sz="1800" dirty="0" err="1" smtClean="0">
                <a:solidFill>
                  <a:srgbClr val="660066"/>
                </a:solidFill>
              </a:rPr>
              <a:t>Transformer</a:t>
            </a:r>
            <a:endParaRPr lang="de-DE" sz="1800" dirty="0" smtClean="0">
              <a:solidFill>
                <a:srgbClr val="660066"/>
              </a:solidFill>
            </a:endParaRPr>
          </a:p>
          <a:p>
            <a:r>
              <a:rPr lang="de-DE" sz="1800" dirty="0" smtClean="0">
                <a:solidFill>
                  <a:srgbClr val="660066"/>
                </a:solidFill>
              </a:rPr>
              <a:t>in Hall III</a:t>
            </a:r>
            <a:endParaRPr lang="de-DE" sz="1800" dirty="0">
              <a:solidFill>
                <a:srgbClr val="660066"/>
              </a:solidFill>
            </a:endParaRPr>
          </a:p>
        </p:txBody>
      </p:sp>
      <p:sp>
        <p:nvSpPr>
          <p:cNvPr id="15" name="Text Box 10"/>
          <p:cNvSpPr txBox="1">
            <a:spLocks noChangeArrowheads="1"/>
          </p:cNvSpPr>
          <p:nvPr/>
        </p:nvSpPr>
        <p:spPr bwMode="auto">
          <a:xfrm>
            <a:off x="174790" y="4691920"/>
            <a:ext cx="2000250" cy="641350"/>
          </a:xfrm>
          <a:prstGeom prst="rect">
            <a:avLst/>
          </a:prstGeom>
          <a:noFill/>
          <a:ln w="9525">
            <a:noFill/>
            <a:miter lim="800000"/>
            <a:headEnd/>
            <a:tailEnd/>
          </a:ln>
          <a:effectLst/>
        </p:spPr>
        <p:txBody>
          <a:bodyPr wrap="none">
            <a:prstTxWarp prst="textNoShape">
              <a:avLst/>
            </a:prstTxWarp>
            <a:spAutoFit/>
          </a:bodyPr>
          <a:lstStyle/>
          <a:p>
            <a:r>
              <a:rPr lang="de-DE" sz="1800" dirty="0">
                <a:solidFill>
                  <a:srgbClr val="660066"/>
                </a:solidFill>
              </a:rPr>
              <a:t>Pulse</a:t>
            </a:r>
            <a:r>
              <a:rPr lang="de-DE" sz="1800" dirty="0" smtClean="0">
                <a:solidFill>
                  <a:srgbClr val="660066"/>
                </a:solidFill>
              </a:rPr>
              <a:t> </a:t>
            </a:r>
            <a:r>
              <a:rPr lang="de-DE" sz="1800" dirty="0" err="1" smtClean="0">
                <a:solidFill>
                  <a:srgbClr val="660066"/>
                </a:solidFill>
              </a:rPr>
              <a:t>Cable</a:t>
            </a:r>
            <a:r>
              <a:rPr lang="de-DE" sz="1800" dirty="0" smtClean="0">
                <a:solidFill>
                  <a:srgbClr val="660066"/>
                </a:solidFill>
              </a:rPr>
              <a:t> </a:t>
            </a:r>
            <a:endParaRPr lang="de-DE" sz="1800" dirty="0">
              <a:solidFill>
                <a:srgbClr val="660066"/>
              </a:solidFill>
            </a:endParaRPr>
          </a:p>
          <a:p>
            <a:r>
              <a:rPr lang="de-DE" sz="1800" dirty="0">
                <a:solidFill>
                  <a:srgbClr val="660066"/>
                </a:solidFill>
              </a:rPr>
              <a:t>Parallel to FLASH</a:t>
            </a:r>
            <a:endParaRPr lang="en-GB" sz="1800" dirty="0">
              <a:solidFill>
                <a:srgbClr val="660066"/>
              </a:solidFill>
            </a:endParaRPr>
          </a:p>
        </p:txBody>
      </p:sp>
      <p:sp>
        <p:nvSpPr>
          <p:cNvPr id="16" name="Line 11"/>
          <p:cNvSpPr>
            <a:spLocks noChangeShapeType="1"/>
          </p:cNvSpPr>
          <p:nvPr/>
        </p:nvSpPr>
        <p:spPr bwMode="auto">
          <a:xfrm flipV="1">
            <a:off x="6367628" y="4736621"/>
            <a:ext cx="1439862" cy="288925"/>
          </a:xfrm>
          <a:prstGeom prst="line">
            <a:avLst/>
          </a:prstGeom>
          <a:noFill/>
          <a:ln w="38100">
            <a:solidFill>
              <a:srgbClr val="0000FF"/>
            </a:solidFill>
            <a:round/>
            <a:headEnd type="triangle" w="med" len="med"/>
            <a:tailEnd/>
          </a:ln>
          <a:effectLst/>
        </p:spPr>
        <p:txBody>
          <a:bodyPr>
            <a:prstTxWarp prst="textNoShape">
              <a:avLst/>
            </a:prstTxWarp>
          </a:bodyPr>
          <a:lstStyle/>
          <a:p>
            <a:endParaRPr lang="de-DE"/>
          </a:p>
        </p:txBody>
      </p:sp>
      <p:sp>
        <p:nvSpPr>
          <p:cNvPr id="17" name="Line 12"/>
          <p:cNvSpPr>
            <a:spLocks noChangeShapeType="1"/>
          </p:cNvSpPr>
          <p:nvPr/>
        </p:nvSpPr>
        <p:spPr bwMode="auto">
          <a:xfrm>
            <a:off x="4134015" y="4377846"/>
            <a:ext cx="3673475" cy="287338"/>
          </a:xfrm>
          <a:prstGeom prst="line">
            <a:avLst/>
          </a:prstGeom>
          <a:noFill/>
          <a:ln w="38100">
            <a:solidFill>
              <a:srgbClr val="0000FF"/>
            </a:solidFill>
            <a:round/>
            <a:headEnd type="triangle" w="med" len="med"/>
            <a:tailEnd/>
          </a:ln>
          <a:effectLst/>
        </p:spPr>
        <p:txBody>
          <a:bodyPr>
            <a:prstTxWarp prst="textNoShape">
              <a:avLst/>
            </a:prstTxWarp>
          </a:bodyPr>
          <a:lstStyle/>
          <a:p>
            <a:endParaRPr lang="de-DE"/>
          </a:p>
        </p:txBody>
      </p:sp>
      <p:sp>
        <p:nvSpPr>
          <p:cNvPr id="18" name="Text Box 13"/>
          <p:cNvSpPr txBox="1">
            <a:spLocks noChangeArrowheads="1"/>
          </p:cNvSpPr>
          <p:nvPr/>
        </p:nvSpPr>
        <p:spPr bwMode="auto">
          <a:xfrm>
            <a:off x="7859878" y="4468334"/>
            <a:ext cx="920750" cy="366712"/>
          </a:xfrm>
          <a:prstGeom prst="rect">
            <a:avLst/>
          </a:prstGeom>
          <a:noFill/>
          <a:ln w="9525">
            <a:noFill/>
            <a:miter lim="800000"/>
            <a:headEnd/>
            <a:tailEnd/>
          </a:ln>
          <a:effectLst/>
        </p:spPr>
        <p:txBody>
          <a:bodyPr wrap="none">
            <a:prstTxWarp prst="textNoShape">
              <a:avLst/>
            </a:prstTxWarp>
            <a:spAutoFit/>
          </a:bodyPr>
          <a:lstStyle/>
          <a:p>
            <a:r>
              <a:rPr lang="en-CA" sz="1800" dirty="0">
                <a:solidFill>
                  <a:srgbClr val="660066"/>
                </a:solidFill>
              </a:rPr>
              <a:t>Splices</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27</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HV Pulse Cable Test</a:t>
            </a:r>
            <a:endParaRPr lang="en-US" altLang="ja-JP" sz="3200" dirty="0"/>
          </a:p>
        </p:txBody>
      </p:sp>
      <p:pic>
        <p:nvPicPr>
          <p:cNvPr id="22" name="Picture 4" descr="TEK00000"/>
          <p:cNvPicPr>
            <a:picLocks noGrp="1" noChangeAspect="1" noChangeArrowheads="1"/>
          </p:cNvPicPr>
          <p:nvPr>
            <p:ph sz="half" idx="4294967295"/>
          </p:nvPr>
        </p:nvPicPr>
        <p:blipFill>
          <a:blip r:embed="rId4"/>
          <a:srcRect/>
          <a:stretch>
            <a:fillRect/>
          </a:stretch>
        </p:blipFill>
        <p:spPr>
          <a:xfrm>
            <a:off x="929619" y="848162"/>
            <a:ext cx="7266756" cy="5450067"/>
          </a:xfrm>
          <a:prstGeom prst="rect">
            <a:avLst/>
          </a:prstGeom>
          <a:noFill/>
          <a:ln/>
        </p:spPr>
      </p:pic>
      <p:sp>
        <p:nvSpPr>
          <p:cNvPr id="23" name="Text Box 5"/>
          <p:cNvSpPr txBox="1">
            <a:spLocks noChangeArrowheads="1"/>
          </p:cNvSpPr>
          <p:nvPr/>
        </p:nvSpPr>
        <p:spPr bwMode="auto">
          <a:xfrm>
            <a:off x="4195977" y="1891336"/>
            <a:ext cx="3555227" cy="338554"/>
          </a:xfrm>
          <a:prstGeom prst="rect">
            <a:avLst/>
          </a:prstGeom>
          <a:noFill/>
          <a:ln w="9525">
            <a:noFill/>
            <a:miter lim="800000"/>
            <a:headEnd/>
            <a:tailEnd/>
          </a:ln>
          <a:effectLst/>
        </p:spPr>
        <p:txBody>
          <a:bodyPr wrap="square">
            <a:prstTxWarp prst="textNoShape">
              <a:avLst/>
            </a:prstTxWarp>
            <a:spAutoFit/>
          </a:bodyPr>
          <a:lstStyle/>
          <a:p>
            <a:r>
              <a:rPr lang="de-DE" sz="1600" dirty="0" err="1"/>
              <a:t>Klystron</a:t>
            </a:r>
            <a:r>
              <a:rPr lang="de-DE" sz="1600" dirty="0"/>
              <a:t> </a:t>
            </a:r>
            <a:r>
              <a:rPr lang="de-DE" sz="1600" dirty="0" err="1"/>
              <a:t>Voltage</a:t>
            </a:r>
            <a:r>
              <a:rPr lang="de-DE" sz="1600" dirty="0"/>
              <a:t> </a:t>
            </a:r>
            <a:r>
              <a:rPr lang="de-DE" sz="1600" dirty="0" smtClean="0"/>
              <a:t>128 kV (1 : 12)</a:t>
            </a:r>
            <a:endParaRPr lang="de-DE" sz="1600" dirty="0"/>
          </a:p>
        </p:txBody>
      </p:sp>
      <p:sp>
        <p:nvSpPr>
          <p:cNvPr id="24" name="Text Box 6"/>
          <p:cNvSpPr txBox="1">
            <a:spLocks noChangeArrowheads="1"/>
          </p:cNvSpPr>
          <p:nvPr/>
        </p:nvSpPr>
        <p:spPr bwMode="auto">
          <a:xfrm>
            <a:off x="4188856" y="1438887"/>
            <a:ext cx="2262158" cy="338554"/>
          </a:xfrm>
          <a:prstGeom prst="rect">
            <a:avLst/>
          </a:prstGeom>
          <a:noFill/>
          <a:ln w="9525">
            <a:noFill/>
            <a:miter lim="800000"/>
            <a:headEnd/>
            <a:tailEnd/>
          </a:ln>
          <a:effectLst/>
        </p:spPr>
        <p:txBody>
          <a:bodyPr wrap="none">
            <a:prstTxWarp prst="textNoShape">
              <a:avLst/>
            </a:prstTxWarp>
            <a:spAutoFit/>
          </a:bodyPr>
          <a:lstStyle/>
          <a:p>
            <a:r>
              <a:rPr lang="de-DE" sz="1600" dirty="0" err="1"/>
              <a:t>Primary</a:t>
            </a:r>
            <a:r>
              <a:rPr lang="de-DE" sz="1600" dirty="0"/>
              <a:t> </a:t>
            </a:r>
            <a:r>
              <a:rPr lang="de-DE" sz="1600" dirty="0" err="1"/>
              <a:t>Current</a:t>
            </a:r>
            <a:r>
              <a:rPr lang="de-DE" sz="1600" dirty="0"/>
              <a:t> </a:t>
            </a:r>
            <a:r>
              <a:rPr lang="de-DE" sz="1600" dirty="0" smtClean="0"/>
              <a:t>1.1 kA</a:t>
            </a:r>
            <a:endParaRPr lang="de-DE" sz="1600" dirty="0"/>
          </a:p>
        </p:txBody>
      </p:sp>
      <p:sp>
        <p:nvSpPr>
          <p:cNvPr id="25" name="Text Box 7"/>
          <p:cNvSpPr txBox="1">
            <a:spLocks noChangeArrowheads="1"/>
          </p:cNvSpPr>
          <p:nvPr/>
        </p:nvSpPr>
        <p:spPr bwMode="auto">
          <a:xfrm>
            <a:off x="4182885" y="2186228"/>
            <a:ext cx="4615780" cy="338554"/>
          </a:xfrm>
          <a:prstGeom prst="rect">
            <a:avLst/>
          </a:prstGeom>
          <a:noFill/>
          <a:ln w="9525">
            <a:noFill/>
            <a:miter lim="800000"/>
            <a:headEnd/>
            <a:tailEnd/>
          </a:ln>
          <a:effectLst/>
        </p:spPr>
        <p:txBody>
          <a:bodyPr wrap="square">
            <a:prstTxWarp prst="textNoShape">
              <a:avLst/>
            </a:prstTxWarp>
            <a:spAutoFit/>
          </a:bodyPr>
          <a:lstStyle/>
          <a:p>
            <a:r>
              <a:rPr lang="de-DE" sz="1600" dirty="0" err="1"/>
              <a:t>Primary</a:t>
            </a:r>
            <a:r>
              <a:rPr lang="de-DE" sz="1600" dirty="0"/>
              <a:t> </a:t>
            </a:r>
            <a:r>
              <a:rPr lang="de-DE" sz="1600" dirty="0" err="1"/>
              <a:t>Voltage</a:t>
            </a:r>
            <a:r>
              <a:rPr lang="de-DE" sz="1600" dirty="0"/>
              <a:t> </a:t>
            </a:r>
            <a:r>
              <a:rPr lang="de-DE" sz="1600" dirty="0" smtClean="0"/>
              <a:t>10.6 kV @ Modulator</a:t>
            </a:r>
            <a:endParaRPr lang="de-DE" sz="1600" dirty="0"/>
          </a:p>
        </p:txBody>
      </p:sp>
      <p:sp>
        <p:nvSpPr>
          <p:cNvPr id="10" name="Textfeld 9"/>
          <p:cNvSpPr txBox="1"/>
          <p:nvPr/>
        </p:nvSpPr>
        <p:spPr>
          <a:xfrm>
            <a:off x="1112928" y="3692516"/>
            <a:ext cx="5682471" cy="369332"/>
          </a:xfrm>
          <a:prstGeom prst="rect">
            <a:avLst/>
          </a:prstGeom>
          <a:noFill/>
        </p:spPr>
        <p:txBody>
          <a:bodyPr wrap="square" rtlCol="0">
            <a:spAutoFit/>
          </a:bodyPr>
          <a:lstStyle/>
          <a:p>
            <a:r>
              <a:rPr lang="en-US" sz="1800" dirty="0" smtClean="0"/>
              <a:t>5 MW Single Beam Klystron 3 Cable parallel</a:t>
            </a:r>
            <a:endParaRPr lang="en-US" sz="1800" dirty="0"/>
          </a:p>
        </p:txBody>
      </p:sp>
      <p:graphicFrame>
        <p:nvGraphicFramePr>
          <p:cNvPr id="11" name="Objekt 10"/>
          <p:cNvGraphicFramePr>
            <a:graphicFrameLocks noChangeAspect="1"/>
          </p:cNvGraphicFramePr>
          <p:nvPr/>
        </p:nvGraphicFramePr>
        <p:xfrm>
          <a:off x="5754697" y="3619868"/>
          <a:ext cx="1143000" cy="533400"/>
        </p:xfrm>
        <a:graphic>
          <a:graphicData uri="http://schemas.openxmlformats.org/presentationml/2006/ole">
            <p:oleObj spid="_x0000_s141314" name="Formel" r:id="rId5" imgW="1143000" imgH="533400" progId="Equation.3">
              <p:embed/>
            </p:oleObj>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28</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sz="2800" dirty="0" smtClean="0"/>
              <a:t>Specification and Procurement </a:t>
            </a:r>
            <a:endParaRPr lang="en-US" altLang="ja-JP" sz="2800" dirty="0"/>
          </a:p>
        </p:txBody>
      </p:sp>
      <p:sp>
        <p:nvSpPr>
          <p:cNvPr id="777219" name="Rectangle 3"/>
          <p:cNvSpPr>
            <a:spLocks noGrp="1" noChangeArrowheads="1"/>
          </p:cNvSpPr>
          <p:nvPr>
            <p:ph type="body" idx="1"/>
          </p:nvPr>
        </p:nvSpPr>
        <p:spPr>
          <a:xfrm>
            <a:off x="295275" y="766763"/>
            <a:ext cx="8848725" cy="5557837"/>
          </a:xfrm>
        </p:spPr>
        <p:txBody>
          <a:bodyPr/>
          <a:lstStyle/>
          <a:p>
            <a:r>
              <a:rPr lang="en-US" dirty="0" smtClean="0"/>
              <a:t>Principal layout and design of the RF system components has been finished and prototypes have been constructed and tested.</a:t>
            </a:r>
          </a:p>
          <a:p>
            <a:r>
              <a:rPr lang="en-US" dirty="0" smtClean="0"/>
              <a:t>Final specifications will be finished soon taking into account prototype test results and results of the details of the interfaces with other work packages and installation requirements of the tunnel and other XFEL buildings. </a:t>
            </a:r>
            <a:endParaRPr lang="en-US" altLang="ja-JP" dirty="0" smtClean="0"/>
          </a:p>
          <a:p>
            <a:r>
              <a:rPr lang="en-US" altLang="ja-JP" dirty="0" smtClean="0"/>
              <a:t>Restricted Call for Tender.</a:t>
            </a:r>
          </a:p>
          <a:p>
            <a:r>
              <a:rPr lang="en-US" altLang="ja-JP" dirty="0" smtClean="0"/>
              <a:t>Only qualified Venders are allowed to bid.</a:t>
            </a:r>
          </a:p>
          <a:p>
            <a:r>
              <a:rPr lang="en-US" altLang="ja-JP" dirty="0" smtClean="0"/>
              <a:t>Number of Vendors are not fixed in advance.</a:t>
            </a:r>
            <a:endParaRPr lang="en-US" altLang="ja-JP"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29</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Production</a:t>
            </a:r>
            <a:endParaRPr lang="en-US" altLang="ja-JP" sz="3200" dirty="0"/>
          </a:p>
        </p:txBody>
      </p:sp>
      <p:sp>
        <p:nvSpPr>
          <p:cNvPr id="777219" name="Rectangle 3"/>
          <p:cNvSpPr>
            <a:spLocks noGrp="1" noChangeArrowheads="1"/>
          </p:cNvSpPr>
          <p:nvPr>
            <p:ph type="body" idx="1"/>
          </p:nvPr>
        </p:nvSpPr>
        <p:spPr>
          <a:xfrm>
            <a:off x="295275" y="766763"/>
            <a:ext cx="8848725" cy="5557837"/>
          </a:xfrm>
        </p:spPr>
        <p:txBody>
          <a:bodyPr/>
          <a:lstStyle/>
          <a:p>
            <a:r>
              <a:rPr lang="en-US" dirty="0" smtClean="0"/>
              <a:t>After placement of contracts with manufacturers or start of production in laboratories the production process must be monitored. All components for the XFEL will be shipped to DESY. After a first inspection and specification check, the components will be assembled into subunits and tested. Until final installation they must be stored.</a:t>
            </a:r>
          </a:p>
          <a:p>
            <a:r>
              <a:rPr lang="en-US" dirty="0" smtClean="0"/>
              <a:t>The HV pulse modulators will be delivered by the manufacturers and installed in the modulator hall.</a:t>
            </a:r>
          </a:p>
          <a:p>
            <a:r>
              <a:rPr lang="en-US" dirty="0" smtClean="0"/>
              <a:t>Klystrons, pulse transformers and connection modules from Industry will be tested at the klystron test facility.</a:t>
            </a:r>
            <a:endParaRPr lang="en-US" altLang="ja-JP"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dirty="0"/>
              <a:t>Outline</a:t>
            </a:r>
          </a:p>
        </p:txBody>
      </p:sp>
      <p:sp>
        <p:nvSpPr>
          <p:cNvPr id="777219" name="Rectangle 3"/>
          <p:cNvSpPr>
            <a:spLocks noGrp="1" noChangeArrowheads="1"/>
          </p:cNvSpPr>
          <p:nvPr>
            <p:ph type="body" idx="1"/>
          </p:nvPr>
        </p:nvSpPr>
        <p:spPr>
          <a:xfrm>
            <a:off x="295275" y="766763"/>
            <a:ext cx="8848725" cy="5557837"/>
          </a:xfrm>
        </p:spPr>
        <p:txBody>
          <a:bodyPr/>
          <a:lstStyle/>
          <a:p>
            <a:r>
              <a:rPr lang="en-US" altLang="ja-JP" dirty="0" smtClean="0"/>
              <a:t>HV Pulse Cable Test</a:t>
            </a:r>
          </a:p>
          <a:p>
            <a:r>
              <a:rPr lang="en-US" altLang="ja-JP" dirty="0" smtClean="0"/>
              <a:t>Procurement Procedure</a:t>
            </a:r>
          </a:p>
          <a:p>
            <a:pPr lvl="1"/>
            <a:r>
              <a:rPr lang="en-US" altLang="ja-JP" b="0" dirty="0" smtClean="0"/>
              <a:t>Specification and Procurement </a:t>
            </a:r>
          </a:p>
          <a:p>
            <a:pPr lvl="1"/>
            <a:r>
              <a:rPr lang="en-US" altLang="ja-JP" b="0" dirty="0" smtClean="0"/>
              <a:t>Production</a:t>
            </a:r>
          </a:p>
          <a:p>
            <a:r>
              <a:rPr lang="en-US" altLang="ja-JP" dirty="0" smtClean="0"/>
              <a:t>Test and Test Facilities</a:t>
            </a:r>
          </a:p>
          <a:p>
            <a:pPr lvl="1"/>
            <a:r>
              <a:rPr lang="en-US" altLang="ja-JP" b="0" dirty="0" smtClean="0"/>
              <a:t>Wave Guide Assembly and Test Facility</a:t>
            </a:r>
          </a:p>
          <a:p>
            <a:pPr lvl="1"/>
            <a:r>
              <a:rPr lang="en-US" altLang="ja-JP" b="0" dirty="0" smtClean="0"/>
              <a:t>Modulator Test Facility</a:t>
            </a:r>
          </a:p>
          <a:p>
            <a:pPr lvl="1"/>
            <a:r>
              <a:rPr lang="en-US" altLang="ja-JP" b="0" dirty="0" smtClean="0"/>
              <a:t>Klystron Test Facility</a:t>
            </a:r>
          </a:p>
          <a:p>
            <a:r>
              <a:rPr lang="en-US" altLang="ja-JP" dirty="0" smtClean="0"/>
              <a:t>Installation and Commissioning</a:t>
            </a:r>
          </a:p>
          <a:p>
            <a:r>
              <a:rPr lang="en-US" altLang="ja-JP" dirty="0" smtClean="0"/>
              <a:t>Adoption to the Japanese Single Tunnel Solution</a:t>
            </a:r>
          </a:p>
          <a:p>
            <a:r>
              <a:rPr lang="en-US" altLang="ja-JP" dirty="0" smtClean="0"/>
              <a:t>Summary</a:t>
            </a:r>
            <a:endParaRPr lang="en-US" altLang="ja-JP"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30</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Production (continued)</a:t>
            </a:r>
            <a:endParaRPr lang="en-US" altLang="ja-JP" sz="3200" dirty="0"/>
          </a:p>
        </p:txBody>
      </p:sp>
      <p:sp>
        <p:nvSpPr>
          <p:cNvPr id="777219" name="Rectangle 3"/>
          <p:cNvSpPr>
            <a:spLocks noGrp="1" noChangeArrowheads="1"/>
          </p:cNvSpPr>
          <p:nvPr>
            <p:ph type="body" idx="1"/>
          </p:nvPr>
        </p:nvSpPr>
        <p:spPr>
          <a:xfrm>
            <a:off x="295275" y="766763"/>
            <a:ext cx="8848725" cy="5557837"/>
          </a:xfrm>
        </p:spPr>
        <p:txBody>
          <a:bodyPr/>
          <a:lstStyle/>
          <a:p>
            <a:r>
              <a:rPr lang="en-US" dirty="0" smtClean="0"/>
              <a:t>In addition the other components as auxiliary power supplies, preamplifiers and RF interlocks also from industry must be installed in racks and tested. </a:t>
            </a:r>
          </a:p>
          <a:p>
            <a:r>
              <a:rPr lang="en-US" dirty="0" smtClean="0"/>
              <a:t>The components for the waveguide distribution will be shipped to DESY after successful factory acceptance test. They will be inspected, measured, cleaned and assembled for installation to a specific cryogenic module in the waveguide assembly and test facility, WATF. The average production rate will be one waveguide module distribution per week. </a:t>
            </a:r>
            <a:endParaRPr lang="en-US" altLang="ja-JP"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31</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Wave Guide Assembly and Test Facility</a:t>
            </a:r>
            <a:endParaRPr lang="en-US" altLang="ja-JP" sz="3200" dirty="0"/>
          </a:p>
        </p:txBody>
      </p:sp>
      <p:sp>
        <p:nvSpPr>
          <p:cNvPr id="9" name="Rectangle 3"/>
          <p:cNvSpPr txBox="1">
            <a:spLocks noChangeArrowheads="1"/>
          </p:cNvSpPr>
          <p:nvPr/>
        </p:nvSpPr>
        <p:spPr bwMode="auto">
          <a:xfrm>
            <a:off x="0" y="863405"/>
            <a:ext cx="9144001" cy="55578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altLang="ja-JP" sz="2800" b="0" i="0" u="none" strike="noStrike" kern="0" cap="none" spc="0" normalizeH="0" baseline="0" noProof="0" dirty="0" smtClean="0">
                <a:ln>
                  <a:noFill/>
                </a:ln>
                <a:solidFill>
                  <a:srgbClr val="23346C"/>
                </a:solidFill>
                <a:effectLst/>
                <a:uLnTx/>
                <a:uFillTx/>
                <a:latin typeface="+mn-lt"/>
                <a:ea typeface="+mn-ea"/>
                <a:cs typeface="+mn-cs"/>
              </a:rPr>
              <a:t>Special Facility for Assembly and Test of Waveguides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altLang="ja-JP" sz="2800" kern="0" dirty="0" smtClean="0">
                <a:solidFill>
                  <a:srgbClr val="23346C"/>
                </a:solidFill>
                <a:latin typeface="+mn-lt"/>
                <a:ea typeface="+mn-ea"/>
                <a:cs typeface="+mn-cs"/>
              </a:rPr>
              <a:t>Co</a:t>
            </a:r>
            <a:r>
              <a:rPr lang="en-US" altLang="ja-JP" sz="2800" kern="0" dirty="0" smtClean="0">
                <a:solidFill>
                  <a:srgbClr val="660066"/>
                </a:solidFill>
                <a:latin typeface="+mn-lt"/>
                <a:ea typeface="+mn-ea"/>
                <a:cs typeface="+mn-cs"/>
              </a:rPr>
              <a:t>mponent</a:t>
            </a:r>
            <a:r>
              <a:rPr lang="en-US" altLang="ja-JP" sz="2800" kern="0" dirty="0" smtClean="0">
                <a:solidFill>
                  <a:srgbClr val="23346C"/>
                </a:solidFill>
                <a:latin typeface="+mn-lt"/>
                <a:ea typeface="+mn-ea"/>
                <a:cs typeface="+mn-cs"/>
              </a:rPr>
              <a:t>s from Industry and Laboratories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altLang="ja-JP" sz="2800" kern="0" dirty="0" smtClean="0">
                <a:solidFill>
                  <a:srgbClr val="23346C"/>
                </a:solidFill>
                <a:latin typeface="+mn-lt"/>
                <a:ea typeface="+mn-ea"/>
                <a:cs typeface="+mn-cs"/>
              </a:rPr>
              <a:t>Input Control of Mechanical and Electrical Parameters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altLang="ja-JP" sz="2800" b="0" i="0" u="none" strike="noStrike" kern="0" cap="none" spc="0" normalizeH="0" baseline="0" noProof="0" dirty="0" smtClean="0">
                <a:ln>
                  <a:noFill/>
                </a:ln>
                <a:solidFill>
                  <a:srgbClr val="23346C"/>
                </a:solidFill>
                <a:effectLst/>
                <a:uLnTx/>
                <a:uFillTx/>
                <a:latin typeface="+mn-lt"/>
                <a:ea typeface="+mn-ea"/>
                <a:cs typeface="+mn-cs"/>
              </a:rPr>
              <a:t>Assembly to </a:t>
            </a:r>
            <a:r>
              <a:rPr kumimoji="0" lang="en-US" altLang="ja-JP" sz="2800" b="0" i="0" u="none" strike="noStrike" kern="0" cap="none" spc="0" normalizeH="0" noProof="0" dirty="0" smtClean="0">
                <a:ln>
                  <a:noFill/>
                </a:ln>
                <a:solidFill>
                  <a:srgbClr val="23346C"/>
                </a:solidFill>
                <a:effectLst/>
                <a:uLnTx/>
                <a:uFillTx/>
                <a:latin typeface="+mn-lt"/>
                <a:ea typeface="+mn-ea"/>
                <a:cs typeface="+mn-cs"/>
              </a:rPr>
              <a:t>Wave Guide Distributions</a:t>
            </a:r>
            <a:endParaRPr kumimoji="0" lang="en-US" altLang="ja-JP" sz="2800" b="0" i="0" u="none" strike="noStrike" kern="0" cap="none" spc="0" normalizeH="0" baseline="0" noProof="0" dirty="0" smtClean="0">
              <a:ln>
                <a:noFill/>
              </a:ln>
              <a:solidFill>
                <a:srgbClr val="23346C"/>
              </a:solidFill>
              <a:effectLst/>
              <a:uLnTx/>
              <a:uFillTx/>
              <a:latin typeface="+mn-lt"/>
              <a:ea typeface="+mn-ea"/>
              <a:cs typeface="+mn-cs"/>
            </a:endParaRPr>
          </a:p>
          <a:p>
            <a:pPr marL="342900" lvl="0" indent="-342900" eaLnBrk="1" fontAlgn="base" hangingPunct="1">
              <a:spcBef>
                <a:spcPct val="20000"/>
              </a:spcBef>
              <a:buFontTx/>
              <a:buChar char="•"/>
              <a:defRPr/>
            </a:pPr>
            <a:r>
              <a:rPr lang="en-US" sz="2800" dirty="0" smtClean="0">
                <a:solidFill>
                  <a:srgbClr val="660066"/>
                </a:solidFill>
              </a:rPr>
              <a:t>The distributions and waveguide components will be tested at low and high power.</a:t>
            </a:r>
          </a:p>
          <a:p>
            <a:pPr marL="342900" lvl="0" indent="-342900" eaLnBrk="1" fontAlgn="base" hangingPunct="1">
              <a:spcBef>
                <a:spcPct val="20000"/>
              </a:spcBef>
              <a:buFontTx/>
              <a:buChar char="•"/>
              <a:defRPr/>
            </a:pPr>
            <a:r>
              <a:rPr lang="en-US" sz="2800" dirty="0" smtClean="0">
                <a:solidFill>
                  <a:srgbClr val="660066"/>
                </a:solidFill>
              </a:rPr>
              <a:t>At the end they will be installed at the cryogenic modules or directly at the final installation.</a:t>
            </a:r>
          </a:p>
          <a:p>
            <a:pPr marL="342900" lvl="0" indent="-342900" eaLnBrk="1" fontAlgn="base" hangingPunct="1">
              <a:spcBef>
                <a:spcPct val="20000"/>
              </a:spcBef>
              <a:buFontTx/>
              <a:buChar char="•"/>
              <a:defRPr/>
            </a:pPr>
            <a:endParaRPr kumimoji="0" lang="en-US" altLang="ja-JP" sz="2800" b="0" i="0" u="none" strike="noStrike" kern="0" cap="none" spc="0" normalizeH="0" baseline="0" noProof="0" dirty="0" smtClean="0">
              <a:ln>
                <a:noFill/>
              </a:ln>
              <a:solidFill>
                <a:srgbClr val="23346C"/>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altLang="ja-JP" sz="2800" b="0" i="0" u="none" strike="noStrike" kern="0" cap="none" spc="0" normalizeH="0" baseline="0" noProof="0" dirty="0" smtClean="0">
              <a:ln>
                <a:noFill/>
              </a:ln>
              <a:solidFill>
                <a:srgbClr val="23346C"/>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32</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Wave Guide Assembly and Test Facility</a:t>
            </a:r>
            <a:endParaRPr lang="en-US" altLang="ja-JP" sz="3200" dirty="0"/>
          </a:p>
        </p:txBody>
      </p:sp>
      <p:graphicFrame>
        <p:nvGraphicFramePr>
          <p:cNvPr id="45058" name="Object 2"/>
          <p:cNvGraphicFramePr>
            <a:graphicFrameLocks noChangeAspect="1"/>
          </p:cNvGraphicFramePr>
          <p:nvPr/>
        </p:nvGraphicFramePr>
        <p:xfrm>
          <a:off x="1" y="1085369"/>
          <a:ext cx="9147358" cy="5003356"/>
        </p:xfrm>
        <a:graphic>
          <a:graphicData uri="http://schemas.openxmlformats.org/presentationml/2006/ole">
            <p:oleObj spid="_x0000_s83970" name="Dokument" r:id="rId4" imgW="6083300" imgH="3327400" progId="Word.Document.12">
              <p:link updateAutomatic="1"/>
            </p:oleObj>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33</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Modulator Test Facility</a:t>
            </a:r>
            <a:endParaRPr lang="en-US" altLang="ja-JP" sz="3200" dirty="0"/>
          </a:p>
        </p:txBody>
      </p:sp>
      <p:graphicFrame>
        <p:nvGraphicFramePr>
          <p:cNvPr id="49154" name="Object 2"/>
          <p:cNvGraphicFramePr>
            <a:graphicFrameLocks noChangeAspect="1"/>
          </p:cNvGraphicFramePr>
          <p:nvPr/>
        </p:nvGraphicFramePr>
        <p:xfrm>
          <a:off x="759394" y="778035"/>
          <a:ext cx="7554808" cy="5484500"/>
        </p:xfrm>
        <a:graphic>
          <a:graphicData uri="http://schemas.openxmlformats.org/presentationml/2006/ole">
            <p:oleObj spid="_x0000_s49154" name="Dokument" r:id="rId4" imgW="5283200" imgH="3835400" progId="Word.Document.12">
              <p:link updateAutomatic="1"/>
            </p:oleObj>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34</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Klystron Test Facility</a:t>
            </a:r>
            <a:endParaRPr lang="en-US" altLang="ja-JP" sz="3200" dirty="0"/>
          </a:p>
        </p:txBody>
      </p:sp>
      <p:sp>
        <p:nvSpPr>
          <p:cNvPr id="9" name="Rectangle 3"/>
          <p:cNvSpPr txBox="1">
            <a:spLocks noChangeArrowheads="1"/>
          </p:cNvSpPr>
          <p:nvPr/>
        </p:nvSpPr>
        <p:spPr bwMode="auto">
          <a:xfrm>
            <a:off x="0" y="771747"/>
            <a:ext cx="9144001" cy="55578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indent="-457200">
              <a:buFont typeface="Arial"/>
              <a:buChar char="•"/>
            </a:pPr>
            <a:r>
              <a:rPr lang="en-US" sz="2400" dirty="0" smtClean="0">
                <a:solidFill>
                  <a:srgbClr val="660066"/>
                </a:solidFill>
              </a:rPr>
              <a:t>It was already necessary to test vertical and horizontal </a:t>
            </a:r>
            <a:r>
              <a:rPr lang="en-US" sz="2400" dirty="0" err="1" smtClean="0">
                <a:solidFill>
                  <a:srgbClr val="660066"/>
                </a:solidFill>
              </a:rPr>
              <a:t>multibeam</a:t>
            </a:r>
            <a:r>
              <a:rPr lang="en-US" sz="2400" dirty="0" smtClean="0">
                <a:solidFill>
                  <a:srgbClr val="660066"/>
                </a:solidFill>
              </a:rPr>
              <a:t> klystron prototypes delivered to DESY intensively under different operation conditions and to perform a number of different measurement which will usually not be done during normal operation at an accelerator. A dedicated facility has been set up at DESY, Hamburg, and all prototype klystrons have been tested there. </a:t>
            </a:r>
            <a:endParaRPr lang="de-DE" sz="2400" dirty="0" smtClean="0">
              <a:solidFill>
                <a:srgbClr val="660066"/>
              </a:solidFill>
            </a:endParaRPr>
          </a:p>
          <a:p>
            <a:pPr marL="457200" indent="-457200">
              <a:buFont typeface="Arial"/>
              <a:buChar char="•"/>
            </a:pPr>
            <a:r>
              <a:rPr lang="en-US" sz="2400" dirty="0" smtClean="0">
                <a:solidFill>
                  <a:srgbClr val="660066"/>
                </a:solidFill>
              </a:rPr>
              <a:t>Although all series klystron will be delivered fully tested by the klystron manufacturer they will be tested after delivery to DESY. The existing facility must be extended in order to allow for testing of one klystron per month. Possible problems which might not be observed at the klystron vendors productions site could be detected as early as possible before the klystrons will be installed in the accelerator tunnel or the klystron installation floor in the injector building.</a:t>
            </a:r>
            <a:endParaRPr lang="de-DE" sz="2400" dirty="0" smtClean="0">
              <a:solidFill>
                <a:srgbClr val="660066"/>
              </a:solidFill>
            </a:endParaRPr>
          </a:p>
          <a:p>
            <a:pPr marL="342900" lvl="0" indent="-342900" eaLnBrk="1" fontAlgn="base" hangingPunct="1">
              <a:spcBef>
                <a:spcPct val="20000"/>
              </a:spcBef>
              <a:defRPr/>
            </a:pPr>
            <a:endParaRPr kumimoji="0" lang="en-US" altLang="ja-JP" sz="2200" b="0" i="0" u="none" strike="noStrike" kern="0" cap="none" spc="0" normalizeH="0" baseline="0" noProof="0" dirty="0" smtClean="0">
              <a:ln>
                <a:noFill/>
              </a:ln>
              <a:solidFill>
                <a:srgbClr val="23346C"/>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altLang="ja-JP" sz="2200" b="0" i="0" u="none" strike="noStrike" kern="0" cap="none" spc="0" normalizeH="0" baseline="0" noProof="0" dirty="0" smtClean="0">
              <a:ln>
                <a:noFill/>
              </a:ln>
              <a:solidFill>
                <a:srgbClr val="23346C"/>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35</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Klystron Test Facility in DESY Hall II</a:t>
            </a:r>
            <a:endParaRPr lang="en-US" altLang="ja-JP" sz="3200" dirty="0"/>
          </a:p>
        </p:txBody>
      </p:sp>
      <p:pic>
        <p:nvPicPr>
          <p:cNvPr id="7" name="Bild 6" descr="P2040001.JPG"/>
          <p:cNvPicPr>
            <a:picLocks noChangeAspect="1"/>
          </p:cNvPicPr>
          <p:nvPr/>
        </p:nvPicPr>
        <p:blipFill>
          <a:blip r:embed="rId3"/>
          <a:stretch>
            <a:fillRect/>
          </a:stretch>
        </p:blipFill>
        <p:spPr>
          <a:xfrm>
            <a:off x="968621" y="857627"/>
            <a:ext cx="7188195" cy="5391146"/>
          </a:xfrm>
          <a:prstGeom prst="rect">
            <a:avLst/>
          </a:prstGeom>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36</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Installation and Commissioning</a:t>
            </a:r>
          </a:p>
        </p:txBody>
      </p:sp>
      <p:sp>
        <p:nvSpPr>
          <p:cNvPr id="9" name="Rectangle 3"/>
          <p:cNvSpPr txBox="1">
            <a:spLocks noChangeArrowheads="1"/>
          </p:cNvSpPr>
          <p:nvPr/>
        </p:nvSpPr>
        <p:spPr bwMode="auto">
          <a:xfrm>
            <a:off x="0" y="863405"/>
            <a:ext cx="9144001" cy="55578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1" fontAlgn="base" hangingPunct="1">
              <a:spcBef>
                <a:spcPct val="20000"/>
              </a:spcBef>
              <a:defRPr/>
            </a:pPr>
            <a:endParaRPr kumimoji="0" lang="en-US" altLang="ja-JP" sz="2000" b="0" i="0" u="none" strike="noStrike" kern="0" cap="none" spc="0" normalizeH="0" baseline="0" noProof="0" dirty="0" smtClean="0">
              <a:ln>
                <a:noFill/>
              </a:ln>
              <a:solidFill>
                <a:srgbClr val="23346C"/>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altLang="ja-JP" sz="2000" b="0" i="0" u="none" strike="noStrike" kern="0" cap="none" spc="0" normalizeH="0" baseline="0" noProof="0" dirty="0" smtClean="0">
              <a:ln>
                <a:noFill/>
              </a:ln>
              <a:solidFill>
                <a:srgbClr val="23346C"/>
              </a:solidFill>
              <a:effectLst/>
              <a:uLnTx/>
              <a:uFillTx/>
              <a:latin typeface="+mn-lt"/>
              <a:ea typeface="+mn-ea"/>
              <a:cs typeface="+mn-cs"/>
            </a:endParaRPr>
          </a:p>
        </p:txBody>
      </p:sp>
      <p:pic>
        <p:nvPicPr>
          <p:cNvPr id="7" name="Bild 6" descr="TUNNELFAHRZEUG_MIT_AUSGEFAHRENER VERBINDUNGSPLATTFORM_Beschleunigungsmodul_080708.pdf"/>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693945" y="806087"/>
            <a:ext cx="7750057" cy="5479049"/>
          </a:xfrm>
          <a:prstGeom prst="rect">
            <a:avLst/>
          </a:prstGeom>
        </p:spPr>
      </p:pic>
      <p:sp>
        <p:nvSpPr>
          <p:cNvPr id="8" name="Textfeld 7"/>
          <p:cNvSpPr txBox="1"/>
          <p:nvPr/>
        </p:nvSpPr>
        <p:spPr>
          <a:xfrm>
            <a:off x="762002" y="5867499"/>
            <a:ext cx="6684210" cy="369332"/>
          </a:xfrm>
          <a:prstGeom prst="rect">
            <a:avLst/>
          </a:prstGeom>
          <a:noFill/>
        </p:spPr>
        <p:txBody>
          <a:bodyPr wrap="square" rtlCol="0">
            <a:spAutoFit/>
          </a:bodyPr>
          <a:lstStyle/>
          <a:p>
            <a:r>
              <a:rPr lang="de-DE" sz="1800" dirty="0" smtClean="0">
                <a:solidFill>
                  <a:srgbClr val="660066"/>
                </a:solidFill>
              </a:rPr>
              <a:t>Tunnel </a:t>
            </a:r>
            <a:r>
              <a:rPr lang="de-DE" sz="1800" dirty="0" err="1" smtClean="0">
                <a:solidFill>
                  <a:srgbClr val="660066"/>
                </a:solidFill>
              </a:rPr>
              <a:t>Vehicle</a:t>
            </a:r>
            <a:r>
              <a:rPr lang="de-DE" sz="1800" dirty="0" smtClean="0">
                <a:solidFill>
                  <a:srgbClr val="660066"/>
                </a:solidFill>
              </a:rPr>
              <a:t> </a:t>
            </a:r>
            <a:r>
              <a:rPr lang="de-DE" sz="1800" dirty="0" err="1" smtClean="0">
                <a:solidFill>
                  <a:srgbClr val="660066"/>
                </a:solidFill>
              </a:rPr>
              <a:t>with</a:t>
            </a:r>
            <a:r>
              <a:rPr lang="de-DE" sz="1800" dirty="0" smtClean="0">
                <a:solidFill>
                  <a:srgbClr val="660066"/>
                </a:solidFill>
              </a:rPr>
              <a:t> </a:t>
            </a:r>
            <a:r>
              <a:rPr lang="de-DE" sz="1800" dirty="0" err="1" smtClean="0">
                <a:solidFill>
                  <a:srgbClr val="660066"/>
                </a:solidFill>
              </a:rPr>
              <a:t>Cryo</a:t>
            </a:r>
            <a:r>
              <a:rPr lang="de-DE" sz="1800" dirty="0" smtClean="0">
                <a:solidFill>
                  <a:srgbClr val="660066"/>
                </a:solidFill>
              </a:rPr>
              <a:t> Module and Wave Guide Distribution</a:t>
            </a:r>
            <a:endParaRPr lang="de-DE" sz="1800" dirty="0">
              <a:solidFill>
                <a:srgbClr val="660066"/>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37</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Installation and Commissioning</a:t>
            </a:r>
            <a:endParaRPr lang="en-US" altLang="ja-JP" sz="3200" dirty="0"/>
          </a:p>
        </p:txBody>
      </p:sp>
      <p:sp>
        <p:nvSpPr>
          <p:cNvPr id="8" name="Textfeld 7"/>
          <p:cNvSpPr txBox="1"/>
          <p:nvPr/>
        </p:nvSpPr>
        <p:spPr>
          <a:xfrm>
            <a:off x="5918150" y="5630434"/>
            <a:ext cx="2959075" cy="654702"/>
          </a:xfrm>
          <a:prstGeom prst="rect">
            <a:avLst/>
          </a:prstGeom>
          <a:solidFill>
            <a:srgbClr val="FFFFFF"/>
          </a:solidFill>
        </p:spPr>
        <p:txBody>
          <a:bodyPr wrap="square" rtlCol="0">
            <a:spAutoFit/>
          </a:bodyPr>
          <a:lstStyle/>
          <a:p>
            <a:endParaRPr lang="de-DE" dirty="0">
              <a:solidFill>
                <a:srgbClr val="FFFFFF"/>
              </a:solidFill>
            </a:endParaRPr>
          </a:p>
        </p:txBody>
      </p:sp>
      <p:pic>
        <p:nvPicPr>
          <p:cNvPr id="10" name="Bild 9" descr="XTL_R01_Soft.jpg"/>
          <p:cNvPicPr>
            <a:picLocks noChangeAspect="1"/>
          </p:cNvPicPr>
          <p:nvPr/>
        </p:nvPicPr>
        <p:blipFill>
          <a:blip r:embed="rId3"/>
          <a:stretch>
            <a:fillRect/>
          </a:stretch>
        </p:blipFill>
        <p:spPr>
          <a:xfrm>
            <a:off x="1741404" y="792492"/>
            <a:ext cx="5630099" cy="5500279"/>
          </a:xfrm>
          <a:prstGeom prst="rect">
            <a:avLst/>
          </a:prstGeom>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38</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Adoption to the Single Tunnel Solution</a:t>
            </a:r>
            <a:endParaRPr lang="en-US" altLang="ja-JP" sz="3200" dirty="0"/>
          </a:p>
        </p:txBody>
      </p:sp>
      <p:sp>
        <p:nvSpPr>
          <p:cNvPr id="9" name="Rectangle 3"/>
          <p:cNvSpPr txBox="1">
            <a:spLocks noChangeArrowheads="1"/>
          </p:cNvSpPr>
          <p:nvPr/>
        </p:nvSpPr>
        <p:spPr bwMode="auto">
          <a:xfrm>
            <a:off x="0" y="863405"/>
            <a:ext cx="9144001" cy="55578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indent="-457200">
              <a:buFont typeface="Arial"/>
              <a:buChar char="•"/>
            </a:pPr>
            <a:r>
              <a:rPr lang="en-US" sz="2800" dirty="0" smtClean="0">
                <a:solidFill>
                  <a:srgbClr val="660066"/>
                </a:solidFill>
              </a:rPr>
              <a:t>The Tunnel Design can be adopted one to one.</a:t>
            </a:r>
          </a:p>
          <a:p>
            <a:pPr marL="457200" indent="-457200">
              <a:buFont typeface="Arial"/>
              <a:buChar char="•"/>
            </a:pPr>
            <a:r>
              <a:rPr lang="en-US" sz="2800" dirty="0" smtClean="0">
                <a:solidFill>
                  <a:srgbClr val="660066"/>
                </a:solidFill>
              </a:rPr>
              <a:t>Only the Modulators need either additional Surface or Underground Halls.</a:t>
            </a:r>
          </a:p>
          <a:p>
            <a:pPr marL="457200" indent="-457200">
              <a:buFont typeface="Arial"/>
              <a:buChar char="•"/>
            </a:pPr>
            <a:r>
              <a:rPr lang="en-US" sz="2800" dirty="0" smtClean="0">
                <a:solidFill>
                  <a:srgbClr val="660066"/>
                </a:solidFill>
              </a:rPr>
              <a:t>The Maximum Length of one </a:t>
            </a:r>
            <a:r>
              <a:rPr lang="en-US" sz="2800" dirty="0" err="1" smtClean="0">
                <a:solidFill>
                  <a:srgbClr val="660066"/>
                </a:solidFill>
              </a:rPr>
              <a:t>Linac</a:t>
            </a:r>
            <a:r>
              <a:rPr lang="en-US" sz="2800" dirty="0" smtClean="0">
                <a:solidFill>
                  <a:srgbClr val="660066"/>
                </a:solidFill>
              </a:rPr>
              <a:t> Section is defined by the Pressure Drop in the Gas Return Pipe and should be in the Order of 2.5 km. Therefore the </a:t>
            </a:r>
            <a:r>
              <a:rPr lang="en-US" sz="2800" dirty="0" err="1" smtClean="0">
                <a:solidFill>
                  <a:srgbClr val="660066"/>
                </a:solidFill>
              </a:rPr>
              <a:t>Cryo</a:t>
            </a:r>
            <a:r>
              <a:rPr lang="en-US" sz="2800" dirty="0" smtClean="0">
                <a:solidFill>
                  <a:srgbClr val="660066"/>
                </a:solidFill>
              </a:rPr>
              <a:t> Plants must be distributed along the </a:t>
            </a:r>
            <a:r>
              <a:rPr lang="en-US" sz="2800" dirty="0" err="1" smtClean="0">
                <a:solidFill>
                  <a:srgbClr val="660066"/>
                </a:solidFill>
              </a:rPr>
              <a:t>Linac</a:t>
            </a:r>
            <a:r>
              <a:rPr lang="en-US" sz="2800" dirty="0" smtClean="0">
                <a:solidFill>
                  <a:srgbClr val="660066"/>
                </a:solidFill>
              </a:rPr>
              <a:t>.</a:t>
            </a:r>
          </a:p>
          <a:p>
            <a:pPr marL="457200" indent="-457200">
              <a:buFont typeface="Arial"/>
              <a:buChar char="•"/>
            </a:pPr>
            <a:r>
              <a:rPr lang="en-US" sz="2800" dirty="0" smtClean="0">
                <a:solidFill>
                  <a:srgbClr val="660066"/>
                </a:solidFill>
              </a:rPr>
              <a:t>The Space for the modulators can be combined with Space for the </a:t>
            </a:r>
            <a:r>
              <a:rPr lang="en-US" sz="2800" dirty="0" err="1" smtClean="0">
                <a:solidFill>
                  <a:srgbClr val="660066"/>
                </a:solidFill>
              </a:rPr>
              <a:t>Cryo</a:t>
            </a:r>
            <a:r>
              <a:rPr lang="en-US" sz="2800" dirty="0" smtClean="0">
                <a:solidFill>
                  <a:srgbClr val="660066"/>
                </a:solidFill>
              </a:rPr>
              <a:t> Plants.</a:t>
            </a:r>
          </a:p>
          <a:p>
            <a:pPr marL="342900" lvl="0" indent="-342900" eaLnBrk="1" fontAlgn="base" hangingPunct="1">
              <a:spcBef>
                <a:spcPct val="20000"/>
              </a:spcBef>
              <a:defRPr/>
            </a:pPr>
            <a:endParaRPr kumimoji="0" lang="en-US" altLang="ja-JP" sz="2000" b="0" i="0" u="none" strike="noStrike" kern="0" cap="none" spc="0" normalizeH="0" baseline="0" noProof="0" dirty="0" smtClean="0">
              <a:ln>
                <a:noFill/>
              </a:ln>
              <a:solidFill>
                <a:srgbClr val="23346C"/>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altLang="ja-JP" sz="2000" b="0" i="0" u="none" strike="noStrike" kern="0" cap="none" spc="0" normalizeH="0" baseline="0" noProof="0" dirty="0" smtClean="0">
              <a:ln>
                <a:noFill/>
              </a:ln>
              <a:solidFill>
                <a:srgbClr val="23346C"/>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solidFill>
                  <a:srgbClr val="23346C"/>
                </a:solidFill>
              </a:rPr>
              <a:t>KEK,  September  7,  2010    First Baseline Ass. Wrkshp</a:t>
            </a:r>
            <a:endParaRPr lang="en-US" altLang="ja-JP" dirty="0">
              <a:solidFill>
                <a:srgbClr val="23346C"/>
              </a:solidFill>
            </a:endParaRPr>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1159CDEE-6E70-2B44-A02F-ECC7B65DE36A}" type="slidenum">
              <a:rPr lang="ja-JP" altLang="en-US"/>
              <a:pPr/>
              <a:t>39</a:t>
            </a:fld>
            <a:endParaRPr lang="en-US" altLang="ja-JP"/>
          </a:p>
        </p:txBody>
      </p:sp>
      <p:sp>
        <p:nvSpPr>
          <p:cNvPr id="609282" name="Rectangle 2"/>
          <p:cNvSpPr>
            <a:spLocks noGrp="1" noChangeArrowheads="1"/>
          </p:cNvSpPr>
          <p:nvPr>
            <p:ph type="title"/>
          </p:nvPr>
        </p:nvSpPr>
        <p:spPr>
          <a:xfrm>
            <a:off x="1243013" y="0"/>
            <a:ext cx="7900987" cy="774700"/>
          </a:xfrm>
        </p:spPr>
        <p:txBody>
          <a:bodyPr/>
          <a:lstStyle/>
          <a:p>
            <a:r>
              <a:rPr lang="en-US" altLang="ja-JP" dirty="0" smtClean="0"/>
              <a:t>Summary</a:t>
            </a:r>
            <a:endParaRPr lang="en-US" altLang="ja-JP" dirty="0"/>
          </a:p>
        </p:txBody>
      </p:sp>
      <p:sp>
        <p:nvSpPr>
          <p:cNvPr id="609283" name="Rectangle 3"/>
          <p:cNvSpPr>
            <a:spLocks noGrp="1" noChangeArrowheads="1"/>
          </p:cNvSpPr>
          <p:nvPr>
            <p:ph type="body" idx="1"/>
          </p:nvPr>
        </p:nvSpPr>
        <p:spPr>
          <a:xfrm>
            <a:off x="261866" y="811830"/>
            <a:ext cx="8882134" cy="5434024"/>
          </a:xfrm>
        </p:spPr>
        <p:txBody>
          <a:bodyPr/>
          <a:lstStyle/>
          <a:p>
            <a:pPr>
              <a:lnSpc>
                <a:spcPct val="90000"/>
              </a:lnSpc>
              <a:spcAft>
                <a:spcPct val="25000"/>
              </a:spcAft>
            </a:pPr>
            <a:r>
              <a:rPr lang="en-GB" sz="2400" dirty="0" smtClean="0"/>
              <a:t>All components for the XFEL RF system have been designed and constructed during the last years.</a:t>
            </a:r>
          </a:p>
          <a:p>
            <a:pPr>
              <a:lnSpc>
                <a:spcPct val="90000"/>
              </a:lnSpc>
              <a:spcAft>
                <a:spcPct val="25000"/>
              </a:spcAft>
            </a:pPr>
            <a:r>
              <a:rPr lang="en-GB" sz="2400" dirty="0" smtClean="0"/>
              <a:t>Modifications of some components allowing the installation in the accelerator tunnel and qualification of additional vendors are being continued. </a:t>
            </a:r>
          </a:p>
          <a:p>
            <a:pPr>
              <a:lnSpc>
                <a:spcPct val="90000"/>
              </a:lnSpc>
              <a:spcAft>
                <a:spcPct val="25000"/>
              </a:spcAft>
            </a:pPr>
            <a:r>
              <a:rPr lang="en-GB" sz="2400" dirty="0" smtClean="0"/>
              <a:t>Determined by the XFEL schedule first RF system components are delivered currently for the various component test facilities. </a:t>
            </a:r>
          </a:p>
          <a:p>
            <a:pPr>
              <a:lnSpc>
                <a:spcPct val="90000"/>
              </a:lnSpc>
              <a:spcAft>
                <a:spcPct val="25000"/>
              </a:spcAft>
            </a:pPr>
            <a:r>
              <a:rPr lang="en-GB" sz="2400" dirty="0" smtClean="0"/>
              <a:t>The components for the XFEL injector must be received only shortly after. However delivery of the major amount of all components is planned for 2011 to 2012. </a:t>
            </a:r>
          </a:p>
          <a:p>
            <a:pPr>
              <a:lnSpc>
                <a:spcPct val="90000"/>
              </a:lnSpc>
              <a:spcAft>
                <a:spcPct val="25000"/>
              </a:spcAft>
            </a:pPr>
            <a:r>
              <a:rPr lang="en-GB" sz="2400" dirty="0" smtClean="0"/>
              <a:t>The European XFEL HLRF design can be adopted easily to all ILC single tunnel solutions and be used as fall back 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4</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dirty="0" smtClean="0"/>
              <a:t>Introduction: References</a:t>
            </a:r>
            <a:endParaRPr lang="en-US" altLang="ja-JP" dirty="0"/>
          </a:p>
        </p:txBody>
      </p:sp>
      <p:sp>
        <p:nvSpPr>
          <p:cNvPr id="777219" name="Rectangle 3"/>
          <p:cNvSpPr>
            <a:spLocks noGrp="1" noChangeArrowheads="1"/>
          </p:cNvSpPr>
          <p:nvPr>
            <p:ph type="body" idx="1"/>
          </p:nvPr>
        </p:nvSpPr>
        <p:spPr>
          <a:xfrm>
            <a:off x="295275" y="766763"/>
            <a:ext cx="8848725" cy="5557837"/>
          </a:xfrm>
        </p:spPr>
        <p:txBody>
          <a:bodyPr/>
          <a:lstStyle/>
          <a:p>
            <a:r>
              <a:rPr lang="en-US" altLang="ja-JP" sz="2600" dirty="0" smtClean="0"/>
              <a:t>Stefan Choroba, </a:t>
            </a:r>
            <a:r>
              <a:rPr lang="en-US" altLang="ja-JP" sz="2600" i="1" dirty="0" smtClean="0"/>
              <a:t>Design and Status of the XFEL RF System</a:t>
            </a:r>
            <a:r>
              <a:rPr lang="en-US" altLang="ja-JP" sz="2600" dirty="0" smtClean="0"/>
              <a:t>, 22</a:t>
            </a:r>
            <a:r>
              <a:rPr lang="en-US" altLang="ja-JP" sz="2600" baseline="30000" dirty="0" smtClean="0"/>
              <a:t>nd</a:t>
            </a:r>
            <a:r>
              <a:rPr lang="en-US" altLang="ja-JP" sz="2600" dirty="0" smtClean="0"/>
              <a:t> Particle Accelerator Conference, June 25 to 29, 2007, Albuquerque, New Mexico, USA (JACoW: TUXC03).</a:t>
            </a:r>
          </a:p>
          <a:p>
            <a:r>
              <a:rPr lang="en-US" altLang="ja-JP" sz="2600" dirty="0" smtClean="0"/>
              <a:t>Valery Katalev and Stefan Choroba, </a:t>
            </a:r>
            <a:r>
              <a:rPr lang="en-US" altLang="ja-JP" sz="2600" i="1" dirty="0" smtClean="0"/>
              <a:t>Waveguide Distribution System for FLASH</a:t>
            </a:r>
            <a:r>
              <a:rPr lang="en-US" altLang="ja-JP" sz="2600" dirty="0" smtClean="0"/>
              <a:t>, 6</a:t>
            </a:r>
            <a:r>
              <a:rPr lang="en-US" altLang="ja-JP" sz="2600" baseline="30000" dirty="0" smtClean="0"/>
              <a:t>th</a:t>
            </a:r>
            <a:r>
              <a:rPr lang="en-US" altLang="ja-JP" sz="2600" dirty="0" smtClean="0"/>
              <a:t> Workshop on CW and High Average Power RF, May 4 to 7, 2010, ALBA, Barcelona, Spain (InDiCo.cern.ch: 73280).</a:t>
            </a:r>
          </a:p>
          <a:p>
            <a:r>
              <a:rPr lang="en-US" sz="2600" dirty="0" smtClean="0"/>
              <a:t>Stefan Choroba, </a:t>
            </a:r>
            <a:r>
              <a:rPr lang="en-US" sz="2600" i="1" dirty="0" smtClean="0"/>
              <a:t>Specification, Procurement, Production, Assembly, Testing, Installation and Commissioning</a:t>
            </a:r>
            <a:r>
              <a:rPr lang="de-DE" sz="2600" i="1" dirty="0" smtClean="0"/>
              <a:t> </a:t>
            </a:r>
            <a:r>
              <a:rPr lang="en-US" altLang="ja-JP" sz="2600" i="1" dirty="0" smtClean="0"/>
              <a:t>(of the XFEL RF System)</a:t>
            </a:r>
            <a:r>
              <a:rPr lang="en-US" altLang="ja-JP" sz="2600" dirty="0" smtClean="0"/>
              <a:t>, unpublished. </a:t>
            </a:r>
          </a:p>
          <a:p>
            <a:r>
              <a:rPr lang="en-US" altLang="ja-JP" sz="2600" dirty="0" smtClean="0"/>
              <a:t>Jörg Eckoldt, </a:t>
            </a:r>
            <a:r>
              <a:rPr lang="en-US" altLang="ja-JP" sz="2600" i="1" dirty="0" smtClean="0"/>
              <a:t>Pulse Cables for XFEL</a:t>
            </a:r>
            <a:r>
              <a:rPr lang="en-US" altLang="ja-JP" sz="2600" dirty="0" smtClean="0"/>
              <a:t>, September 5, 2007, XFEL Project Meeting (DESY EDMS: </a:t>
            </a:r>
            <a:r>
              <a:rPr lang="de-DE" altLang="ja-JP" sz="2600" dirty="0" smtClean="0"/>
              <a:t>933641).</a:t>
            </a:r>
            <a:endParaRPr lang="en-US" altLang="ja-JP" sz="2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5</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dirty="0" smtClean="0"/>
              <a:t>Introduction: XFEL Overview </a:t>
            </a:r>
            <a:endParaRPr lang="en-US" altLang="ja-JP" dirty="0"/>
          </a:p>
        </p:txBody>
      </p:sp>
      <p:pic>
        <p:nvPicPr>
          <p:cNvPr id="8" name="Picture 24" descr="Error"/>
          <p:cNvPicPr>
            <a:picLocks noGrp="1" noChangeAspect="1" noChangeArrowheads="1"/>
          </p:cNvPicPr>
          <p:nvPr>
            <p:ph sz="half" idx="4294967295"/>
          </p:nvPr>
        </p:nvPicPr>
        <p:blipFill>
          <a:blip r:embed="rId3"/>
          <a:srcRect/>
          <a:stretch>
            <a:fillRect/>
          </a:stretch>
        </p:blipFill>
        <p:spPr>
          <a:xfrm>
            <a:off x="120312" y="3323062"/>
            <a:ext cx="2897188" cy="1371600"/>
          </a:xfrm>
          <a:prstGeom prst="rect">
            <a:avLst/>
          </a:prstGeom>
          <a:noFill/>
          <a:ln/>
        </p:spPr>
      </p:pic>
      <p:pic>
        <p:nvPicPr>
          <p:cNvPr id="9" name="Picture 7" descr="Error"/>
          <p:cNvPicPr>
            <a:picLocks noChangeAspect="1" noChangeArrowheads="1"/>
          </p:cNvPicPr>
          <p:nvPr/>
        </p:nvPicPr>
        <p:blipFill>
          <a:blip r:embed="rId4"/>
          <a:srcRect/>
          <a:stretch>
            <a:fillRect/>
          </a:stretch>
        </p:blipFill>
        <p:spPr bwMode="auto">
          <a:xfrm>
            <a:off x="3107987" y="2278487"/>
            <a:ext cx="5970588" cy="3952875"/>
          </a:xfrm>
          <a:prstGeom prst="rect">
            <a:avLst/>
          </a:prstGeom>
          <a:noFill/>
        </p:spPr>
      </p:pic>
      <p:pic>
        <p:nvPicPr>
          <p:cNvPr id="10" name="Picture 9" descr="Error"/>
          <p:cNvPicPr>
            <a:picLocks noChangeAspect="1" noChangeArrowheads="1"/>
          </p:cNvPicPr>
          <p:nvPr/>
        </p:nvPicPr>
        <p:blipFill>
          <a:blip r:embed="rId5"/>
          <a:srcRect/>
          <a:stretch>
            <a:fillRect/>
          </a:stretch>
        </p:blipFill>
        <p:spPr bwMode="auto">
          <a:xfrm>
            <a:off x="731500" y="4743863"/>
            <a:ext cx="2152650" cy="1438275"/>
          </a:xfrm>
          <a:prstGeom prst="rect">
            <a:avLst/>
          </a:prstGeom>
          <a:noFill/>
        </p:spPr>
      </p:pic>
      <p:pic>
        <p:nvPicPr>
          <p:cNvPr id="11" name="Picture 11" descr="Error"/>
          <p:cNvPicPr>
            <a:picLocks noChangeAspect="1" noChangeArrowheads="1"/>
          </p:cNvPicPr>
          <p:nvPr/>
        </p:nvPicPr>
        <p:blipFill>
          <a:blip r:embed="rId6"/>
          <a:srcRect/>
          <a:stretch>
            <a:fillRect/>
          </a:stretch>
        </p:blipFill>
        <p:spPr bwMode="auto">
          <a:xfrm>
            <a:off x="6918365" y="888231"/>
            <a:ext cx="2144712" cy="1430338"/>
          </a:xfrm>
          <a:prstGeom prst="rect">
            <a:avLst/>
          </a:prstGeom>
          <a:noFill/>
        </p:spPr>
      </p:pic>
      <p:sp>
        <p:nvSpPr>
          <p:cNvPr id="12" name="Rectangle 19"/>
          <p:cNvSpPr>
            <a:spLocks noChangeArrowheads="1"/>
          </p:cNvSpPr>
          <p:nvPr/>
        </p:nvSpPr>
        <p:spPr bwMode="auto">
          <a:xfrm>
            <a:off x="588625" y="875137"/>
            <a:ext cx="7235825" cy="841375"/>
          </a:xfrm>
          <a:prstGeom prst="rect">
            <a:avLst/>
          </a:prstGeom>
          <a:noFill/>
          <a:ln w="9525">
            <a:noFill/>
            <a:miter lim="800000"/>
            <a:headEnd/>
            <a:tailEnd/>
          </a:ln>
          <a:effectLst/>
        </p:spPr>
        <p:txBody>
          <a:bodyPr anchor="ctr">
            <a:prstTxWarp prst="textNoShape">
              <a:avLst/>
            </a:prstTxWarp>
          </a:bodyPr>
          <a:lstStyle/>
          <a:p>
            <a:endParaRPr lang="de-DE" sz="2800" b="1">
              <a:solidFill>
                <a:srgbClr val="26004D"/>
              </a:solidFill>
            </a:endParaRPr>
          </a:p>
        </p:txBody>
      </p:sp>
      <p:sp>
        <p:nvSpPr>
          <p:cNvPr id="13" name="Text Box 20"/>
          <p:cNvSpPr txBox="1">
            <a:spLocks noChangeArrowheads="1"/>
          </p:cNvSpPr>
          <p:nvPr/>
        </p:nvSpPr>
        <p:spPr bwMode="auto">
          <a:xfrm>
            <a:off x="631747" y="4641517"/>
            <a:ext cx="3360052" cy="615553"/>
          </a:xfrm>
          <a:prstGeom prst="rect">
            <a:avLst/>
          </a:prstGeom>
          <a:noFill/>
          <a:ln w="9525">
            <a:noFill/>
            <a:miter lim="800000"/>
            <a:headEnd/>
            <a:tailEnd/>
          </a:ln>
          <a:effectLst/>
        </p:spPr>
        <p:txBody>
          <a:bodyPr wrap="none">
            <a:prstTxWarp prst="textNoShape">
              <a:avLst/>
            </a:prstTxWarp>
            <a:spAutoFit/>
          </a:bodyPr>
          <a:lstStyle/>
          <a:p>
            <a:r>
              <a:rPr lang="de-DE" sz="3400" dirty="0" smtClean="0">
                <a:solidFill>
                  <a:srgbClr val="FF0000"/>
                </a:solidFill>
              </a:rPr>
              <a:t>Schenefeld  Site</a:t>
            </a:r>
            <a:endParaRPr lang="en-GB" sz="3400" dirty="0">
              <a:solidFill>
                <a:srgbClr val="FF0000"/>
              </a:solidFill>
            </a:endParaRPr>
          </a:p>
        </p:txBody>
      </p:sp>
      <p:sp>
        <p:nvSpPr>
          <p:cNvPr id="14" name="Rectangle 23"/>
          <p:cNvSpPr>
            <a:spLocks noChangeArrowheads="1"/>
          </p:cNvSpPr>
          <p:nvPr/>
        </p:nvSpPr>
        <p:spPr bwMode="auto">
          <a:xfrm>
            <a:off x="6826227" y="792344"/>
            <a:ext cx="2357286" cy="646331"/>
          </a:xfrm>
          <a:prstGeom prst="rect">
            <a:avLst/>
          </a:prstGeom>
          <a:noFill/>
          <a:ln w="9525">
            <a:noFill/>
            <a:miter lim="800000"/>
            <a:headEnd/>
            <a:tailEnd/>
          </a:ln>
          <a:effectLst/>
        </p:spPr>
        <p:txBody>
          <a:bodyPr wrap="none">
            <a:prstTxWarp prst="textNoShape">
              <a:avLst/>
            </a:prstTxWarp>
            <a:spAutoFit/>
          </a:bodyPr>
          <a:lstStyle/>
          <a:p>
            <a:r>
              <a:rPr lang="de-DE" dirty="0">
                <a:solidFill>
                  <a:srgbClr val="00FFFF"/>
                </a:solidFill>
              </a:rPr>
              <a:t>DESY Site</a:t>
            </a:r>
            <a:endParaRPr lang="en-GB" dirty="0">
              <a:solidFill>
                <a:srgbClr val="00FFFF"/>
              </a:solidFill>
            </a:endParaRPr>
          </a:p>
        </p:txBody>
      </p:sp>
      <p:pic>
        <p:nvPicPr>
          <p:cNvPr id="16" name="Picture 26" descr="Error"/>
          <p:cNvPicPr>
            <a:picLocks noGrp="1" noChangeAspect="1" noChangeArrowheads="1"/>
          </p:cNvPicPr>
          <p:nvPr>
            <p:ph sz="half" idx="1"/>
          </p:nvPr>
        </p:nvPicPr>
        <p:blipFill>
          <a:blip r:embed="rId7"/>
          <a:srcRect/>
          <a:stretch>
            <a:fillRect/>
          </a:stretch>
        </p:blipFill>
        <p:spPr>
          <a:xfrm>
            <a:off x="4800262" y="841823"/>
            <a:ext cx="1990725" cy="1441450"/>
          </a:xfrm>
          <a:noFill/>
          <a:ln/>
        </p:spPr>
      </p:pic>
      <p:sp>
        <p:nvSpPr>
          <p:cNvPr id="15" name="Text Box 25"/>
          <p:cNvSpPr txBox="1">
            <a:spLocks noChangeArrowheads="1"/>
          </p:cNvSpPr>
          <p:nvPr/>
        </p:nvSpPr>
        <p:spPr bwMode="auto">
          <a:xfrm>
            <a:off x="81032" y="785641"/>
            <a:ext cx="6439408" cy="2062103"/>
          </a:xfrm>
          <a:prstGeom prst="rect">
            <a:avLst/>
          </a:prstGeom>
          <a:noFill/>
          <a:ln w="9525">
            <a:noFill/>
            <a:miter lim="800000"/>
            <a:headEnd/>
            <a:tailEnd/>
          </a:ln>
          <a:effectLst/>
        </p:spPr>
        <p:txBody>
          <a:bodyPr wrap="square">
            <a:prstTxWarp prst="textNoShape">
              <a:avLst/>
            </a:prstTxWarp>
            <a:spAutoFit/>
          </a:bodyPr>
          <a:lstStyle/>
          <a:p>
            <a:r>
              <a:rPr lang="en-US" sz="1600" dirty="0" smtClean="0">
                <a:solidFill>
                  <a:srgbClr val="660066"/>
                </a:solidFill>
              </a:rPr>
              <a:t>Beam energy:   		14 </a:t>
            </a:r>
            <a:r>
              <a:rPr lang="en-US" sz="1600" dirty="0" err="1" smtClean="0">
                <a:solidFill>
                  <a:srgbClr val="660066"/>
                </a:solidFill>
              </a:rPr>
              <a:t>GeV</a:t>
            </a:r>
            <a:r>
              <a:rPr lang="en-US" sz="1600" dirty="0" smtClean="0">
                <a:solidFill>
                  <a:srgbClr val="660066"/>
                </a:solidFill>
              </a:rPr>
              <a:t> (17.5 </a:t>
            </a:r>
            <a:r>
              <a:rPr lang="en-US" sz="1600" dirty="0" err="1" smtClean="0">
                <a:solidFill>
                  <a:srgbClr val="660066"/>
                </a:solidFill>
              </a:rPr>
              <a:t>GeV</a:t>
            </a:r>
            <a:r>
              <a:rPr lang="en-US" sz="1600" dirty="0" smtClean="0">
                <a:solidFill>
                  <a:srgbClr val="660066"/>
                </a:solidFill>
              </a:rPr>
              <a:t>)</a:t>
            </a:r>
          </a:p>
          <a:p>
            <a:r>
              <a:rPr lang="en-US" sz="1600" dirty="0" smtClean="0">
                <a:solidFill>
                  <a:srgbClr val="660066"/>
                </a:solidFill>
              </a:rPr>
              <a:t>No. of active ML klystrons:	18+2+2 (23+2+2)</a:t>
            </a:r>
          </a:p>
          <a:p>
            <a:r>
              <a:rPr lang="en-US" sz="1600" dirty="0" smtClean="0">
                <a:solidFill>
                  <a:srgbClr val="660066"/>
                </a:solidFill>
              </a:rPr>
              <a:t>Wavelength:    		down to 0.1 nm</a:t>
            </a:r>
          </a:p>
          <a:p>
            <a:r>
              <a:rPr lang="en-US" sz="1600" dirty="0" smtClean="0">
                <a:solidFill>
                  <a:srgbClr val="660066"/>
                </a:solidFill>
              </a:rPr>
              <a:t>Beam pulse length:		650 </a:t>
            </a:r>
            <a:r>
              <a:rPr lang="en-US" sz="1600" dirty="0" smtClean="0">
                <a:solidFill>
                  <a:srgbClr val="660066"/>
                </a:solidFill>
                <a:latin typeface="Symbol" charset="2"/>
              </a:rPr>
              <a:t>m</a:t>
            </a:r>
            <a:r>
              <a:rPr lang="en-US" sz="1600" dirty="0" smtClean="0">
                <a:solidFill>
                  <a:srgbClr val="660066"/>
                </a:solidFill>
              </a:rPr>
              <a:t>s	</a:t>
            </a:r>
          </a:p>
          <a:p>
            <a:r>
              <a:rPr lang="en-US" sz="1600" dirty="0" smtClean="0">
                <a:solidFill>
                  <a:srgbClr val="660066"/>
                </a:solidFill>
              </a:rPr>
              <a:t>Repetition rate:		10 Hz (30 Hz at low energy)</a:t>
            </a:r>
          </a:p>
          <a:p>
            <a:r>
              <a:rPr lang="en-US" sz="1600" dirty="0" smtClean="0">
                <a:solidFill>
                  <a:srgbClr val="660066"/>
                </a:solidFill>
              </a:rPr>
              <a:t>No. of bunches per pulse:	3250</a:t>
            </a:r>
          </a:p>
          <a:p>
            <a:r>
              <a:rPr lang="en-US" sz="1600" dirty="0" smtClean="0">
                <a:solidFill>
                  <a:srgbClr val="660066"/>
                </a:solidFill>
              </a:rPr>
              <a:t>Bunch to bunch spacing:	200 ns</a:t>
            </a:r>
          </a:p>
          <a:p>
            <a:r>
              <a:rPr lang="en-US" sz="1600" dirty="0" smtClean="0">
                <a:solidFill>
                  <a:srgbClr val="660066"/>
                </a:solidFill>
              </a:rPr>
              <a:t>Bunch charge:	</a:t>
            </a:r>
            <a:r>
              <a:rPr lang="en-US" sz="1600" smtClean="0">
                <a:solidFill>
                  <a:srgbClr val="660066"/>
                </a:solidFill>
              </a:rPr>
              <a:t>	1 nC</a:t>
            </a:r>
            <a:endParaRPr lang="en-US" sz="1600" dirty="0">
              <a:solidFill>
                <a:srgbClr val="660066"/>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6</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Introduction: ML Tunnel Cross Section</a:t>
            </a:r>
            <a:endParaRPr lang="en-US" altLang="ja-JP" sz="3200" dirty="0"/>
          </a:p>
        </p:txBody>
      </p:sp>
      <p:sp>
        <p:nvSpPr>
          <p:cNvPr id="8" name="Textfeld 7"/>
          <p:cNvSpPr txBox="1"/>
          <p:nvPr/>
        </p:nvSpPr>
        <p:spPr>
          <a:xfrm>
            <a:off x="5918150" y="5630434"/>
            <a:ext cx="2959075" cy="654702"/>
          </a:xfrm>
          <a:prstGeom prst="rect">
            <a:avLst/>
          </a:prstGeom>
          <a:solidFill>
            <a:srgbClr val="FFFFFF"/>
          </a:solidFill>
        </p:spPr>
        <p:txBody>
          <a:bodyPr wrap="square" rtlCol="0">
            <a:spAutoFit/>
          </a:bodyPr>
          <a:lstStyle/>
          <a:p>
            <a:endParaRPr lang="de-DE" dirty="0">
              <a:solidFill>
                <a:srgbClr val="FFFFFF"/>
              </a:solidFill>
            </a:endParaRPr>
          </a:p>
        </p:txBody>
      </p:sp>
      <p:pic>
        <p:nvPicPr>
          <p:cNvPr id="9" name="Bild 8" descr="XTL_R01_Hard.jpg"/>
          <p:cNvPicPr>
            <a:picLocks noChangeAspect="1"/>
          </p:cNvPicPr>
          <p:nvPr/>
        </p:nvPicPr>
        <p:blipFill>
          <a:blip r:embed="rId3"/>
          <a:srcRect t="237"/>
          <a:stretch>
            <a:fillRect/>
          </a:stretch>
        </p:blipFill>
        <p:spPr>
          <a:xfrm>
            <a:off x="1733513" y="798736"/>
            <a:ext cx="5644134" cy="5521312"/>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7</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sz="2800" dirty="0" smtClean="0"/>
              <a:t>XFEL: Tunnel Construction Progress</a:t>
            </a:r>
            <a:endParaRPr lang="en-US" altLang="ja-JP" sz="2800" dirty="0"/>
          </a:p>
        </p:txBody>
      </p:sp>
      <p:pic>
        <p:nvPicPr>
          <p:cNvPr id="9" name="Bild 8" descr="European XFEL - Construction project - Construction progress.pdf">
            <a:hlinkClick r:id="rId3"/>
          </p:cNvPr>
          <p:cNvPicPr>
            <a:picLocks noChangeAspect="1"/>
          </p:cNvPicPr>
          <p:nvPr/>
        </p:nvPicPr>
        <mc:AlternateContent>
          <mc:Choice xmlns:ma="http://schemas.microsoft.com/office/mac/drawingml/2008/main" Requires="ma">
            <p:blipFill>
              <a:blip r:embed="rId4"/>
              <a:srcRect l="2923" t="29594" r="16059" b="27065"/>
              <a:stretch>
                <a:fillRect/>
              </a:stretch>
            </p:blipFill>
          </mc:Choice>
          <mc:Fallback>
            <p:blipFill>
              <a:blip r:embed="rId5"/>
              <a:srcRect l="2923" t="29594" r="16059" b="27065"/>
              <a:stretch>
                <a:fillRect/>
              </a:stretch>
            </p:blipFill>
          </mc:Fallback>
        </mc:AlternateContent>
        <p:spPr>
          <a:xfrm>
            <a:off x="2042543" y="823814"/>
            <a:ext cx="5075681" cy="5435134"/>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r>
              <a:rPr lang="de-DE" altLang="ja-JP" smtClean="0"/>
              <a:t>KEK,  September  7,  2010    First Baseline Ass. Wrkshp</a:t>
            </a:r>
            <a:endParaRPr lang="en-US" altLang="ja-JP"/>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8</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sz="2800" dirty="0" smtClean="0"/>
              <a:t>XFEL: Tunnel Construction Progress</a:t>
            </a:r>
            <a:endParaRPr lang="en-US" altLang="ja-JP" sz="2800" dirty="0"/>
          </a:p>
        </p:txBody>
      </p:sp>
      <p:pic>
        <p:nvPicPr>
          <p:cNvPr id="7" name="Bild 6" descr="2010-07-27_TULA_0005.jpg"/>
          <p:cNvPicPr>
            <a:picLocks noChangeAspect="1"/>
          </p:cNvPicPr>
          <p:nvPr/>
        </p:nvPicPr>
        <p:blipFill>
          <a:blip r:embed="rId3">
            <a:lum/>
          </a:blip>
          <a:stretch>
            <a:fillRect/>
          </a:stretch>
        </p:blipFill>
        <p:spPr>
          <a:xfrm>
            <a:off x="519339" y="851112"/>
            <a:ext cx="8130687" cy="5407836"/>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3" descr="RFuebersicht"/>
          <p:cNvPicPr>
            <a:picLocks noGrp="1" noChangeAspect="1" noChangeArrowheads="1"/>
          </p:cNvPicPr>
          <p:nvPr>
            <p:ph idx="1"/>
          </p:nvPr>
        </p:nvPicPr>
        <p:blipFill>
          <a:blip r:embed="rId3"/>
          <a:srcRect/>
          <a:stretch>
            <a:fillRect/>
          </a:stretch>
        </p:blipFill>
        <p:spPr>
          <a:xfrm>
            <a:off x="1724263" y="1971687"/>
            <a:ext cx="6402388" cy="3865562"/>
          </a:xfrm>
          <a:noFill/>
          <a:ln/>
        </p:spPr>
      </p:pic>
      <p:sp>
        <p:nvSpPr>
          <p:cNvPr id="4" name="Datumsplatzhalter 3"/>
          <p:cNvSpPr>
            <a:spLocks noGrp="1"/>
          </p:cNvSpPr>
          <p:nvPr>
            <p:ph type="dt" sz="half" idx="10"/>
          </p:nvPr>
        </p:nvSpPr>
        <p:spPr/>
        <p:txBody>
          <a:bodyPr/>
          <a:lstStyle/>
          <a:p>
            <a:r>
              <a:rPr lang="de-DE" altLang="ja-JP" dirty="0" smtClean="0"/>
              <a:t>KEK,  September  7,  2010    First </a:t>
            </a:r>
            <a:r>
              <a:rPr lang="de-DE" altLang="ja-JP" dirty="0" err="1" smtClean="0"/>
              <a:t>Baseline</a:t>
            </a:r>
            <a:r>
              <a:rPr lang="de-DE" altLang="ja-JP" dirty="0" smtClean="0"/>
              <a:t> Ass. </a:t>
            </a:r>
            <a:r>
              <a:rPr lang="de-DE" altLang="ja-JP" dirty="0" err="1" smtClean="0"/>
              <a:t>Wrkshp</a:t>
            </a:r>
            <a:endParaRPr lang="en-US" altLang="ja-JP" dirty="0"/>
          </a:p>
        </p:txBody>
      </p:sp>
      <p:sp>
        <p:nvSpPr>
          <p:cNvPr id="5" name="Fußzeilenplatzhalter 4"/>
          <p:cNvSpPr>
            <a:spLocks noGrp="1"/>
          </p:cNvSpPr>
          <p:nvPr>
            <p:ph type="ftr" sz="quarter" idx="11"/>
          </p:nvPr>
        </p:nvSpPr>
        <p:spPr/>
        <p:txBody>
          <a:bodyPr/>
          <a:lstStyle/>
          <a:p>
            <a:r>
              <a:rPr lang="de-DE" altLang="ja-JP" smtClean="0"/>
              <a:t>Global Design Effort</a:t>
            </a:r>
            <a:endParaRPr lang="en-US" altLang="ja-JP"/>
          </a:p>
        </p:txBody>
      </p:sp>
      <p:sp>
        <p:nvSpPr>
          <p:cNvPr id="6" name="Foliennummernplatzhalter 5"/>
          <p:cNvSpPr>
            <a:spLocks noGrp="1"/>
          </p:cNvSpPr>
          <p:nvPr>
            <p:ph type="sldNum" sz="quarter" idx="12"/>
          </p:nvPr>
        </p:nvSpPr>
        <p:spPr/>
        <p:txBody>
          <a:bodyPr/>
          <a:lstStyle/>
          <a:p>
            <a:fld id="{6283E02B-CB16-B645-A2FB-58E30D5D1B0D}" type="slidenum">
              <a:rPr lang="ja-JP" altLang="en-US"/>
              <a:pPr/>
              <a:t>9</a:t>
            </a:fld>
            <a:endParaRPr lang="en-US" altLang="ja-JP"/>
          </a:p>
        </p:txBody>
      </p:sp>
      <p:sp>
        <p:nvSpPr>
          <p:cNvPr id="777218" name="Rectangle 2"/>
          <p:cNvSpPr>
            <a:spLocks noGrp="1" noChangeArrowheads="1"/>
          </p:cNvSpPr>
          <p:nvPr>
            <p:ph type="title"/>
          </p:nvPr>
        </p:nvSpPr>
        <p:spPr>
          <a:xfrm>
            <a:off x="1230313" y="0"/>
            <a:ext cx="7913687" cy="749300"/>
          </a:xfrm>
        </p:spPr>
        <p:txBody>
          <a:bodyPr/>
          <a:lstStyle/>
          <a:p>
            <a:r>
              <a:rPr lang="en-US" altLang="ja-JP" sz="3200" dirty="0" smtClean="0"/>
              <a:t>XFEL RF System Requirements</a:t>
            </a:r>
            <a:endParaRPr lang="en-US" altLang="ja-JP" sz="3200" dirty="0"/>
          </a:p>
        </p:txBody>
      </p:sp>
      <p:sp>
        <p:nvSpPr>
          <p:cNvPr id="8" name="Rectangle 6"/>
          <p:cNvSpPr>
            <a:spLocks noChangeArrowheads="1"/>
          </p:cNvSpPr>
          <p:nvPr/>
        </p:nvSpPr>
        <p:spPr bwMode="auto">
          <a:xfrm>
            <a:off x="860663" y="1287474"/>
            <a:ext cx="3786188" cy="457200"/>
          </a:xfrm>
          <a:prstGeom prst="rect">
            <a:avLst/>
          </a:prstGeom>
          <a:noFill/>
          <a:ln w="9525">
            <a:noFill/>
            <a:miter lim="800000"/>
            <a:headEnd/>
            <a:tailEnd/>
          </a:ln>
          <a:effectLst/>
        </p:spPr>
        <p:txBody>
          <a:bodyPr wrap="none">
            <a:prstTxWarp prst="textNoShape">
              <a:avLst/>
            </a:prstTxWarp>
            <a:spAutoFit/>
          </a:bodyPr>
          <a:lstStyle/>
          <a:p>
            <a:r>
              <a:rPr lang="de-DE" sz="2400" b="1">
                <a:solidFill>
                  <a:srgbClr val="26004D"/>
                </a:solidFill>
              </a:rPr>
              <a:t>Layout of one RF Station</a:t>
            </a:r>
            <a:endParaRPr lang="en-GB" sz="2400" b="1">
              <a:solidFill>
                <a:srgbClr val="26004D"/>
              </a:solidFill>
            </a:endParaRPr>
          </a:p>
        </p:txBody>
      </p:sp>
      <p:sp>
        <p:nvSpPr>
          <p:cNvPr id="9" name="Rectangle 7"/>
          <p:cNvSpPr>
            <a:spLocks noChangeArrowheads="1"/>
          </p:cNvSpPr>
          <p:nvPr/>
        </p:nvSpPr>
        <p:spPr bwMode="auto">
          <a:xfrm>
            <a:off x="1724263" y="2800362"/>
            <a:ext cx="2305050" cy="2197100"/>
          </a:xfrm>
          <a:prstGeom prst="rect">
            <a:avLst/>
          </a:prstGeom>
          <a:noFill/>
          <a:ln w="57150">
            <a:solidFill>
              <a:srgbClr val="000080"/>
            </a:solidFill>
            <a:miter lim="800000"/>
            <a:headEnd/>
            <a:tailEnd/>
          </a:ln>
          <a:effectLst/>
        </p:spPr>
        <p:txBody>
          <a:bodyPr wrap="none" anchor="ctr">
            <a:prstTxWarp prst="textNoShape">
              <a:avLst/>
            </a:prstTxWarp>
          </a:bodyPr>
          <a:lstStyle/>
          <a:p>
            <a:pPr algn="ctr"/>
            <a:endParaRPr lang="de-DE"/>
          </a:p>
        </p:txBody>
      </p:sp>
      <p:sp>
        <p:nvSpPr>
          <p:cNvPr id="10" name="Rectangle 8"/>
          <p:cNvSpPr>
            <a:spLocks noChangeArrowheads="1"/>
          </p:cNvSpPr>
          <p:nvPr/>
        </p:nvSpPr>
        <p:spPr bwMode="auto">
          <a:xfrm>
            <a:off x="4172188" y="2763849"/>
            <a:ext cx="3960813" cy="2736850"/>
          </a:xfrm>
          <a:prstGeom prst="rect">
            <a:avLst/>
          </a:prstGeom>
          <a:noFill/>
          <a:ln w="57150">
            <a:solidFill>
              <a:schemeClr val="accent2"/>
            </a:solidFill>
            <a:miter lim="800000"/>
            <a:headEnd/>
            <a:tailEnd/>
          </a:ln>
          <a:effectLst/>
        </p:spPr>
        <p:txBody>
          <a:bodyPr wrap="none" anchor="ctr">
            <a:prstTxWarp prst="textNoShape">
              <a:avLst/>
            </a:prstTxWarp>
          </a:bodyPr>
          <a:lstStyle/>
          <a:p>
            <a:endParaRPr lang="de-DE"/>
          </a:p>
        </p:txBody>
      </p:sp>
      <p:sp>
        <p:nvSpPr>
          <p:cNvPr id="11" name="Text Box 9"/>
          <p:cNvSpPr txBox="1">
            <a:spLocks noChangeArrowheads="1"/>
          </p:cNvSpPr>
          <p:nvPr/>
        </p:nvSpPr>
        <p:spPr bwMode="auto">
          <a:xfrm>
            <a:off x="1779402" y="5312204"/>
            <a:ext cx="2168983" cy="892552"/>
          </a:xfrm>
          <a:prstGeom prst="rect">
            <a:avLst/>
          </a:prstGeom>
          <a:noFill/>
          <a:ln w="9525">
            <a:noFill/>
            <a:miter lim="800000"/>
            <a:headEnd/>
            <a:tailEnd/>
          </a:ln>
          <a:effectLst/>
        </p:spPr>
        <p:txBody>
          <a:bodyPr wrap="none">
            <a:prstTxWarp prst="textNoShape">
              <a:avLst/>
            </a:prstTxWarp>
            <a:spAutoFit/>
          </a:bodyPr>
          <a:lstStyle/>
          <a:p>
            <a:pPr algn="ctr"/>
            <a:r>
              <a:rPr lang="de-DE" sz="2400" dirty="0"/>
              <a:t>Modulator </a:t>
            </a:r>
            <a:r>
              <a:rPr lang="de-DE" sz="2400" dirty="0" smtClean="0"/>
              <a:t>Hall</a:t>
            </a:r>
          </a:p>
          <a:p>
            <a:r>
              <a:rPr lang="de-DE" sz="1400" b="1" dirty="0" smtClean="0"/>
              <a:t>V ≈ 30 m x 40 m x 4 m</a:t>
            </a:r>
          </a:p>
          <a:p>
            <a:r>
              <a:rPr lang="de-DE" sz="1400" b="1" dirty="0" err="1" smtClean="0"/>
              <a:t>for</a:t>
            </a:r>
            <a:r>
              <a:rPr lang="de-DE" sz="1400" b="1" dirty="0" smtClean="0"/>
              <a:t> 30 Modulators</a:t>
            </a:r>
            <a:endParaRPr lang="en-GB" sz="1400" b="1" dirty="0"/>
          </a:p>
        </p:txBody>
      </p:sp>
      <p:sp>
        <p:nvSpPr>
          <p:cNvPr id="12" name="Text Box 10"/>
          <p:cNvSpPr txBox="1">
            <a:spLocks noChangeArrowheads="1"/>
          </p:cNvSpPr>
          <p:nvPr/>
        </p:nvSpPr>
        <p:spPr bwMode="auto">
          <a:xfrm>
            <a:off x="4872276" y="2290774"/>
            <a:ext cx="2484437" cy="396875"/>
          </a:xfrm>
          <a:prstGeom prst="rect">
            <a:avLst/>
          </a:prstGeom>
          <a:noFill/>
          <a:ln w="9525">
            <a:noFill/>
            <a:miter lim="800000"/>
            <a:headEnd/>
            <a:tailEnd/>
          </a:ln>
          <a:effectLst/>
        </p:spPr>
        <p:txBody>
          <a:bodyPr wrap="none">
            <a:prstTxWarp prst="textNoShape">
              <a:avLst/>
            </a:prstTxWarp>
            <a:spAutoFit/>
          </a:bodyPr>
          <a:lstStyle/>
          <a:p>
            <a:r>
              <a:rPr lang="de-DE" sz="2000" b="1" dirty="0"/>
              <a:t>Accelerator Tunnel</a:t>
            </a:r>
            <a:endParaRPr lang="en-GB" sz="2000" b="1" dirty="0"/>
          </a:p>
        </p:txBody>
      </p:sp>
      <p:sp>
        <p:nvSpPr>
          <p:cNvPr id="13" name="Rectangle 11"/>
          <p:cNvSpPr>
            <a:spLocks noChangeArrowheads="1"/>
          </p:cNvSpPr>
          <p:nvPr/>
        </p:nvSpPr>
        <p:spPr bwMode="auto">
          <a:xfrm>
            <a:off x="1940163" y="3016262"/>
            <a:ext cx="1800225" cy="1728787"/>
          </a:xfrm>
          <a:prstGeom prst="rect">
            <a:avLst/>
          </a:prstGeom>
          <a:noFill/>
          <a:ln w="38100">
            <a:solidFill>
              <a:srgbClr val="9C0000"/>
            </a:solidFill>
            <a:miter lim="800000"/>
            <a:headEnd/>
            <a:tailEnd/>
          </a:ln>
          <a:effectLst/>
        </p:spPr>
        <p:txBody>
          <a:bodyPr wrap="none" anchor="ctr">
            <a:prstTxWarp prst="textNoShape">
              <a:avLst/>
            </a:prstTxWarp>
          </a:bodyPr>
          <a:lstStyle/>
          <a:p>
            <a:endParaRPr lang="de-DE"/>
          </a:p>
        </p:txBody>
      </p:sp>
      <p:sp>
        <p:nvSpPr>
          <p:cNvPr id="14" name="Rectangle 13"/>
          <p:cNvSpPr>
            <a:spLocks noChangeArrowheads="1"/>
          </p:cNvSpPr>
          <p:nvPr/>
        </p:nvSpPr>
        <p:spPr bwMode="auto">
          <a:xfrm>
            <a:off x="3776901" y="4276737"/>
            <a:ext cx="1727200" cy="360362"/>
          </a:xfrm>
          <a:prstGeom prst="rect">
            <a:avLst/>
          </a:prstGeom>
          <a:noFill/>
          <a:ln w="28575">
            <a:solidFill>
              <a:srgbClr val="9C0000"/>
            </a:solidFill>
            <a:miter lim="800000"/>
            <a:headEnd/>
            <a:tailEnd/>
          </a:ln>
          <a:effectLst/>
        </p:spPr>
        <p:txBody>
          <a:bodyPr wrap="none" anchor="ctr">
            <a:prstTxWarp prst="textNoShape">
              <a:avLst/>
            </a:prstTxWarp>
          </a:bodyPr>
          <a:lstStyle/>
          <a:p>
            <a:endParaRPr lang="de-DE"/>
          </a:p>
        </p:txBody>
      </p:sp>
      <p:sp>
        <p:nvSpPr>
          <p:cNvPr id="15" name="Rectangle 14"/>
          <p:cNvSpPr>
            <a:spLocks noChangeArrowheads="1"/>
          </p:cNvSpPr>
          <p:nvPr/>
        </p:nvSpPr>
        <p:spPr bwMode="auto">
          <a:xfrm>
            <a:off x="5504101" y="4097349"/>
            <a:ext cx="1117600" cy="590315"/>
          </a:xfrm>
          <a:prstGeom prst="rect">
            <a:avLst/>
          </a:prstGeom>
          <a:noFill/>
          <a:ln w="28575">
            <a:solidFill>
              <a:srgbClr val="9C0000"/>
            </a:solidFill>
            <a:miter lim="800000"/>
            <a:headEnd/>
            <a:tailEnd/>
          </a:ln>
          <a:effectLst/>
        </p:spPr>
        <p:txBody>
          <a:bodyPr wrap="none" anchor="ctr">
            <a:prstTxWarp prst="textNoShape">
              <a:avLst/>
            </a:prstTxWarp>
          </a:bodyPr>
          <a:lstStyle/>
          <a:p>
            <a:endParaRPr lang="de-DE"/>
          </a:p>
        </p:txBody>
      </p:sp>
      <p:sp>
        <p:nvSpPr>
          <p:cNvPr id="16" name="Rectangle 15"/>
          <p:cNvSpPr>
            <a:spLocks noChangeArrowheads="1"/>
          </p:cNvSpPr>
          <p:nvPr/>
        </p:nvSpPr>
        <p:spPr bwMode="auto">
          <a:xfrm>
            <a:off x="6656626" y="3736987"/>
            <a:ext cx="504825" cy="935037"/>
          </a:xfrm>
          <a:prstGeom prst="rect">
            <a:avLst/>
          </a:prstGeom>
          <a:noFill/>
          <a:ln w="28575">
            <a:solidFill>
              <a:srgbClr val="9C0000"/>
            </a:solidFill>
            <a:miter lim="800000"/>
            <a:headEnd/>
            <a:tailEnd/>
          </a:ln>
          <a:effectLst/>
        </p:spPr>
        <p:txBody>
          <a:bodyPr wrap="none" anchor="ctr">
            <a:prstTxWarp prst="textNoShape">
              <a:avLst/>
            </a:prstTxWarp>
          </a:bodyPr>
          <a:lstStyle/>
          <a:p>
            <a:endParaRPr lang="de-DE"/>
          </a:p>
        </p:txBody>
      </p:sp>
      <p:sp>
        <p:nvSpPr>
          <p:cNvPr id="17" name="Rectangle 16"/>
          <p:cNvSpPr>
            <a:spLocks noChangeArrowheads="1"/>
          </p:cNvSpPr>
          <p:nvPr/>
        </p:nvSpPr>
        <p:spPr bwMode="auto">
          <a:xfrm>
            <a:off x="6693138" y="4816487"/>
            <a:ext cx="1295400" cy="538973"/>
          </a:xfrm>
          <a:prstGeom prst="rect">
            <a:avLst/>
          </a:prstGeom>
          <a:noFill/>
          <a:ln w="28575">
            <a:solidFill>
              <a:srgbClr val="9C0000"/>
            </a:solidFill>
            <a:miter lim="800000"/>
            <a:headEnd/>
            <a:tailEnd/>
          </a:ln>
          <a:effectLst/>
        </p:spPr>
        <p:txBody>
          <a:bodyPr wrap="none" anchor="ctr">
            <a:prstTxWarp prst="textNoShape">
              <a:avLst/>
            </a:prstTxWarp>
          </a:bodyPr>
          <a:lstStyle/>
          <a:p>
            <a:endParaRPr lang="de-DE"/>
          </a:p>
        </p:txBody>
      </p:sp>
      <p:sp>
        <p:nvSpPr>
          <p:cNvPr id="18" name="Text Box 17"/>
          <p:cNvSpPr txBox="1">
            <a:spLocks noChangeArrowheads="1"/>
          </p:cNvSpPr>
          <p:nvPr/>
        </p:nvSpPr>
        <p:spPr bwMode="auto">
          <a:xfrm>
            <a:off x="2229088" y="3592524"/>
            <a:ext cx="1200150" cy="366713"/>
          </a:xfrm>
          <a:prstGeom prst="rect">
            <a:avLst/>
          </a:prstGeom>
          <a:noFill/>
          <a:ln w="9525">
            <a:noFill/>
            <a:miter lim="800000"/>
            <a:headEnd/>
            <a:tailEnd/>
          </a:ln>
          <a:effectLst/>
        </p:spPr>
        <p:txBody>
          <a:bodyPr wrap="none">
            <a:prstTxWarp prst="textNoShape">
              <a:avLst/>
            </a:prstTxWarp>
            <a:spAutoFit/>
          </a:bodyPr>
          <a:lstStyle/>
          <a:p>
            <a:r>
              <a:rPr lang="de-DE" sz="1800" dirty="0"/>
              <a:t>Modulator</a:t>
            </a:r>
            <a:endParaRPr lang="en-GB" sz="1800" dirty="0"/>
          </a:p>
        </p:txBody>
      </p:sp>
      <p:sp>
        <p:nvSpPr>
          <p:cNvPr id="19" name="Rectangle 20"/>
          <p:cNvSpPr>
            <a:spLocks noChangeArrowheads="1"/>
          </p:cNvSpPr>
          <p:nvPr/>
        </p:nvSpPr>
        <p:spPr bwMode="auto">
          <a:xfrm>
            <a:off x="3776901" y="3376624"/>
            <a:ext cx="1871662" cy="215900"/>
          </a:xfrm>
          <a:prstGeom prst="rect">
            <a:avLst/>
          </a:prstGeom>
          <a:noFill/>
          <a:ln w="28575">
            <a:solidFill>
              <a:srgbClr val="9C0000"/>
            </a:solidFill>
            <a:miter lim="800000"/>
            <a:headEnd/>
            <a:tailEnd/>
          </a:ln>
          <a:effectLst/>
        </p:spPr>
        <p:txBody>
          <a:bodyPr wrap="none" anchor="ctr">
            <a:prstTxWarp prst="textNoShape">
              <a:avLst/>
            </a:prstTxWarp>
          </a:bodyPr>
          <a:lstStyle/>
          <a:p>
            <a:endParaRPr lang="de-DE"/>
          </a:p>
        </p:txBody>
      </p:sp>
      <p:sp>
        <p:nvSpPr>
          <p:cNvPr id="20" name="Rectangle 21"/>
          <p:cNvSpPr>
            <a:spLocks noChangeArrowheads="1"/>
          </p:cNvSpPr>
          <p:nvPr/>
        </p:nvSpPr>
        <p:spPr bwMode="auto">
          <a:xfrm>
            <a:off x="7232888" y="4097349"/>
            <a:ext cx="612775" cy="466725"/>
          </a:xfrm>
          <a:prstGeom prst="rect">
            <a:avLst/>
          </a:prstGeom>
          <a:noFill/>
          <a:ln w="28575">
            <a:solidFill>
              <a:srgbClr val="9C0000"/>
            </a:solidFill>
            <a:miter lim="800000"/>
            <a:headEnd/>
            <a:tailEnd/>
          </a:ln>
          <a:effectLst/>
        </p:spPr>
        <p:txBody>
          <a:bodyPr wrap="none" anchor="ctr">
            <a:prstTxWarp prst="textNoShape">
              <a:avLst/>
            </a:prstTxWarp>
          </a:bodyPr>
          <a:lstStyle/>
          <a:p>
            <a:endParaRPr lang="de-DE"/>
          </a:p>
        </p:txBody>
      </p:sp>
      <p:sp>
        <p:nvSpPr>
          <p:cNvPr id="21" name="Rectangle 23"/>
          <p:cNvSpPr>
            <a:spLocks noChangeArrowheads="1"/>
          </p:cNvSpPr>
          <p:nvPr/>
        </p:nvSpPr>
        <p:spPr bwMode="auto">
          <a:xfrm>
            <a:off x="5685076" y="3089287"/>
            <a:ext cx="1944687" cy="539750"/>
          </a:xfrm>
          <a:prstGeom prst="rect">
            <a:avLst/>
          </a:prstGeom>
          <a:noFill/>
          <a:ln w="28575">
            <a:solidFill>
              <a:srgbClr val="9C0000"/>
            </a:solidFill>
            <a:miter lim="800000"/>
            <a:headEnd/>
            <a:tailEnd/>
          </a:ln>
          <a:effectLst/>
        </p:spPr>
        <p:txBody>
          <a:bodyPr wrap="none" anchor="ctr">
            <a:prstTxWarp prst="textNoShape">
              <a:avLst/>
            </a:prstTxWarp>
          </a:bodyPr>
          <a:lstStyle/>
          <a:p>
            <a:endParaRPr lang="de-DE"/>
          </a:p>
        </p:txBody>
      </p:sp>
      <p:sp>
        <p:nvSpPr>
          <p:cNvPr id="22" name="Textfeld 21"/>
          <p:cNvSpPr txBox="1"/>
          <p:nvPr/>
        </p:nvSpPr>
        <p:spPr>
          <a:xfrm>
            <a:off x="4163654" y="3902022"/>
            <a:ext cx="1335511" cy="338554"/>
          </a:xfrm>
          <a:prstGeom prst="rect">
            <a:avLst/>
          </a:prstGeom>
          <a:noFill/>
        </p:spPr>
        <p:txBody>
          <a:bodyPr wrap="square" rtlCol="0">
            <a:spAutoFit/>
          </a:bodyPr>
          <a:lstStyle/>
          <a:p>
            <a:pPr algn="ctr"/>
            <a:r>
              <a:rPr lang="en-US" sz="1600" dirty="0" smtClean="0"/>
              <a:t>27 </a:t>
            </a:r>
            <a:r>
              <a:rPr lang="en-US" sz="1600" dirty="0" err="1" smtClean="0"/>
              <a:t>x</a:t>
            </a:r>
            <a:r>
              <a:rPr lang="en-US" sz="1600" dirty="0" smtClean="0"/>
              <a:t> 4 Cable</a:t>
            </a:r>
            <a:endParaRPr lang="en-US" sz="16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Unicode MS"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Unicode MS"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2296</Words>
  <Application>Microsoft Macintosh PowerPoint</Application>
  <PresentationFormat>Bildschirmpräsentation (4:3)</PresentationFormat>
  <Paragraphs>338</Paragraphs>
  <Slides>39</Slides>
  <Notes>39</Notes>
  <HiddenSlides>0</HiddenSlides>
  <MMClips>0</MMClips>
  <ScaleCrop>false</ScaleCrop>
  <HeadingPairs>
    <vt:vector size="10" baseType="variant">
      <vt:variant>
        <vt:lpstr>Verwendete Schriftarten</vt:lpstr>
      </vt:variant>
      <vt:variant>
        <vt:i4>2</vt:i4>
      </vt:variant>
      <vt:variant>
        <vt:lpstr>Entwurfsvorlage</vt:lpstr>
      </vt:variant>
      <vt:variant>
        <vt:i4>1</vt:i4>
      </vt:variant>
      <vt:variant>
        <vt:lpstr>Verknüpfungen</vt:lpstr>
      </vt:variant>
      <vt:variant>
        <vt:i4>2</vt:i4>
      </vt:variant>
      <vt:variant>
        <vt:lpstr>Eingebettete OLE-Server</vt:lpstr>
      </vt:variant>
      <vt:variant>
        <vt:i4>2</vt:i4>
      </vt:variant>
      <vt:variant>
        <vt:lpstr>Folientitel</vt:lpstr>
      </vt:variant>
      <vt:variant>
        <vt:i4>39</vt:i4>
      </vt:variant>
    </vt:vector>
  </HeadingPairs>
  <TitlesOfParts>
    <vt:vector size="46" baseType="lpstr">
      <vt:lpstr>Arial Unicode MS</vt:lpstr>
      <vt:lpstr>MS Mincho</vt:lpstr>
      <vt:lpstr>Blank Presentation</vt:lpstr>
      <vt:lpstr>???</vt:lpstr>
      <vt:lpstr>Macintosh HD:Users:wilhelmbialowons:Desktop:Procurement_Test_Assembly.doc!OLE_LINK2</vt:lpstr>
      <vt:lpstr>CorelDRAW</vt:lpstr>
      <vt:lpstr>Formel</vt:lpstr>
      <vt:lpstr>Folie 1</vt:lpstr>
      <vt:lpstr>Outline</vt:lpstr>
      <vt:lpstr>Outline</vt:lpstr>
      <vt:lpstr>Introduction: References</vt:lpstr>
      <vt:lpstr>Introduction: XFEL Overview </vt:lpstr>
      <vt:lpstr>Introduction: ML Tunnel Cross Section</vt:lpstr>
      <vt:lpstr>XFEL: Tunnel Construction Progress</vt:lpstr>
      <vt:lpstr>XFEL: Tunnel Construction Progress</vt:lpstr>
      <vt:lpstr>XFEL RF System Requirements</vt:lpstr>
      <vt:lpstr>XFEL RF: Modulator Hall</vt:lpstr>
      <vt:lpstr>Modulator Requirements</vt:lpstr>
      <vt:lpstr>XFEL: Bouncer Modulator</vt:lpstr>
      <vt:lpstr>XFEL: Modulator</vt:lpstr>
      <vt:lpstr>XFEL: Pulse Cable Design</vt:lpstr>
      <vt:lpstr>XFEL: Pulse Cable Parameter</vt:lpstr>
      <vt:lpstr>XFEL: Pulse Cable</vt:lpstr>
      <vt:lpstr>XFEL RF System Requirements</vt:lpstr>
      <vt:lpstr>XFEL Accelerator Tunnel: Cross Section</vt:lpstr>
      <vt:lpstr>XFEL Accelerator Tunnel: Cross Section</vt:lpstr>
      <vt:lpstr>RF High Power Source</vt:lpstr>
      <vt:lpstr>Horizontal MBK</vt:lpstr>
      <vt:lpstr>Wave Guide Distribution</vt:lpstr>
      <vt:lpstr>XFEL Type Wave Guide Distribution for ACC7</vt:lpstr>
      <vt:lpstr>Transport of ACC7 with Wave Guides</vt:lpstr>
      <vt:lpstr>Wave Guide Distribution in Flash</vt:lpstr>
      <vt:lpstr>Installation for Pulse Cable Test</vt:lpstr>
      <vt:lpstr>HV Pulse Cable Test</vt:lpstr>
      <vt:lpstr>Specification and Procurement </vt:lpstr>
      <vt:lpstr>Production</vt:lpstr>
      <vt:lpstr>Production (continued)</vt:lpstr>
      <vt:lpstr>Wave Guide Assembly and Test Facility</vt:lpstr>
      <vt:lpstr>Wave Guide Assembly and Test Facility</vt:lpstr>
      <vt:lpstr>Modulator Test Facility</vt:lpstr>
      <vt:lpstr>Klystron Test Facility</vt:lpstr>
      <vt:lpstr>Klystron Test Facility in DESY Hall II</vt:lpstr>
      <vt:lpstr>Installation and Commissioning</vt:lpstr>
      <vt:lpstr>Installation and Commissioning</vt:lpstr>
      <vt:lpstr>Adoption to the Single Tunnel Solution</vt:lpstr>
      <vt:lpstr>Summary</vt:lpstr>
    </vt:vector>
  </TitlesOfParts>
  <Company>Deutsches Elektronen-Synchrotron DESY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 5 ILC Siting in Europe Work Package Report</dc:title>
  <dc:subject> </dc:subject>
  <dc:creator>Wilhelm Bialowons</dc:creator>
  <dc:description/>
  <cp:lastModifiedBy>Wilhelm Bialowons</cp:lastModifiedBy>
  <cp:revision>668</cp:revision>
  <cp:lastPrinted>2010-09-03T08:44:50Z</cp:lastPrinted>
  <dcterms:created xsi:type="dcterms:W3CDTF">2010-09-06T23:03:11Z</dcterms:created>
  <dcterms:modified xsi:type="dcterms:W3CDTF">2010-09-06T23:15:34Z</dcterms:modified>
</cp:coreProperties>
</file>