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86" r:id="rId2"/>
    <p:sldMasterId id="2147483700" r:id="rId3"/>
  </p:sldMasterIdLst>
  <p:notesMasterIdLst>
    <p:notesMasterId r:id="rId32"/>
  </p:notesMasterIdLst>
  <p:handoutMasterIdLst>
    <p:handoutMasterId r:id="rId33"/>
  </p:handoutMasterIdLst>
  <p:sldIdLst>
    <p:sldId id="257" r:id="rId4"/>
    <p:sldId id="280" r:id="rId5"/>
    <p:sldId id="281" r:id="rId6"/>
    <p:sldId id="282" r:id="rId7"/>
    <p:sldId id="268" r:id="rId8"/>
    <p:sldId id="269" r:id="rId9"/>
    <p:sldId id="271" r:id="rId10"/>
    <p:sldId id="272" r:id="rId11"/>
    <p:sldId id="295" r:id="rId12"/>
    <p:sldId id="283" r:id="rId13"/>
    <p:sldId id="284" r:id="rId14"/>
    <p:sldId id="278" r:id="rId15"/>
    <p:sldId id="296" r:id="rId16"/>
    <p:sldId id="297" r:id="rId17"/>
    <p:sldId id="298" r:id="rId18"/>
    <p:sldId id="299" r:id="rId19"/>
    <p:sldId id="260" r:id="rId20"/>
    <p:sldId id="262" r:id="rId21"/>
    <p:sldId id="285" r:id="rId22"/>
    <p:sldId id="286" r:id="rId23"/>
    <p:sldId id="288" r:id="rId24"/>
    <p:sldId id="287" r:id="rId25"/>
    <p:sldId id="289" r:id="rId26"/>
    <p:sldId id="290" r:id="rId27"/>
    <p:sldId id="291" r:id="rId28"/>
    <p:sldId id="292" r:id="rId29"/>
    <p:sldId id="293" r:id="rId30"/>
    <p:sldId id="294" r:id="rId31"/>
  </p:sldIdLst>
  <p:sldSz cx="9144000" cy="6858000" type="screen4x3"/>
  <p:notesSz cx="6934200" cy="9232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0CEDF-18A4-4E71-9BB7-0DCB9D9E8D74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9350"/>
            <a:ext cx="300513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769350"/>
            <a:ext cx="300513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9DE8A-2F8B-4923-8019-8250AAE15E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5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E61E9879-A73C-4EB7-8A4B-ACA6F075517A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692150"/>
            <a:ext cx="4616450" cy="3462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82" tIns="46191" rIns="92382" bIns="4619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385628"/>
            <a:ext cx="5547360" cy="4154805"/>
          </a:xfrm>
          <a:prstGeom prst="rect">
            <a:avLst/>
          </a:prstGeom>
        </p:spPr>
        <p:txBody>
          <a:bodyPr vert="horz" lIns="92382" tIns="46191" rIns="92382" bIns="4619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5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20DF19B1-DA74-4414-A100-0EB2EB9B0D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E1940-AD80-43E0-B1E6-0B599C6AEBC3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E1940-AD80-43E0-B1E6-0B599C6AEBC3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algn="r" rtl="0" fontAlgn="base">
              <a:spcBef>
                <a:spcPct val="20000"/>
              </a:spcBef>
              <a:spcAft>
                <a:spcPct val="0"/>
              </a:spcAft>
            </a:pPr>
            <a:fld id="{C17127E6-BB13-430C-816D-5DA75C33E5E5}" type="slidenum">
              <a:rPr lang="en-US" sz="1100">
                <a:solidFill>
                  <a:prstClr val="black"/>
                </a:solidFill>
                <a:latin typeface="Arial" charset="0"/>
                <a:sym typeface="Wingdings" pitchFamily="2" charset="2"/>
              </a:rPr>
              <a:pPr algn="r" rtl="0" fontAlgn="base">
                <a:spcBef>
                  <a:spcPct val="20000"/>
                </a:spcBef>
                <a:spcAft>
                  <a:spcPct val="0"/>
                </a:spcAft>
              </a:pPr>
              <a:t>2</a:t>
            </a:fld>
            <a:endParaRPr lang="en-US" sz="1100" dirty="0">
              <a:solidFill>
                <a:prstClr val="black"/>
              </a:solidFill>
              <a:latin typeface="Arial" charset="0"/>
              <a:sym typeface="Wingdings" pitchFamily="2" charset="2"/>
            </a:endParaRPr>
          </a:p>
        </p:txBody>
      </p:sp>
      <p:sp>
        <p:nvSpPr>
          <p:cNvPr id="175106" name="Rectangle 7"/>
          <p:cNvSpPr txBox="1">
            <a:spLocks noGrp="1" noChangeArrowheads="1"/>
          </p:cNvSpPr>
          <p:nvPr/>
        </p:nvSpPr>
        <p:spPr bwMode="auto">
          <a:xfrm>
            <a:off x="3927624" y="8768893"/>
            <a:ext cx="3005026" cy="46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67" tIns="44184" rIns="88367" bIns="44184" anchor="b"/>
          <a:lstStyle/>
          <a:p>
            <a:pPr algn="r" defTabSz="883868" eaLnBrk="0" fontAlgn="base" hangingPunct="0">
              <a:spcBef>
                <a:spcPct val="0"/>
              </a:spcBef>
              <a:spcAft>
                <a:spcPct val="0"/>
              </a:spcAft>
            </a:pPr>
            <a:fld id="{C1F708BC-1274-40D7-BC12-2CCE1019EFF4}" type="slidenum">
              <a:rPr lang="en-US" sz="1100">
                <a:solidFill>
                  <a:prstClr val="black"/>
                </a:solidFill>
                <a:latin typeface="Times" pitchFamily="18" charset="0"/>
                <a:sym typeface="Wingdings" pitchFamily="2" charset="2"/>
              </a:rPr>
              <a:pPr algn="r" defTabSz="883868" eaLnBrk="0" fontAlgn="base" hangingPunct="0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z="1100" dirty="0">
              <a:solidFill>
                <a:prstClr val="black"/>
              </a:solidFill>
              <a:latin typeface="Times" pitchFamily="18" charset="0"/>
              <a:sym typeface="Wingdings" pitchFamily="2" charset="2"/>
            </a:endParaRPr>
          </a:p>
        </p:txBody>
      </p:sp>
      <p:sp>
        <p:nvSpPr>
          <p:cNvPr id="175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algn="r" rtl="0" fontAlgn="base">
              <a:spcBef>
                <a:spcPct val="20000"/>
              </a:spcBef>
              <a:spcAft>
                <a:spcPct val="0"/>
              </a:spcAft>
            </a:pPr>
            <a:fld id="{A25C49C7-BB12-4552-A9B8-2F97A20329B9}" type="slidenum">
              <a:rPr lang="en-US" sz="1100">
                <a:solidFill>
                  <a:prstClr val="black"/>
                </a:solidFill>
                <a:latin typeface="Arial" charset="0"/>
                <a:sym typeface="Wingdings" pitchFamily="2" charset="2"/>
              </a:rPr>
              <a:pPr algn="r" rtl="0" fontAlgn="base">
                <a:spcBef>
                  <a:spcPct val="20000"/>
                </a:spcBef>
                <a:spcAft>
                  <a:spcPct val="0"/>
                </a:spcAft>
              </a:pPr>
              <a:t>3</a:t>
            </a:fld>
            <a:endParaRPr lang="en-US" sz="1100" dirty="0">
              <a:solidFill>
                <a:prstClr val="black"/>
              </a:solidFill>
              <a:latin typeface="Arial" charset="0"/>
              <a:sym typeface="Wingdings" pitchFamily="2" charset="2"/>
            </a:endParaRPr>
          </a:p>
        </p:txBody>
      </p:sp>
      <p:sp>
        <p:nvSpPr>
          <p:cNvPr id="463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5225" y="692150"/>
            <a:ext cx="4613275" cy="3459163"/>
          </a:xfrm>
          <a:ln/>
        </p:spPr>
      </p:sp>
      <p:sp>
        <p:nvSpPr>
          <p:cNvPr id="463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698" y="4382298"/>
            <a:ext cx="5082806" cy="41574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20000"/>
              </a:spcBef>
              <a:spcAft>
                <a:spcPct val="0"/>
              </a:spcAft>
            </a:pPr>
            <a:fld id="{5AC5EB09-4C59-4978-9E1E-96CA5FAF8053}" type="slidenum">
              <a:rPr lang="en-US" sz="1100">
                <a:solidFill>
                  <a:prstClr val="black"/>
                </a:solidFill>
                <a:latin typeface="Arial" charset="0"/>
                <a:sym typeface="Wingdings" pitchFamily="2" charset="2"/>
              </a:rPr>
              <a:pPr algn="r" rtl="0" fontAlgn="base">
                <a:spcBef>
                  <a:spcPct val="20000"/>
                </a:spcBef>
                <a:spcAft>
                  <a:spcPct val="0"/>
                </a:spcAft>
              </a:pPr>
              <a:t>4</a:t>
            </a:fld>
            <a:endParaRPr lang="en-US" sz="1100" dirty="0">
              <a:solidFill>
                <a:prstClr val="black"/>
              </a:solidFill>
              <a:latin typeface="Arial" charset="0"/>
              <a:sym typeface="Wingdings" pitchFamily="2" charset="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algn="r" rtl="0" fontAlgn="base">
              <a:spcBef>
                <a:spcPct val="20000"/>
              </a:spcBef>
              <a:spcAft>
                <a:spcPct val="0"/>
              </a:spcAft>
            </a:pPr>
            <a:fld id="{91713E61-096D-4541-B420-F3F182A72D05}" type="slidenum">
              <a:rPr lang="en-US" sz="1100">
                <a:solidFill>
                  <a:prstClr val="black"/>
                </a:solidFill>
                <a:latin typeface="Arial" charset="0"/>
                <a:sym typeface="Wingdings" pitchFamily="2" charset="2"/>
              </a:rPr>
              <a:pPr algn="r" rtl="0" fontAlgn="base">
                <a:spcBef>
                  <a:spcPct val="20000"/>
                </a:spcBef>
                <a:spcAft>
                  <a:spcPct val="0"/>
                </a:spcAft>
              </a:pPr>
              <a:t>5</a:t>
            </a:fld>
            <a:endParaRPr lang="en-US" sz="1100" dirty="0">
              <a:solidFill>
                <a:prstClr val="black"/>
              </a:solidFill>
              <a:latin typeface="Arial" charset="0"/>
              <a:sym typeface="Wingdings" pitchFamily="2" charset="2"/>
            </a:endParaRPr>
          </a:p>
        </p:txBody>
      </p:sp>
      <p:sp>
        <p:nvSpPr>
          <p:cNvPr id="481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5225" y="692150"/>
            <a:ext cx="4613275" cy="3459163"/>
          </a:xfrm>
          <a:ln/>
        </p:spPr>
      </p:sp>
      <p:sp>
        <p:nvSpPr>
          <p:cNvPr id="481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698" y="4382298"/>
            <a:ext cx="5082806" cy="41574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20000"/>
              </a:spcBef>
              <a:spcAft>
                <a:spcPct val="0"/>
              </a:spcAft>
            </a:pPr>
            <a:fld id="{5AC5EB09-4C59-4978-9E1E-96CA5FAF8053}" type="slidenum">
              <a:rPr lang="en-US" sz="1100">
                <a:solidFill>
                  <a:prstClr val="black"/>
                </a:solidFill>
                <a:latin typeface="Arial" charset="0"/>
                <a:sym typeface="Wingdings" pitchFamily="2" charset="2"/>
              </a:rPr>
              <a:pPr algn="r" rtl="0" fontAlgn="base">
                <a:spcBef>
                  <a:spcPct val="20000"/>
                </a:spcBef>
                <a:spcAft>
                  <a:spcPct val="0"/>
                </a:spcAft>
              </a:pPr>
              <a:t>6</a:t>
            </a:fld>
            <a:endParaRPr lang="en-US" sz="1100" dirty="0">
              <a:solidFill>
                <a:prstClr val="black"/>
              </a:solidFill>
              <a:latin typeface="Arial" charset="0"/>
              <a:sym typeface="Wingdings" pitchFamily="2" charset="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F19B1-DA74-4414-A100-0EB2EB9B0D1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5DB6-13FC-41B2-8882-467BB820C3B8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AD995-581C-406D-9FBA-CAB9DC1EB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5DB6-13FC-41B2-8882-467BB820C3B8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AD995-581C-406D-9FBA-CAB9DC1EB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5DB6-13FC-41B2-8882-467BB820C3B8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AD995-581C-406D-9FBA-CAB9DC1EB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r>
              <a:rPr lang="en-GB"/>
              <a:t>Untertitel durch Klicken bearbeiten</a:t>
            </a:r>
          </a:p>
        </p:txBody>
      </p:sp>
      <p:sp>
        <p:nvSpPr>
          <p:cNvPr id="215044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GB"/>
              <a:t>TITELMASTER</a:t>
            </a:r>
            <a:br>
              <a:rPr lang="en-GB"/>
            </a:br>
            <a:r>
              <a:rPr lang="en-GB"/>
              <a:t>FORMAT </a:t>
            </a:r>
          </a:p>
        </p:txBody>
      </p:sp>
      <p:pic>
        <p:nvPicPr>
          <p:cNvPr id="215045" name="Picture 5" descr="DESY-Logo-cyan-RGB_ger"/>
          <p:cNvPicPr>
            <a:picLocks noChangeAspect="1" noChangeArrowheads="1"/>
          </p:cNvPicPr>
          <p:nvPr/>
        </p:nvPicPr>
        <p:blipFill>
          <a:blip r:embed="rId2" cstate="print"/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</p:spPr>
      </p:pic>
      <p:pic>
        <p:nvPicPr>
          <p:cNvPr id="215046" name="Picture 6" descr="Helmholtz-Logo_schwarz_70_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775" y="5959475"/>
            <a:ext cx="1647825" cy="587375"/>
          </a:xfrm>
          <a:prstGeom prst="rect">
            <a:avLst/>
          </a:prstGeom>
          <a:noFill/>
        </p:spPr>
      </p:pic>
      <p:sp>
        <p:nvSpPr>
          <p:cNvPr id="215047" name="Text Box 7"/>
          <p:cNvSpPr txBox="1">
            <a:spLocks noChangeArrowheads="1"/>
          </p:cNvSpPr>
          <p:nvPr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16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156450" y="139700"/>
            <a:ext cx="1849438" cy="935038"/>
            <a:chOff x="2292" y="2129"/>
            <a:chExt cx="1165" cy="589"/>
          </a:xfrm>
        </p:grpSpPr>
        <p:sp>
          <p:nvSpPr>
            <p:cNvPr id="215049" name="Rectangle 9"/>
            <p:cNvSpPr>
              <a:spLocks noChangeArrowheads="1"/>
            </p:cNvSpPr>
            <p:nvPr userDrawn="1"/>
          </p:nvSpPr>
          <p:spPr bwMode="auto">
            <a:xfrm>
              <a:off x="2330" y="2129"/>
              <a:ext cx="1089" cy="589"/>
            </a:xfrm>
            <a:prstGeom prst="rect">
              <a:avLst/>
            </a:prstGeom>
            <a:solidFill>
              <a:schemeClr val="bg1"/>
            </a:solidFill>
            <a:ln w="635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215050" name="Text Box 10"/>
            <p:cNvSpPr txBox="1">
              <a:spLocks noChangeArrowheads="1"/>
            </p:cNvSpPr>
            <p:nvPr userDrawn="1"/>
          </p:nvSpPr>
          <p:spPr bwMode="auto">
            <a:xfrm>
              <a:off x="2320" y="2164"/>
              <a:ext cx="1108" cy="3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1425" tIns="45713" rIns="91425" bIns="45713">
              <a:spAutoFit/>
            </a:bodyPr>
            <a:lstStyle/>
            <a:p>
              <a:pPr marL="179388" indent="-179388" algn="ctr" rtl="0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GB" sz="3200" b="1" kern="1200">
                  <a:solidFill>
                    <a:srgbClr val="00A6EB"/>
                  </a:solidFill>
                  <a:latin typeface="Arial" charset="0"/>
                  <a:ea typeface="+mn-ea"/>
                  <a:cs typeface="+mn-cs"/>
                  <a:sym typeface="Wingdings" pitchFamily="2" charset="2"/>
                </a:rPr>
                <a:t>FLASH</a:t>
              </a:r>
              <a:r>
                <a:rPr lang="en-GB" sz="3200" b="1" kern="1200">
                  <a:solidFill>
                    <a:srgbClr val="F28E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rPr>
                <a:t>.</a:t>
              </a:r>
            </a:p>
          </p:txBody>
        </p:sp>
        <p:sp>
          <p:nvSpPr>
            <p:cNvPr id="215051" name="Text Box 11"/>
            <p:cNvSpPr txBox="1">
              <a:spLocks noChangeArrowheads="1"/>
            </p:cNvSpPr>
            <p:nvPr userDrawn="1"/>
          </p:nvSpPr>
          <p:spPr bwMode="auto">
            <a:xfrm>
              <a:off x="2292" y="2413"/>
              <a:ext cx="1165" cy="1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1425" tIns="45713" rIns="91425" bIns="45713">
              <a:spAutoFit/>
            </a:bodyPr>
            <a:lstStyle/>
            <a:p>
              <a:pPr marL="179388" indent="-179388" algn="ctr" rtl="0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GB" sz="1400" b="1" kern="1200">
                  <a:solidFill>
                    <a:srgbClr val="F28E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rPr>
                <a:t>Free-Electron Laser</a:t>
              </a:r>
            </a:p>
          </p:txBody>
        </p:sp>
        <p:sp>
          <p:nvSpPr>
            <p:cNvPr id="215052" name="Text Box 12"/>
            <p:cNvSpPr txBox="1">
              <a:spLocks noChangeArrowheads="1"/>
            </p:cNvSpPr>
            <p:nvPr userDrawn="1"/>
          </p:nvSpPr>
          <p:spPr bwMode="auto">
            <a:xfrm>
              <a:off x="2292" y="2549"/>
              <a:ext cx="1165" cy="1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1425" tIns="45713" rIns="91425" bIns="45713">
              <a:spAutoFit/>
            </a:bodyPr>
            <a:lstStyle/>
            <a:p>
              <a:pPr marL="179388" indent="-179388" algn="ctr" rtl="0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GB" sz="1400" b="1" kern="1200">
                  <a:solidFill>
                    <a:srgbClr val="F28E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rPr>
                <a:t>in Hamburg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882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882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5DB6-13FC-41B2-8882-467BB820C3B8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05200" y="632460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AD995-581C-406D-9FBA-CAB9DC1EB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1757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1757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520113" cy="5445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2575" y="977900"/>
            <a:ext cx="8520113" cy="365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2575" y="1495425"/>
            <a:ext cx="8520113" cy="365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82575" y="103188"/>
            <a:ext cx="8529638" cy="17573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sym typeface="Wingdings" pitchFamily="2" charset="2"/>
            </a:endParaRP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r>
              <a:rPr lang="en-GB"/>
              <a:t>Untertitel durch Klicken bearbeiten</a:t>
            </a:r>
          </a:p>
        </p:txBody>
      </p:sp>
      <p:sp>
        <p:nvSpPr>
          <p:cNvPr id="215044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GB"/>
              <a:t>TITELMASTER</a:t>
            </a:r>
            <a:br>
              <a:rPr lang="en-GB"/>
            </a:br>
            <a:r>
              <a:rPr lang="en-GB"/>
              <a:t>FORMAT </a:t>
            </a:r>
          </a:p>
        </p:txBody>
      </p:sp>
      <p:pic>
        <p:nvPicPr>
          <p:cNvPr id="215045" name="Picture 5" descr="DESY-Logo-cyan-RGB_ger"/>
          <p:cNvPicPr>
            <a:picLocks noChangeAspect="1" noChangeArrowheads="1"/>
          </p:cNvPicPr>
          <p:nvPr/>
        </p:nvPicPr>
        <p:blipFill>
          <a:blip r:embed="rId2" cstate="print"/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</p:spPr>
      </p:pic>
      <p:pic>
        <p:nvPicPr>
          <p:cNvPr id="215046" name="Picture 6" descr="Helmholtz-Logo_schwarz_70_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775" y="5959475"/>
            <a:ext cx="1647825" cy="587375"/>
          </a:xfrm>
          <a:prstGeom prst="rect">
            <a:avLst/>
          </a:prstGeom>
          <a:noFill/>
        </p:spPr>
      </p:pic>
      <p:sp>
        <p:nvSpPr>
          <p:cNvPr id="215047" name="Text Box 7"/>
          <p:cNvSpPr txBox="1">
            <a:spLocks noChangeArrowheads="1"/>
          </p:cNvSpPr>
          <p:nvPr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1600" smtClean="0">
              <a:solidFill>
                <a:srgbClr val="000000"/>
              </a:solidFill>
              <a:sym typeface="Wingdings" pitchFamily="2" charset="2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156450" y="139700"/>
            <a:ext cx="1849438" cy="935038"/>
            <a:chOff x="2292" y="2129"/>
            <a:chExt cx="1165" cy="589"/>
          </a:xfrm>
        </p:grpSpPr>
        <p:sp>
          <p:nvSpPr>
            <p:cNvPr id="215049" name="Rectangle 9"/>
            <p:cNvSpPr>
              <a:spLocks noChangeArrowheads="1"/>
            </p:cNvSpPr>
            <p:nvPr userDrawn="1"/>
          </p:nvSpPr>
          <p:spPr bwMode="auto">
            <a:xfrm>
              <a:off x="2330" y="2129"/>
              <a:ext cx="1089" cy="589"/>
            </a:xfrm>
            <a:prstGeom prst="rect">
              <a:avLst/>
            </a:prstGeom>
            <a:solidFill>
              <a:schemeClr val="bg1"/>
            </a:solidFill>
            <a:ln w="635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smtClean="0">
                <a:solidFill>
                  <a:srgbClr val="000000"/>
                </a:solidFill>
                <a:sym typeface="Wingdings" pitchFamily="2" charset="2"/>
              </a:endParaRPr>
            </a:p>
          </p:txBody>
        </p:sp>
        <p:sp>
          <p:nvSpPr>
            <p:cNvPr id="215050" name="Text Box 10"/>
            <p:cNvSpPr txBox="1">
              <a:spLocks noChangeArrowheads="1"/>
            </p:cNvSpPr>
            <p:nvPr userDrawn="1"/>
          </p:nvSpPr>
          <p:spPr bwMode="auto">
            <a:xfrm>
              <a:off x="2320" y="2164"/>
              <a:ext cx="1108" cy="3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1425" tIns="45713" rIns="91425" bIns="45713">
              <a:spAutoFit/>
            </a:bodyPr>
            <a:lstStyle/>
            <a:p>
              <a:pPr marL="179388" indent="-179388" algn="ctr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GB" sz="3200" b="1" smtClean="0">
                  <a:solidFill>
                    <a:srgbClr val="00A6EB"/>
                  </a:solidFill>
                  <a:sym typeface="Wingdings" pitchFamily="2" charset="2"/>
                </a:rPr>
                <a:t>FLASH</a:t>
              </a:r>
              <a:r>
                <a:rPr lang="en-GB" sz="3200" b="1" smtClean="0">
                  <a:solidFill>
                    <a:srgbClr val="F28E00"/>
                  </a:solidFill>
                  <a:sym typeface="Wingdings" pitchFamily="2" charset="2"/>
                </a:rPr>
                <a:t>.</a:t>
              </a:r>
            </a:p>
          </p:txBody>
        </p:sp>
        <p:sp>
          <p:nvSpPr>
            <p:cNvPr id="215051" name="Text Box 11"/>
            <p:cNvSpPr txBox="1">
              <a:spLocks noChangeArrowheads="1"/>
            </p:cNvSpPr>
            <p:nvPr userDrawn="1"/>
          </p:nvSpPr>
          <p:spPr bwMode="auto">
            <a:xfrm>
              <a:off x="2292" y="2413"/>
              <a:ext cx="1165" cy="1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1425" tIns="45713" rIns="91425" bIns="45713">
              <a:spAutoFit/>
            </a:bodyPr>
            <a:lstStyle/>
            <a:p>
              <a:pPr marL="179388" indent="-179388" algn="ctr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GB" sz="1400" b="1" smtClean="0">
                  <a:solidFill>
                    <a:srgbClr val="F28E00"/>
                  </a:solidFill>
                  <a:sym typeface="Wingdings" pitchFamily="2" charset="2"/>
                </a:rPr>
                <a:t>Free-Electron Laser</a:t>
              </a:r>
            </a:p>
          </p:txBody>
        </p:sp>
        <p:sp>
          <p:nvSpPr>
            <p:cNvPr id="215052" name="Text Box 12"/>
            <p:cNvSpPr txBox="1">
              <a:spLocks noChangeArrowheads="1"/>
            </p:cNvSpPr>
            <p:nvPr userDrawn="1"/>
          </p:nvSpPr>
          <p:spPr bwMode="auto">
            <a:xfrm>
              <a:off x="2292" y="2549"/>
              <a:ext cx="1165" cy="1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1425" tIns="45713" rIns="91425" bIns="45713">
              <a:spAutoFit/>
            </a:bodyPr>
            <a:lstStyle/>
            <a:p>
              <a:pPr marL="179388" indent="-179388" algn="ctr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GB" sz="1400" b="1" smtClean="0">
                  <a:solidFill>
                    <a:srgbClr val="F28E00"/>
                  </a:solidFill>
                  <a:sym typeface="Wingdings" pitchFamily="2" charset="2"/>
                </a:rPr>
                <a:t>in Hamburg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882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882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5DB6-13FC-41B2-8882-467BB820C3B8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AD995-581C-406D-9FBA-CAB9DC1EB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1757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1757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5DB6-13FC-41B2-8882-467BB820C3B8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AD995-581C-406D-9FBA-CAB9DC1EB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5DB6-13FC-41B2-8882-467BB820C3B8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AD995-581C-406D-9FBA-CAB9DC1EB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5DB6-13FC-41B2-8882-467BB820C3B8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AD995-581C-406D-9FBA-CAB9DC1EB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5DB6-13FC-41B2-8882-467BB820C3B8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AD995-581C-406D-9FBA-CAB9DC1EB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5DB6-13FC-41B2-8882-467BB820C3B8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AD995-581C-406D-9FBA-CAB9DC1EB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5DB6-13FC-41B2-8882-467BB820C3B8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AD995-581C-406D-9FBA-CAB9DC1EB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15DB6-13FC-41B2-8882-467BB820C3B8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AD995-581C-406D-9FBA-CAB9DC1EBBB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27"/>
          <p:cNvGrpSpPr>
            <a:grpSpLocks/>
          </p:cNvGrpSpPr>
          <p:nvPr userDrawn="1"/>
        </p:nvGrpSpPr>
        <p:grpSpPr bwMode="auto">
          <a:xfrm>
            <a:off x="7785100" y="30163"/>
            <a:ext cx="1398588" cy="677862"/>
            <a:chOff x="3787" y="709"/>
            <a:chExt cx="881" cy="427"/>
          </a:xfrm>
        </p:grpSpPr>
        <p:sp>
          <p:nvSpPr>
            <p:cNvPr id="8" name="Rectangle 22"/>
            <p:cNvSpPr>
              <a:spLocks noChangeArrowheads="1"/>
            </p:cNvSpPr>
            <p:nvPr userDrawn="1"/>
          </p:nvSpPr>
          <p:spPr bwMode="auto">
            <a:xfrm>
              <a:off x="3832" y="709"/>
              <a:ext cx="791" cy="427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9" name="Text Box 23"/>
            <p:cNvSpPr txBox="1">
              <a:spLocks noChangeArrowheads="1"/>
            </p:cNvSpPr>
            <p:nvPr userDrawn="1"/>
          </p:nvSpPr>
          <p:spPr bwMode="auto">
            <a:xfrm>
              <a:off x="3833" y="716"/>
              <a:ext cx="816" cy="2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1425" tIns="45713" rIns="91425" bIns="45713">
              <a:spAutoFit/>
            </a:bodyPr>
            <a:lstStyle/>
            <a:p>
              <a:pPr marL="179388" indent="-179388" algn="ctr" rtl="0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GB" sz="2400" b="1" kern="1200">
                  <a:solidFill>
                    <a:srgbClr val="00A6EB"/>
                  </a:solidFill>
                  <a:latin typeface="Arial" charset="0"/>
                  <a:ea typeface="+mn-ea"/>
                  <a:cs typeface="+mn-cs"/>
                  <a:sym typeface="Wingdings" pitchFamily="2" charset="2"/>
                </a:rPr>
                <a:t>FLASH</a:t>
              </a:r>
              <a:r>
                <a:rPr lang="en-GB" sz="2400" b="1" kern="1200">
                  <a:solidFill>
                    <a:srgbClr val="F28E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rPr>
                <a:t>.</a:t>
              </a:r>
            </a:p>
          </p:txBody>
        </p:sp>
        <p:sp>
          <p:nvSpPr>
            <p:cNvPr id="10" name="Text Box 24"/>
            <p:cNvSpPr txBox="1">
              <a:spLocks noChangeArrowheads="1"/>
            </p:cNvSpPr>
            <p:nvPr userDrawn="1"/>
          </p:nvSpPr>
          <p:spPr bwMode="auto">
            <a:xfrm>
              <a:off x="3787" y="909"/>
              <a:ext cx="881" cy="13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1425" tIns="45713" rIns="91425" bIns="45713">
              <a:spAutoFit/>
            </a:bodyPr>
            <a:lstStyle/>
            <a:p>
              <a:pPr marL="179388" indent="-179388" algn="ctr" rtl="0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GB" sz="1000" b="1" kern="1200">
                  <a:solidFill>
                    <a:srgbClr val="F28E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rPr>
                <a:t>Free-Electron Laser</a:t>
              </a:r>
            </a:p>
          </p:txBody>
        </p:sp>
        <p:sp>
          <p:nvSpPr>
            <p:cNvPr id="11" name="Text Box 25"/>
            <p:cNvSpPr txBox="1">
              <a:spLocks noChangeArrowheads="1"/>
            </p:cNvSpPr>
            <p:nvPr userDrawn="1"/>
          </p:nvSpPr>
          <p:spPr bwMode="auto">
            <a:xfrm>
              <a:off x="3834" y="993"/>
              <a:ext cx="787" cy="13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1425" tIns="45713" rIns="91425" bIns="45713">
              <a:spAutoFit/>
            </a:bodyPr>
            <a:lstStyle/>
            <a:p>
              <a:pPr marL="179388" indent="-179388" algn="ctr" rtl="0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GB" sz="1000" b="1" kern="1200">
                  <a:solidFill>
                    <a:srgbClr val="F28E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rPr>
                <a:t>in Hamburg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</p:txBody>
      </p:sp>
      <p:sp>
        <p:nvSpPr>
          <p:cNvPr id="21402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214021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anchor="ctr"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GB" sz="900" b="1" kern="1200">
                <a:solidFill>
                  <a:srgbClr val="80808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Siegfried Schreiber </a:t>
            </a:r>
            <a:r>
              <a:rPr lang="en-GB" sz="900" kern="1200">
                <a:solidFill>
                  <a:srgbClr val="80808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 | Workshop on Linac Operation an Long Bunch Trains |  22 Feb 2010  </a:t>
            </a:r>
            <a:endParaRPr lang="en-GB" sz="900" b="1" kern="1200">
              <a:solidFill>
                <a:srgbClr val="80808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pic>
        <p:nvPicPr>
          <p:cNvPr id="214022" name="Picture 6" descr="DESY-Logo-cyan-RGB_ger"/>
          <p:cNvPicPr>
            <a:picLocks noChangeAspect="1" noChangeArrowheads="1"/>
          </p:cNvPicPr>
          <p:nvPr/>
        </p:nvPicPr>
        <p:blipFill>
          <a:blip r:embed="rId15" cstate="print"/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</p:spPr>
      </p:pic>
      <p:grpSp>
        <p:nvGrpSpPr>
          <p:cNvPr id="2" name="Group 27"/>
          <p:cNvGrpSpPr>
            <a:grpSpLocks/>
          </p:cNvGrpSpPr>
          <p:nvPr userDrawn="1"/>
        </p:nvGrpSpPr>
        <p:grpSpPr bwMode="auto">
          <a:xfrm>
            <a:off x="7785100" y="30163"/>
            <a:ext cx="1398588" cy="677862"/>
            <a:chOff x="3787" y="709"/>
            <a:chExt cx="881" cy="427"/>
          </a:xfrm>
        </p:grpSpPr>
        <p:sp>
          <p:nvSpPr>
            <p:cNvPr id="214038" name="Rectangle 22"/>
            <p:cNvSpPr>
              <a:spLocks noChangeArrowheads="1"/>
            </p:cNvSpPr>
            <p:nvPr userDrawn="1"/>
          </p:nvSpPr>
          <p:spPr bwMode="auto">
            <a:xfrm>
              <a:off x="3832" y="709"/>
              <a:ext cx="791" cy="427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214039" name="Text Box 23"/>
            <p:cNvSpPr txBox="1">
              <a:spLocks noChangeArrowheads="1"/>
            </p:cNvSpPr>
            <p:nvPr userDrawn="1"/>
          </p:nvSpPr>
          <p:spPr bwMode="auto">
            <a:xfrm>
              <a:off x="3833" y="716"/>
              <a:ext cx="816" cy="2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1425" tIns="45713" rIns="91425" bIns="45713">
              <a:spAutoFit/>
            </a:bodyPr>
            <a:lstStyle/>
            <a:p>
              <a:pPr marL="179388" indent="-179388" algn="ctr" rtl="0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GB" sz="2400" b="1" kern="1200">
                  <a:solidFill>
                    <a:srgbClr val="00A6EB"/>
                  </a:solidFill>
                  <a:latin typeface="Arial" charset="0"/>
                  <a:ea typeface="+mn-ea"/>
                  <a:cs typeface="+mn-cs"/>
                  <a:sym typeface="Wingdings" pitchFamily="2" charset="2"/>
                </a:rPr>
                <a:t>FLASH</a:t>
              </a:r>
              <a:r>
                <a:rPr lang="en-GB" sz="2400" b="1" kern="1200">
                  <a:solidFill>
                    <a:srgbClr val="F28E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rPr>
                <a:t>.</a:t>
              </a:r>
            </a:p>
          </p:txBody>
        </p:sp>
        <p:sp>
          <p:nvSpPr>
            <p:cNvPr id="214040" name="Text Box 24"/>
            <p:cNvSpPr txBox="1">
              <a:spLocks noChangeArrowheads="1"/>
            </p:cNvSpPr>
            <p:nvPr userDrawn="1"/>
          </p:nvSpPr>
          <p:spPr bwMode="auto">
            <a:xfrm>
              <a:off x="3787" y="909"/>
              <a:ext cx="881" cy="13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1425" tIns="45713" rIns="91425" bIns="45713">
              <a:spAutoFit/>
            </a:bodyPr>
            <a:lstStyle/>
            <a:p>
              <a:pPr marL="179388" indent="-179388" algn="ctr" rtl="0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GB" sz="1000" b="1" kern="1200">
                  <a:solidFill>
                    <a:srgbClr val="F28E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rPr>
                <a:t>Free-Electron Laser</a:t>
              </a:r>
            </a:p>
          </p:txBody>
        </p:sp>
        <p:sp>
          <p:nvSpPr>
            <p:cNvPr id="214041" name="Text Box 25"/>
            <p:cNvSpPr txBox="1">
              <a:spLocks noChangeArrowheads="1"/>
            </p:cNvSpPr>
            <p:nvPr userDrawn="1"/>
          </p:nvSpPr>
          <p:spPr bwMode="auto">
            <a:xfrm>
              <a:off x="3834" y="993"/>
              <a:ext cx="787" cy="13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1425" tIns="45713" rIns="91425" bIns="45713">
              <a:spAutoFit/>
            </a:bodyPr>
            <a:lstStyle/>
            <a:p>
              <a:pPr marL="179388" indent="-179388" algn="ctr" rtl="0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GB" sz="1000" b="1" kern="1200">
                  <a:solidFill>
                    <a:srgbClr val="F28E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rPr>
                <a:t>in Hamburg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fontAlgn="base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fontAlgn="base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fontAlgn="base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fontAlgn="base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sym typeface="Wingdings" pitchFamily="2" charset="2"/>
            </a:endParaRPr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</p:txBody>
      </p:sp>
      <p:sp>
        <p:nvSpPr>
          <p:cNvPr id="21402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214021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GB" sz="900" b="1" smtClean="0">
                <a:solidFill>
                  <a:srgbClr val="808080"/>
                </a:solidFill>
                <a:sym typeface="Wingdings" pitchFamily="2" charset="2"/>
              </a:rPr>
              <a:t>Siegfried Schreiber </a:t>
            </a:r>
            <a:r>
              <a:rPr lang="en-GB" sz="900" smtClean="0">
                <a:solidFill>
                  <a:srgbClr val="808080"/>
                </a:solidFill>
                <a:sym typeface="Wingdings" pitchFamily="2" charset="2"/>
              </a:rPr>
              <a:t> | Workshop on Linac Operation an Long Bunch Trains |  23 Feb 2010  </a:t>
            </a:r>
            <a:endParaRPr lang="en-GB" sz="900" b="1" smtClean="0">
              <a:solidFill>
                <a:srgbClr val="808080"/>
              </a:solidFill>
              <a:sym typeface="Wingdings" pitchFamily="2" charset="2"/>
            </a:endParaRPr>
          </a:p>
        </p:txBody>
      </p:sp>
      <p:pic>
        <p:nvPicPr>
          <p:cNvPr id="214022" name="Picture 6" descr="DESY-Logo-cyan-RGB_ger"/>
          <p:cNvPicPr>
            <a:picLocks noChangeAspect="1" noChangeArrowheads="1"/>
          </p:cNvPicPr>
          <p:nvPr/>
        </p:nvPicPr>
        <p:blipFill>
          <a:blip r:embed="rId13" cstate="print"/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</p:spPr>
      </p:pic>
      <p:grpSp>
        <p:nvGrpSpPr>
          <p:cNvPr id="2" name="Group 27"/>
          <p:cNvGrpSpPr>
            <a:grpSpLocks/>
          </p:cNvGrpSpPr>
          <p:nvPr userDrawn="1"/>
        </p:nvGrpSpPr>
        <p:grpSpPr bwMode="auto">
          <a:xfrm>
            <a:off x="7785100" y="30163"/>
            <a:ext cx="1398588" cy="677862"/>
            <a:chOff x="3787" y="709"/>
            <a:chExt cx="881" cy="427"/>
          </a:xfrm>
        </p:grpSpPr>
        <p:sp>
          <p:nvSpPr>
            <p:cNvPr id="214038" name="Rectangle 22"/>
            <p:cNvSpPr>
              <a:spLocks noChangeArrowheads="1"/>
            </p:cNvSpPr>
            <p:nvPr userDrawn="1"/>
          </p:nvSpPr>
          <p:spPr bwMode="auto">
            <a:xfrm>
              <a:off x="3832" y="709"/>
              <a:ext cx="791" cy="427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smtClean="0">
                <a:solidFill>
                  <a:srgbClr val="000000"/>
                </a:solidFill>
                <a:sym typeface="Wingdings" pitchFamily="2" charset="2"/>
              </a:endParaRPr>
            </a:p>
          </p:txBody>
        </p:sp>
        <p:sp>
          <p:nvSpPr>
            <p:cNvPr id="214039" name="Text Box 23"/>
            <p:cNvSpPr txBox="1">
              <a:spLocks noChangeArrowheads="1"/>
            </p:cNvSpPr>
            <p:nvPr userDrawn="1"/>
          </p:nvSpPr>
          <p:spPr bwMode="auto">
            <a:xfrm>
              <a:off x="3833" y="716"/>
              <a:ext cx="816" cy="2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1425" tIns="45713" rIns="91425" bIns="45713">
              <a:spAutoFit/>
            </a:bodyPr>
            <a:lstStyle/>
            <a:p>
              <a:pPr marL="179388" indent="-179388" algn="ctr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GB" sz="2400" b="1" smtClean="0">
                  <a:solidFill>
                    <a:srgbClr val="00A6EB"/>
                  </a:solidFill>
                  <a:sym typeface="Wingdings" pitchFamily="2" charset="2"/>
                </a:rPr>
                <a:t>FLASH</a:t>
              </a:r>
              <a:r>
                <a:rPr lang="en-GB" sz="2400" b="1" smtClean="0">
                  <a:solidFill>
                    <a:srgbClr val="F28E00"/>
                  </a:solidFill>
                  <a:sym typeface="Wingdings" pitchFamily="2" charset="2"/>
                </a:rPr>
                <a:t>.</a:t>
              </a:r>
            </a:p>
          </p:txBody>
        </p:sp>
        <p:sp>
          <p:nvSpPr>
            <p:cNvPr id="214040" name="Text Box 24"/>
            <p:cNvSpPr txBox="1">
              <a:spLocks noChangeArrowheads="1"/>
            </p:cNvSpPr>
            <p:nvPr userDrawn="1"/>
          </p:nvSpPr>
          <p:spPr bwMode="auto">
            <a:xfrm>
              <a:off x="3787" y="909"/>
              <a:ext cx="881" cy="13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1425" tIns="45713" rIns="91425" bIns="45713">
              <a:spAutoFit/>
            </a:bodyPr>
            <a:lstStyle/>
            <a:p>
              <a:pPr marL="179388" indent="-179388" algn="ctr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GB" sz="1000" b="1" smtClean="0">
                  <a:solidFill>
                    <a:srgbClr val="F28E00"/>
                  </a:solidFill>
                  <a:sym typeface="Wingdings" pitchFamily="2" charset="2"/>
                </a:rPr>
                <a:t>Free-Electron Laser</a:t>
              </a:r>
            </a:p>
          </p:txBody>
        </p:sp>
        <p:sp>
          <p:nvSpPr>
            <p:cNvPr id="214041" name="Text Box 25"/>
            <p:cNvSpPr txBox="1">
              <a:spLocks noChangeArrowheads="1"/>
            </p:cNvSpPr>
            <p:nvPr userDrawn="1"/>
          </p:nvSpPr>
          <p:spPr bwMode="auto">
            <a:xfrm>
              <a:off x="3834" y="993"/>
              <a:ext cx="787" cy="13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1425" tIns="45713" rIns="91425" bIns="45713">
              <a:spAutoFit/>
            </a:bodyPr>
            <a:lstStyle/>
            <a:p>
              <a:pPr marL="179388" indent="-179388" algn="ctr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GB" sz="1000" b="1" smtClean="0">
                  <a:solidFill>
                    <a:srgbClr val="F28E00"/>
                  </a:solidFill>
                  <a:sym typeface="Wingdings" pitchFamily="2" charset="2"/>
                </a:rPr>
                <a:t>in Hamburg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fontAlgn="base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fontAlgn="base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fontAlgn="base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fontAlgn="base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eg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772400" cy="28225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TTF/FLASH: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Injector Performance</a:t>
            </a:r>
            <a:br>
              <a:rPr lang="en-US" dirty="0" smtClean="0"/>
            </a:br>
            <a:r>
              <a:rPr lang="en-US" dirty="0" smtClean="0"/>
              <a:t>Dark Current </a:t>
            </a:r>
            <a:br>
              <a:rPr lang="en-US" dirty="0" smtClean="0"/>
            </a:br>
            <a:r>
              <a:rPr lang="en-US" dirty="0" smtClean="0"/>
              <a:t>Video ‘flags’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143000" y="5486400"/>
            <a:ext cx="6400800" cy="1219200"/>
          </a:xfrm>
        </p:spPr>
        <p:txBody>
          <a:bodyPr/>
          <a:lstStyle/>
          <a:p>
            <a:r>
              <a:rPr lang="en-US" dirty="0" smtClean="0"/>
              <a:t>Comments based on </a:t>
            </a:r>
            <a:r>
              <a:rPr lang="en-US" dirty="0" err="1" smtClean="0"/>
              <a:t>Desy</a:t>
            </a:r>
            <a:r>
              <a:rPr lang="en-US" dirty="0" smtClean="0"/>
              <a:t> visit, </a:t>
            </a:r>
          </a:p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May, 2010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5/19/2010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Desy Visit (5/5/2010), Marc Ross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Problem: phase slopes along pulse train</a:t>
            </a:r>
          </a:p>
        </p:txBody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977900"/>
            <a:ext cx="8539163" cy="1997075"/>
          </a:xfrm>
        </p:spPr>
        <p:txBody>
          <a:bodyPr/>
          <a:lstStyle/>
          <a:p>
            <a:r>
              <a:rPr lang="en-US"/>
              <a:t>The laser pulse train has an estimated phase slope of 2 ps/800 </a:t>
            </a:r>
            <a:r>
              <a:rPr lang="en-US">
                <a:cs typeface="Arial" charset="0"/>
              </a:rPr>
              <a:t>µ</a:t>
            </a:r>
            <a:r>
              <a:rPr lang="en-US"/>
              <a:t>s</a:t>
            </a:r>
          </a:p>
          <a:p>
            <a:r>
              <a:rPr lang="en-US"/>
              <a:t>The rf gun field may have a phase slope and has a knob to preset the slope</a:t>
            </a:r>
          </a:p>
          <a:p>
            <a:r>
              <a:rPr lang="en-US"/>
              <a:t>Phase slopes of gun rf and/or laser produce a charge slope on the train</a:t>
            </a:r>
          </a:p>
          <a:p>
            <a:endParaRPr lang="en-US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093913" y="2717800"/>
            <a:ext cx="4335462" cy="3498850"/>
            <a:chOff x="29" y="1808"/>
            <a:chExt cx="2731" cy="2204"/>
          </a:xfrm>
        </p:grpSpPr>
        <p:pic>
          <p:nvPicPr>
            <p:cNvPr id="679940" name="Picture 4" descr="laser2phasescan-2009-07-19T01-25-05-0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" y="1808"/>
              <a:ext cx="2616" cy="2050"/>
            </a:xfrm>
            <a:prstGeom prst="rect">
              <a:avLst/>
            </a:prstGeom>
            <a:noFill/>
          </p:spPr>
        </p:pic>
        <p:sp>
          <p:nvSpPr>
            <p:cNvPr id="679945" name="Line 9"/>
            <p:cNvSpPr>
              <a:spLocks noChangeShapeType="1"/>
            </p:cNvSpPr>
            <p:nvPr/>
          </p:nvSpPr>
          <p:spPr bwMode="auto">
            <a:xfrm rot="-10800000">
              <a:off x="1906" y="2242"/>
              <a:ext cx="0" cy="252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rot="10800000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smtClean="0">
                <a:solidFill>
                  <a:srgbClr val="000000"/>
                </a:solidFill>
                <a:sym typeface="Wingdings" pitchFamily="2" charset="2"/>
              </a:endParaRPr>
            </a:p>
          </p:txBody>
        </p:sp>
        <p:sp>
          <p:nvSpPr>
            <p:cNvPr id="679946" name="Text Box 10"/>
            <p:cNvSpPr txBox="1">
              <a:spLocks noChangeArrowheads="1"/>
            </p:cNvSpPr>
            <p:nvPr/>
          </p:nvSpPr>
          <p:spPr bwMode="auto">
            <a:xfrm>
              <a:off x="408" y="3762"/>
              <a:ext cx="2244" cy="250"/>
            </a:xfrm>
            <a:prstGeom prst="rect">
              <a:avLst/>
            </a:prstGeom>
            <a:solidFill>
              <a:schemeClr val="bg1"/>
            </a:solidFill>
            <a:ln w="12700" algn="ctr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 smtClean="0">
                  <a:solidFill>
                    <a:srgbClr val="000000"/>
                  </a:solidFill>
                  <a:cs typeface="Arial" charset="0"/>
                  <a:sym typeface="Wingdings" pitchFamily="2" charset="2"/>
                </a:rPr>
                <a:t>← phase laser/gun (dg)</a:t>
              </a:r>
            </a:p>
          </p:txBody>
        </p:sp>
        <p:sp>
          <p:nvSpPr>
            <p:cNvPr id="679947" name="Text Box 11"/>
            <p:cNvSpPr txBox="1">
              <a:spLocks noChangeArrowheads="1"/>
            </p:cNvSpPr>
            <p:nvPr/>
          </p:nvSpPr>
          <p:spPr bwMode="auto">
            <a:xfrm rot="-5400000">
              <a:off x="-602" y="2440"/>
              <a:ext cx="1512" cy="250"/>
            </a:xfrm>
            <a:prstGeom prst="rect">
              <a:avLst/>
            </a:prstGeom>
            <a:solidFill>
              <a:schemeClr val="bg1"/>
            </a:solidFill>
            <a:ln w="12700" algn="ctr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 smtClean="0">
                  <a:solidFill>
                    <a:srgbClr val="000000"/>
                  </a:solidFill>
                  <a:cs typeface="Arial" charset="0"/>
                  <a:sym typeface="Wingdings" pitchFamily="2" charset="2"/>
                </a:rPr>
                <a:t>charge T1 (nC)</a:t>
              </a:r>
            </a:p>
          </p:txBody>
        </p:sp>
        <p:sp>
          <p:nvSpPr>
            <p:cNvPr id="679949" name="Text Box 13"/>
            <p:cNvSpPr txBox="1">
              <a:spLocks noChangeArrowheads="1"/>
            </p:cNvSpPr>
            <p:nvPr/>
          </p:nvSpPr>
          <p:spPr bwMode="auto">
            <a:xfrm>
              <a:off x="1144" y="2536"/>
              <a:ext cx="1512" cy="250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 smtClean="0">
                  <a:solidFill>
                    <a:srgbClr val="000000"/>
                  </a:solidFill>
                  <a:cs typeface="Arial" charset="0"/>
                  <a:sym typeface="Wingdings" pitchFamily="2" charset="2"/>
                </a:rPr>
                <a:t>nominal phase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Recovery time of laser</a:t>
            </a:r>
          </a:p>
        </p:txBody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Example (data from the same time slot as of Gustavos analysis</a:t>
            </a:r>
          </a:p>
        </p:txBody>
      </p:sp>
      <p:pic>
        <p:nvPicPr>
          <p:cNvPr id="685060" name="Picture 4" descr="charge-decay-laser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0025" y="1711325"/>
            <a:ext cx="4945063" cy="3771900"/>
          </a:xfrm>
          <a:prstGeom prst="rect">
            <a:avLst/>
          </a:prstGeom>
          <a:noFill/>
        </p:spPr>
      </p:pic>
      <p:sp>
        <p:nvSpPr>
          <p:cNvPr id="685061" name="Text Box 5"/>
          <p:cNvSpPr txBox="1">
            <a:spLocks noChangeArrowheads="1"/>
          </p:cNvSpPr>
          <p:nvPr/>
        </p:nvSpPr>
        <p:spPr bwMode="auto">
          <a:xfrm rot="-5400000">
            <a:off x="114300" y="3057525"/>
            <a:ext cx="1990725" cy="3968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smtClean="0">
                <a:solidFill>
                  <a:srgbClr val="000000"/>
                </a:solidFill>
                <a:sym typeface="Wingdings" pitchFamily="2" charset="2"/>
              </a:rPr>
              <a:t>Charge (nC)</a:t>
            </a:r>
          </a:p>
        </p:txBody>
      </p:sp>
      <p:sp>
        <p:nvSpPr>
          <p:cNvPr id="685062" name="Text Box 6"/>
          <p:cNvSpPr txBox="1">
            <a:spLocks noChangeArrowheads="1"/>
          </p:cNvSpPr>
          <p:nvPr/>
        </p:nvSpPr>
        <p:spPr bwMode="auto">
          <a:xfrm rot="-21600000">
            <a:off x="2825750" y="5673725"/>
            <a:ext cx="2257425" cy="3968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smtClean="0">
                <a:solidFill>
                  <a:srgbClr val="000000"/>
                </a:solidFill>
                <a:sym typeface="Wingdings" pitchFamily="2" charset="2"/>
              </a:rPr>
              <a:t>Time (5 Hz ticks)</a:t>
            </a:r>
          </a:p>
        </p:txBody>
      </p:sp>
      <p:sp>
        <p:nvSpPr>
          <p:cNvPr id="685064" name="Text Box 8"/>
          <p:cNvSpPr txBox="1">
            <a:spLocks noChangeArrowheads="1"/>
          </p:cNvSpPr>
          <p:nvPr/>
        </p:nvSpPr>
        <p:spPr bwMode="auto">
          <a:xfrm rot="-21600000">
            <a:off x="5813425" y="5295900"/>
            <a:ext cx="2257425" cy="3968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smtClean="0">
                <a:solidFill>
                  <a:srgbClr val="000000"/>
                </a:solidFill>
                <a:sym typeface="Wingdings" pitchFamily="2" charset="2"/>
              </a:rPr>
              <a:t>320 sec</a:t>
            </a:r>
          </a:p>
        </p:txBody>
      </p:sp>
      <p:sp>
        <p:nvSpPr>
          <p:cNvPr id="685065" name="Text Box 9"/>
          <p:cNvSpPr txBox="1">
            <a:spLocks noChangeArrowheads="1"/>
          </p:cNvSpPr>
          <p:nvPr/>
        </p:nvSpPr>
        <p:spPr bwMode="auto">
          <a:xfrm rot="-21600000">
            <a:off x="2714625" y="5295900"/>
            <a:ext cx="1085850" cy="3968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smtClean="0">
                <a:solidFill>
                  <a:srgbClr val="000000"/>
                </a:solidFill>
                <a:sym typeface="Wingdings" pitchFamily="2" charset="2"/>
              </a:rPr>
              <a:t>100 sec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Pages from ILC cryomodule talk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130595" y="228601"/>
            <a:ext cx="9405190" cy="726916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5/19/2010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Desy Visit (5/5/2010), Marc Ross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05_9mA_carwardineP_Page_16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342000"/>
            <a:ext cx="9320753" cy="7200000"/>
          </a:xfrm>
        </p:spPr>
      </p:pic>
      <p:sp>
        <p:nvSpPr>
          <p:cNvPr id="5" name="TextBox 4"/>
          <p:cNvSpPr txBox="1"/>
          <p:nvPr/>
        </p:nvSpPr>
        <p:spPr>
          <a:xfrm>
            <a:off x="3048000" y="2209800"/>
            <a:ext cx="134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Laser phase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2209800"/>
            <a:ext cx="203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Laser phase + ‘BC2’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05600" y="2209800"/>
            <a:ext cx="2517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Laser phase + BC2 + BC3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2819400"/>
            <a:ext cx="148374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2.1 </a:t>
            </a:r>
            <a:r>
              <a:rPr lang="en-US" dirty="0" err="1" smtClean="0"/>
              <a:t>ps</a:t>
            </a:r>
            <a:r>
              <a:rPr lang="en-US" dirty="0" smtClean="0"/>
              <a:t>/degree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5943600"/>
            <a:ext cx="241444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2% Voltage / 0.2deg </a:t>
            </a:r>
            <a:r>
              <a:rPr lang="en-US" dirty="0" err="1" smtClean="0"/>
              <a:t>P_f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685800"/>
            <a:ext cx="23959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“B</a:t>
            </a:r>
            <a:r>
              <a:rPr lang="en-US" dirty="0" smtClean="0">
                <a:solidFill>
                  <a:srgbClr val="FF0000"/>
                </a:solidFill>
              </a:rPr>
              <a:t>eam</a:t>
            </a:r>
            <a:r>
              <a:rPr lang="en-US" dirty="0" smtClean="0"/>
              <a:t> A</a:t>
            </a:r>
            <a:r>
              <a:rPr lang="en-US" dirty="0" smtClean="0">
                <a:solidFill>
                  <a:srgbClr val="FF0000"/>
                </a:solidFill>
              </a:rPr>
              <a:t>rrival</a:t>
            </a:r>
            <a:r>
              <a:rPr lang="en-US" dirty="0" smtClean="0"/>
              <a:t> M</a:t>
            </a:r>
            <a:r>
              <a:rPr lang="en-US" dirty="0" smtClean="0">
                <a:solidFill>
                  <a:srgbClr val="FF0000"/>
                </a:solidFill>
              </a:rPr>
              <a:t>onitor</a:t>
            </a:r>
            <a:r>
              <a:rPr lang="en-US" dirty="0" smtClean="0"/>
              <a:t>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05_9mA_carwardineP_Page_17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342000"/>
            <a:ext cx="9311493" cy="720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05_9mA_carwardineP_Page_18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342000"/>
            <a:ext cx="9317648" cy="7200000"/>
          </a:xfrm>
        </p:spPr>
      </p:pic>
      <p:sp>
        <p:nvSpPr>
          <p:cNvPr id="5" name="TextBox 4"/>
          <p:cNvSpPr txBox="1"/>
          <p:nvPr/>
        </p:nvSpPr>
        <p:spPr>
          <a:xfrm>
            <a:off x="6934200" y="2667000"/>
            <a:ext cx="2209800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Simulation parameters to match phase / amplitude changes observed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05_9mA_carwardineP_Page_20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342000"/>
            <a:ext cx="9319765" cy="720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Gun and RF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Laser bunch-bunch phase tolerance:</a:t>
            </a:r>
          </a:p>
          <a:p>
            <a:pPr lvl="1"/>
            <a:r>
              <a:rPr lang="en-US" dirty="0" smtClean="0"/>
              <a:t>Better than 0.3 </a:t>
            </a:r>
            <a:r>
              <a:rPr lang="en-US" dirty="0" err="1" smtClean="0"/>
              <a:t>ps</a:t>
            </a:r>
            <a:r>
              <a:rPr lang="en-US" dirty="0" smtClean="0"/>
              <a:t> </a:t>
            </a:r>
            <a:r>
              <a:rPr lang="en-US" dirty="0" err="1" smtClean="0"/>
              <a:t>rms</a:t>
            </a:r>
            <a:r>
              <a:rPr lang="en-US" dirty="0" smtClean="0"/>
              <a:t>(0.15 </a:t>
            </a:r>
            <a:r>
              <a:rPr lang="en-US" dirty="0" smtClean="0"/>
              <a:t>deg L-band 1.3GHz)</a:t>
            </a:r>
          </a:p>
          <a:p>
            <a:pPr lvl="1"/>
            <a:r>
              <a:rPr lang="en-US" dirty="0" smtClean="0"/>
              <a:t>(original spec 1997 – 1 </a:t>
            </a:r>
            <a:r>
              <a:rPr lang="en-US" dirty="0" err="1" smtClean="0"/>
              <a:t>ps</a:t>
            </a:r>
            <a:r>
              <a:rPr lang="en-US" dirty="0" smtClean="0"/>
              <a:t> </a:t>
            </a:r>
            <a:r>
              <a:rPr lang="en-US" dirty="0" err="1" smtClean="0"/>
              <a:t>rms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RF phase stability also ~ 0.1 deg L-band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5/19/2010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Desy Visit (5/5/2010), Marc Ross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Current - cavities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(A primary source of radiation in high gradient linac)</a:t>
            </a:r>
          </a:p>
          <a:p>
            <a:pPr lvl="1"/>
            <a:r>
              <a:rPr lang="en-US" dirty="0" smtClean="0"/>
              <a:t>Natural cryogenic limit</a:t>
            </a:r>
          </a:p>
          <a:p>
            <a:r>
              <a:rPr lang="en-US" dirty="0" err="1" smtClean="0"/>
              <a:t>Evgeny</a:t>
            </a:r>
            <a:r>
              <a:rPr lang="en-US" dirty="0" smtClean="0"/>
              <a:t> </a:t>
            </a:r>
            <a:r>
              <a:rPr lang="en-US" dirty="0" err="1" smtClean="0"/>
              <a:t>Negodin</a:t>
            </a:r>
            <a:endParaRPr lang="en-US" dirty="0" smtClean="0"/>
          </a:p>
          <a:p>
            <a:r>
              <a:rPr lang="en-US" dirty="0" smtClean="0"/>
              <a:t>Routine radiation monitoring </a:t>
            </a:r>
            <a:r>
              <a:rPr lang="en-US" dirty="0" smtClean="0"/>
              <a:t>of </a:t>
            </a:r>
            <a:r>
              <a:rPr lang="en-US" dirty="0" smtClean="0"/>
              <a:t>VTS / HTS has </a:t>
            </a:r>
            <a:r>
              <a:rPr lang="en-US" i="1" dirty="0" smtClean="0">
                <a:solidFill>
                  <a:srgbClr val="FF0000"/>
                </a:solidFill>
              </a:rPr>
              <a:t>never found (measurable) </a:t>
            </a:r>
            <a:r>
              <a:rPr lang="en-US" i="1" dirty="0" smtClean="0">
                <a:solidFill>
                  <a:srgbClr val="FF0000"/>
                </a:solidFill>
              </a:rPr>
              <a:t>residual activation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5/19/2010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Desy Visit (5/5/2010), Marc Ross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roehlich_-_dark_curr_transport_flash_20070514_Page_01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20955" y="0"/>
            <a:ext cx="9164955" cy="64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0" name="Picture 10" descr="IMG_59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0288" y="3633788"/>
            <a:ext cx="4311650" cy="3232150"/>
          </a:xfrm>
          <a:prstGeom prst="rect">
            <a:avLst/>
          </a:prstGeom>
          <a:noFill/>
        </p:spPr>
      </p:pic>
      <p:sp>
        <p:nvSpPr>
          <p:cNvPr id="174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03188"/>
            <a:ext cx="8520113" cy="544512"/>
          </a:xfrm>
        </p:spPr>
        <p:txBody>
          <a:bodyPr>
            <a:normAutofit/>
          </a:bodyPr>
          <a:lstStyle/>
          <a:p>
            <a:r>
              <a:rPr lang="en-US"/>
              <a:t>Electron Source: RF-Gun and Laser</a:t>
            </a:r>
            <a:endParaRPr lang="en-US" sz="2000"/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25525"/>
            <a:ext cx="5124450" cy="5573713"/>
          </a:xfrm>
        </p:spPr>
        <p:txBody>
          <a:bodyPr>
            <a:normAutofit/>
          </a:bodyPr>
          <a:lstStyle/>
          <a:p>
            <a:pPr marL="263525" indent="-263525"/>
            <a:r>
              <a:rPr lang="en-US"/>
              <a:t>New RF-Gun from PITZ with strongly reduced darkcurrent </a:t>
            </a:r>
            <a:br>
              <a:rPr lang="en-US"/>
            </a:br>
            <a:r>
              <a:rPr lang="en-US"/>
              <a:t>– by a factor of ~10 (at 3.8 MW)</a:t>
            </a:r>
          </a:p>
          <a:p>
            <a:pPr marL="263525" indent="-263525"/>
            <a:r>
              <a:rPr lang="en-US"/>
              <a:t>Prepared for higher RF power &gt; 5 MW </a:t>
            </a:r>
            <a:br>
              <a:rPr lang="en-US"/>
            </a:br>
            <a:r>
              <a:rPr lang="en-US"/>
              <a:t>– once a 10 MW klystron is available</a:t>
            </a:r>
          </a:p>
          <a:p>
            <a:pPr marL="263525" indent="-263525"/>
            <a:r>
              <a:rPr lang="en-US"/>
              <a:t>Two fully diode pumped laser systems </a:t>
            </a:r>
            <a:br>
              <a:rPr lang="en-US"/>
            </a:br>
            <a:r>
              <a:rPr lang="en-US"/>
              <a:t>– replacing the old flash lamp pumped heads</a:t>
            </a:r>
          </a:p>
          <a:p>
            <a:pPr marL="263525" indent="-263525"/>
            <a:r>
              <a:rPr lang="en-US"/>
              <a:t>10 Hz operation</a:t>
            </a:r>
          </a:p>
          <a:p>
            <a:pPr marL="263525" indent="-263525"/>
            <a:r>
              <a:rPr lang="en-US"/>
              <a:t>Improved low level RF controls of RF Gun and 1</a:t>
            </a:r>
            <a:r>
              <a:rPr lang="en-US" baseline="30000"/>
              <a:t>st</a:t>
            </a:r>
            <a:r>
              <a:rPr lang="en-US"/>
              <a:t> accelerating module</a:t>
            </a:r>
          </a:p>
          <a:p>
            <a:pPr marL="263525" indent="-263525"/>
            <a:r>
              <a:rPr lang="en-US"/>
              <a:t>New synchronization system based on fiber laser reference </a:t>
            </a:r>
            <a:br>
              <a:rPr lang="en-US"/>
            </a:br>
            <a:r>
              <a:rPr lang="en-US"/>
              <a:t>– phase control over bunch train</a:t>
            </a:r>
          </a:p>
        </p:txBody>
      </p:sp>
      <p:pic>
        <p:nvPicPr>
          <p:cNvPr id="174088" name="Picture 8" descr="P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10388" y="739775"/>
            <a:ext cx="2233612" cy="3910013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 bwMode="auto">
          <a:xfrm>
            <a:off x="0" y="5029200"/>
            <a:ext cx="4953000" cy="1600200"/>
          </a:xfrm>
          <a:prstGeom prst="ellips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roehlich_-_dark_curr_transport_flash_20070514_Page_14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20955" y="0"/>
            <a:ext cx="9164955" cy="64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roehlch_-_dark_curr_flash_inj_Page_08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8632459" cy="64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roehlich_-_dark_curr_transport_flash_20070514_Page_23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20955" y="0"/>
            <a:ext cx="9164955" cy="64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hielding_XFEL_Meeting_VC_Page_15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67657" cy="6480000"/>
          </a:xfrm>
        </p:spPr>
      </p:pic>
      <p:sp>
        <p:nvSpPr>
          <p:cNvPr id="5" name="TextBox 4"/>
          <p:cNvSpPr txBox="1"/>
          <p:nvPr/>
        </p:nvSpPr>
        <p:spPr>
          <a:xfrm>
            <a:off x="7543800" y="1295400"/>
            <a:ext cx="1600200" cy="23083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n</a:t>
            </a:r>
            <a:r>
              <a:rPr lang="en-US" dirty="0" smtClean="0"/>
              <a:t> </a:t>
            </a:r>
            <a:r>
              <a:rPr lang="en-US" dirty="0" err="1" smtClean="0"/>
              <a:t>dosimetry</a:t>
            </a:r>
            <a:r>
              <a:rPr lang="en-US" dirty="0" smtClean="0"/>
              <a:t> suited to the </a:t>
            </a:r>
            <a:r>
              <a:rPr lang="en-US" i="1" dirty="0" smtClean="0">
                <a:solidFill>
                  <a:srgbClr val="FF0000"/>
                </a:solidFill>
              </a:rPr>
              <a:t>effect</a:t>
            </a:r>
            <a:r>
              <a:rPr lang="en-US" dirty="0" smtClean="0"/>
              <a:t> of concern: semiconductor memory ‘S</a:t>
            </a:r>
            <a:r>
              <a:rPr lang="en-US" dirty="0" smtClean="0">
                <a:solidFill>
                  <a:srgbClr val="FF0000"/>
                </a:solidFill>
              </a:rPr>
              <a:t>ingle</a:t>
            </a:r>
            <a:r>
              <a:rPr lang="en-US" dirty="0" smtClean="0"/>
              <a:t> E</a:t>
            </a:r>
            <a:r>
              <a:rPr lang="en-US" dirty="0" smtClean="0">
                <a:solidFill>
                  <a:srgbClr val="FF0000"/>
                </a:solidFill>
              </a:rPr>
              <a:t>vent</a:t>
            </a:r>
            <a:r>
              <a:rPr lang="en-US" dirty="0" smtClean="0"/>
              <a:t> U</a:t>
            </a:r>
            <a:r>
              <a:rPr lang="en-US" dirty="0" smtClean="0">
                <a:solidFill>
                  <a:srgbClr val="FF0000"/>
                </a:solidFill>
              </a:rPr>
              <a:t>pset</a:t>
            </a:r>
            <a:r>
              <a:rPr lang="en-US" dirty="0" smtClean="0"/>
              <a:t>’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hielding_XFEL_Meeting_VC_Page_17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23657" y="0"/>
            <a:ext cx="9167657" cy="6480000"/>
          </a:xfrm>
        </p:spPr>
      </p:pic>
      <p:sp>
        <p:nvSpPr>
          <p:cNvPr id="5" name="TextBox 4"/>
          <p:cNvSpPr txBox="1"/>
          <p:nvPr/>
        </p:nvSpPr>
        <p:spPr>
          <a:xfrm>
            <a:off x="6705600" y="2057400"/>
            <a:ext cx="21868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1.5R/hour – beam on – in the bunch compressors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200400" y="4343400"/>
            <a:ext cx="2362200" cy="1524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0" y="5562600"/>
            <a:ext cx="32766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10 to 100 </a:t>
            </a:r>
            <a:r>
              <a:rPr lang="en-US" dirty="0" err="1" smtClean="0"/>
              <a:t>mRad</a:t>
            </a:r>
            <a:r>
              <a:rPr lang="en-US" dirty="0" smtClean="0"/>
              <a:t>/hour – beam on near downstream modules – cavity dark current??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hielding_XFEL_Meeting_VC_Page_18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23658" y="0"/>
            <a:ext cx="9167658" cy="6480000"/>
          </a:xfrm>
        </p:spPr>
      </p:pic>
      <p:sp>
        <p:nvSpPr>
          <p:cNvPr id="5" name="Oval 4"/>
          <p:cNvSpPr/>
          <p:nvPr/>
        </p:nvSpPr>
        <p:spPr>
          <a:xfrm>
            <a:off x="4953000" y="4876800"/>
            <a:ext cx="2057400" cy="1066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5715000"/>
            <a:ext cx="2186817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0.1 </a:t>
            </a:r>
            <a:r>
              <a:rPr lang="en-US" dirty="0" err="1" smtClean="0"/>
              <a:t>Mrad</a:t>
            </a:r>
            <a:r>
              <a:rPr lang="en-US" dirty="0" smtClean="0"/>
              <a:t> integrated over 10 yr near bunch compressors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hielding_XFEL_Meeting_VC_Page_20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23657" y="0"/>
            <a:ext cx="9167657" cy="6480000"/>
          </a:xfrm>
        </p:spPr>
      </p:pic>
      <p:sp>
        <p:nvSpPr>
          <p:cNvPr id="5" name="TextBox 4"/>
          <p:cNvSpPr txBox="1"/>
          <p:nvPr/>
        </p:nvSpPr>
        <p:spPr>
          <a:xfrm>
            <a:off x="3886200" y="4114800"/>
            <a:ext cx="1681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Mrad/10 yrs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FLASH Profile monitors - 2005</a:t>
            </a:r>
            <a:endParaRPr lang="en-US" dirty="0"/>
          </a:p>
        </p:txBody>
      </p:sp>
      <p:pic>
        <p:nvPicPr>
          <p:cNvPr id="4" name="Content Placeholder 3" descr="WPPB028 Katja design_Page_2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667" r="9666" b="73062"/>
          <a:stretch>
            <a:fillRect/>
          </a:stretch>
        </p:blipFill>
        <p:spPr>
          <a:xfrm>
            <a:off x="927000" y="1905000"/>
            <a:ext cx="7290000" cy="3240000"/>
          </a:xfrm>
        </p:spPr>
      </p:pic>
      <p:sp>
        <p:nvSpPr>
          <p:cNvPr id="5" name="TextBox 4"/>
          <p:cNvSpPr txBox="1"/>
          <p:nvPr/>
        </p:nvSpPr>
        <p:spPr>
          <a:xfrm>
            <a:off x="747684" y="5486400"/>
            <a:ext cx="7595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/ Energy spread monitors require(</a:t>
            </a:r>
            <a:r>
              <a:rPr lang="en-US" dirty="0" err="1" smtClean="0"/>
              <a:t>d</a:t>
            </a:r>
            <a:r>
              <a:rPr lang="en-US" dirty="0" smtClean="0"/>
              <a:t>) improvement for routine </a:t>
            </a:r>
            <a:r>
              <a:rPr lang="en-US" dirty="0" smtClean="0"/>
              <a:t>operation</a:t>
            </a:r>
          </a:p>
          <a:p>
            <a:r>
              <a:rPr lang="en-US" dirty="0" smtClean="0"/>
              <a:t>Trigger system based on Fermilab distributed ‘composite’ clock</a:t>
            </a:r>
          </a:p>
          <a:p>
            <a:r>
              <a:rPr lang="en-US" dirty="0" smtClean="0"/>
              <a:t>Bunch image ID checked empirically – no integrated system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274638"/>
            <a:ext cx="4343400" cy="1143000"/>
          </a:xfrm>
        </p:spPr>
        <p:txBody>
          <a:bodyPr/>
          <a:lstStyle/>
          <a:p>
            <a:r>
              <a:rPr lang="en-US" dirty="0" smtClean="0"/>
              <a:t>OTR mechanical</a:t>
            </a:r>
            <a:endParaRPr lang="en-US" dirty="0"/>
          </a:p>
        </p:txBody>
      </p:sp>
      <p:pic>
        <p:nvPicPr>
          <p:cNvPr id="6" name="Content Placeholder 5" descr="WPPB028 Katja design_Page_2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666" t="30305" r="50000" b="24237"/>
          <a:stretch>
            <a:fillRect/>
          </a:stretch>
        </p:blipFill>
        <p:spPr>
          <a:xfrm>
            <a:off x="152400" y="189000"/>
            <a:ext cx="4320000" cy="6480000"/>
          </a:xfr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648200" y="1341437"/>
            <a:ext cx="4114800" cy="528796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(from </a:t>
            </a:r>
            <a:r>
              <a:rPr kumimoji="0" 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Katja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Honkavaara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K.Honkavaara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et al.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"Design of OTR Beam Profile Monitor for the TESLA Test Facility, Phase2"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PAC 2003, Portland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A.Cianchi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et al.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"Commissioning of the OTR Beam Profile Monitor at the TTF/VUV-FEL injector"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EPAC 2004, Lucerne, Switzerland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description of emittance </a:t>
            </a:r>
            <a:r>
              <a:rPr kumimoji="0" 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measurementsusing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OTR monitors at FLASH is in the Master-thesis of </a:t>
            </a:r>
            <a:r>
              <a:rPr kumimoji="0" 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Florian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Loehl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F.Loehl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"Measurements of the transverse emittance at the VUV-FEL"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DESY-Thesis 2005-014, TESLA-FEL 2005-03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in a PRST-AB article (available on-line)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F.Loehl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et al,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"Measurements of the transverse emittance at the FLASH injector at DESY"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Physical Review Special Topics - Accelerators and beams 9, 092802 (2006)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ChangeArrowheads="1"/>
          </p:cNvSpPr>
          <p:nvPr/>
        </p:nvSpPr>
        <p:spPr bwMode="auto">
          <a:xfrm>
            <a:off x="5080000" y="2012950"/>
            <a:ext cx="2579688" cy="1874838"/>
          </a:xfrm>
          <a:prstGeom prst="rect">
            <a:avLst/>
          </a:prstGeom>
          <a:solidFill>
            <a:srgbClr val="FFFF99">
              <a:alpha val="60001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51" name="Rectangle 3"/>
          <p:cNvSpPr>
            <a:spLocks noChangeArrowheads="1"/>
          </p:cNvSpPr>
          <p:nvPr/>
        </p:nvSpPr>
        <p:spPr bwMode="auto">
          <a:xfrm>
            <a:off x="3987800" y="5087938"/>
            <a:ext cx="5127625" cy="1509712"/>
          </a:xfrm>
          <a:prstGeom prst="rect">
            <a:avLst/>
          </a:prstGeom>
          <a:solidFill>
            <a:srgbClr val="FF99CC">
              <a:alpha val="60001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52" name="Rectangle 4"/>
          <p:cNvSpPr>
            <a:spLocks noChangeArrowheads="1"/>
          </p:cNvSpPr>
          <p:nvPr/>
        </p:nvSpPr>
        <p:spPr bwMode="auto">
          <a:xfrm>
            <a:off x="7659688" y="2006600"/>
            <a:ext cx="1455737" cy="3098800"/>
          </a:xfrm>
          <a:prstGeom prst="rect">
            <a:avLst/>
          </a:prstGeom>
          <a:solidFill>
            <a:srgbClr val="FF99CC">
              <a:alpha val="60001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800100"/>
            <a:ext cx="5080000" cy="3082925"/>
            <a:chOff x="0" y="504"/>
            <a:chExt cx="3200" cy="1942"/>
          </a:xfrm>
        </p:grpSpPr>
        <p:sp>
          <p:nvSpPr>
            <p:cNvPr id="462854" name="Rectangle 6"/>
            <p:cNvSpPr>
              <a:spLocks noChangeArrowheads="1"/>
            </p:cNvSpPr>
            <p:nvPr/>
          </p:nvSpPr>
          <p:spPr bwMode="auto">
            <a:xfrm>
              <a:off x="2736" y="1264"/>
              <a:ext cx="464" cy="1182"/>
            </a:xfrm>
            <a:prstGeom prst="rect">
              <a:avLst/>
            </a:prstGeom>
            <a:solidFill>
              <a:srgbClr val="99CCFF">
                <a:alpha val="60001"/>
              </a:srgb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2855" name="Rectangle 7"/>
            <p:cNvSpPr>
              <a:spLocks noChangeArrowheads="1"/>
            </p:cNvSpPr>
            <p:nvPr/>
          </p:nvSpPr>
          <p:spPr bwMode="auto">
            <a:xfrm>
              <a:off x="0" y="504"/>
              <a:ext cx="2736" cy="1942"/>
            </a:xfrm>
            <a:prstGeom prst="rect">
              <a:avLst/>
            </a:prstGeom>
            <a:solidFill>
              <a:srgbClr val="99CCFF">
                <a:alpha val="60001"/>
              </a:srgb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sp>
        <p:nvSpPr>
          <p:cNvPr id="462856" name="Rectangle 8"/>
          <p:cNvSpPr>
            <a:spLocks noChangeArrowheads="1"/>
          </p:cNvSpPr>
          <p:nvPr/>
        </p:nvSpPr>
        <p:spPr bwMode="auto">
          <a:xfrm>
            <a:off x="3987800" y="3887788"/>
            <a:ext cx="3671888" cy="1217612"/>
          </a:xfrm>
          <a:prstGeom prst="rect">
            <a:avLst/>
          </a:prstGeom>
          <a:solidFill>
            <a:srgbClr val="FFFF99">
              <a:alpha val="60001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57" name="Rectangle 9"/>
          <p:cNvSpPr>
            <a:spLocks noChangeArrowheads="1"/>
          </p:cNvSpPr>
          <p:nvPr/>
        </p:nvSpPr>
        <p:spPr bwMode="auto">
          <a:xfrm>
            <a:off x="0" y="3887788"/>
            <a:ext cx="4006850" cy="2709862"/>
          </a:xfrm>
          <a:prstGeom prst="rect">
            <a:avLst/>
          </a:prstGeom>
          <a:solidFill>
            <a:srgbClr val="99FF99">
              <a:alpha val="60001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58" name="Rectangle 1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Laser System: 1 MHz Flashlamp Pumped</a:t>
            </a:r>
          </a:p>
        </p:txBody>
      </p:sp>
      <p:sp>
        <p:nvSpPr>
          <p:cNvPr id="462859" name="Rectangle 11"/>
          <p:cNvSpPr>
            <a:spLocks noGrp="1" noChangeArrowheads="1"/>
          </p:cNvSpPr>
          <p:nvPr>
            <p:ph idx="1"/>
          </p:nvPr>
        </p:nvSpPr>
        <p:spPr>
          <a:xfrm>
            <a:off x="4343400" y="800100"/>
            <a:ext cx="4772025" cy="730250"/>
          </a:xfrm>
          <a:solidFill>
            <a:srgbClr val="162FEA">
              <a:alpha val="52000"/>
            </a:srgb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Font typeface="Arial Black" pitchFamily="34" charset="0"/>
              <a:buNone/>
            </a:pPr>
            <a:r>
              <a:rPr lang="en-US">
                <a:solidFill>
                  <a:schemeClr val="bg1"/>
                </a:solidFill>
              </a:rPr>
              <a:t>In cooperation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DESY/Max-Born-Institute, Berlin</a:t>
            </a:r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462860" name="Rectangle 12"/>
          <p:cNvSpPr>
            <a:spLocks noChangeArrowheads="1"/>
          </p:cNvSpPr>
          <p:nvPr/>
        </p:nvSpPr>
        <p:spPr bwMode="auto">
          <a:xfrm>
            <a:off x="3476625" y="2724150"/>
            <a:ext cx="9144000" cy="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graphicFrame>
        <p:nvGraphicFramePr>
          <p:cNvPr id="462861" name="Object 13"/>
          <p:cNvGraphicFramePr>
            <a:graphicFrameLocks noChangeAspect="1"/>
          </p:cNvGraphicFramePr>
          <p:nvPr/>
        </p:nvGraphicFramePr>
        <p:xfrm>
          <a:off x="8207375" y="838200"/>
          <a:ext cx="936625" cy="654050"/>
        </p:xfrm>
        <a:graphic>
          <a:graphicData uri="http://schemas.openxmlformats.org/presentationml/2006/ole">
            <p:oleObj spid="_x0000_s3074" name="Photo Editor Photo" r:id="rId4" imgW="4133333" imgH="2886478" progId="">
              <p:embed/>
            </p:oleObj>
          </a:graphicData>
        </a:graphic>
      </p:graphicFrame>
      <p:sp>
        <p:nvSpPr>
          <p:cNvPr id="462862" name="Line 14"/>
          <p:cNvSpPr>
            <a:spLocks noChangeShapeType="1"/>
          </p:cNvSpPr>
          <p:nvPr/>
        </p:nvSpPr>
        <p:spPr bwMode="auto">
          <a:xfrm rot="-21600000">
            <a:off x="6135688" y="5411788"/>
            <a:ext cx="22701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med" len="lg"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63" name="Line 15"/>
          <p:cNvSpPr>
            <a:spLocks noChangeShapeType="1"/>
          </p:cNvSpPr>
          <p:nvPr/>
        </p:nvSpPr>
        <p:spPr bwMode="auto">
          <a:xfrm rot="-21600000">
            <a:off x="5594350" y="5411788"/>
            <a:ext cx="500063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 type="none" w="med" len="lg"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64" name="Line 16"/>
          <p:cNvSpPr>
            <a:spLocks noChangeShapeType="1"/>
          </p:cNvSpPr>
          <p:nvPr/>
        </p:nvSpPr>
        <p:spPr bwMode="auto">
          <a:xfrm rot="-21600000">
            <a:off x="277813" y="2151063"/>
            <a:ext cx="27559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65" name="Line 17"/>
          <p:cNvSpPr>
            <a:spLocks noChangeShapeType="1"/>
          </p:cNvSpPr>
          <p:nvPr/>
        </p:nvSpPr>
        <p:spPr bwMode="auto">
          <a:xfrm rot="-21600000" flipH="1" flipV="1">
            <a:off x="277813" y="2152650"/>
            <a:ext cx="3578225" cy="3524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66" name="Line 18"/>
          <p:cNvSpPr>
            <a:spLocks noChangeShapeType="1"/>
          </p:cNvSpPr>
          <p:nvPr/>
        </p:nvSpPr>
        <p:spPr bwMode="auto">
          <a:xfrm rot="-16200000">
            <a:off x="6827044" y="3485357"/>
            <a:ext cx="1277937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67" name="Rectangle 19"/>
          <p:cNvSpPr>
            <a:spLocks noChangeArrowheads="1"/>
          </p:cNvSpPr>
          <p:nvPr/>
        </p:nvSpPr>
        <p:spPr bwMode="auto">
          <a:xfrm rot="21600000">
            <a:off x="90488" y="1609725"/>
            <a:ext cx="4165600" cy="1790700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68" name="Rectangle 20"/>
          <p:cNvSpPr>
            <a:spLocks noChangeArrowheads="1"/>
          </p:cNvSpPr>
          <p:nvPr/>
        </p:nvSpPr>
        <p:spPr bwMode="auto">
          <a:xfrm rot="21600000">
            <a:off x="120650" y="2411413"/>
            <a:ext cx="12954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f</a:t>
            </a:r>
            <a:r>
              <a:rPr lang="en-US" sz="1400" kern="1200" baseline="-250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round trip</a:t>
            </a: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= 27 MHz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69" name="Rectangle 21"/>
          <p:cNvSpPr>
            <a:spLocks noChangeArrowheads="1"/>
          </p:cNvSpPr>
          <p:nvPr/>
        </p:nvSpPr>
        <p:spPr bwMode="auto">
          <a:xfrm rot="21600000">
            <a:off x="377825" y="1662113"/>
            <a:ext cx="255905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Modulators (AOM EOM AOM) 108 MHz </a:t>
            </a:r>
            <a:r>
              <a:rPr lang="en-US" sz="1400" kern="1200">
                <a:solidFill>
                  <a:srgbClr val="FF33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1.3 GHz</a:t>
            </a: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 13.5 MHz</a:t>
            </a:r>
          </a:p>
        </p:txBody>
      </p:sp>
      <p:sp>
        <p:nvSpPr>
          <p:cNvPr id="462870" name="Rectangle 22"/>
          <p:cNvSpPr>
            <a:spLocks noChangeArrowheads="1"/>
          </p:cNvSpPr>
          <p:nvPr/>
        </p:nvSpPr>
        <p:spPr bwMode="auto">
          <a:xfrm rot="21600000">
            <a:off x="5229225" y="2268538"/>
            <a:ext cx="89058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Faraday isolator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71" name="Rectangle 23"/>
          <p:cNvSpPr>
            <a:spLocks noChangeArrowheads="1"/>
          </p:cNvSpPr>
          <p:nvPr/>
        </p:nvSpPr>
        <p:spPr bwMode="auto">
          <a:xfrm rot="21600000">
            <a:off x="3079750" y="1695450"/>
            <a:ext cx="1128713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Piezo tuning of cavity length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72" name="Line 24"/>
          <p:cNvSpPr>
            <a:spLocks noChangeShapeType="1"/>
          </p:cNvSpPr>
          <p:nvPr/>
        </p:nvSpPr>
        <p:spPr bwMode="auto">
          <a:xfrm flipH="1">
            <a:off x="255588" y="2498725"/>
            <a:ext cx="3602037" cy="350838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73" name="Line 25"/>
          <p:cNvSpPr>
            <a:spLocks noChangeShapeType="1"/>
          </p:cNvSpPr>
          <p:nvPr/>
        </p:nvSpPr>
        <p:spPr bwMode="auto">
          <a:xfrm rot="-21600000">
            <a:off x="269875" y="2849563"/>
            <a:ext cx="721042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74" name="Rectangle 26"/>
          <p:cNvSpPr>
            <a:spLocks noChangeArrowheads="1"/>
          </p:cNvSpPr>
          <p:nvPr/>
        </p:nvSpPr>
        <p:spPr bwMode="auto">
          <a:xfrm flipH="1">
            <a:off x="5661025" y="2754313"/>
            <a:ext cx="369888" cy="192087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75" name="Freeform 27"/>
          <p:cNvSpPr>
            <a:spLocks/>
          </p:cNvSpPr>
          <p:nvPr/>
        </p:nvSpPr>
        <p:spPr bwMode="auto">
          <a:xfrm flipH="1">
            <a:off x="287338" y="2260600"/>
            <a:ext cx="23812" cy="47625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0" y="16"/>
              </a:cxn>
              <a:cxn ang="0">
                <a:pos x="4" y="16"/>
              </a:cxn>
              <a:cxn ang="0">
                <a:pos x="7" y="0"/>
              </a:cxn>
            </a:cxnLst>
            <a:rect l="0" t="0" r="r" b="b"/>
            <a:pathLst>
              <a:path w="7" h="16">
                <a:moveTo>
                  <a:pt x="7" y="0"/>
                </a:moveTo>
                <a:lnTo>
                  <a:pt x="0" y="16"/>
                </a:lnTo>
                <a:lnTo>
                  <a:pt x="4" y="16"/>
                </a:lnTo>
                <a:lnTo>
                  <a:pt x="7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76" name="Freeform 28"/>
          <p:cNvSpPr>
            <a:spLocks/>
          </p:cNvSpPr>
          <p:nvPr/>
        </p:nvSpPr>
        <p:spPr bwMode="auto">
          <a:xfrm flipH="1">
            <a:off x="287338" y="2260600"/>
            <a:ext cx="23812" cy="47625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0" y="16"/>
              </a:cxn>
              <a:cxn ang="0">
                <a:pos x="7" y="0"/>
              </a:cxn>
              <a:cxn ang="0">
                <a:pos x="5" y="0"/>
              </a:cxn>
            </a:cxnLst>
            <a:rect l="0" t="0" r="r" b="b"/>
            <a:pathLst>
              <a:path w="7" h="16">
                <a:moveTo>
                  <a:pt x="5" y="0"/>
                </a:moveTo>
                <a:lnTo>
                  <a:pt x="0" y="16"/>
                </a:lnTo>
                <a:lnTo>
                  <a:pt x="7" y="0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77" name="Freeform 29"/>
          <p:cNvSpPr>
            <a:spLocks/>
          </p:cNvSpPr>
          <p:nvPr/>
        </p:nvSpPr>
        <p:spPr bwMode="auto">
          <a:xfrm flipH="1">
            <a:off x="273050" y="2208213"/>
            <a:ext cx="20638" cy="52387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0" y="18"/>
              </a:cxn>
              <a:cxn ang="0">
                <a:pos x="2" y="18"/>
              </a:cxn>
              <a:cxn ang="0">
                <a:pos x="6" y="0"/>
              </a:cxn>
            </a:cxnLst>
            <a:rect l="0" t="0" r="r" b="b"/>
            <a:pathLst>
              <a:path w="6" h="18">
                <a:moveTo>
                  <a:pt x="6" y="0"/>
                </a:moveTo>
                <a:lnTo>
                  <a:pt x="0" y="18"/>
                </a:lnTo>
                <a:lnTo>
                  <a:pt x="2" y="18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78" name="Freeform 30"/>
          <p:cNvSpPr>
            <a:spLocks/>
          </p:cNvSpPr>
          <p:nvPr/>
        </p:nvSpPr>
        <p:spPr bwMode="auto">
          <a:xfrm flipH="1">
            <a:off x="273050" y="2208213"/>
            <a:ext cx="20638" cy="52387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18"/>
              </a:cxn>
              <a:cxn ang="0">
                <a:pos x="6" y="0"/>
              </a:cxn>
              <a:cxn ang="0">
                <a:pos x="2" y="0"/>
              </a:cxn>
            </a:cxnLst>
            <a:rect l="0" t="0" r="r" b="b"/>
            <a:pathLst>
              <a:path w="6" h="18">
                <a:moveTo>
                  <a:pt x="2" y="0"/>
                </a:moveTo>
                <a:lnTo>
                  <a:pt x="0" y="18"/>
                </a:lnTo>
                <a:lnTo>
                  <a:pt x="6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79" name="Freeform 31"/>
          <p:cNvSpPr>
            <a:spLocks/>
          </p:cNvSpPr>
          <p:nvPr/>
        </p:nvSpPr>
        <p:spPr bwMode="auto">
          <a:xfrm flipH="1">
            <a:off x="273050" y="2058988"/>
            <a:ext cx="14288" cy="460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6"/>
              </a:cxn>
              <a:cxn ang="0">
                <a:pos x="4" y="16"/>
              </a:cxn>
              <a:cxn ang="0">
                <a:pos x="0" y="0"/>
              </a:cxn>
            </a:cxnLst>
            <a:rect l="0" t="0" r="r" b="b"/>
            <a:pathLst>
              <a:path w="4" h="16">
                <a:moveTo>
                  <a:pt x="0" y="0"/>
                </a:moveTo>
                <a:lnTo>
                  <a:pt x="0" y="16"/>
                </a:lnTo>
                <a:lnTo>
                  <a:pt x="4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80" name="Freeform 32"/>
          <p:cNvSpPr>
            <a:spLocks/>
          </p:cNvSpPr>
          <p:nvPr/>
        </p:nvSpPr>
        <p:spPr bwMode="auto">
          <a:xfrm flipH="1">
            <a:off x="287338" y="2058988"/>
            <a:ext cx="6350" cy="460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16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16">
                <a:moveTo>
                  <a:pt x="0" y="0"/>
                </a:moveTo>
                <a:lnTo>
                  <a:pt x="2" y="16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81" name="Freeform 33"/>
          <p:cNvSpPr>
            <a:spLocks/>
          </p:cNvSpPr>
          <p:nvPr/>
        </p:nvSpPr>
        <p:spPr bwMode="auto">
          <a:xfrm flipH="1">
            <a:off x="293688" y="2012950"/>
            <a:ext cx="17462" cy="460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16"/>
              </a:cxn>
              <a:cxn ang="0">
                <a:pos x="4" y="0"/>
              </a:cxn>
              <a:cxn ang="0">
                <a:pos x="0" y="0"/>
              </a:cxn>
            </a:cxnLst>
            <a:rect l="0" t="0" r="r" b="b"/>
            <a:pathLst>
              <a:path w="5" h="16">
                <a:moveTo>
                  <a:pt x="0" y="0"/>
                </a:moveTo>
                <a:lnTo>
                  <a:pt x="5" y="16"/>
                </a:lnTo>
                <a:lnTo>
                  <a:pt x="4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82" name="Freeform 34"/>
          <p:cNvSpPr>
            <a:spLocks/>
          </p:cNvSpPr>
          <p:nvPr/>
        </p:nvSpPr>
        <p:spPr bwMode="auto">
          <a:xfrm flipH="1">
            <a:off x="214313" y="2260600"/>
            <a:ext cx="82550" cy="4762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16"/>
              </a:cxn>
              <a:cxn ang="0">
                <a:pos x="24" y="16"/>
              </a:cxn>
              <a:cxn ang="0">
                <a:pos x="3" y="0"/>
              </a:cxn>
            </a:cxnLst>
            <a:rect l="0" t="0" r="r" b="b"/>
            <a:pathLst>
              <a:path w="24" h="16">
                <a:moveTo>
                  <a:pt x="3" y="0"/>
                </a:moveTo>
                <a:lnTo>
                  <a:pt x="0" y="16"/>
                </a:lnTo>
                <a:lnTo>
                  <a:pt x="24" y="16"/>
                </a:lnTo>
                <a:lnTo>
                  <a:pt x="3" y="0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83" name="Freeform 35"/>
          <p:cNvSpPr>
            <a:spLocks/>
          </p:cNvSpPr>
          <p:nvPr/>
        </p:nvSpPr>
        <p:spPr bwMode="auto">
          <a:xfrm flipH="1">
            <a:off x="214313" y="2208213"/>
            <a:ext cx="73025" cy="100012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18"/>
              </a:cxn>
              <a:cxn ang="0">
                <a:pos x="21" y="34"/>
              </a:cxn>
              <a:cxn ang="0">
                <a:pos x="4" y="0"/>
              </a:cxn>
            </a:cxnLst>
            <a:rect l="0" t="0" r="r" b="b"/>
            <a:pathLst>
              <a:path w="21" h="34">
                <a:moveTo>
                  <a:pt x="4" y="0"/>
                </a:moveTo>
                <a:lnTo>
                  <a:pt x="0" y="18"/>
                </a:lnTo>
                <a:lnTo>
                  <a:pt x="21" y="34"/>
                </a:lnTo>
                <a:lnTo>
                  <a:pt x="4" y="0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84" name="Freeform 36"/>
          <p:cNvSpPr>
            <a:spLocks/>
          </p:cNvSpPr>
          <p:nvPr/>
        </p:nvSpPr>
        <p:spPr bwMode="auto">
          <a:xfrm flipH="1">
            <a:off x="214313" y="2157413"/>
            <a:ext cx="58737" cy="150812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17"/>
              </a:cxn>
              <a:cxn ang="0">
                <a:pos x="17" y="51"/>
              </a:cxn>
              <a:cxn ang="0">
                <a:pos x="2" y="0"/>
              </a:cxn>
            </a:cxnLst>
            <a:rect l="0" t="0" r="r" b="b"/>
            <a:pathLst>
              <a:path w="17" h="51">
                <a:moveTo>
                  <a:pt x="2" y="0"/>
                </a:moveTo>
                <a:lnTo>
                  <a:pt x="0" y="17"/>
                </a:lnTo>
                <a:lnTo>
                  <a:pt x="17" y="51"/>
                </a:lnTo>
                <a:lnTo>
                  <a:pt x="2" y="0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85" name="Freeform 37"/>
          <p:cNvSpPr>
            <a:spLocks/>
          </p:cNvSpPr>
          <p:nvPr/>
        </p:nvSpPr>
        <p:spPr bwMode="auto">
          <a:xfrm flipH="1">
            <a:off x="214313" y="2105025"/>
            <a:ext cx="58737" cy="203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18"/>
              </a:cxn>
              <a:cxn ang="0">
                <a:pos x="17" y="69"/>
              </a:cxn>
              <a:cxn ang="0">
                <a:pos x="0" y="0"/>
              </a:cxn>
            </a:cxnLst>
            <a:rect l="0" t="0" r="r" b="b"/>
            <a:pathLst>
              <a:path w="17" h="69">
                <a:moveTo>
                  <a:pt x="0" y="0"/>
                </a:moveTo>
                <a:lnTo>
                  <a:pt x="2" y="18"/>
                </a:lnTo>
                <a:lnTo>
                  <a:pt x="17" y="69"/>
                </a:lnTo>
                <a:lnTo>
                  <a:pt x="0" y="0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86" name="Freeform 38"/>
          <p:cNvSpPr>
            <a:spLocks/>
          </p:cNvSpPr>
          <p:nvPr/>
        </p:nvSpPr>
        <p:spPr bwMode="auto">
          <a:xfrm flipH="1">
            <a:off x="214313" y="2058988"/>
            <a:ext cx="73025" cy="2492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16"/>
              </a:cxn>
              <a:cxn ang="0">
                <a:pos x="21" y="85"/>
              </a:cxn>
              <a:cxn ang="0">
                <a:pos x="0" y="0"/>
              </a:cxn>
            </a:cxnLst>
            <a:rect l="0" t="0" r="r" b="b"/>
            <a:pathLst>
              <a:path w="21" h="85">
                <a:moveTo>
                  <a:pt x="0" y="0"/>
                </a:moveTo>
                <a:lnTo>
                  <a:pt x="4" y="16"/>
                </a:lnTo>
                <a:lnTo>
                  <a:pt x="21" y="85"/>
                </a:lnTo>
                <a:lnTo>
                  <a:pt x="0" y="0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87" name="Freeform 39"/>
          <p:cNvSpPr>
            <a:spLocks/>
          </p:cNvSpPr>
          <p:nvPr/>
        </p:nvSpPr>
        <p:spPr bwMode="auto">
          <a:xfrm flipH="1">
            <a:off x="214313" y="2012950"/>
            <a:ext cx="73025" cy="295275"/>
          </a:xfrm>
          <a:custGeom>
            <a:avLst/>
            <a:gdLst/>
            <a:ahLst/>
            <a:cxnLst>
              <a:cxn ang="0">
                <a:pos x="21" y="0"/>
              </a:cxn>
              <a:cxn ang="0">
                <a:pos x="0" y="16"/>
              </a:cxn>
              <a:cxn ang="0">
                <a:pos x="21" y="101"/>
              </a:cxn>
              <a:cxn ang="0">
                <a:pos x="21" y="0"/>
              </a:cxn>
            </a:cxnLst>
            <a:rect l="0" t="0" r="r" b="b"/>
            <a:pathLst>
              <a:path w="21" h="101">
                <a:moveTo>
                  <a:pt x="21" y="0"/>
                </a:moveTo>
                <a:lnTo>
                  <a:pt x="0" y="16"/>
                </a:lnTo>
                <a:lnTo>
                  <a:pt x="21" y="101"/>
                </a:lnTo>
                <a:lnTo>
                  <a:pt x="21" y="0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88" name="Freeform 40"/>
          <p:cNvSpPr>
            <a:spLocks/>
          </p:cNvSpPr>
          <p:nvPr/>
        </p:nvSpPr>
        <p:spPr bwMode="auto">
          <a:xfrm flipH="1">
            <a:off x="214313" y="2012950"/>
            <a:ext cx="82550" cy="460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16"/>
              </a:cxn>
              <a:cxn ang="0">
                <a:pos x="24" y="0"/>
              </a:cxn>
              <a:cxn ang="0">
                <a:pos x="0" y="0"/>
              </a:cxn>
            </a:cxnLst>
            <a:rect l="0" t="0" r="r" b="b"/>
            <a:pathLst>
              <a:path w="24" h="16">
                <a:moveTo>
                  <a:pt x="0" y="0"/>
                </a:moveTo>
                <a:lnTo>
                  <a:pt x="3" y="16"/>
                </a:lnTo>
                <a:lnTo>
                  <a:pt x="24" y="0"/>
                </a:lnTo>
                <a:lnTo>
                  <a:pt x="0" y="0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89" name="Line 41"/>
          <p:cNvSpPr>
            <a:spLocks noChangeShapeType="1"/>
          </p:cNvSpPr>
          <p:nvPr/>
        </p:nvSpPr>
        <p:spPr bwMode="auto">
          <a:xfrm rot="-21600000">
            <a:off x="296863" y="2006600"/>
            <a:ext cx="14287" cy="3175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90" name="Freeform 42"/>
          <p:cNvSpPr>
            <a:spLocks/>
          </p:cNvSpPr>
          <p:nvPr/>
        </p:nvSpPr>
        <p:spPr bwMode="auto">
          <a:xfrm flipH="1">
            <a:off x="280988" y="2006600"/>
            <a:ext cx="30162" cy="298450"/>
          </a:xfrm>
          <a:custGeom>
            <a:avLst/>
            <a:gdLst/>
            <a:ahLst/>
            <a:cxnLst>
              <a:cxn ang="0">
                <a:pos x="4" y="102"/>
              </a:cxn>
              <a:cxn ang="0">
                <a:pos x="0" y="102"/>
              </a:cxn>
              <a:cxn ang="0">
                <a:pos x="5" y="85"/>
              </a:cxn>
              <a:cxn ang="0">
                <a:pos x="7" y="68"/>
              </a:cxn>
              <a:cxn ang="0">
                <a:pos x="9" y="52"/>
              </a:cxn>
              <a:cxn ang="0">
                <a:pos x="7" y="34"/>
              </a:cxn>
              <a:cxn ang="0">
                <a:pos x="5" y="16"/>
              </a:cxn>
              <a:cxn ang="0">
                <a:pos x="0" y="0"/>
              </a:cxn>
            </a:cxnLst>
            <a:rect l="0" t="0" r="r" b="b"/>
            <a:pathLst>
              <a:path w="9" h="102">
                <a:moveTo>
                  <a:pt x="4" y="102"/>
                </a:moveTo>
                <a:lnTo>
                  <a:pt x="0" y="102"/>
                </a:lnTo>
                <a:lnTo>
                  <a:pt x="5" y="85"/>
                </a:lnTo>
                <a:lnTo>
                  <a:pt x="7" y="68"/>
                </a:lnTo>
                <a:lnTo>
                  <a:pt x="9" y="52"/>
                </a:lnTo>
                <a:lnTo>
                  <a:pt x="7" y="34"/>
                </a:lnTo>
                <a:lnTo>
                  <a:pt x="5" y="16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91" name="Freeform 43"/>
          <p:cNvSpPr>
            <a:spLocks/>
          </p:cNvSpPr>
          <p:nvPr/>
        </p:nvSpPr>
        <p:spPr bwMode="auto">
          <a:xfrm flipH="1">
            <a:off x="214313" y="2006600"/>
            <a:ext cx="82550" cy="2984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" y="0"/>
              </a:cxn>
              <a:cxn ang="0">
                <a:pos x="24" y="102"/>
              </a:cxn>
              <a:cxn ang="0">
                <a:pos x="0" y="102"/>
              </a:cxn>
              <a:cxn ang="0">
                <a:pos x="5" y="85"/>
              </a:cxn>
              <a:cxn ang="0">
                <a:pos x="9" y="68"/>
              </a:cxn>
              <a:cxn ang="0">
                <a:pos x="9" y="52"/>
              </a:cxn>
              <a:cxn ang="0">
                <a:pos x="9" y="34"/>
              </a:cxn>
              <a:cxn ang="0">
                <a:pos x="5" y="16"/>
              </a:cxn>
              <a:cxn ang="0">
                <a:pos x="0" y="0"/>
              </a:cxn>
            </a:cxnLst>
            <a:rect l="0" t="0" r="r" b="b"/>
            <a:pathLst>
              <a:path w="24" h="102">
                <a:moveTo>
                  <a:pt x="0" y="0"/>
                </a:moveTo>
                <a:lnTo>
                  <a:pt x="24" y="0"/>
                </a:lnTo>
                <a:lnTo>
                  <a:pt x="24" y="102"/>
                </a:lnTo>
                <a:lnTo>
                  <a:pt x="0" y="102"/>
                </a:lnTo>
                <a:lnTo>
                  <a:pt x="5" y="85"/>
                </a:lnTo>
                <a:lnTo>
                  <a:pt x="9" y="68"/>
                </a:lnTo>
                <a:lnTo>
                  <a:pt x="9" y="52"/>
                </a:lnTo>
                <a:lnTo>
                  <a:pt x="9" y="34"/>
                </a:lnTo>
                <a:lnTo>
                  <a:pt x="5" y="16"/>
                </a:lnTo>
                <a:lnTo>
                  <a:pt x="0" y="0"/>
                </a:lnTo>
                <a:close/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92" name="Freeform 44"/>
          <p:cNvSpPr>
            <a:spLocks/>
          </p:cNvSpPr>
          <p:nvPr/>
        </p:nvSpPr>
        <p:spPr bwMode="auto">
          <a:xfrm flipH="1">
            <a:off x="287338" y="2693988"/>
            <a:ext cx="23812" cy="50800"/>
          </a:xfrm>
          <a:custGeom>
            <a:avLst/>
            <a:gdLst/>
            <a:ahLst/>
            <a:cxnLst>
              <a:cxn ang="0">
                <a:pos x="7" y="17"/>
              </a:cxn>
              <a:cxn ang="0">
                <a:pos x="0" y="0"/>
              </a:cxn>
              <a:cxn ang="0">
                <a:pos x="4" y="0"/>
              </a:cxn>
              <a:cxn ang="0">
                <a:pos x="7" y="17"/>
              </a:cxn>
            </a:cxnLst>
            <a:rect l="0" t="0" r="r" b="b"/>
            <a:pathLst>
              <a:path w="7" h="17">
                <a:moveTo>
                  <a:pt x="7" y="17"/>
                </a:moveTo>
                <a:lnTo>
                  <a:pt x="0" y="0"/>
                </a:lnTo>
                <a:lnTo>
                  <a:pt x="4" y="0"/>
                </a:lnTo>
                <a:lnTo>
                  <a:pt x="7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93" name="Freeform 45"/>
          <p:cNvSpPr>
            <a:spLocks/>
          </p:cNvSpPr>
          <p:nvPr/>
        </p:nvSpPr>
        <p:spPr bwMode="auto">
          <a:xfrm flipH="1">
            <a:off x="287338" y="2693988"/>
            <a:ext cx="23812" cy="50800"/>
          </a:xfrm>
          <a:custGeom>
            <a:avLst/>
            <a:gdLst/>
            <a:ahLst/>
            <a:cxnLst>
              <a:cxn ang="0">
                <a:pos x="5" y="17"/>
              </a:cxn>
              <a:cxn ang="0">
                <a:pos x="0" y="0"/>
              </a:cxn>
              <a:cxn ang="0">
                <a:pos x="7" y="17"/>
              </a:cxn>
              <a:cxn ang="0">
                <a:pos x="5" y="17"/>
              </a:cxn>
            </a:cxnLst>
            <a:rect l="0" t="0" r="r" b="b"/>
            <a:pathLst>
              <a:path w="7" h="17">
                <a:moveTo>
                  <a:pt x="5" y="17"/>
                </a:moveTo>
                <a:lnTo>
                  <a:pt x="0" y="0"/>
                </a:lnTo>
                <a:lnTo>
                  <a:pt x="7" y="17"/>
                </a:lnTo>
                <a:lnTo>
                  <a:pt x="5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94" name="Freeform 46"/>
          <p:cNvSpPr>
            <a:spLocks/>
          </p:cNvSpPr>
          <p:nvPr/>
        </p:nvSpPr>
        <p:spPr bwMode="auto">
          <a:xfrm flipH="1">
            <a:off x="273050" y="2744788"/>
            <a:ext cx="20638" cy="49212"/>
          </a:xfrm>
          <a:custGeom>
            <a:avLst/>
            <a:gdLst/>
            <a:ahLst/>
            <a:cxnLst>
              <a:cxn ang="0">
                <a:pos x="6" y="17"/>
              </a:cxn>
              <a:cxn ang="0">
                <a:pos x="0" y="0"/>
              </a:cxn>
              <a:cxn ang="0">
                <a:pos x="2" y="0"/>
              </a:cxn>
              <a:cxn ang="0">
                <a:pos x="6" y="17"/>
              </a:cxn>
            </a:cxnLst>
            <a:rect l="0" t="0" r="r" b="b"/>
            <a:pathLst>
              <a:path w="6" h="17">
                <a:moveTo>
                  <a:pt x="6" y="17"/>
                </a:moveTo>
                <a:lnTo>
                  <a:pt x="0" y="0"/>
                </a:lnTo>
                <a:lnTo>
                  <a:pt x="2" y="0"/>
                </a:lnTo>
                <a:lnTo>
                  <a:pt x="6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95" name="Freeform 47"/>
          <p:cNvSpPr>
            <a:spLocks/>
          </p:cNvSpPr>
          <p:nvPr/>
        </p:nvSpPr>
        <p:spPr bwMode="auto">
          <a:xfrm flipH="1">
            <a:off x="273050" y="2744788"/>
            <a:ext cx="20638" cy="49212"/>
          </a:xfrm>
          <a:custGeom>
            <a:avLst/>
            <a:gdLst/>
            <a:ahLst/>
            <a:cxnLst>
              <a:cxn ang="0">
                <a:pos x="2" y="17"/>
              </a:cxn>
              <a:cxn ang="0">
                <a:pos x="0" y="0"/>
              </a:cxn>
              <a:cxn ang="0">
                <a:pos x="6" y="17"/>
              </a:cxn>
              <a:cxn ang="0">
                <a:pos x="2" y="17"/>
              </a:cxn>
            </a:cxnLst>
            <a:rect l="0" t="0" r="r" b="b"/>
            <a:pathLst>
              <a:path w="6" h="17">
                <a:moveTo>
                  <a:pt x="2" y="17"/>
                </a:moveTo>
                <a:lnTo>
                  <a:pt x="0" y="0"/>
                </a:lnTo>
                <a:lnTo>
                  <a:pt x="6" y="17"/>
                </a:lnTo>
                <a:lnTo>
                  <a:pt x="2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96" name="Freeform 48"/>
          <p:cNvSpPr>
            <a:spLocks/>
          </p:cNvSpPr>
          <p:nvPr/>
        </p:nvSpPr>
        <p:spPr bwMode="auto">
          <a:xfrm flipH="1">
            <a:off x="273050" y="2894013"/>
            <a:ext cx="14288" cy="52387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0" y="0"/>
              </a:cxn>
              <a:cxn ang="0">
                <a:pos x="4" y="0"/>
              </a:cxn>
              <a:cxn ang="0">
                <a:pos x="0" y="18"/>
              </a:cxn>
            </a:cxnLst>
            <a:rect l="0" t="0" r="r" b="b"/>
            <a:pathLst>
              <a:path w="4" h="18">
                <a:moveTo>
                  <a:pt x="0" y="18"/>
                </a:moveTo>
                <a:lnTo>
                  <a:pt x="0" y="0"/>
                </a:lnTo>
                <a:lnTo>
                  <a:pt x="4" y="0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97" name="Freeform 49"/>
          <p:cNvSpPr>
            <a:spLocks/>
          </p:cNvSpPr>
          <p:nvPr/>
        </p:nvSpPr>
        <p:spPr bwMode="auto">
          <a:xfrm flipH="1">
            <a:off x="287338" y="2894013"/>
            <a:ext cx="6350" cy="52387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2" y="0"/>
              </a:cxn>
              <a:cxn ang="0">
                <a:pos x="2" y="18"/>
              </a:cxn>
              <a:cxn ang="0">
                <a:pos x="0" y="18"/>
              </a:cxn>
            </a:cxnLst>
            <a:rect l="0" t="0" r="r" b="b"/>
            <a:pathLst>
              <a:path w="2" h="18">
                <a:moveTo>
                  <a:pt x="0" y="18"/>
                </a:moveTo>
                <a:lnTo>
                  <a:pt x="2" y="0"/>
                </a:lnTo>
                <a:lnTo>
                  <a:pt x="2" y="18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98" name="Freeform 50"/>
          <p:cNvSpPr>
            <a:spLocks/>
          </p:cNvSpPr>
          <p:nvPr/>
        </p:nvSpPr>
        <p:spPr bwMode="auto">
          <a:xfrm flipH="1">
            <a:off x="293688" y="2946400"/>
            <a:ext cx="17462" cy="47625"/>
          </a:xfrm>
          <a:custGeom>
            <a:avLst/>
            <a:gdLst/>
            <a:ahLst/>
            <a:cxnLst>
              <a:cxn ang="0">
                <a:pos x="0" y="16"/>
              </a:cxn>
              <a:cxn ang="0">
                <a:pos x="5" y="0"/>
              </a:cxn>
              <a:cxn ang="0">
                <a:pos x="4" y="16"/>
              </a:cxn>
              <a:cxn ang="0">
                <a:pos x="0" y="16"/>
              </a:cxn>
            </a:cxnLst>
            <a:rect l="0" t="0" r="r" b="b"/>
            <a:pathLst>
              <a:path w="5" h="16">
                <a:moveTo>
                  <a:pt x="0" y="16"/>
                </a:moveTo>
                <a:lnTo>
                  <a:pt x="5" y="0"/>
                </a:lnTo>
                <a:lnTo>
                  <a:pt x="4" y="16"/>
                </a:lnTo>
                <a:lnTo>
                  <a:pt x="0" y="1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899" name="Freeform 51"/>
          <p:cNvSpPr>
            <a:spLocks/>
          </p:cNvSpPr>
          <p:nvPr/>
        </p:nvSpPr>
        <p:spPr bwMode="auto">
          <a:xfrm flipH="1">
            <a:off x="214313" y="2693988"/>
            <a:ext cx="82550" cy="50800"/>
          </a:xfrm>
          <a:custGeom>
            <a:avLst/>
            <a:gdLst/>
            <a:ahLst/>
            <a:cxnLst>
              <a:cxn ang="0">
                <a:pos x="3" y="17"/>
              </a:cxn>
              <a:cxn ang="0">
                <a:pos x="0" y="0"/>
              </a:cxn>
              <a:cxn ang="0">
                <a:pos x="24" y="0"/>
              </a:cxn>
              <a:cxn ang="0">
                <a:pos x="3" y="17"/>
              </a:cxn>
            </a:cxnLst>
            <a:rect l="0" t="0" r="r" b="b"/>
            <a:pathLst>
              <a:path w="24" h="17">
                <a:moveTo>
                  <a:pt x="3" y="17"/>
                </a:moveTo>
                <a:lnTo>
                  <a:pt x="0" y="0"/>
                </a:lnTo>
                <a:lnTo>
                  <a:pt x="24" y="0"/>
                </a:lnTo>
                <a:lnTo>
                  <a:pt x="3" y="17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00" name="Freeform 52"/>
          <p:cNvSpPr>
            <a:spLocks/>
          </p:cNvSpPr>
          <p:nvPr/>
        </p:nvSpPr>
        <p:spPr bwMode="auto">
          <a:xfrm flipH="1">
            <a:off x="214313" y="2693988"/>
            <a:ext cx="73025" cy="100012"/>
          </a:xfrm>
          <a:custGeom>
            <a:avLst/>
            <a:gdLst/>
            <a:ahLst/>
            <a:cxnLst>
              <a:cxn ang="0">
                <a:pos x="4" y="34"/>
              </a:cxn>
              <a:cxn ang="0">
                <a:pos x="0" y="17"/>
              </a:cxn>
              <a:cxn ang="0">
                <a:pos x="21" y="0"/>
              </a:cxn>
              <a:cxn ang="0">
                <a:pos x="4" y="34"/>
              </a:cxn>
            </a:cxnLst>
            <a:rect l="0" t="0" r="r" b="b"/>
            <a:pathLst>
              <a:path w="21" h="34">
                <a:moveTo>
                  <a:pt x="4" y="34"/>
                </a:moveTo>
                <a:lnTo>
                  <a:pt x="0" y="17"/>
                </a:lnTo>
                <a:lnTo>
                  <a:pt x="21" y="0"/>
                </a:lnTo>
                <a:lnTo>
                  <a:pt x="4" y="34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01" name="Freeform 53"/>
          <p:cNvSpPr>
            <a:spLocks/>
          </p:cNvSpPr>
          <p:nvPr/>
        </p:nvSpPr>
        <p:spPr bwMode="auto">
          <a:xfrm flipH="1">
            <a:off x="214313" y="2693988"/>
            <a:ext cx="58737" cy="147637"/>
          </a:xfrm>
          <a:custGeom>
            <a:avLst/>
            <a:gdLst/>
            <a:ahLst/>
            <a:cxnLst>
              <a:cxn ang="0">
                <a:pos x="2" y="50"/>
              </a:cxn>
              <a:cxn ang="0">
                <a:pos x="0" y="34"/>
              </a:cxn>
              <a:cxn ang="0">
                <a:pos x="17" y="0"/>
              </a:cxn>
              <a:cxn ang="0">
                <a:pos x="2" y="50"/>
              </a:cxn>
            </a:cxnLst>
            <a:rect l="0" t="0" r="r" b="b"/>
            <a:pathLst>
              <a:path w="17" h="50">
                <a:moveTo>
                  <a:pt x="2" y="50"/>
                </a:moveTo>
                <a:lnTo>
                  <a:pt x="0" y="34"/>
                </a:lnTo>
                <a:lnTo>
                  <a:pt x="17" y="0"/>
                </a:lnTo>
                <a:lnTo>
                  <a:pt x="2" y="50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02" name="Freeform 54"/>
          <p:cNvSpPr>
            <a:spLocks/>
          </p:cNvSpPr>
          <p:nvPr/>
        </p:nvSpPr>
        <p:spPr bwMode="auto">
          <a:xfrm flipH="1">
            <a:off x="214313" y="2693988"/>
            <a:ext cx="58737" cy="200025"/>
          </a:xfrm>
          <a:custGeom>
            <a:avLst/>
            <a:gdLst/>
            <a:ahLst/>
            <a:cxnLst>
              <a:cxn ang="0">
                <a:pos x="0" y="68"/>
              </a:cxn>
              <a:cxn ang="0">
                <a:pos x="2" y="50"/>
              </a:cxn>
              <a:cxn ang="0">
                <a:pos x="17" y="0"/>
              </a:cxn>
              <a:cxn ang="0">
                <a:pos x="0" y="68"/>
              </a:cxn>
            </a:cxnLst>
            <a:rect l="0" t="0" r="r" b="b"/>
            <a:pathLst>
              <a:path w="17" h="68">
                <a:moveTo>
                  <a:pt x="0" y="68"/>
                </a:moveTo>
                <a:lnTo>
                  <a:pt x="2" y="50"/>
                </a:lnTo>
                <a:lnTo>
                  <a:pt x="17" y="0"/>
                </a:lnTo>
                <a:lnTo>
                  <a:pt x="0" y="68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03" name="Freeform 55"/>
          <p:cNvSpPr>
            <a:spLocks/>
          </p:cNvSpPr>
          <p:nvPr/>
        </p:nvSpPr>
        <p:spPr bwMode="auto">
          <a:xfrm flipH="1">
            <a:off x="214313" y="2693988"/>
            <a:ext cx="73025" cy="252412"/>
          </a:xfrm>
          <a:custGeom>
            <a:avLst/>
            <a:gdLst/>
            <a:ahLst/>
            <a:cxnLst>
              <a:cxn ang="0">
                <a:pos x="0" y="86"/>
              </a:cxn>
              <a:cxn ang="0">
                <a:pos x="4" y="68"/>
              </a:cxn>
              <a:cxn ang="0">
                <a:pos x="21" y="0"/>
              </a:cxn>
              <a:cxn ang="0">
                <a:pos x="0" y="86"/>
              </a:cxn>
            </a:cxnLst>
            <a:rect l="0" t="0" r="r" b="b"/>
            <a:pathLst>
              <a:path w="21" h="86">
                <a:moveTo>
                  <a:pt x="0" y="86"/>
                </a:moveTo>
                <a:lnTo>
                  <a:pt x="4" y="68"/>
                </a:lnTo>
                <a:lnTo>
                  <a:pt x="21" y="0"/>
                </a:lnTo>
                <a:lnTo>
                  <a:pt x="0" y="86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04" name="Freeform 56"/>
          <p:cNvSpPr>
            <a:spLocks/>
          </p:cNvSpPr>
          <p:nvPr/>
        </p:nvSpPr>
        <p:spPr bwMode="auto">
          <a:xfrm flipH="1">
            <a:off x="214313" y="2693988"/>
            <a:ext cx="73025" cy="300037"/>
          </a:xfrm>
          <a:custGeom>
            <a:avLst/>
            <a:gdLst/>
            <a:ahLst/>
            <a:cxnLst>
              <a:cxn ang="0">
                <a:pos x="21" y="102"/>
              </a:cxn>
              <a:cxn ang="0">
                <a:pos x="0" y="86"/>
              </a:cxn>
              <a:cxn ang="0">
                <a:pos x="21" y="0"/>
              </a:cxn>
              <a:cxn ang="0">
                <a:pos x="21" y="102"/>
              </a:cxn>
            </a:cxnLst>
            <a:rect l="0" t="0" r="r" b="b"/>
            <a:pathLst>
              <a:path w="21" h="102">
                <a:moveTo>
                  <a:pt x="21" y="102"/>
                </a:moveTo>
                <a:lnTo>
                  <a:pt x="0" y="86"/>
                </a:lnTo>
                <a:lnTo>
                  <a:pt x="21" y="0"/>
                </a:lnTo>
                <a:lnTo>
                  <a:pt x="21" y="102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05" name="Freeform 57"/>
          <p:cNvSpPr>
            <a:spLocks/>
          </p:cNvSpPr>
          <p:nvPr/>
        </p:nvSpPr>
        <p:spPr bwMode="auto">
          <a:xfrm flipH="1">
            <a:off x="214313" y="2946400"/>
            <a:ext cx="82550" cy="47625"/>
          </a:xfrm>
          <a:custGeom>
            <a:avLst/>
            <a:gdLst/>
            <a:ahLst/>
            <a:cxnLst>
              <a:cxn ang="0">
                <a:pos x="0" y="16"/>
              </a:cxn>
              <a:cxn ang="0">
                <a:pos x="3" y="0"/>
              </a:cxn>
              <a:cxn ang="0">
                <a:pos x="24" y="16"/>
              </a:cxn>
              <a:cxn ang="0">
                <a:pos x="0" y="16"/>
              </a:cxn>
            </a:cxnLst>
            <a:rect l="0" t="0" r="r" b="b"/>
            <a:pathLst>
              <a:path w="24" h="16">
                <a:moveTo>
                  <a:pt x="0" y="16"/>
                </a:moveTo>
                <a:lnTo>
                  <a:pt x="3" y="0"/>
                </a:lnTo>
                <a:lnTo>
                  <a:pt x="24" y="16"/>
                </a:lnTo>
                <a:lnTo>
                  <a:pt x="0" y="16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06" name="Line 58"/>
          <p:cNvSpPr>
            <a:spLocks noChangeShapeType="1"/>
          </p:cNvSpPr>
          <p:nvPr/>
        </p:nvSpPr>
        <p:spPr bwMode="auto">
          <a:xfrm rot="-21600000">
            <a:off x="296863" y="2994025"/>
            <a:ext cx="14287" cy="3175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07" name="Freeform 59"/>
          <p:cNvSpPr>
            <a:spLocks/>
          </p:cNvSpPr>
          <p:nvPr/>
        </p:nvSpPr>
        <p:spPr bwMode="auto">
          <a:xfrm flipH="1">
            <a:off x="280988" y="2693988"/>
            <a:ext cx="30162" cy="300037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0"/>
              </a:cxn>
              <a:cxn ang="0">
                <a:pos x="5" y="17"/>
              </a:cxn>
              <a:cxn ang="0">
                <a:pos x="7" y="34"/>
              </a:cxn>
              <a:cxn ang="0">
                <a:pos x="9" y="50"/>
              </a:cxn>
              <a:cxn ang="0">
                <a:pos x="7" y="68"/>
              </a:cxn>
              <a:cxn ang="0">
                <a:pos x="5" y="86"/>
              </a:cxn>
              <a:cxn ang="0">
                <a:pos x="0" y="102"/>
              </a:cxn>
            </a:cxnLst>
            <a:rect l="0" t="0" r="r" b="b"/>
            <a:pathLst>
              <a:path w="9" h="102">
                <a:moveTo>
                  <a:pt x="4" y="0"/>
                </a:moveTo>
                <a:lnTo>
                  <a:pt x="0" y="0"/>
                </a:lnTo>
                <a:lnTo>
                  <a:pt x="5" y="17"/>
                </a:lnTo>
                <a:lnTo>
                  <a:pt x="7" y="34"/>
                </a:lnTo>
                <a:lnTo>
                  <a:pt x="9" y="50"/>
                </a:lnTo>
                <a:lnTo>
                  <a:pt x="7" y="68"/>
                </a:lnTo>
                <a:lnTo>
                  <a:pt x="5" y="86"/>
                </a:lnTo>
                <a:lnTo>
                  <a:pt x="0" y="102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08" name="Freeform 60"/>
          <p:cNvSpPr>
            <a:spLocks/>
          </p:cNvSpPr>
          <p:nvPr/>
        </p:nvSpPr>
        <p:spPr bwMode="auto">
          <a:xfrm flipH="1">
            <a:off x="214313" y="2693988"/>
            <a:ext cx="82550" cy="300037"/>
          </a:xfrm>
          <a:custGeom>
            <a:avLst/>
            <a:gdLst/>
            <a:ahLst/>
            <a:cxnLst>
              <a:cxn ang="0">
                <a:pos x="0" y="102"/>
              </a:cxn>
              <a:cxn ang="0">
                <a:pos x="24" y="102"/>
              </a:cxn>
              <a:cxn ang="0">
                <a:pos x="24" y="0"/>
              </a:cxn>
              <a:cxn ang="0">
                <a:pos x="0" y="0"/>
              </a:cxn>
              <a:cxn ang="0">
                <a:pos x="5" y="17"/>
              </a:cxn>
              <a:cxn ang="0">
                <a:pos x="9" y="34"/>
              </a:cxn>
              <a:cxn ang="0">
                <a:pos x="9" y="50"/>
              </a:cxn>
              <a:cxn ang="0">
                <a:pos x="9" y="68"/>
              </a:cxn>
              <a:cxn ang="0">
                <a:pos x="5" y="86"/>
              </a:cxn>
              <a:cxn ang="0">
                <a:pos x="0" y="102"/>
              </a:cxn>
            </a:cxnLst>
            <a:rect l="0" t="0" r="r" b="b"/>
            <a:pathLst>
              <a:path w="24" h="102">
                <a:moveTo>
                  <a:pt x="0" y="102"/>
                </a:moveTo>
                <a:lnTo>
                  <a:pt x="24" y="102"/>
                </a:lnTo>
                <a:lnTo>
                  <a:pt x="24" y="0"/>
                </a:lnTo>
                <a:lnTo>
                  <a:pt x="0" y="0"/>
                </a:lnTo>
                <a:lnTo>
                  <a:pt x="5" y="17"/>
                </a:lnTo>
                <a:lnTo>
                  <a:pt x="9" y="34"/>
                </a:lnTo>
                <a:lnTo>
                  <a:pt x="9" y="50"/>
                </a:lnTo>
                <a:lnTo>
                  <a:pt x="9" y="68"/>
                </a:lnTo>
                <a:lnTo>
                  <a:pt x="5" y="86"/>
                </a:lnTo>
                <a:lnTo>
                  <a:pt x="0" y="102"/>
                </a:lnTo>
                <a:close/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09" name="Rectangle 61"/>
          <p:cNvSpPr>
            <a:spLocks noChangeArrowheads="1"/>
          </p:cNvSpPr>
          <p:nvPr/>
        </p:nvSpPr>
        <p:spPr bwMode="auto">
          <a:xfrm rot="21600000">
            <a:off x="381000" y="2970213"/>
            <a:ext cx="11287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Stabilized by quartz tubes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10" name="Rectangle 62"/>
          <p:cNvSpPr>
            <a:spLocks noChangeArrowheads="1"/>
          </p:cNvSpPr>
          <p:nvPr/>
        </p:nvSpPr>
        <p:spPr bwMode="auto">
          <a:xfrm flipH="1">
            <a:off x="3905250" y="2439988"/>
            <a:ext cx="265113" cy="119062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11" name="Rectangle 63"/>
          <p:cNvSpPr>
            <a:spLocks noChangeArrowheads="1"/>
          </p:cNvSpPr>
          <p:nvPr/>
        </p:nvSpPr>
        <p:spPr bwMode="auto">
          <a:xfrm flipH="1">
            <a:off x="3851275" y="2352675"/>
            <a:ext cx="52388" cy="295275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12" name="Rectangle 64"/>
          <p:cNvSpPr>
            <a:spLocks noChangeArrowheads="1"/>
          </p:cNvSpPr>
          <p:nvPr/>
        </p:nvSpPr>
        <p:spPr bwMode="auto">
          <a:xfrm rot="21600000">
            <a:off x="3054350" y="3194050"/>
            <a:ext cx="11303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Fiber-coupled pump diodes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13" name="Freeform 65"/>
          <p:cNvSpPr>
            <a:spLocks/>
          </p:cNvSpPr>
          <p:nvPr/>
        </p:nvSpPr>
        <p:spPr bwMode="auto">
          <a:xfrm flipH="1">
            <a:off x="7331075" y="3022600"/>
            <a:ext cx="271463" cy="23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chemeClr val="folHlink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14" name="Rectangle 66"/>
          <p:cNvSpPr>
            <a:spLocks noChangeArrowheads="1"/>
          </p:cNvSpPr>
          <p:nvPr/>
        </p:nvSpPr>
        <p:spPr bwMode="auto">
          <a:xfrm flipH="1">
            <a:off x="7331075" y="3051175"/>
            <a:ext cx="271463" cy="23813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15" name="Freeform 67"/>
          <p:cNvSpPr>
            <a:spLocks/>
          </p:cNvSpPr>
          <p:nvPr/>
        </p:nvSpPr>
        <p:spPr bwMode="auto">
          <a:xfrm rot="10800000" flipH="1">
            <a:off x="7331075" y="3913188"/>
            <a:ext cx="273050" cy="23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chemeClr val="folHlink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16" name="Rectangle 68"/>
          <p:cNvSpPr>
            <a:spLocks noChangeArrowheads="1"/>
          </p:cNvSpPr>
          <p:nvPr/>
        </p:nvSpPr>
        <p:spPr bwMode="auto">
          <a:xfrm rot="10800000" flipH="1">
            <a:off x="7331075" y="3883025"/>
            <a:ext cx="273050" cy="23813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17" name="Freeform 69"/>
          <p:cNvSpPr>
            <a:spLocks/>
          </p:cNvSpPr>
          <p:nvPr/>
        </p:nvSpPr>
        <p:spPr bwMode="auto">
          <a:xfrm rot="5400000" flipH="1">
            <a:off x="4884738" y="2840037"/>
            <a:ext cx="268288" cy="23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chemeClr val="folHlink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18" name="Rectangle 70"/>
          <p:cNvSpPr>
            <a:spLocks noChangeArrowheads="1"/>
          </p:cNvSpPr>
          <p:nvPr/>
        </p:nvSpPr>
        <p:spPr bwMode="auto">
          <a:xfrm rot="5400000" flipH="1">
            <a:off x="4854575" y="2840038"/>
            <a:ext cx="268288" cy="23812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19" name="Freeform 71"/>
          <p:cNvSpPr>
            <a:spLocks/>
          </p:cNvSpPr>
          <p:nvPr/>
        </p:nvSpPr>
        <p:spPr bwMode="auto">
          <a:xfrm rot="16200000" flipH="1">
            <a:off x="4248150" y="2838451"/>
            <a:ext cx="268287" cy="23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chemeClr val="folHlink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20" name="Rectangle 72"/>
          <p:cNvSpPr>
            <a:spLocks noChangeArrowheads="1"/>
          </p:cNvSpPr>
          <p:nvPr/>
        </p:nvSpPr>
        <p:spPr bwMode="auto">
          <a:xfrm rot="16200000" flipH="1">
            <a:off x="4276725" y="2838451"/>
            <a:ext cx="268287" cy="23812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21" name="Rectangle 73"/>
          <p:cNvSpPr>
            <a:spLocks noChangeArrowheads="1"/>
          </p:cNvSpPr>
          <p:nvPr/>
        </p:nvSpPr>
        <p:spPr bwMode="auto">
          <a:xfrm>
            <a:off x="6962775" y="2760663"/>
            <a:ext cx="179388" cy="179387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22" name="Line 74"/>
          <p:cNvSpPr>
            <a:spLocks noChangeShapeType="1"/>
          </p:cNvSpPr>
          <p:nvPr/>
        </p:nvSpPr>
        <p:spPr bwMode="auto">
          <a:xfrm>
            <a:off x="6964363" y="2762250"/>
            <a:ext cx="174625" cy="177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23" name="Rectangle 75"/>
          <p:cNvSpPr>
            <a:spLocks noChangeArrowheads="1"/>
          </p:cNvSpPr>
          <p:nvPr/>
        </p:nvSpPr>
        <p:spPr bwMode="auto">
          <a:xfrm>
            <a:off x="6076950" y="2760663"/>
            <a:ext cx="180975" cy="179387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24" name="Line 76"/>
          <p:cNvSpPr>
            <a:spLocks noChangeShapeType="1"/>
          </p:cNvSpPr>
          <p:nvPr/>
        </p:nvSpPr>
        <p:spPr bwMode="auto">
          <a:xfrm>
            <a:off x="6078538" y="2762250"/>
            <a:ext cx="176212" cy="177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25" name="Rectangle 77"/>
          <p:cNvSpPr>
            <a:spLocks noChangeArrowheads="1"/>
          </p:cNvSpPr>
          <p:nvPr/>
        </p:nvSpPr>
        <p:spPr bwMode="auto">
          <a:xfrm>
            <a:off x="5445125" y="2760663"/>
            <a:ext cx="180975" cy="179387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26" name="Line 78"/>
          <p:cNvSpPr>
            <a:spLocks noChangeShapeType="1"/>
          </p:cNvSpPr>
          <p:nvPr/>
        </p:nvSpPr>
        <p:spPr bwMode="auto">
          <a:xfrm>
            <a:off x="5446713" y="2762250"/>
            <a:ext cx="176212" cy="177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27" name="Rectangle 79"/>
          <p:cNvSpPr>
            <a:spLocks noChangeArrowheads="1"/>
          </p:cNvSpPr>
          <p:nvPr/>
        </p:nvSpPr>
        <p:spPr bwMode="auto">
          <a:xfrm>
            <a:off x="5338763" y="2759075"/>
            <a:ext cx="58737" cy="18415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28" name="Rectangle 80"/>
          <p:cNvSpPr>
            <a:spLocks noChangeArrowheads="1"/>
          </p:cNvSpPr>
          <p:nvPr/>
        </p:nvSpPr>
        <p:spPr bwMode="auto">
          <a:xfrm>
            <a:off x="6454775" y="2725738"/>
            <a:ext cx="61913" cy="250825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29" name="Rectangle 81"/>
          <p:cNvSpPr>
            <a:spLocks noChangeArrowheads="1"/>
          </p:cNvSpPr>
          <p:nvPr/>
        </p:nvSpPr>
        <p:spPr bwMode="auto">
          <a:xfrm flipH="1">
            <a:off x="6704013" y="2754313"/>
            <a:ext cx="190500" cy="192087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30" name="Rectangle 82"/>
          <p:cNvSpPr>
            <a:spLocks noChangeArrowheads="1"/>
          </p:cNvSpPr>
          <p:nvPr/>
        </p:nvSpPr>
        <p:spPr bwMode="auto">
          <a:xfrm rot="21600000">
            <a:off x="6211888" y="2268538"/>
            <a:ext cx="1084262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Pulse picker Pockels cell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31" name="Rectangle 83"/>
          <p:cNvSpPr>
            <a:spLocks noChangeArrowheads="1"/>
          </p:cNvSpPr>
          <p:nvPr/>
        </p:nvSpPr>
        <p:spPr bwMode="auto">
          <a:xfrm rot="-2700000">
            <a:off x="7453313" y="2698750"/>
            <a:ext cx="61912" cy="249238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32" name="Line 84"/>
          <p:cNvSpPr>
            <a:spLocks noChangeShapeType="1"/>
          </p:cNvSpPr>
          <p:nvPr/>
        </p:nvSpPr>
        <p:spPr bwMode="auto">
          <a:xfrm rot="-21600000">
            <a:off x="252413" y="4137025"/>
            <a:ext cx="720725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33" name="Line 85"/>
          <p:cNvSpPr>
            <a:spLocks noChangeShapeType="1"/>
          </p:cNvSpPr>
          <p:nvPr/>
        </p:nvSpPr>
        <p:spPr bwMode="auto">
          <a:xfrm rot="-21600000">
            <a:off x="257175" y="5411788"/>
            <a:ext cx="530225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none" w="med" len="lg"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34" name="Rectangle 86"/>
          <p:cNvSpPr>
            <a:spLocks noChangeArrowheads="1"/>
          </p:cNvSpPr>
          <p:nvPr/>
        </p:nvSpPr>
        <p:spPr bwMode="auto">
          <a:xfrm rot="2700000">
            <a:off x="7431087" y="4016376"/>
            <a:ext cx="60325" cy="2540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35" name="Rectangle 87"/>
          <p:cNvSpPr>
            <a:spLocks noChangeArrowheads="1"/>
          </p:cNvSpPr>
          <p:nvPr/>
        </p:nvSpPr>
        <p:spPr bwMode="auto">
          <a:xfrm>
            <a:off x="2581275" y="2095500"/>
            <a:ext cx="212725" cy="106363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36" name="Rectangle 88"/>
          <p:cNvSpPr>
            <a:spLocks noChangeArrowheads="1"/>
          </p:cNvSpPr>
          <p:nvPr/>
        </p:nvSpPr>
        <p:spPr bwMode="auto">
          <a:xfrm>
            <a:off x="2149475" y="2081213"/>
            <a:ext cx="215900" cy="13335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37" name="Rectangle 89"/>
          <p:cNvSpPr>
            <a:spLocks noChangeArrowheads="1"/>
          </p:cNvSpPr>
          <p:nvPr/>
        </p:nvSpPr>
        <p:spPr bwMode="auto">
          <a:xfrm>
            <a:off x="1651000" y="2095500"/>
            <a:ext cx="212725" cy="106363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38" name="Rectangle 90"/>
          <p:cNvSpPr>
            <a:spLocks noChangeArrowheads="1"/>
          </p:cNvSpPr>
          <p:nvPr/>
        </p:nvSpPr>
        <p:spPr bwMode="auto">
          <a:xfrm>
            <a:off x="2994025" y="1997075"/>
            <a:ext cx="71438" cy="290513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2939" name="Rectangle 91"/>
          <p:cNvSpPr>
            <a:spLocks noChangeArrowheads="1"/>
          </p:cNvSpPr>
          <p:nvPr/>
        </p:nvSpPr>
        <p:spPr bwMode="auto">
          <a:xfrm>
            <a:off x="2994025" y="2717800"/>
            <a:ext cx="71438" cy="288925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grpSp>
        <p:nvGrpSpPr>
          <p:cNvPr id="3" name="Group 92"/>
          <p:cNvGrpSpPr>
            <a:grpSpLocks/>
          </p:cNvGrpSpPr>
          <p:nvPr/>
        </p:nvGrpSpPr>
        <p:grpSpPr bwMode="auto">
          <a:xfrm>
            <a:off x="5854700" y="4008438"/>
            <a:ext cx="739775" cy="688975"/>
            <a:chOff x="3021" y="2159"/>
            <a:chExt cx="526" cy="495"/>
          </a:xfrm>
        </p:grpSpPr>
        <p:sp>
          <p:nvSpPr>
            <p:cNvPr id="462941" name="Rectangle 93"/>
            <p:cNvSpPr>
              <a:spLocks noChangeArrowheads="1"/>
            </p:cNvSpPr>
            <p:nvPr/>
          </p:nvSpPr>
          <p:spPr bwMode="auto">
            <a:xfrm>
              <a:off x="3076" y="2338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2942" name="Rectangle 94"/>
            <p:cNvSpPr>
              <a:spLocks noChangeArrowheads="1"/>
            </p:cNvSpPr>
            <p:nvPr/>
          </p:nvSpPr>
          <p:spPr bwMode="auto">
            <a:xfrm rot="13500000">
              <a:off x="3117" y="2125"/>
              <a:ext cx="44" cy="235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4" name="Group 95"/>
            <p:cNvGrpSpPr>
              <a:grpSpLocks/>
            </p:cNvGrpSpPr>
            <p:nvPr/>
          </p:nvGrpSpPr>
          <p:grpSpPr bwMode="auto">
            <a:xfrm>
              <a:off x="3061" y="2379"/>
              <a:ext cx="194" cy="38"/>
              <a:chOff x="2623" y="2595"/>
              <a:chExt cx="194" cy="38"/>
            </a:xfrm>
          </p:grpSpPr>
          <p:sp>
            <p:nvSpPr>
              <p:cNvPr id="462944" name="Freeform 96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62945" name="Rectangle 97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62946" name="AutoShape 98"/>
            <p:cNvSpPr>
              <a:spLocks noChangeArrowheads="1"/>
            </p:cNvSpPr>
            <p:nvPr/>
          </p:nvSpPr>
          <p:spPr bwMode="auto">
            <a:xfrm rot="10800000">
              <a:off x="3082" y="242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2947" name="AutoShape 99"/>
            <p:cNvSpPr>
              <a:spLocks noChangeArrowheads="1"/>
            </p:cNvSpPr>
            <p:nvPr/>
          </p:nvSpPr>
          <p:spPr bwMode="auto">
            <a:xfrm rot="137700000">
              <a:off x="3083" y="2242"/>
              <a:ext cx="222" cy="111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2948" name="Rectangle 100"/>
            <p:cNvSpPr>
              <a:spLocks noChangeArrowheads="1"/>
            </p:cNvSpPr>
            <p:nvPr/>
          </p:nvSpPr>
          <p:spPr bwMode="auto">
            <a:xfrm rot="5400000">
              <a:off x="3184" y="2230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5" name="Group 101"/>
            <p:cNvGrpSpPr>
              <a:grpSpLocks/>
            </p:cNvGrpSpPr>
            <p:nvPr/>
          </p:nvGrpSpPr>
          <p:grpSpPr bwMode="auto">
            <a:xfrm rot="16200000">
              <a:off x="3195" y="2237"/>
              <a:ext cx="194" cy="38"/>
              <a:chOff x="2623" y="2595"/>
              <a:chExt cx="194" cy="38"/>
            </a:xfrm>
          </p:grpSpPr>
          <p:sp>
            <p:nvSpPr>
              <p:cNvPr id="462950" name="Freeform 102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62951" name="Rectangle 103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62952" name="AutoShape 104"/>
            <p:cNvSpPr>
              <a:spLocks noChangeArrowheads="1"/>
            </p:cNvSpPr>
            <p:nvPr/>
          </p:nvSpPr>
          <p:spPr bwMode="auto">
            <a:xfrm rot="27000000">
              <a:off x="3356" y="214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6" name="Group 105"/>
          <p:cNvGrpSpPr>
            <a:grpSpLocks/>
          </p:cNvGrpSpPr>
          <p:nvPr/>
        </p:nvGrpSpPr>
        <p:grpSpPr bwMode="auto">
          <a:xfrm flipH="1">
            <a:off x="6505575" y="4008438"/>
            <a:ext cx="739775" cy="688975"/>
            <a:chOff x="3021" y="2159"/>
            <a:chExt cx="526" cy="495"/>
          </a:xfrm>
        </p:grpSpPr>
        <p:sp>
          <p:nvSpPr>
            <p:cNvPr id="462954" name="Rectangle 106"/>
            <p:cNvSpPr>
              <a:spLocks noChangeArrowheads="1"/>
            </p:cNvSpPr>
            <p:nvPr/>
          </p:nvSpPr>
          <p:spPr bwMode="auto">
            <a:xfrm>
              <a:off x="3076" y="2338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2955" name="Rectangle 107"/>
            <p:cNvSpPr>
              <a:spLocks noChangeArrowheads="1"/>
            </p:cNvSpPr>
            <p:nvPr/>
          </p:nvSpPr>
          <p:spPr bwMode="auto">
            <a:xfrm rot="13500000">
              <a:off x="3117" y="2125"/>
              <a:ext cx="44" cy="235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7" name="Group 108"/>
            <p:cNvGrpSpPr>
              <a:grpSpLocks/>
            </p:cNvGrpSpPr>
            <p:nvPr/>
          </p:nvGrpSpPr>
          <p:grpSpPr bwMode="auto">
            <a:xfrm>
              <a:off x="3061" y="2379"/>
              <a:ext cx="194" cy="38"/>
              <a:chOff x="2623" y="2595"/>
              <a:chExt cx="194" cy="38"/>
            </a:xfrm>
          </p:grpSpPr>
          <p:sp>
            <p:nvSpPr>
              <p:cNvPr id="462957" name="Freeform 109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62958" name="Rectangle 110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62959" name="AutoShape 111"/>
            <p:cNvSpPr>
              <a:spLocks noChangeArrowheads="1"/>
            </p:cNvSpPr>
            <p:nvPr/>
          </p:nvSpPr>
          <p:spPr bwMode="auto">
            <a:xfrm rot="10800000">
              <a:off x="3082" y="242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2960" name="AutoShape 112"/>
            <p:cNvSpPr>
              <a:spLocks noChangeArrowheads="1"/>
            </p:cNvSpPr>
            <p:nvPr/>
          </p:nvSpPr>
          <p:spPr bwMode="auto">
            <a:xfrm rot="137700000">
              <a:off x="3083" y="2242"/>
              <a:ext cx="222" cy="111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2961" name="Rectangle 113"/>
            <p:cNvSpPr>
              <a:spLocks noChangeArrowheads="1"/>
            </p:cNvSpPr>
            <p:nvPr/>
          </p:nvSpPr>
          <p:spPr bwMode="auto">
            <a:xfrm rot="5400000">
              <a:off x="3184" y="2230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8" name="Group 114"/>
            <p:cNvGrpSpPr>
              <a:grpSpLocks/>
            </p:cNvGrpSpPr>
            <p:nvPr/>
          </p:nvGrpSpPr>
          <p:grpSpPr bwMode="auto">
            <a:xfrm rot="16200000">
              <a:off x="3195" y="2237"/>
              <a:ext cx="194" cy="38"/>
              <a:chOff x="2623" y="2595"/>
              <a:chExt cx="194" cy="38"/>
            </a:xfrm>
          </p:grpSpPr>
          <p:sp>
            <p:nvSpPr>
              <p:cNvPr id="462963" name="Freeform 115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62964" name="Rectangle 116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62965" name="AutoShape 117"/>
            <p:cNvSpPr>
              <a:spLocks noChangeArrowheads="1"/>
            </p:cNvSpPr>
            <p:nvPr/>
          </p:nvSpPr>
          <p:spPr bwMode="auto">
            <a:xfrm rot="27000000">
              <a:off x="3356" y="214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sp>
        <p:nvSpPr>
          <p:cNvPr id="462966" name="Rectangle 118"/>
          <p:cNvSpPr>
            <a:spLocks noChangeArrowheads="1"/>
          </p:cNvSpPr>
          <p:nvPr/>
        </p:nvSpPr>
        <p:spPr bwMode="auto">
          <a:xfrm>
            <a:off x="6403975" y="4073525"/>
            <a:ext cx="276225" cy="142875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grpSp>
        <p:nvGrpSpPr>
          <p:cNvPr id="9" name="Group 119"/>
          <p:cNvGrpSpPr>
            <a:grpSpLocks/>
          </p:cNvGrpSpPr>
          <p:nvPr/>
        </p:nvGrpSpPr>
        <p:grpSpPr bwMode="auto">
          <a:xfrm>
            <a:off x="5873750" y="4649788"/>
            <a:ext cx="473075" cy="455612"/>
            <a:chOff x="3033" y="2644"/>
            <a:chExt cx="336" cy="328"/>
          </a:xfrm>
        </p:grpSpPr>
        <p:sp>
          <p:nvSpPr>
            <p:cNvPr id="462968" name="Oval 120"/>
            <p:cNvSpPr>
              <a:spLocks noChangeArrowheads="1"/>
            </p:cNvSpPr>
            <p:nvPr/>
          </p:nvSpPr>
          <p:spPr bwMode="auto">
            <a:xfrm>
              <a:off x="3157" y="2644"/>
              <a:ext cx="212" cy="21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2969" name="Rectangle 121"/>
            <p:cNvSpPr>
              <a:spLocks noChangeArrowheads="1"/>
            </p:cNvSpPr>
            <p:nvPr/>
          </p:nvSpPr>
          <p:spPr bwMode="auto">
            <a:xfrm>
              <a:off x="3033" y="2884"/>
              <a:ext cx="240" cy="88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2970" name="Line 122"/>
            <p:cNvSpPr>
              <a:spLocks noChangeShapeType="1"/>
            </p:cNvSpPr>
            <p:nvPr/>
          </p:nvSpPr>
          <p:spPr bwMode="auto">
            <a:xfrm>
              <a:off x="3154" y="2650"/>
              <a:ext cx="0" cy="2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10" name="Group 123"/>
          <p:cNvGrpSpPr>
            <a:grpSpLocks/>
          </p:cNvGrpSpPr>
          <p:nvPr/>
        </p:nvGrpSpPr>
        <p:grpSpPr bwMode="auto">
          <a:xfrm>
            <a:off x="6884988" y="4649788"/>
            <a:ext cx="473075" cy="455612"/>
            <a:chOff x="3033" y="2644"/>
            <a:chExt cx="336" cy="328"/>
          </a:xfrm>
        </p:grpSpPr>
        <p:sp>
          <p:nvSpPr>
            <p:cNvPr id="462972" name="Oval 124"/>
            <p:cNvSpPr>
              <a:spLocks noChangeArrowheads="1"/>
            </p:cNvSpPr>
            <p:nvPr/>
          </p:nvSpPr>
          <p:spPr bwMode="auto">
            <a:xfrm>
              <a:off x="3157" y="2644"/>
              <a:ext cx="212" cy="21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2973" name="Rectangle 125"/>
            <p:cNvSpPr>
              <a:spLocks noChangeArrowheads="1"/>
            </p:cNvSpPr>
            <p:nvPr/>
          </p:nvSpPr>
          <p:spPr bwMode="auto">
            <a:xfrm>
              <a:off x="3033" y="2884"/>
              <a:ext cx="240" cy="88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2974" name="Line 126"/>
            <p:cNvSpPr>
              <a:spLocks noChangeShapeType="1"/>
            </p:cNvSpPr>
            <p:nvPr/>
          </p:nvSpPr>
          <p:spPr bwMode="auto">
            <a:xfrm>
              <a:off x="3154" y="2650"/>
              <a:ext cx="0" cy="2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11" name="Group 127"/>
          <p:cNvGrpSpPr>
            <a:grpSpLocks/>
          </p:cNvGrpSpPr>
          <p:nvPr/>
        </p:nvGrpSpPr>
        <p:grpSpPr bwMode="auto">
          <a:xfrm>
            <a:off x="3987800" y="3997325"/>
            <a:ext cx="741363" cy="688975"/>
            <a:chOff x="3021" y="2159"/>
            <a:chExt cx="526" cy="495"/>
          </a:xfrm>
        </p:grpSpPr>
        <p:sp>
          <p:nvSpPr>
            <p:cNvPr id="462976" name="Rectangle 128"/>
            <p:cNvSpPr>
              <a:spLocks noChangeArrowheads="1"/>
            </p:cNvSpPr>
            <p:nvPr/>
          </p:nvSpPr>
          <p:spPr bwMode="auto">
            <a:xfrm>
              <a:off x="3076" y="2338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2977" name="Rectangle 129"/>
            <p:cNvSpPr>
              <a:spLocks noChangeArrowheads="1"/>
            </p:cNvSpPr>
            <p:nvPr/>
          </p:nvSpPr>
          <p:spPr bwMode="auto">
            <a:xfrm rot="13500000">
              <a:off x="3117" y="2125"/>
              <a:ext cx="44" cy="235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12" name="Group 130"/>
            <p:cNvGrpSpPr>
              <a:grpSpLocks/>
            </p:cNvGrpSpPr>
            <p:nvPr/>
          </p:nvGrpSpPr>
          <p:grpSpPr bwMode="auto">
            <a:xfrm>
              <a:off x="3061" y="2379"/>
              <a:ext cx="194" cy="38"/>
              <a:chOff x="2623" y="2595"/>
              <a:chExt cx="194" cy="38"/>
            </a:xfrm>
          </p:grpSpPr>
          <p:sp>
            <p:nvSpPr>
              <p:cNvPr id="462979" name="Freeform 131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62980" name="Rectangle 132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62981" name="AutoShape 133"/>
            <p:cNvSpPr>
              <a:spLocks noChangeArrowheads="1"/>
            </p:cNvSpPr>
            <p:nvPr/>
          </p:nvSpPr>
          <p:spPr bwMode="auto">
            <a:xfrm rot="10800000">
              <a:off x="3082" y="242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2982" name="AutoShape 134"/>
            <p:cNvSpPr>
              <a:spLocks noChangeArrowheads="1"/>
            </p:cNvSpPr>
            <p:nvPr/>
          </p:nvSpPr>
          <p:spPr bwMode="auto">
            <a:xfrm rot="137700000">
              <a:off x="3083" y="2242"/>
              <a:ext cx="222" cy="111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2983" name="Rectangle 135"/>
            <p:cNvSpPr>
              <a:spLocks noChangeArrowheads="1"/>
            </p:cNvSpPr>
            <p:nvPr/>
          </p:nvSpPr>
          <p:spPr bwMode="auto">
            <a:xfrm rot="5400000">
              <a:off x="3184" y="2230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13" name="Group 136"/>
            <p:cNvGrpSpPr>
              <a:grpSpLocks/>
            </p:cNvGrpSpPr>
            <p:nvPr/>
          </p:nvGrpSpPr>
          <p:grpSpPr bwMode="auto">
            <a:xfrm rot="16200000">
              <a:off x="3195" y="2237"/>
              <a:ext cx="194" cy="38"/>
              <a:chOff x="2623" y="2595"/>
              <a:chExt cx="194" cy="38"/>
            </a:xfrm>
          </p:grpSpPr>
          <p:sp>
            <p:nvSpPr>
              <p:cNvPr id="462985" name="Freeform 137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62986" name="Rectangle 138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62987" name="AutoShape 139"/>
            <p:cNvSpPr>
              <a:spLocks noChangeArrowheads="1"/>
            </p:cNvSpPr>
            <p:nvPr/>
          </p:nvSpPr>
          <p:spPr bwMode="auto">
            <a:xfrm rot="27000000">
              <a:off x="3356" y="214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14" name="Group 140"/>
          <p:cNvGrpSpPr>
            <a:grpSpLocks/>
          </p:cNvGrpSpPr>
          <p:nvPr/>
        </p:nvGrpSpPr>
        <p:grpSpPr bwMode="auto">
          <a:xfrm flipH="1">
            <a:off x="4638675" y="3997325"/>
            <a:ext cx="741363" cy="688975"/>
            <a:chOff x="3021" y="2159"/>
            <a:chExt cx="526" cy="495"/>
          </a:xfrm>
        </p:grpSpPr>
        <p:sp>
          <p:nvSpPr>
            <p:cNvPr id="462989" name="Rectangle 141"/>
            <p:cNvSpPr>
              <a:spLocks noChangeArrowheads="1"/>
            </p:cNvSpPr>
            <p:nvPr/>
          </p:nvSpPr>
          <p:spPr bwMode="auto">
            <a:xfrm>
              <a:off x="3076" y="2338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2990" name="Rectangle 142"/>
            <p:cNvSpPr>
              <a:spLocks noChangeArrowheads="1"/>
            </p:cNvSpPr>
            <p:nvPr/>
          </p:nvSpPr>
          <p:spPr bwMode="auto">
            <a:xfrm rot="13500000">
              <a:off x="3117" y="2125"/>
              <a:ext cx="44" cy="235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15" name="Group 143"/>
            <p:cNvGrpSpPr>
              <a:grpSpLocks/>
            </p:cNvGrpSpPr>
            <p:nvPr/>
          </p:nvGrpSpPr>
          <p:grpSpPr bwMode="auto">
            <a:xfrm>
              <a:off x="3061" y="2379"/>
              <a:ext cx="194" cy="38"/>
              <a:chOff x="2623" y="2595"/>
              <a:chExt cx="194" cy="38"/>
            </a:xfrm>
          </p:grpSpPr>
          <p:sp>
            <p:nvSpPr>
              <p:cNvPr id="462992" name="Freeform 144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62993" name="Rectangle 145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62994" name="AutoShape 146"/>
            <p:cNvSpPr>
              <a:spLocks noChangeArrowheads="1"/>
            </p:cNvSpPr>
            <p:nvPr/>
          </p:nvSpPr>
          <p:spPr bwMode="auto">
            <a:xfrm rot="10800000">
              <a:off x="3082" y="242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2995" name="AutoShape 147"/>
            <p:cNvSpPr>
              <a:spLocks noChangeArrowheads="1"/>
            </p:cNvSpPr>
            <p:nvPr/>
          </p:nvSpPr>
          <p:spPr bwMode="auto">
            <a:xfrm rot="137700000">
              <a:off x="3083" y="2242"/>
              <a:ext cx="222" cy="111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2996" name="Rectangle 148"/>
            <p:cNvSpPr>
              <a:spLocks noChangeArrowheads="1"/>
            </p:cNvSpPr>
            <p:nvPr/>
          </p:nvSpPr>
          <p:spPr bwMode="auto">
            <a:xfrm rot="5400000">
              <a:off x="3184" y="2230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16" name="Group 149"/>
            <p:cNvGrpSpPr>
              <a:grpSpLocks/>
            </p:cNvGrpSpPr>
            <p:nvPr/>
          </p:nvGrpSpPr>
          <p:grpSpPr bwMode="auto">
            <a:xfrm rot="16200000">
              <a:off x="3195" y="2237"/>
              <a:ext cx="194" cy="38"/>
              <a:chOff x="2623" y="2595"/>
              <a:chExt cx="194" cy="38"/>
            </a:xfrm>
          </p:grpSpPr>
          <p:sp>
            <p:nvSpPr>
              <p:cNvPr id="462998" name="Freeform 150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62999" name="Rectangle 151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63000" name="AutoShape 152"/>
            <p:cNvSpPr>
              <a:spLocks noChangeArrowheads="1"/>
            </p:cNvSpPr>
            <p:nvPr/>
          </p:nvSpPr>
          <p:spPr bwMode="auto">
            <a:xfrm rot="27000000">
              <a:off x="3356" y="214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sp>
        <p:nvSpPr>
          <p:cNvPr id="463001" name="Rectangle 153"/>
          <p:cNvSpPr>
            <a:spLocks noChangeArrowheads="1"/>
          </p:cNvSpPr>
          <p:nvPr/>
        </p:nvSpPr>
        <p:spPr bwMode="auto">
          <a:xfrm>
            <a:off x="4537075" y="4062413"/>
            <a:ext cx="276225" cy="142875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grpSp>
        <p:nvGrpSpPr>
          <p:cNvPr id="17" name="Group 154"/>
          <p:cNvGrpSpPr>
            <a:grpSpLocks/>
          </p:cNvGrpSpPr>
          <p:nvPr/>
        </p:nvGrpSpPr>
        <p:grpSpPr bwMode="auto">
          <a:xfrm>
            <a:off x="4006850" y="4649788"/>
            <a:ext cx="474663" cy="455612"/>
            <a:chOff x="3033" y="2644"/>
            <a:chExt cx="336" cy="328"/>
          </a:xfrm>
        </p:grpSpPr>
        <p:sp>
          <p:nvSpPr>
            <p:cNvPr id="463003" name="Oval 155"/>
            <p:cNvSpPr>
              <a:spLocks noChangeArrowheads="1"/>
            </p:cNvSpPr>
            <p:nvPr/>
          </p:nvSpPr>
          <p:spPr bwMode="auto">
            <a:xfrm>
              <a:off x="3157" y="2644"/>
              <a:ext cx="212" cy="21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004" name="Rectangle 156"/>
            <p:cNvSpPr>
              <a:spLocks noChangeArrowheads="1"/>
            </p:cNvSpPr>
            <p:nvPr/>
          </p:nvSpPr>
          <p:spPr bwMode="auto">
            <a:xfrm>
              <a:off x="3033" y="2884"/>
              <a:ext cx="240" cy="88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005" name="Line 157"/>
            <p:cNvSpPr>
              <a:spLocks noChangeShapeType="1"/>
            </p:cNvSpPr>
            <p:nvPr/>
          </p:nvSpPr>
          <p:spPr bwMode="auto">
            <a:xfrm>
              <a:off x="3154" y="2650"/>
              <a:ext cx="0" cy="2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18" name="Group 158"/>
          <p:cNvGrpSpPr>
            <a:grpSpLocks/>
          </p:cNvGrpSpPr>
          <p:nvPr/>
        </p:nvGrpSpPr>
        <p:grpSpPr bwMode="auto">
          <a:xfrm>
            <a:off x="5019675" y="4649788"/>
            <a:ext cx="473075" cy="455612"/>
            <a:chOff x="3033" y="2644"/>
            <a:chExt cx="336" cy="328"/>
          </a:xfrm>
        </p:grpSpPr>
        <p:sp>
          <p:nvSpPr>
            <p:cNvPr id="463007" name="Oval 159"/>
            <p:cNvSpPr>
              <a:spLocks noChangeArrowheads="1"/>
            </p:cNvSpPr>
            <p:nvPr/>
          </p:nvSpPr>
          <p:spPr bwMode="auto">
            <a:xfrm>
              <a:off x="3157" y="2644"/>
              <a:ext cx="212" cy="21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008" name="Rectangle 160"/>
            <p:cNvSpPr>
              <a:spLocks noChangeArrowheads="1"/>
            </p:cNvSpPr>
            <p:nvPr/>
          </p:nvSpPr>
          <p:spPr bwMode="auto">
            <a:xfrm>
              <a:off x="3033" y="2884"/>
              <a:ext cx="240" cy="88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009" name="Line 161"/>
            <p:cNvSpPr>
              <a:spLocks noChangeShapeType="1"/>
            </p:cNvSpPr>
            <p:nvPr/>
          </p:nvSpPr>
          <p:spPr bwMode="auto">
            <a:xfrm>
              <a:off x="3154" y="2650"/>
              <a:ext cx="0" cy="2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19" name="Group 162"/>
          <p:cNvGrpSpPr>
            <a:grpSpLocks/>
          </p:cNvGrpSpPr>
          <p:nvPr/>
        </p:nvGrpSpPr>
        <p:grpSpPr bwMode="auto">
          <a:xfrm rot="5400000">
            <a:off x="5667375" y="4105275"/>
            <a:ext cx="269875" cy="53975"/>
            <a:chOff x="2623" y="2595"/>
            <a:chExt cx="194" cy="38"/>
          </a:xfrm>
        </p:grpSpPr>
        <p:sp>
          <p:nvSpPr>
            <p:cNvPr id="463011" name="Freeform 163"/>
            <p:cNvSpPr>
              <a:spLocks/>
            </p:cNvSpPr>
            <p:nvPr/>
          </p:nvSpPr>
          <p:spPr bwMode="auto">
            <a:xfrm flipH="1">
              <a:off x="2623" y="2595"/>
              <a:ext cx="194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" y="3"/>
                </a:cxn>
                <a:cxn ang="0">
                  <a:pos x="32" y="0"/>
                </a:cxn>
                <a:cxn ang="0">
                  <a:pos x="48" y="0"/>
                </a:cxn>
                <a:cxn ang="0">
                  <a:pos x="63" y="3"/>
                </a:cxn>
                <a:cxn ang="0">
                  <a:pos x="79" y="8"/>
                </a:cxn>
              </a:cxnLst>
              <a:rect l="0" t="0" r="r" b="b"/>
              <a:pathLst>
                <a:path w="79" h="8">
                  <a:moveTo>
                    <a:pt x="0" y="8"/>
                  </a:moveTo>
                  <a:lnTo>
                    <a:pt x="16" y="3"/>
                  </a:lnTo>
                  <a:lnTo>
                    <a:pt x="32" y="0"/>
                  </a:lnTo>
                  <a:lnTo>
                    <a:pt x="48" y="0"/>
                  </a:lnTo>
                  <a:lnTo>
                    <a:pt x="63" y="3"/>
                  </a:lnTo>
                  <a:lnTo>
                    <a:pt x="79" y="8"/>
                  </a:lnTo>
                </a:path>
              </a:pathLst>
            </a:custGeom>
            <a:solidFill>
              <a:schemeClr val="folHlink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012" name="Rectangle 164"/>
            <p:cNvSpPr>
              <a:spLocks noChangeArrowheads="1"/>
            </p:cNvSpPr>
            <p:nvPr/>
          </p:nvSpPr>
          <p:spPr bwMode="auto">
            <a:xfrm flipH="1">
              <a:off x="2623" y="2616"/>
              <a:ext cx="194" cy="17"/>
            </a:xfrm>
            <a:prstGeom prst="rect">
              <a:avLst/>
            </a:prstGeom>
            <a:solidFill>
              <a:schemeClr val="folHlink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20" name="Group 165"/>
          <p:cNvGrpSpPr>
            <a:grpSpLocks/>
          </p:cNvGrpSpPr>
          <p:nvPr/>
        </p:nvGrpSpPr>
        <p:grpSpPr bwMode="auto">
          <a:xfrm rot="16200000">
            <a:off x="5303838" y="4105275"/>
            <a:ext cx="269875" cy="53975"/>
            <a:chOff x="2623" y="2595"/>
            <a:chExt cx="194" cy="38"/>
          </a:xfrm>
        </p:grpSpPr>
        <p:sp>
          <p:nvSpPr>
            <p:cNvPr id="463014" name="Freeform 166"/>
            <p:cNvSpPr>
              <a:spLocks/>
            </p:cNvSpPr>
            <p:nvPr/>
          </p:nvSpPr>
          <p:spPr bwMode="auto">
            <a:xfrm flipH="1">
              <a:off x="2623" y="2595"/>
              <a:ext cx="194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" y="3"/>
                </a:cxn>
                <a:cxn ang="0">
                  <a:pos x="32" y="0"/>
                </a:cxn>
                <a:cxn ang="0">
                  <a:pos x="48" y="0"/>
                </a:cxn>
                <a:cxn ang="0">
                  <a:pos x="63" y="3"/>
                </a:cxn>
                <a:cxn ang="0">
                  <a:pos x="79" y="8"/>
                </a:cxn>
              </a:cxnLst>
              <a:rect l="0" t="0" r="r" b="b"/>
              <a:pathLst>
                <a:path w="79" h="8">
                  <a:moveTo>
                    <a:pt x="0" y="8"/>
                  </a:moveTo>
                  <a:lnTo>
                    <a:pt x="16" y="3"/>
                  </a:lnTo>
                  <a:lnTo>
                    <a:pt x="32" y="0"/>
                  </a:lnTo>
                  <a:lnTo>
                    <a:pt x="48" y="0"/>
                  </a:lnTo>
                  <a:lnTo>
                    <a:pt x="63" y="3"/>
                  </a:lnTo>
                  <a:lnTo>
                    <a:pt x="79" y="8"/>
                  </a:lnTo>
                </a:path>
              </a:pathLst>
            </a:custGeom>
            <a:solidFill>
              <a:schemeClr val="folHlink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015" name="Rectangle 167"/>
            <p:cNvSpPr>
              <a:spLocks noChangeArrowheads="1"/>
            </p:cNvSpPr>
            <p:nvPr/>
          </p:nvSpPr>
          <p:spPr bwMode="auto">
            <a:xfrm flipH="1">
              <a:off x="2623" y="2616"/>
              <a:ext cx="194" cy="17"/>
            </a:xfrm>
            <a:prstGeom prst="rect">
              <a:avLst/>
            </a:prstGeom>
            <a:solidFill>
              <a:schemeClr val="folHlink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21" name="Group 168"/>
          <p:cNvGrpSpPr>
            <a:grpSpLocks/>
          </p:cNvGrpSpPr>
          <p:nvPr/>
        </p:nvGrpSpPr>
        <p:grpSpPr bwMode="auto">
          <a:xfrm>
            <a:off x="5603875" y="3992563"/>
            <a:ext cx="0" cy="279400"/>
            <a:chOff x="4296" y="2484"/>
            <a:chExt cx="0" cy="200"/>
          </a:xfrm>
        </p:grpSpPr>
        <p:sp>
          <p:nvSpPr>
            <p:cNvPr id="463017" name="Line 169"/>
            <p:cNvSpPr>
              <a:spLocks noChangeShapeType="1"/>
            </p:cNvSpPr>
            <p:nvPr/>
          </p:nvSpPr>
          <p:spPr bwMode="auto">
            <a:xfrm>
              <a:off x="4296" y="2484"/>
              <a:ext cx="0" cy="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018" name="Line 170"/>
            <p:cNvSpPr>
              <a:spLocks noChangeShapeType="1"/>
            </p:cNvSpPr>
            <p:nvPr/>
          </p:nvSpPr>
          <p:spPr bwMode="auto">
            <a:xfrm>
              <a:off x="4296" y="2616"/>
              <a:ext cx="0" cy="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22" name="Group 171"/>
          <p:cNvGrpSpPr>
            <a:grpSpLocks/>
          </p:cNvGrpSpPr>
          <p:nvPr/>
        </p:nvGrpSpPr>
        <p:grpSpPr bwMode="auto">
          <a:xfrm rot="5400000">
            <a:off x="3775075" y="4105275"/>
            <a:ext cx="269875" cy="53975"/>
            <a:chOff x="2623" y="2595"/>
            <a:chExt cx="194" cy="38"/>
          </a:xfrm>
        </p:grpSpPr>
        <p:sp>
          <p:nvSpPr>
            <p:cNvPr id="463020" name="Freeform 172"/>
            <p:cNvSpPr>
              <a:spLocks/>
            </p:cNvSpPr>
            <p:nvPr/>
          </p:nvSpPr>
          <p:spPr bwMode="auto">
            <a:xfrm flipH="1">
              <a:off x="2623" y="2595"/>
              <a:ext cx="194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" y="3"/>
                </a:cxn>
                <a:cxn ang="0">
                  <a:pos x="32" y="0"/>
                </a:cxn>
                <a:cxn ang="0">
                  <a:pos x="48" y="0"/>
                </a:cxn>
                <a:cxn ang="0">
                  <a:pos x="63" y="3"/>
                </a:cxn>
                <a:cxn ang="0">
                  <a:pos x="79" y="8"/>
                </a:cxn>
              </a:cxnLst>
              <a:rect l="0" t="0" r="r" b="b"/>
              <a:pathLst>
                <a:path w="79" h="8">
                  <a:moveTo>
                    <a:pt x="0" y="8"/>
                  </a:moveTo>
                  <a:lnTo>
                    <a:pt x="16" y="3"/>
                  </a:lnTo>
                  <a:lnTo>
                    <a:pt x="32" y="0"/>
                  </a:lnTo>
                  <a:lnTo>
                    <a:pt x="48" y="0"/>
                  </a:lnTo>
                  <a:lnTo>
                    <a:pt x="63" y="3"/>
                  </a:lnTo>
                  <a:lnTo>
                    <a:pt x="79" y="8"/>
                  </a:lnTo>
                </a:path>
              </a:pathLst>
            </a:custGeom>
            <a:solidFill>
              <a:schemeClr val="folHlink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021" name="Rectangle 173"/>
            <p:cNvSpPr>
              <a:spLocks noChangeArrowheads="1"/>
            </p:cNvSpPr>
            <p:nvPr/>
          </p:nvSpPr>
          <p:spPr bwMode="auto">
            <a:xfrm flipH="1">
              <a:off x="2623" y="2616"/>
              <a:ext cx="194" cy="17"/>
            </a:xfrm>
            <a:prstGeom prst="rect">
              <a:avLst/>
            </a:prstGeom>
            <a:solidFill>
              <a:schemeClr val="folHlink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23" name="Group 174"/>
          <p:cNvGrpSpPr>
            <a:grpSpLocks/>
          </p:cNvGrpSpPr>
          <p:nvPr/>
        </p:nvGrpSpPr>
        <p:grpSpPr bwMode="auto">
          <a:xfrm rot="16200000">
            <a:off x="3413125" y="4105275"/>
            <a:ext cx="269875" cy="53975"/>
            <a:chOff x="2623" y="2595"/>
            <a:chExt cx="194" cy="38"/>
          </a:xfrm>
        </p:grpSpPr>
        <p:sp>
          <p:nvSpPr>
            <p:cNvPr id="463023" name="Freeform 175"/>
            <p:cNvSpPr>
              <a:spLocks/>
            </p:cNvSpPr>
            <p:nvPr/>
          </p:nvSpPr>
          <p:spPr bwMode="auto">
            <a:xfrm flipH="1">
              <a:off x="2623" y="2595"/>
              <a:ext cx="194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" y="3"/>
                </a:cxn>
                <a:cxn ang="0">
                  <a:pos x="32" y="0"/>
                </a:cxn>
                <a:cxn ang="0">
                  <a:pos x="48" y="0"/>
                </a:cxn>
                <a:cxn ang="0">
                  <a:pos x="63" y="3"/>
                </a:cxn>
                <a:cxn ang="0">
                  <a:pos x="79" y="8"/>
                </a:cxn>
              </a:cxnLst>
              <a:rect l="0" t="0" r="r" b="b"/>
              <a:pathLst>
                <a:path w="79" h="8">
                  <a:moveTo>
                    <a:pt x="0" y="8"/>
                  </a:moveTo>
                  <a:lnTo>
                    <a:pt x="16" y="3"/>
                  </a:lnTo>
                  <a:lnTo>
                    <a:pt x="32" y="0"/>
                  </a:lnTo>
                  <a:lnTo>
                    <a:pt x="48" y="0"/>
                  </a:lnTo>
                  <a:lnTo>
                    <a:pt x="63" y="3"/>
                  </a:lnTo>
                  <a:lnTo>
                    <a:pt x="79" y="8"/>
                  </a:lnTo>
                </a:path>
              </a:pathLst>
            </a:custGeom>
            <a:solidFill>
              <a:schemeClr val="folHlink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024" name="Rectangle 176"/>
            <p:cNvSpPr>
              <a:spLocks noChangeArrowheads="1"/>
            </p:cNvSpPr>
            <p:nvPr/>
          </p:nvSpPr>
          <p:spPr bwMode="auto">
            <a:xfrm flipH="1">
              <a:off x="2623" y="2616"/>
              <a:ext cx="194" cy="17"/>
            </a:xfrm>
            <a:prstGeom prst="rect">
              <a:avLst/>
            </a:prstGeom>
            <a:solidFill>
              <a:schemeClr val="folHlink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24" name="Group 177"/>
          <p:cNvGrpSpPr>
            <a:grpSpLocks/>
          </p:cNvGrpSpPr>
          <p:nvPr/>
        </p:nvGrpSpPr>
        <p:grpSpPr bwMode="auto">
          <a:xfrm>
            <a:off x="3713163" y="3992563"/>
            <a:ext cx="0" cy="279400"/>
            <a:chOff x="4296" y="2484"/>
            <a:chExt cx="0" cy="200"/>
          </a:xfrm>
        </p:grpSpPr>
        <p:sp>
          <p:nvSpPr>
            <p:cNvPr id="463026" name="Line 178"/>
            <p:cNvSpPr>
              <a:spLocks noChangeShapeType="1"/>
            </p:cNvSpPr>
            <p:nvPr/>
          </p:nvSpPr>
          <p:spPr bwMode="auto">
            <a:xfrm>
              <a:off x="4296" y="2484"/>
              <a:ext cx="0" cy="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027" name="Line 179"/>
            <p:cNvSpPr>
              <a:spLocks noChangeShapeType="1"/>
            </p:cNvSpPr>
            <p:nvPr/>
          </p:nvSpPr>
          <p:spPr bwMode="auto">
            <a:xfrm>
              <a:off x="4296" y="2616"/>
              <a:ext cx="0" cy="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sp>
        <p:nvSpPr>
          <p:cNvPr id="463028" name="Rectangle 180"/>
          <p:cNvSpPr>
            <a:spLocks noChangeArrowheads="1"/>
          </p:cNvSpPr>
          <p:nvPr/>
        </p:nvSpPr>
        <p:spPr bwMode="auto">
          <a:xfrm rot="21600000">
            <a:off x="2601913" y="4325938"/>
            <a:ext cx="89217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Faraday isolator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029" name="Rectangle 181"/>
          <p:cNvSpPr>
            <a:spLocks noChangeArrowheads="1"/>
          </p:cNvSpPr>
          <p:nvPr/>
        </p:nvSpPr>
        <p:spPr bwMode="auto">
          <a:xfrm flipH="1">
            <a:off x="2846388" y="4037013"/>
            <a:ext cx="368300" cy="190500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030" name="Rectangle 182"/>
          <p:cNvSpPr>
            <a:spLocks noChangeArrowheads="1"/>
          </p:cNvSpPr>
          <p:nvPr/>
        </p:nvSpPr>
        <p:spPr bwMode="auto">
          <a:xfrm>
            <a:off x="3251200" y="4041775"/>
            <a:ext cx="179388" cy="179388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031" name="Line 183"/>
          <p:cNvSpPr>
            <a:spLocks noChangeShapeType="1"/>
          </p:cNvSpPr>
          <p:nvPr/>
        </p:nvSpPr>
        <p:spPr bwMode="auto">
          <a:xfrm>
            <a:off x="3252788" y="4043363"/>
            <a:ext cx="174625" cy="177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032" name="Rectangle 184"/>
          <p:cNvSpPr>
            <a:spLocks noChangeArrowheads="1"/>
          </p:cNvSpPr>
          <p:nvPr/>
        </p:nvSpPr>
        <p:spPr bwMode="auto">
          <a:xfrm>
            <a:off x="2627313" y="4041775"/>
            <a:ext cx="180975" cy="179388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033" name="Line 185"/>
          <p:cNvSpPr>
            <a:spLocks noChangeShapeType="1"/>
          </p:cNvSpPr>
          <p:nvPr/>
        </p:nvSpPr>
        <p:spPr bwMode="auto">
          <a:xfrm>
            <a:off x="2628900" y="4043363"/>
            <a:ext cx="176213" cy="177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034" name="Freeform 186"/>
          <p:cNvSpPr>
            <a:spLocks/>
          </p:cNvSpPr>
          <p:nvPr/>
        </p:nvSpPr>
        <p:spPr bwMode="auto">
          <a:xfrm rot="5400000" flipH="1">
            <a:off x="2231231" y="4120357"/>
            <a:ext cx="269875" cy="23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chemeClr val="folHlink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035" name="Rectangle 187"/>
          <p:cNvSpPr>
            <a:spLocks noChangeArrowheads="1"/>
          </p:cNvSpPr>
          <p:nvPr/>
        </p:nvSpPr>
        <p:spPr bwMode="auto">
          <a:xfrm rot="5400000" flipH="1">
            <a:off x="2201069" y="4120356"/>
            <a:ext cx="269875" cy="23813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036" name="Freeform 188"/>
          <p:cNvSpPr>
            <a:spLocks/>
          </p:cNvSpPr>
          <p:nvPr/>
        </p:nvSpPr>
        <p:spPr bwMode="auto">
          <a:xfrm rot="16200000" flipH="1">
            <a:off x="1859756" y="4118770"/>
            <a:ext cx="269875" cy="23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chemeClr val="folHlink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037" name="Rectangle 189"/>
          <p:cNvSpPr>
            <a:spLocks noChangeArrowheads="1"/>
          </p:cNvSpPr>
          <p:nvPr/>
        </p:nvSpPr>
        <p:spPr bwMode="auto">
          <a:xfrm rot="16200000" flipH="1">
            <a:off x="1888331" y="4118770"/>
            <a:ext cx="269875" cy="23812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038" name="Line 190"/>
          <p:cNvSpPr>
            <a:spLocks noChangeShapeType="1"/>
          </p:cNvSpPr>
          <p:nvPr/>
        </p:nvSpPr>
        <p:spPr bwMode="auto">
          <a:xfrm>
            <a:off x="2171700" y="3992563"/>
            <a:ext cx="0" cy="95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039" name="Line 191"/>
          <p:cNvSpPr>
            <a:spLocks noChangeShapeType="1"/>
          </p:cNvSpPr>
          <p:nvPr/>
        </p:nvSpPr>
        <p:spPr bwMode="auto">
          <a:xfrm>
            <a:off x="2171700" y="4176713"/>
            <a:ext cx="0" cy="95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040" name="Line 192"/>
          <p:cNvSpPr>
            <a:spLocks noChangeShapeType="1"/>
          </p:cNvSpPr>
          <p:nvPr/>
        </p:nvSpPr>
        <p:spPr bwMode="auto">
          <a:xfrm>
            <a:off x="2566988" y="3992563"/>
            <a:ext cx="0" cy="95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041" name="Line 193"/>
          <p:cNvSpPr>
            <a:spLocks noChangeShapeType="1"/>
          </p:cNvSpPr>
          <p:nvPr/>
        </p:nvSpPr>
        <p:spPr bwMode="auto">
          <a:xfrm>
            <a:off x="2566988" y="4176713"/>
            <a:ext cx="0" cy="95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042" name="Line 194"/>
          <p:cNvSpPr>
            <a:spLocks noChangeShapeType="1"/>
          </p:cNvSpPr>
          <p:nvPr/>
        </p:nvSpPr>
        <p:spPr bwMode="auto">
          <a:xfrm rot="-16200000">
            <a:off x="-381794" y="4771232"/>
            <a:ext cx="1277937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grpSp>
        <p:nvGrpSpPr>
          <p:cNvPr id="25" name="Group 195"/>
          <p:cNvGrpSpPr>
            <a:grpSpLocks/>
          </p:cNvGrpSpPr>
          <p:nvPr/>
        </p:nvGrpSpPr>
        <p:grpSpPr bwMode="auto">
          <a:xfrm>
            <a:off x="1570038" y="2720975"/>
            <a:ext cx="739775" cy="687388"/>
            <a:chOff x="3021" y="2159"/>
            <a:chExt cx="526" cy="495"/>
          </a:xfrm>
        </p:grpSpPr>
        <p:sp>
          <p:nvSpPr>
            <p:cNvPr id="463044" name="Rectangle 196"/>
            <p:cNvSpPr>
              <a:spLocks noChangeArrowheads="1"/>
            </p:cNvSpPr>
            <p:nvPr/>
          </p:nvSpPr>
          <p:spPr bwMode="auto">
            <a:xfrm>
              <a:off x="3076" y="2338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045" name="Rectangle 197"/>
            <p:cNvSpPr>
              <a:spLocks noChangeArrowheads="1"/>
            </p:cNvSpPr>
            <p:nvPr/>
          </p:nvSpPr>
          <p:spPr bwMode="auto">
            <a:xfrm rot="13500000">
              <a:off x="3117" y="2125"/>
              <a:ext cx="44" cy="235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26" name="Group 198"/>
            <p:cNvGrpSpPr>
              <a:grpSpLocks/>
            </p:cNvGrpSpPr>
            <p:nvPr/>
          </p:nvGrpSpPr>
          <p:grpSpPr bwMode="auto">
            <a:xfrm>
              <a:off x="3061" y="2379"/>
              <a:ext cx="194" cy="38"/>
              <a:chOff x="2623" y="2595"/>
              <a:chExt cx="194" cy="38"/>
            </a:xfrm>
          </p:grpSpPr>
          <p:sp>
            <p:nvSpPr>
              <p:cNvPr id="463047" name="Freeform 199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63048" name="Rectangle 200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63049" name="AutoShape 201"/>
            <p:cNvSpPr>
              <a:spLocks noChangeArrowheads="1"/>
            </p:cNvSpPr>
            <p:nvPr/>
          </p:nvSpPr>
          <p:spPr bwMode="auto">
            <a:xfrm rot="10800000">
              <a:off x="3082" y="242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050" name="AutoShape 202"/>
            <p:cNvSpPr>
              <a:spLocks noChangeArrowheads="1"/>
            </p:cNvSpPr>
            <p:nvPr/>
          </p:nvSpPr>
          <p:spPr bwMode="auto">
            <a:xfrm rot="137700000">
              <a:off x="3083" y="2242"/>
              <a:ext cx="222" cy="111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051" name="Rectangle 203"/>
            <p:cNvSpPr>
              <a:spLocks noChangeArrowheads="1"/>
            </p:cNvSpPr>
            <p:nvPr/>
          </p:nvSpPr>
          <p:spPr bwMode="auto">
            <a:xfrm rot="5400000">
              <a:off x="3184" y="2230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27" name="Group 204"/>
            <p:cNvGrpSpPr>
              <a:grpSpLocks/>
            </p:cNvGrpSpPr>
            <p:nvPr/>
          </p:nvGrpSpPr>
          <p:grpSpPr bwMode="auto">
            <a:xfrm rot="16200000">
              <a:off x="3195" y="2237"/>
              <a:ext cx="194" cy="38"/>
              <a:chOff x="2623" y="2595"/>
              <a:chExt cx="194" cy="38"/>
            </a:xfrm>
          </p:grpSpPr>
          <p:sp>
            <p:nvSpPr>
              <p:cNvPr id="463053" name="Freeform 205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63054" name="Rectangle 206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63055" name="AutoShape 207"/>
            <p:cNvSpPr>
              <a:spLocks noChangeArrowheads="1"/>
            </p:cNvSpPr>
            <p:nvPr/>
          </p:nvSpPr>
          <p:spPr bwMode="auto">
            <a:xfrm rot="27000000">
              <a:off x="3356" y="214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28" name="Group 208"/>
          <p:cNvGrpSpPr>
            <a:grpSpLocks/>
          </p:cNvGrpSpPr>
          <p:nvPr/>
        </p:nvGrpSpPr>
        <p:grpSpPr bwMode="auto">
          <a:xfrm flipH="1">
            <a:off x="2219325" y="2720975"/>
            <a:ext cx="739775" cy="687388"/>
            <a:chOff x="3021" y="2159"/>
            <a:chExt cx="526" cy="495"/>
          </a:xfrm>
        </p:grpSpPr>
        <p:sp>
          <p:nvSpPr>
            <p:cNvPr id="463057" name="Rectangle 209"/>
            <p:cNvSpPr>
              <a:spLocks noChangeArrowheads="1"/>
            </p:cNvSpPr>
            <p:nvPr/>
          </p:nvSpPr>
          <p:spPr bwMode="auto">
            <a:xfrm>
              <a:off x="3076" y="2338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058" name="Rectangle 210"/>
            <p:cNvSpPr>
              <a:spLocks noChangeArrowheads="1"/>
            </p:cNvSpPr>
            <p:nvPr/>
          </p:nvSpPr>
          <p:spPr bwMode="auto">
            <a:xfrm rot="13500000">
              <a:off x="3117" y="2125"/>
              <a:ext cx="44" cy="235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29" name="Group 211"/>
            <p:cNvGrpSpPr>
              <a:grpSpLocks/>
            </p:cNvGrpSpPr>
            <p:nvPr/>
          </p:nvGrpSpPr>
          <p:grpSpPr bwMode="auto">
            <a:xfrm>
              <a:off x="3061" y="2379"/>
              <a:ext cx="194" cy="38"/>
              <a:chOff x="2623" y="2595"/>
              <a:chExt cx="194" cy="38"/>
            </a:xfrm>
          </p:grpSpPr>
          <p:sp>
            <p:nvSpPr>
              <p:cNvPr id="463060" name="Freeform 212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63061" name="Rectangle 213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63062" name="AutoShape 214"/>
            <p:cNvSpPr>
              <a:spLocks noChangeArrowheads="1"/>
            </p:cNvSpPr>
            <p:nvPr/>
          </p:nvSpPr>
          <p:spPr bwMode="auto">
            <a:xfrm rot="10800000">
              <a:off x="3082" y="242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063" name="AutoShape 215"/>
            <p:cNvSpPr>
              <a:spLocks noChangeArrowheads="1"/>
            </p:cNvSpPr>
            <p:nvPr/>
          </p:nvSpPr>
          <p:spPr bwMode="auto">
            <a:xfrm rot="137700000">
              <a:off x="3083" y="2242"/>
              <a:ext cx="222" cy="111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064" name="Rectangle 216"/>
            <p:cNvSpPr>
              <a:spLocks noChangeArrowheads="1"/>
            </p:cNvSpPr>
            <p:nvPr/>
          </p:nvSpPr>
          <p:spPr bwMode="auto">
            <a:xfrm rot="5400000">
              <a:off x="3184" y="2230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30" name="Group 217"/>
            <p:cNvGrpSpPr>
              <a:grpSpLocks/>
            </p:cNvGrpSpPr>
            <p:nvPr/>
          </p:nvGrpSpPr>
          <p:grpSpPr bwMode="auto">
            <a:xfrm rot="16200000">
              <a:off x="3195" y="2237"/>
              <a:ext cx="194" cy="38"/>
              <a:chOff x="2623" y="2595"/>
              <a:chExt cx="194" cy="38"/>
            </a:xfrm>
          </p:grpSpPr>
          <p:sp>
            <p:nvSpPr>
              <p:cNvPr id="463066" name="Freeform 218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63067" name="Rectangle 219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63068" name="AutoShape 220"/>
            <p:cNvSpPr>
              <a:spLocks noChangeArrowheads="1"/>
            </p:cNvSpPr>
            <p:nvPr/>
          </p:nvSpPr>
          <p:spPr bwMode="auto">
            <a:xfrm rot="27000000">
              <a:off x="3356" y="214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sp>
        <p:nvSpPr>
          <p:cNvPr id="463069" name="Rectangle 221"/>
          <p:cNvSpPr>
            <a:spLocks noChangeArrowheads="1"/>
          </p:cNvSpPr>
          <p:nvPr/>
        </p:nvSpPr>
        <p:spPr bwMode="auto">
          <a:xfrm>
            <a:off x="2117725" y="2786063"/>
            <a:ext cx="276225" cy="141287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grpSp>
        <p:nvGrpSpPr>
          <p:cNvPr id="31" name="Group 222"/>
          <p:cNvGrpSpPr>
            <a:grpSpLocks/>
          </p:cNvGrpSpPr>
          <p:nvPr/>
        </p:nvGrpSpPr>
        <p:grpSpPr bwMode="auto">
          <a:xfrm>
            <a:off x="1589088" y="3400425"/>
            <a:ext cx="473075" cy="455613"/>
            <a:chOff x="1444" y="2051"/>
            <a:chExt cx="336" cy="328"/>
          </a:xfrm>
        </p:grpSpPr>
        <p:sp>
          <p:nvSpPr>
            <p:cNvPr id="463071" name="Oval 223"/>
            <p:cNvSpPr>
              <a:spLocks noChangeArrowheads="1"/>
            </p:cNvSpPr>
            <p:nvPr/>
          </p:nvSpPr>
          <p:spPr bwMode="auto">
            <a:xfrm>
              <a:off x="1568" y="2051"/>
              <a:ext cx="212" cy="21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072" name="Line 224"/>
            <p:cNvSpPr>
              <a:spLocks noChangeShapeType="1"/>
            </p:cNvSpPr>
            <p:nvPr/>
          </p:nvSpPr>
          <p:spPr bwMode="auto">
            <a:xfrm>
              <a:off x="1565" y="2057"/>
              <a:ext cx="0" cy="2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073" name="Rectangle 225"/>
            <p:cNvSpPr>
              <a:spLocks noChangeArrowheads="1"/>
            </p:cNvSpPr>
            <p:nvPr/>
          </p:nvSpPr>
          <p:spPr bwMode="auto">
            <a:xfrm>
              <a:off x="1444" y="2291"/>
              <a:ext cx="240" cy="88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462949" name="Group 226"/>
          <p:cNvGrpSpPr>
            <a:grpSpLocks/>
          </p:cNvGrpSpPr>
          <p:nvPr/>
        </p:nvGrpSpPr>
        <p:grpSpPr bwMode="auto">
          <a:xfrm>
            <a:off x="2598738" y="3400425"/>
            <a:ext cx="473075" cy="455613"/>
            <a:chOff x="2162" y="2051"/>
            <a:chExt cx="336" cy="328"/>
          </a:xfrm>
        </p:grpSpPr>
        <p:sp>
          <p:nvSpPr>
            <p:cNvPr id="463075" name="Oval 227"/>
            <p:cNvSpPr>
              <a:spLocks noChangeArrowheads="1"/>
            </p:cNvSpPr>
            <p:nvPr/>
          </p:nvSpPr>
          <p:spPr bwMode="auto">
            <a:xfrm>
              <a:off x="2286" y="2051"/>
              <a:ext cx="212" cy="21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076" name="Line 228"/>
            <p:cNvSpPr>
              <a:spLocks noChangeShapeType="1"/>
            </p:cNvSpPr>
            <p:nvPr/>
          </p:nvSpPr>
          <p:spPr bwMode="auto">
            <a:xfrm>
              <a:off x="2283" y="2057"/>
              <a:ext cx="0" cy="2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077" name="Rectangle 229"/>
            <p:cNvSpPr>
              <a:spLocks noChangeArrowheads="1"/>
            </p:cNvSpPr>
            <p:nvPr/>
          </p:nvSpPr>
          <p:spPr bwMode="auto">
            <a:xfrm>
              <a:off x="2162" y="2291"/>
              <a:ext cx="240" cy="88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sp>
        <p:nvSpPr>
          <p:cNvPr id="463078" name="Rectangle 230"/>
          <p:cNvSpPr>
            <a:spLocks noChangeArrowheads="1"/>
          </p:cNvSpPr>
          <p:nvPr/>
        </p:nvSpPr>
        <p:spPr bwMode="auto">
          <a:xfrm flipH="1">
            <a:off x="623888" y="4046538"/>
            <a:ext cx="690562" cy="168275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grpSp>
        <p:nvGrpSpPr>
          <p:cNvPr id="462953" name="Group 231"/>
          <p:cNvGrpSpPr>
            <a:grpSpLocks/>
          </p:cNvGrpSpPr>
          <p:nvPr/>
        </p:nvGrpSpPr>
        <p:grpSpPr bwMode="auto">
          <a:xfrm>
            <a:off x="471488" y="3954463"/>
            <a:ext cx="993775" cy="63500"/>
            <a:chOff x="751" y="2450"/>
            <a:chExt cx="705" cy="46"/>
          </a:xfrm>
        </p:grpSpPr>
        <p:sp>
          <p:nvSpPr>
            <p:cNvPr id="463080" name="AutoShape 232"/>
            <p:cNvSpPr>
              <a:spLocks noChangeArrowheads="1"/>
            </p:cNvSpPr>
            <p:nvPr/>
          </p:nvSpPr>
          <p:spPr bwMode="auto">
            <a:xfrm>
              <a:off x="848" y="2450"/>
              <a:ext cx="514" cy="46"/>
            </a:xfrm>
            <a:prstGeom prst="roundRect">
              <a:avLst>
                <a:gd name="adj" fmla="val 47477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462956" name="Group 233"/>
            <p:cNvGrpSpPr>
              <a:grpSpLocks/>
            </p:cNvGrpSpPr>
            <p:nvPr/>
          </p:nvGrpSpPr>
          <p:grpSpPr bwMode="auto">
            <a:xfrm>
              <a:off x="751" y="2460"/>
              <a:ext cx="137" cy="27"/>
              <a:chOff x="751" y="2460"/>
              <a:chExt cx="137" cy="27"/>
            </a:xfrm>
          </p:grpSpPr>
          <p:sp>
            <p:nvSpPr>
              <p:cNvPr id="463082" name="Line 234"/>
              <p:cNvSpPr>
                <a:spLocks noChangeShapeType="1"/>
              </p:cNvSpPr>
              <p:nvPr/>
            </p:nvSpPr>
            <p:spPr bwMode="auto">
              <a:xfrm>
                <a:off x="751" y="2473"/>
                <a:ext cx="1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63083" name="Oval 235"/>
              <p:cNvSpPr>
                <a:spLocks noChangeArrowheads="1"/>
              </p:cNvSpPr>
              <p:nvPr/>
            </p:nvSpPr>
            <p:spPr bwMode="auto">
              <a:xfrm>
                <a:off x="861" y="2460"/>
                <a:ext cx="27" cy="2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grpSp>
          <p:nvGrpSpPr>
            <p:cNvPr id="462962" name="Group 236"/>
            <p:cNvGrpSpPr>
              <a:grpSpLocks/>
            </p:cNvGrpSpPr>
            <p:nvPr/>
          </p:nvGrpSpPr>
          <p:grpSpPr bwMode="auto">
            <a:xfrm rot="10800000">
              <a:off x="1319" y="2460"/>
              <a:ext cx="137" cy="27"/>
              <a:chOff x="751" y="2460"/>
              <a:chExt cx="137" cy="27"/>
            </a:xfrm>
          </p:grpSpPr>
          <p:sp>
            <p:nvSpPr>
              <p:cNvPr id="463085" name="Line 237"/>
              <p:cNvSpPr>
                <a:spLocks noChangeShapeType="1"/>
              </p:cNvSpPr>
              <p:nvPr/>
            </p:nvSpPr>
            <p:spPr bwMode="auto">
              <a:xfrm>
                <a:off x="751" y="2473"/>
                <a:ext cx="1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63086" name="Oval 238"/>
              <p:cNvSpPr>
                <a:spLocks noChangeArrowheads="1"/>
              </p:cNvSpPr>
              <p:nvPr/>
            </p:nvSpPr>
            <p:spPr bwMode="auto">
              <a:xfrm>
                <a:off x="861" y="2460"/>
                <a:ext cx="27" cy="2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</p:grpSp>
      <p:grpSp>
        <p:nvGrpSpPr>
          <p:cNvPr id="462967" name="Group 239"/>
          <p:cNvGrpSpPr>
            <a:grpSpLocks/>
          </p:cNvGrpSpPr>
          <p:nvPr/>
        </p:nvGrpSpPr>
        <p:grpSpPr bwMode="auto">
          <a:xfrm>
            <a:off x="471488" y="4244975"/>
            <a:ext cx="993775" cy="63500"/>
            <a:chOff x="751" y="2450"/>
            <a:chExt cx="705" cy="46"/>
          </a:xfrm>
        </p:grpSpPr>
        <p:sp>
          <p:nvSpPr>
            <p:cNvPr id="463088" name="AutoShape 240"/>
            <p:cNvSpPr>
              <a:spLocks noChangeArrowheads="1"/>
            </p:cNvSpPr>
            <p:nvPr/>
          </p:nvSpPr>
          <p:spPr bwMode="auto">
            <a:xfrm>
              <a:off x="848" y="2450"/>
              <a:ext cx="514" cy="46"/>
            </a:xfrm>
            <a:prstGeom prst="roundRect">
              <a:avLst>
                <a:gd name="adj" fmla="val 47477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462971" name="Group 241"/>
            <p:cNvGrpSpPr>
              <a:grpSpLocks/>
            </p:cNvGrpSpPr>
            <p:nvPr/>
          </p:nvGrpSpPr>
          <p:grpSpPr bwMode="auto">
            <a:xfrm>
              <a:off x="751" y="2460"/>
              <a:ext cx="137" cy="27"/>
              <a:chOff x="751" y="2460"/>
              <a:chExt cx="137" cy="27"/>
            </a:xfrm>
          </p:grpSpPr>
          <p:sp>
            <p:nvSpPr>
              <p:cNvPr id="463090" name="Line 242"/>
              <p:cNvSpPr>
                <a:spLocks noChangeShapeType="1"/>
              </p:cNvSpPr>
              <p:nvPr/>
            </p:nvSpPr>
            <p:spPr bwMode="auto">
              <a:xfrm>
                <a:off x="751" y="2473"/>
                <a:ext cx="1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63091" name="Oval 243"/>
              <p:cNvSpPr>
                <a:spLocks noChangeArrowheads="1"/>
              </p:cNvSpPr>
              <p:nvPr/>
            </p:nvSpPr>
            <p:spPr bwMode="auto">
              <a:xfrm>
                <a:off x="861" y="2460"/>
                <a:ext cx="27" cy="2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grpSp>
          <p:nvGrpSpPr>
            <p:cNvPr id="462975" name="Group 244"/>
            <p:cNvGrpSpPr>
              <a:grpSpLocks/>
            </p:cNvGrpSpPr>
            <p:nvPr/>
          </p:nvGrpSpPr>
          <p:grpSpPr bwMode="auto">
            <a:xfrm rot="10800000">
              <a:off x="1319" y="2460"/>
              <a:ext cx="137" cy="27"/>
              <a:chOff x="751" y="2460"/>
              <a:chExt cx="137" cy="27"/>
            </a:xfrm>
          </p:grpSpPr>
          <p:sp>
            <p:nvSpPr>
              <p:cNvPr id="463093" name="Line 245"/>
              <p:cNvSpPr>
                <a:spLocks noChangeShapeType="1"/>
              </p:cNvSpPr>
              <p:nvPr/>
            </p:nvSpPr>
            <p:spPr bwMode="auto">
              <a:xfrm>
                <a:off x="751" y="2473"/>
                <a:ext cx="1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63094" name="Oval 246"/>
              <p:cNvSpPr>
                <a:spLocks noChangeArrowheads="1"/>
              </p:cNvSpPr>
              <p:nvPr/>
            </p:nvSpPr>
            <p:spPr bwMode="auto">
              <a:xfrm>
                <a:off x="861" y="2460"/>
                <a:ext cx="27" cy="2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</p:grpSp>
      <p:sp>
        <p:nvSpPr>
          <p:cNvPr id="463095" name="Rectangle 247"/>
          <p:cNvSpPr>
            <a:spLocks noChangeArrowheads="1"/>
          </p:cNvSpPr>
          <p:nvPr/>
        </p:nvSpPr>
        <p:spPr bwMode="auto">
          <a:xfrm rot="21600000">
            <a:off x="300038" y="4325938"/>
            <a:ext cx="132397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Fast current control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096" name="Rectangle 248"/>
          <p:cNvSpPr>
            <a:spLocks noChangeArrowheads="1"/>
          </p:cNvSpPr>
          <p:nvPr/>
        </p:nvSpPr>
        <p:spPr bwMode="auto">
          <a:xfrm rot="2700000">
            <a:off x="203994" y="4004469"/>
            <a:ext cx="61912" cy="2540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097" name="Rectangle 249"/>
          <p:cNvSpPr>
            <a:spLocks noChangeArrowheads="1"/>
          </p:cNvSpPr>
          <p:nvPr/>
        </p:nvSpPr>
        <p:spPr bwMode="auto">
          <a:xfrm rot="8100000">
            <a:off x="203200" y="5287963"/>
            <a:ext cx="63500" cy="250825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098" name="Freeform 250"/>
          <p:cNvSpPr>
            <a:spLocks/>
          </p:cNvSpPr>
          <p:nvPr/>
        </p:nvSpPr>
        <p:spPr bwMode="auto">
          <a:xfrm rot="5400000" flipH="1">
            <a:off x="2127250" y="5400676"/>
            <a:ext cx="268287" cy="23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chemeClr val="folHlink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099" name="Rectangle 251"/>
          <p:cNvSpPr>
            <a:spLocks noChangeArrowheads="1"/>
          </p:cNvSpPr>
          <p:nvPr/>
        </p:nvSpPr>
        <p:spPr bwMode="auto">
          <a:xfrm rot="5400000" flipH="1">
            <a:off x="2098675" y="5400676"/>
            <a:ext cx="268287" cy="23812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00" name="Freeform 252"/>
          <p:cNvSpPr>
            <a:spLocks/>
          </p:cNvSpPr>
          <p:nvPr/>
        </p:nvSpPr>
        <p:spPr bwMode="auto">
          <a:xfrm rot="16200000" flipH="1">
            <a:off x="484981" y="5399882"/>
            <a:ext cx="268287" cy="254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chemeClr val="folHlink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01" name="Rectangle 253"/>
          <p:cNvSpPr>
            <a:spLocks noChangeArrowheads="1"/>
          </p:cNvSpPr>
          <p:nvPr/>
        </p:nvSpPr>
        <p:spPr bwMode="auto">
          <a:xfrm rot="16200000" flipH="1">
            <a:off x="515144" y="5399882"/>
            <a:ext cx="268287" cy="25400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02" name="Line 254"/>
          <p:cNvSpPr>
            <a:spLocks noChangeShapeType="1"/>
          </p:cNvSpPr>
          <p:nvPr/>
        </p:nvSpPr>
        <p:spPr bwMode="auto">
          <a:xfrm>
            <a:off x="1406525" y="5273675"/>
            <a:ext cx="0" cy="95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03" name="Line 255"/>
          <p:cNvSpPr>
            <a:spLocks noChangeShapeType="1"/>
          </p:cNvSpPr>
          <p:nvPr/>
        </p:nvSpPr>
        <p:spPr bwMode="auto">
          <a:xfrm>
            <a:off x="1406525" y="5457825"/>
            <a:ext cx="0" cy="936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04" name="Rectangle 256"/>
          <p:cNvSpPr>
            <a:spLocks noChangeArrowheads="1"/>
          </p:cNvSpPr>
          <p:nvPr/>
        </p:nvSpPr>
        <p:spPr bwMode="auto">
          <a:xfrm flipH="1">
            <a:off x="2847975" y="5327650"/>
            <a:ext cx="690563" cy="168275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grpSp>
        <p:nvGrpSpPr>
          <p:cNvPr id="462978" name="Group 257"/>
          <p:cNvGrpSpPr>
            <a:grpSpLocks/>
          </p:cNvGrpSpPr>
          <p:nvPr/>
        </p:nvGrpSpPr>
        <p:grpSpPr bwMode="auto">
          <a:xfrm>
            <a:off x="2695575" y="5235575"/>
            <a:ext cx="993775" cy="63500"/>
            <a:chOff x="751" y="2450"/>
            <a:chExt cx="705" cy="46"/>
          </a:xfrm>
        </p:grpSpPr>
        <p:sp>
          <p:nvSpPr>
            <p:cNvPr id="463106" name="AutoShape 258"/>
            <p:cNvSpPr>
              <a:spLocks noChangeArrowheads="1"/>
            </p:cNvSpPr>
            <p:nvPr/>
          </p:nvSpPr>
          <p:spPr bwMode="auto">
            <a:xfrm>
              <a:off x="848" y="2450"/>
              <a:ext cx="514" cy="46"/>
            </a:xfrm>
            <a:prstGeom prst="roundRect">
              <a:avLst>
                <a:gd name="adj" fmla="val 47477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462984" name="Group 259"/>
            <p:cNvGrpSpPr>
              <a:grpSpLocks/>
            </p:cNvGrpSpPr>
            <p:nvPr/>
          </p:nvGrpSpPr>
          <p:grpSpPr bwMode="auto">
            <a:xfrm>
              <a:off x="751" y="2460"/>
              <a:ext cx="137" cy="27"/>
              <a:chOff x="751" y="2460"/>
              <a:chExt cx="137" cy="27"/>
            </a:xfrm>
          </p:grpSpPr>
          <p:sp>
            <p:nvSpPr>
              <p:cNvPr id="463108" name="Line 260"/>
              <p:cNvSpPr>
                <a:spLocks noChangeShapeType="1"/>
              </p:cNvSpPr>
              <p:nvPr/>
            </p:nvSpPr>
            <p:spPr bwMode="auto">
              <a:xfrm>
                <a:off x="751" y="2473"/>
                <a:ext cx="1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63109" name="Oval 261"/>
              <p:cNvSpPr>
                <a:spLocks noChangeArrowheads="1"/>
              </p:cNvSpPr>
              <p:nvPr/>
            </p:nvSpPr>
            <p:spPr bwMode="auto">
              <a:xfrm>
                <a:off x="861" y="2460"/>
                <a:ext cx="27" cy="2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grpSp>
          <p:nvGrpSpPr>
            <p:cNvPr id="462988" name="Group 262"/>
            <p:cNvGrpSpPr>
              <a:grpSpLocks/>
            </p:cNvGrpSpPr>
            <p:nvPr/>
          </p:nvGrpSpPr>
          <p:grpSpPr bwMode="auto">
            <a:xfrm rot="10800000">
              <a:off x="1319" y="2460"/>
              <a:ext cx="137" cy="27"/>
              <a:chOff x="751" y="2460"/>
              <a:chExt cx="137" cy="27"/>
            </a:xfrm>
          </p:grpSpPr>
          <p:sp>
            <p:nvSpPr>
              <p:cNvPr id="463111" name="Line 263"/>
              <p:cNvSpPr>
                <a:spLocks noChangeShapeType="1"/>
              </p:cNvSpPr>
              <p:nvPr/>
            </p:nvSpPr>
            <p:spPr bwMode="auto">
              <a:xfrm>
                <a:off x="751" y="2473"/>
                <a:ext cx="1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63112" name="Oval 264"/>
              <p:cNvSpPr>
                <a:spLocks noChangeArrowheads="1"/>
              </p:cNvSpPr>
              <p:nvPr/>
            </p:nvSpPr>
            <p:spPr bwMode="auto">
              <a:xfrm>
                <a:off x="861" y="2460"/>
                <a:ext cx="27" cy="2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</p:grpSp>
      <p:grpSp>
        <p:nvGrpSpPr>
          <p:cNvPr id="462991" name="Group 265"/>
          <p:cNvGrpSpPr>
            <a:grpSpLocks/>
          </p:cNvGrpSpPr>
          <p:nvPr/>
        </p:nvGrpSpPr>
        <p:grpSpPr bwMode="auto">
          <a:xfrm>
            <a:off x="2695575" y="5526088"/>
            <a:ext cx="993775" cy="63500"/>
            <a:chOff x="751" y="2450"/>
            <a:chExt cx="705" cy="46"/>
          </a:xfrm>
        </p:grpSpPr>
        <p:sp>
          <p:nvSpPr>
            <p:cNvPr id="463114" name="AutoShape 266"/>
            <p:cNvSpPr>
              <a:spLocks noChangeArrowheads="1"/>
            </p:cNvSpPr>
            <p:nvPr/>
          </p:nvSpPr>
          <p:spPr bwMode="auto">
            <a:xfrm>
              <a:off x="848" y="2450"/>
              <a:ext cx="514" cy="46"/>
            </a:xfrm>
            <a:prstGeom prst="roundRect">
              <a:avLst>
                <a:gd name="adj" fmla="val 47477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462997" name="Group 267"/>
            <p:cNvGrpSpPr>
              <a:grpSpLocks/>
            </p:cNvGrpSpPr>
            <p:nvPr/>
          </p:nvGrpSpPr>
          <p:grpSpPr bwMode="auto">
            <a:xfrm>
              <a:off x="751" y="2460"/>
              <a:ext cx="137" cy="27"/>
              <a:chOff x="751" y="2460"/>
              <a:chExt cx="137" cy="27"/>
            </a:xfrm>
          </p:grpSpPr>
          <p:sp>
            <p:nvSpPr>
              <p:cNvPr id="463116" name="Line 268"/>
              <p:cNvSpPr>
                <a:spLocks noChangeShapeType="1"/>
              </p:cNvSpPr>
              <p:nvPr/>
            </p:nvSpPr>
            <p:spPr bwMode="auto">
              <a:xfrm>
                <a:off x="751" y="2473"/>
                <a:ext cx="1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63117" name="Oval 269"/>
              <p:cNvSpPr>
                <a:spLocks noChangeArrowheads="1"/>
              </p:cNvSpPr>
              <p:nvPr/>
            </p:nvSpPr>
            <p:spPr bwMode="auto">
              <a:xfrm>
                <a:off x="861" y="2460"/>
                <a:ext cx="27" cy="2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grpSp>
          <p:nvGrpSpPr>
            <p:cNvPr id="463002" name="Group 270"/>
            <p:cNvGrpSpPr>
              <a:grpSpLocks/>
            </p:cNvGrpSpPr>
            <p:nvPr/>
          </p:nvGrpSpPr>
          <p:grpSpPr bwMode="auto">
            <a:xfrm rot="10800000">
              <a:off x="1319" y="2460"/>
              <a:ext cx="137" cy="27"/>
              <a:chOff x="751" y="2460"/>
              <a:chExt cx="137" cy="27"/>
            </a:xfrm>
          </p:grpSpPr>
          <p:sp>
            <p:nvSpPr>
              <p:cNvPr id="463119" name="Line 271"/>
              <p:cNvSpPr>
                <a:spLocks noChangeShapeType="1"/>
              </p:cNvSpPr>
              <p:nvPr/>
            </p:nvSpPr>
            <p:spPr bwMode="auto">
              <a:xfrm>
                <a:off x="751" y="2473"/>
                <a:ext cx="1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63120" name="Oval 272"/>
              <p:cNvSpPr>
                <a:spLocks noChangeArrowheads="1"/>
              </p:cNvSpPr>
              <p:nvPr/>
            </p:nvSpPr>
            <p:spPr bwMode="auto">
              <a:xfrm>
                <a:off x="861" y="2460"/>
                <a:ext cx="27" cy="2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</p:grpSp>
      <p:sp>
        <p:nvSpPr>
          <p:cNvPr id="463121" name="Rectangle 273"/>
          <p:cNvSpPr>
            <a:spLocks noChangeArrowheads="1"/>
          </p:cNvSpPr>
          <p:nvPr/>
        </p:nvSpPr>
        <p:spPr bwMode="auto">
          <a:xfrm rot="21600000">
            <a:off x="2544763" y="5608638"/>
            <a:ext cx="1319212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Fast current control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22" name="Freeform 274"/>
          <p:cNvSpPr>
            <a:spLocks/>
          </p:cNvSpPr>
          <p:nvPr/>
        </p:nvSpPr>
        <p:spPr bwMode="auto">
          <a:xfrm rot="5400000" flipH="1">
            <a:off x="4992688" y="5400675"/>
            <a:ext cx="268287" cy="23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chemeClr val="folHlink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23" name="Rectangle 275"/>
          <p:cNvSpPr>
            <a:spLocks noChangeArrowheads="1"/>
          </p:cNvSpPr>
          <p:nvPr/>
        </p:nvSpPr>
        <p:spPr bwMode="auto">
          <a:xfrm rot="5400000" flipH="1">
            <a:off x="4962525" y="5400676"/>
            <a:ext cx="268287" cy="23812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24" name="Freeform 276"/>
          <p:cNvSpPr>
            <a:spLocks/>
          </p:cNvSpPr>
          <p:nvPr/>
        </p:nvSpPr>
        <p:spPr bwMode="auto">
          <a:xfrm rot="16200000" flipH="1">
            <a:off x="3776663" y="5399087"/>
            <a:ext cx="268288" cy="23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chemeClr val="folHlink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25" name="Rectangle 277"/>
          <p:cNvSpPr>
            <a:spLocks noChangeArrowheads="1"/>
          </p:cNvSpPr>
          <p:nvPr/>
        </p:nvSpPr>
        <p:spPr bwMode="auto">
          <a:xfrm rot="16200000" flipH="1">
            <a:off x="3806825" y="5399088"/>
            <a:ext cx="268288" cy="23812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26" name="Line 278"/>
          <p:cNvSpPr>
            <a:spLocks noChangeShapeType="1"/>
          </p:cNvSpPr>
          <p:nvPr/>
        </p:nvSpPr>
        <p:spPr bwMode="auto">
          <a:xfrm>
            <a:off x="4757738" y="5273675"/>
            <a:ext cx="0" cy="95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27" name="Line 279"/>
          <p:cNvSpPr>
            <a:spLocks noChangeShapeType="1"/>
          </p:cNvSpPr>
          <p:nvPr/>
        </p:nvSpPr>
        <p:spPr bwMode="auto">
          <a:xfrm>
            <a:off x="4757738" y="5457825"/>
            <a:ext cx="0" cy="936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28" name="Rectangle 280"/>
          <p:cNvSpPr>
            <a:spLocks noChangeArrowheads="1"/>
          </p:cNvSpPr>
          <p:nvPr/>
        </p:nvSpPr>
        <p:spPr bwMode="auto">
          <a:xfrm flipH="1">
            <a:off x="5522913" y="5316538"/>
            <a:ext cx="280987" cy="190500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29" name="Rectangle 281"/>
          <p:cNvSpPr>
            <a:spLocks noChangeArrowheads="1"/>
          </p:cNvSpPr>
          <p:nvPr/>
        </p:nvSpPr>
        <p:spPr bwMode="auto">
          <a:xfrm flipH="1">
            <a:off x="5924550" y="5316538"/>
            <a:ext cx="195263" cy="190500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30" name="Rectangle 282"/>
          <p:cNvSpPr>
            <a:spLocks noChangeArrowheads="1"/>
          </p:cNvSpPr>
          <p:nvPr/>
        </p:nvSpPr>
        <p:spPr bwMode="auto">
          <a:xfrm rot="21600000">
            <a:off x="104775" y="1192213"/>
            <a:ext cx="4149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kern="1200">
                <a:solidFill>
                  <a:srgbClr val="FF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Diode-pumped Nd:YLF Oscillator</a:t>
            </a:r>
            <a:endParaRPr lang="en-US" sz="1400" kern="1200">
              <a:solidFill>
                <a:srgbClr val="FF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31" name="Rectangle 283"/>
          <p:cNvSpPr>
            <a:spLocks noChangeArrowheads="1"/>
          </p:cNvSpPr>
          <p:nvPr/>
        </p:nvSpPr>
        <p:spPr bwMode="auto">
          <a:xfrm rot="21600000">
            <a:off x="4287838" y="3300413"/>
            <a:ext cx="300831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kern="1200">
                <a:solidFill>
                  <a:srgbClr val="FF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Diode pumped Nd:YLF amplifiers</a:t>
            </a:r>
            <a:endParaRPr lang="en-US" sz="1400" kern="1200">
              <a:solidFill>
                <a:srgbClr val="FF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32" name="Rectangle 284"/>
          <p:cNvSpPr>
            <a:spLocks noChangeArrowheads="1"/>
          </p:cNvSpPr>
          <p:nvPr/>
        </p:nvSpPr>
        <p:spPr bwMode="auto">
          <a:xfrm rot="21600000">
            <a:off x="5356225" y="5524500"/>
            <a:ext cx="4953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LBO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33" name="Rectangle 285"/>
          <p:cNvSpPr>
            <a:spLocks noChangeArrowheads="1"/>
          </p:cNvSpPr>
          <p:nvPr/>
        </p:nvSpPr>
        <p:spPr bwMode="auto">
          <a:xfrm rot="21600000">
            <a:off x="5830888" y="5524500"/>
            <a:ext cx="4953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BBO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34" name="Rectangle 286"/>
          <p:cNvSpPr>
            <a:spLocks noChangeArrowheads="1"/>
          </p:cNvSpPr>
          <p:nvPr/>
        </p:nvSpPr>
        <p:spPr bwMode="auto">
          <a:xfrm rot="21600000">
            <a:off x="538163" y="4784725"/>
            <a:ext cx="23828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kern="1200">
                <a:solidFill>
                  <a:srgbClr val="FF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Flashlamp pumped Nd:YLF amplifiers</a:t>
            </a:r>
            <a:endParaRPr lang="en-US" sz="1400" kern="1200">
              <a:solidFill>
                <a:srgbClr val="FF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35" name="Rectangle 287"/>
          <p:cNvSpPr>
            <a:spLocks noChangeArrowheads="1"/>
          </p:cNvSpPr>
          <p:nvPr/>
        </p:nvSpPr>
        <p:spPr bwMode="auto">
          <a:xfrm rot="21600000">
            <a:off x="5157788" y="5705475"/>
            <a:ext cx="13414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IR</a:t>
            </a:r>
            <a:r>
              <a:rPr lang="en-US" b="1" kern="1200">
                <a:solidFill>
                  <a:srgbClr val="0000FF"/>
                </a:solidFill>
                <a:latin typeface="Arial" charset="0"/>
                <a:ea typeface="+mn-ea"/>
                <a:cs typeface="Arial" charset="0"/>
                <a:sym typeface="Wingdings" pitchFamily="2" charset="2"/>
              </a:rPr>
              <a:t>→</a:t>
            </a:r>
            <a:r>
              <a:rPr lang="en-US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 UV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36" name="Rectangle 288"/>
          <p:cNvSpPr>
            <a:spLocks noChangeArrowheads="1"/>
          </p:cNvSpPr>
          <p:nvPr/>
        </p:nvSpPr>
        <p:spPr bwMode="auto">
          <a:xfrm rot="21600000">
            <a:off x="747713" y="5608638"/>
            <a:ext cx="1319212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Relay imaging telescopes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37" name="Rectangle 289"/>
          <p:cNvSpPr>
            <a:spLocks noChangeArrowheads="1"/>
          </p:cNvSpPr>
          <p:nvPr/>
        </p:nvSpPr>
        <p:spPr bwMode="auto">
          <a:xfrm>
            <a:off x="2962275" y="3117850"/>
            <a:ext cx="18415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GB" sz="2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38" name="Rectangle 290"/>
          <p:cNvSpPr>
            <a:spLocks noChangeArrowheads="1"/>
          </p:cNvSpPr>
          <p:nvPr/>
        </p:nvSpPr>
        <p:spPr bwMode="auto">
          <a:xfrm>
            <a:off x="1489075" y="4041775"/>
            <a:ext cx="180975" cy="1778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39" name="Line 291"/>
          <p:cNvSpPr>
            <a:spLocks noChangeShapeType="1"/>
          </p:cNvSpPr>
          <p:nvPr/>
        </p:nvSpPr>
        <p:spPr bwMode="auto">
          <a:xfrm>
            <a:off x="1490663" y="4043363"/>
            <a:ext cx="176212" cy="176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40" name="Rectangle 292"/>
          <p:cNvSpPr>
            <a:spLocks noChangeArrowheads="1"/>
          </p:cNvSpPr>
          <p:nvPr/>
        </p:nvSpPr>
        <p:spPr bwMode="auto">
          <a:xfrm flipH="1">
            <a:off x="1716088" y="4037013"/>
            <a:ext cx="188912" cy="190500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41" name="Rectangle 293"/>
          <p:cNvSpPr>
            <a:spLocks noChangeArrowheads="1"/>
          </p:cNvSpPr>
          <p:nvPr/>
        </p:nvSpPr>
        <p:spPr bwMode="auto">
          <a:xfrm rot="21600000">
            <a:off x="1482725" y="4325938"/>
            <a:ext cx="53657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Pulse picker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42" name="Rectangle 294"/>
          <p:cNvSpPr>
            <a:spLocks noChangeArrowheads="1"/>
          </p:cNvSpPr>
          <p:nvPr/>
        </p:nvSpPr>
        <p:spPr bwMode="auto">
          <a:xfrm rot="21600000">
            <a:off x="4297363" y="2420938"/>
            <a:ext cx="10318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E</a:t>
            </a:r>
            <a:r>
              <a:rPr lang="en-US" sz="1400" kern="1200" baseline="-250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pulse</a:t>
            </a: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= 0.3 </a:t>
            </a: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Wingdings" pitchFamily="2" charset="2"/>
              </a:rPr>
              <a:t>µ</a:t>
            </a: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J</a:t>
            </a:r>
          </a:p>
        </p:txBody>
      </p:sp>
      <p:sp>
        <p:nvSpPr>
          <p:cNvPr id="463143" name="Rectangle 295"/>
          <p:cNvSpPr>
            <a:spLocks noChangeArrowheads="1"/>
          </p:cNvSpPr>
          <p:nvPr/>
        </p:nvSpPr>
        <p:spPr bwMode="auto">
          <a:xfrm rot="21600000">
            <a:off x="3227388" y="3733800"/>
            <a:ext cx="8842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E</a:t>
            </a:r>
            <a:r>
              <a:rPr lang="en-US" sz="1400" kern="1200" baseline="-250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pulse</a:t>
            </a: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= 6 </a:t>
            </a: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Wingdings" pitchFamily="2" charset="2"/>
              </a:rPr>
              <a:t>µ</a:t>
            </a: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J</a:t>
            </a:r>
          </a:p>
        </p:txBody>
      </p:sp>
      <p:sp>
        <p:nvSpPr>
          <p:cNvPr id="463144" name="Rectangle 296"/>
          <p:cNvSpPr>
            <a:spLocks noChangeArrowheads="1"/>
          </p:cNvSpPr>
          <p:nvPr/>
        </p:nvSpPr>
        <p:spPr bwMode="auto">
          <a:xfrm rot="21600000">
            <a:off x="3779838" y="5630863"/>
            <a:ext cx="1076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E</a:t>
            </a:r>
            <a:r>
              <a:rPr lang="en-US" sz="1400" kern="1200" baseline="-250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pulse</a:t>
            </a: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&lt; 0.3 mJ</a:t>
            </a:r>
          </a:p>
        </p:txBody>
      </p:sp>
      <p:sp>
        <p:nvSpPr>
          <p:cNvPr id="463145" name="Rectangle 297"/>
          <p:cNvSpPr>
            <a:spLocks noChangeArrowheads="1"/>
          </p:cNvSpPr>
          <p:nvPr/>
        </p:nvSpPr>
        <p:spPr bwMode="auto">
          <a:xfrm rot="21600000">
            <a:off x="5362575" y="5927725"/>
            <a:ext cx="9826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E</a:t>
            </a:r>
            <a:r>
              <a:rPr lang="en-US" sz="1400" kern="1200" baseline="-250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pulse</a:t>
            </a: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&lt; 50 </a:t>
            </a: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Wingdings" pitchFamily="2" charset="2"/>
              </a:rPr>
              <a:t>µ</a:t>
            </a: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J</a:t>
            </a:r>
          </a:p>
        </p:txBody>
      </p:sp>
      <p:sp>
        <p:nvSpPr>
          <p:cNvPr id="463147" name="Rectangle 299"/>
          <p:cNvSpPr>
            <a:spLocks noChangeArrowheads="1"/>
          </p:cNvSpPr>
          <p:nvPr/>
        </p:nvSpPr>
        <p:spPr bwMode="auto">
          <a:xfrm>
            <a:off x="6813550" y="5292725"/>
            <a:ext cx="68263" cy="250825"/>
          </a:xfrm>
          <a:prstGeom prst="rect">
            <a:avLst/>
          </a:prstGeom>
          <a:solidFill>
            <a:srgbClr val="B2B2B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48" name="Rectangle 300"/>
          <p:cNvSpPr>
            <a:spLocks noChangeArrowheads="1"/>
          </p:cNvSpPr>
          <p:nvPr/>
        </p:nvSpPr>
        <p:spPr bwMode="auto">
          <a:xfrm rot="18300000">
            <a:off x="7038975" y="5262563"/>
            <a:ext cx="47625" cy="298450"/>
          </a:xfrm>
          <a:prstGeom prst="rect">
            <a:avLst/>
          </a:prstGeom>
          <a:solidFill>
            <a:srgbClr val="B2B2B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49" name="Rectangle 301"/>
          <p:cNvSpPr>
            <a:spLocks noChangeArrowheads="1"/>
          </p:cNvSpPr>
          <p:nvPr/>
        </p:nvSpPr>
        <p:spPr bwMode="auto">
          <a:xfrm rot="21600000">
            <a:off x="6251575" y="5627688"/>
            <a:ext cx="109378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Helvetica" pitchFamily="34" charset="0"/>
                <a:ea typeface="+mn-ea"/>
                <a:cs typeface="+mn-cs"/>
                <a:sym typeface="Wingdings" pitchFamily="2" charset="2"/>
              </a:rPr>
              <a:t>Remote controlled attenuator</a:t>
            </a:r>
            <a:endParaRPr lang="en-US" sz="1400" kern="1200">
              <a:solidFill>
                <a:srgbClr val="000000"/>
              </a:solidFill>
              <a:latin typeface="Helvetica" pitchFamily="34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50" name="Rectangle 302"/>
          <p:cNvSpPr>
            <a:spLocks noChangeArrowheads="1"/>
          </p:cNvSpPr>
          <p:nvPr/>
        </p:nvSpPr>
        <p:spPr bwMode="auto">
          <a:xfrm flipH="1">
            <a:off x="6713538" y="5195888"/>
            <a:ext cx="498475" cy="4318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53" name="Rectangle 305"/>
          <p:cNvSpPr>
            <a:spLocks noChangeArrowheads="1"/>
          </p:cNvSpPr>
          <p:nvPr/>
        </p:nvSpPr>
        <p:spPr bwMode="auto">
          <a:xfrm rot="21600000">
            <a:off x="7827963" y="5842000"/>
            <a:ext cx="10937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Helvetica" pitchFamily="34" charset="0"/>
                <a:ea typeface="+mn-ea"/>
                <a:cs typeface="+mn-cs"/>
                <a:sym typeface="Wingdings" pitchFamily="2" charset="2"/>
              </a:rPr>
              <a:t>3 MHz Laser</a:t>
            </a:r>
            <a:endParaRPr lang="en-US" sz="1400" kern="1200">
              <a:solidFill>
                <a:srgbClr val="000000"/>
              </a:solidFill>
              <a:latin typeface="Helvetica" pitchFamily="34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54" name="Line 306"/>
          <p:cNvSpPr>
            <a:spLocks noChangeShapeType="1"/>
          </p:cNvSpPr>
          <p:nvPr/>
        </p:nvSpPr>
        <p:spPr bwMode="auto">
          <a:xfrm rot="19980000" flipH="1">
            <a:off x="7197725" y="5380038"/>
            <a:ext cx="9525" cy="82867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med" len="lg"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56" name="Line 308"/>
          <p:cNvSpPr>
            <a:spLocks noChangeShapeType="1"/>
          </p:cNvSpPr>
          <p:nvPr/>
        </p:nvSpPr>
        <p:spPr bwMode="auto">
          <a:xfrm rot="-21600000" flipH="1" flipV="1">
            <a:off x="8405813" y="3570288"/>
            <a:ext cx="9525" cy="286543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med" len="lg"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57" name="Rectangle 309"/>
          <p:cNvSpPr>
            <a:spLocks noChangeArrowheads="1"/>
          </p:cNvSpPr>
          <p:nvPr/>
        </p:nvSpPr>
        <p:spPr bwMode="auto">
          <a:xfrm>
            <a:off x="8305800" y="4910138"/>
            <a:ext cx="193675" cy="177800"/>
          </a:xfrm>
          <a:prstGeom prst="rect">
            <a:avLst/>
          </a:prstGeom>
          <a:solidFill>
            <a:srgbClr val="B2B2B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58" name="Line 310"/>
          <p:cNvSpPr>
            <a:spLocks noChangeShapeType="1"/>
          </p:cNvSpPr>
          <p:nvPr/>
        </p:nvSpPr>
        <p:spPr bwMode="auto">
          <a:xfrm>
            <a:off x="8305800" y="5005388"/>
            <a:ext cx="19843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59" name="Rectangle 311"/>
          <p:cNvSpPr>
            <a:spLocks noChangeArrowheads="1"/>
          </p:cNvSpPr>
          <p:nvPr/>
        </p:nvSpPr>
        <p:spPr bwMode="auto">
          <a:xfrm rot="21600000">
            <a:off x="7423150" y="4805363"/>
            <a:ext cx="88265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Helvetica" pitchFamily="34" charset="0"/>
                <a:ea typeface="+mn-ea"/>
                <a:cs typeface="+mn-cs"/>
                <a:sym typeface="Wingdings" pitchFamily="2" charset="2"/>
              </a:rPr>
              <a:t>Beam shutter</a:t>
            </a:r>
            <a:endParaRPr lang="en-US" sz="1400" kern="1200">
              <a:solidFill>
                <a:srgbClr val="000000"/>
              </a:solidFill>
              <a:latin typeface="Helvetica" pitchFamily="34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60" name="Freeform 312"/>
          <p:cNvSpPr>
            <a:spLocks/>
          </p:cNvSpPr>
          <p:nvPr/>
        </p:nvSpPr>
        <p:spPr bwMode="auto">
          <a:xfrm rot="10800000" flipH="1">
            <a:off x="8256588" y="4654550"/>
            <a:ext cx="279400" cy="254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rgbClr val="B2B2B2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61" name="Rectangle 313"/>
          <p:cNvSpPr>
            <a:spLocks noChangeArrowheads="1"/>
          </p:cNvSpPr>
          <p:nvPr/>
        </p:nvSpPr>
        <p:spPr bwMode="auto">
          <a:xfrm rot="10800000" flipH="1">
            <a:off x="8256588" y="4624388"/>
            <a:ext cx="279400" cy="25400"/>
          </a:xfrm>
          <a:prstGeom prst="rect">
            <a:avLst/>
          </a:prstGeom>
          <a:solidFill>
            <a:srgbClr val="B2B2B2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62" name="Freeform 314"/>
          <p:cNvSpPr>
            <a:spLocks/>
          </p:cNvSpPr>
          <p:nvPr/>
        </p:nvSpPr>
        <p:spPr bwMode="auto">
          <a:xfrm flipH="1">
            <a:off x="8256588" y="3857625"/>
            <a:ext cx="279400" cy="254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rgbClr val="B2B2B2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63" name="Rectangle 315"/>
          <p:cNvSpPr>
            <a:spLocks noChangeArrowheads="1"/>
          </p:cNvSpPr>
          <p:nvPr/>
        </p:nvSpPr>
        <p:spPr bwMode="auto">
          <a:xfrm flipH="1">
            <a:off x="8256588" y="3887788"/>
            <a:ext cx="279400" cy="25400"/>
          </a:xfrm>
          <a:prstGeom prst="rect">
            <a:avLst/>
          </a:prstGeom>
          <a:solidFill>
            <a:srgbClr val="B2B2B2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grpSp>
        <p:nvGrpSpPr>
          <p:cNvPr id="463006" name="Group 316"/>
          <p:cNvGrpSpPr>
            <a:grpSpLocks/>
          </p:cNvGrpSpPr>
          <p:nvPr/>
        </p:nvGrpSpPr>
        <p:grpSpPr bwMode="auto">
          <a:xfrm>
            <a:off x="6265863" y="5292725"/>
            <a:ext cx="58737" cy="268288"/>
            <a:chOff x="17565" y="8266"/>
            <a:chExt cx="53" cy="255"/>
          </a:xfrm>
        </p:grpSpPr>
        <p:sp>
          <p:nvSpPr>
            <p:cNvPr id="463165" name="Rectangle 317"/>
            <p:cNvSpPr>
              <a:spLocks noChangeArrowheads="1"/>
            </p:cNvSpPr>
            <p:nvPr/>
          </p:nvSpPr>
          <p:spPr bwMode="auto">
            <a:xfrm rot="16200000" flipH="1">
              <a:off x="17465" y="8366"/>
              <a:ext cx="254" cy="53"/>
            </a:xfrm>
            <a:prstGeom prst="rect">
              <a:avLst/>
            </a:prstGeom>
            <a:solidFill>
              <a:srgbClr val="B2B2B2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166" name="Freeform 318"/>
            <p:cNvSpPr>
              <a:spLocks/>
            </p:cNvSpPr>
            <p:nvPr/>
          </p:nvSpPr>
          <p:spPr bwMode="auto">
            <a:xfrm rot="5400000">
              <a:off x="17460" y="8372"/>
              <a:ext cx="254" cy="44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" y="3"/>
                </a:cxn>
                <a:cxn ang="0">
                  <a:pos x="32" y="0"/>
                </a:cxn>
                <a:cxn ang="0">
                  <a:pos x="48" y="0"/>
                </a:cxn>
                <a:cxn ang="0">
                  <a:pos x="63" y="3"/>
                </a:cxn>
                <a:cxn ang="0">
                  <a:pos x="79" y="8"/>
                </a:cxn>
              </a:cxnLst>
              <a:rect l="0" t="0" r="r" b="b"/>
              <a:pathLst>
                <a:path w="79" h="8">
                  <a:moveTo>
                    <a:pt x="0" y="8"/>
                  </a:moveTo>
                  <a:lnTo>
                    <a:pt x="16" y="3"/>
                  </a:lnTo>
                  <a:lnTo>
                    <a:pt x="32" y="0"/>
                  </a:lnTo>
                  <a:lnTo>
                    <a:pt x="48" y="0"/>
                  </a:lnTo>
                  <a:lnTo>
                    <a:pt x="63" y="3"/>
                  </a:lnTo>
                  <a:lnTo>
                    <a:pt x="79" y="8"/>
                  </a:lnTo>
                </a:path>
              </a:pathLst>
            </a:custGeom>
            <a:solidFill>
              <a:srgbClr val="B2B2B2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463010" name="Group 319"/>
          <p:cNvGrpSpPr>
            <a:grpSpLocks/>
          </p:cNvGrpSpPr>
          <p:nvPr/>
        </p:nvGrpSpPr>
        <p:grpSpPr bwMode="auto">
          <a:xfrm rot="5400000">
            <a:off x="6361907" y="5398294"/>
            <a:ext cx="266700" cy="58737"/>
            <a:chOff x="2623" y="2595"/>
            <a:chExt cx="194" cy="38"/>
          </a:xfrm>
        </p:grpSpPr>
        <p:sp>
          <p:nvSpPr>
            <p:cNvPr id="463168" name="Freeform 320"/>
            <p:cNvSpPr>
              <a:spLocks/>
            </p:cNvSpPr>
            <p:nvPr/>
          </p:nvSpPr>
          <p:spPr bwMode="auto">
            <a:xfrm flipH="1">
              <a:off x="2623" y="2595"/>
              <a:ext cx="194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" y="3"/>
                </a:cxn>
                <a:cxn ang="0">
                  <a:pos x="32" y="0"/>
                </a:cxn>
                <a:cxn ang="0">
                  <a:pos x="48" y="0"/>
                </a:cxn>
                <a:cxn ang="0">
                  <a:pos x="63" y="3"/>
                </a:cxn>
                <a:cxn ang="0">
                  <a:pos x="79" y="8"/>
                </a:cxn>
              </a:cxnLst>
              <a:rect l="0" t="0" r="r" b="b"/>
              <a:pathLst>
                <a:path w="79" h="8">
                  <a:moveTo>
                    <a:pt x="0" y="8"/>
                  </a:moveTo>
                  <a:lnTo>
                    <a:pt x="16" y="3"/>
                  </a:lnTo>
                  <a:lnTo>
                    <a:pt x="32" y="0"/>
                  </a:lnTo>
                  <a:lnTo>
                    <a:pt x="48" y="0"/>
                  </a:lnTo>
                  <a:lnTo>
                    <a:pt x="63" y="3"/>
                  </a:lnTo>
                  <a:lnTo>
                    <a:pt x="79" y="8"/>
                  </a:lnTo>
                </a:path>
              </a:pathLst>
            </a:custGeom>
            <a:solidFill>
              <a:srgbClr val="B2B2B2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63169" name="Rectangle 321"/>
            <p:cNvSpPr>
              <a:spLocks noChangeArrowheads="1"/>
            </p:cNvSpPr>
            <p:nvPr/>
          </p:nvSpPr>
          <p:spPr bwMode="auto">
            <a:xfrm flipH="1">
              <a:off x="2623" y="2616"/>
              <a:ext cx="194" cy="17"/>
            </a:xfrm>
            <a:prstGeom prst="rect">
              <a:avLst/>
            </a:prstGeom>
            <a:solidFill>
              <a:srgbClr val="B2B2B2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sp>
        <p:nvSpPr>
          <p:cNvPr id="463170" name="Rectangle 322"/>
          <p:cNvSpPr>
            <a:spLocks noChangeArrowheads="1"/>
          </p:cNvSpPr>
          <p:nvPr/>
        </p:nvSpPr>
        <p:spPr bwMode="auto">
          <a:xfrm rot="21600000">
            <a:off x="7723188" y="4059238"/>
            <a:ext cx="931862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Helvetica" pitchFamily="34" charset="0"/>
                <a:ea typeface="+mn-ea"/>
                <a:cs typeface="+mn-cs"/>
                <a:sym typeface="Wingdings" pitchFamily="2" charset="2"/>
              </a:rPr>
              <a:t>Imaging to the cathode</a:t>
            </a:r>
            <a:endParaRPr lang="en-US" sz="1400" kern="1200">
              <a:solidFill>
                <a:srgbClr val="000000"/>
              </a:solidFill>
              <a:latin typeface="Helvetica" pitchFamily="34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71" name="Line 323"/>
          <p:cNvSpPr>
            <a:spLocks noChangeShapeType="1"/>
          </p:cNvSpPr>
          <p:nvPr/>
        </p:nvSpPr>
        <p:spPr bwMode="auto">
          <a:xfrm flipV="1">
            <a:off x="8405813" y="3570288"/>
            <a:ext cx="398462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med" len="lg"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72" name="Line 324"/>
          <p:cNvSpPr>
            <a:spLocks noChangeShapeType="1"/>
          </p:cNvSpPr>
          <p:nvPr/>
        </p:nvSpPr>
        <p:spPr bwMode="auto">
          <a:xfrm flipV="1">
            <a:off x="8804275" y="3235325"/>
            <a:ext cx="0" cy="3349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med" len="lg"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73" name="Line 325"/>
          <p:cNvSpPr>
            <a:spLocks noChangeShapeType="1"/>
          </p:cNvSpPr>
          <p:nvPr/>
        </p:nvSpPr>
        <p:spPr bwMode="auto">
          <a:xfrm flipV="1">
            <a:off x="8804275" y="3235325"/>
            <a:ext cx="39846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med" len="lg"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74" name="Rectangle 326"/>
          <p:cNvSpPr>
            <a:spLocks noChangeArrowheads="1"/>
          </p:cNvSpPr>
          <p:nvPr/>
        </p:nvSpPr>
        <p:spPr bwMode="auto">
          <a:xfrm rot="2700000">
            <a:off x="8363744" y="3415507"/>
            <a:ext cx="60325" cy="274637"/>
          </a:xfrm>
          <a:prstGeom prst="rect">
            <a:avLst/>
          </a:prstGeom>
          <a:solidFill>
            <a:srgbClr val="B2B2B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75" name="Rectangle 327"/>
          <p:cNvSpPr>
            <a:spLocks noChangeArrowheads="1"/>
          </p:cNvSpPr>
          <p:nvPr/>
        </p:nvSpPr>
        <p:spPr bwMode="auto">
          <a:xfrm rot="2700000">
            <a:off x="8811419" y="3463132"/>
            <a:ext cx="60325" cy="274637"/>
          </a:xfrm>
          <a:prstGeom prst="rect">
            <a:avLst/>
          </a:prstGeom>
          <a:solidFill>
            <a:srgbClr val="B2B2B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76" name="Rectangle 328"/>
          <p:cNvSpPr>
            <a:spLocks noChangeArrowheads="1"/>
          </p:cNvSpPr>
          <p:nvPr/>
        </p:nvSpPr>
        <p:spPr bwMode="auto">
          <a:xfrm rot="2700000">
            <a:off x="8762206" y="3080544"/>
            <a:ext cx="60325" cy="274638"/>
          </a:xfrm>
          <a:prstGeom prst="rect">
            <a:avLst/>
          </a:prstGeom>
          <a:solidFill>
            <a:srgbClr val="B2B2B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77" name="Rectangle 329"/>
          <p:cNvSpPr>
            <a:spLocks noChangeArrowheads="1"/>
          </p:cNvSpPr>
          <p:nvPr/>
        </p:nvSpPr>
        <p:spPr bwMode="auto">
          <a:xfrm flipH="1">
            <a:off x="8207375" y="3043238"/>
            <a:ext cx="795338" cy="7191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78" name="Rectangle 330"/>
          <p:cNvSpPr>
            <a:spLocks noChangeArrowheads="1"/>
          </p:cNvSpPr>
          <p:nvPr/>
        </p:nvSpPr>
        <p:spPr bwMode="auto">
          <a:xfrm rot="21600000">
            <a:off x="7708900" y="2408238"/>
            <a:ext cx="94615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Helvetica" pitchFamily="34" charset="0"/>
                <a:ea typeface="+mn-ea"/>
                <a:cs typeface="+mn-cs"/>
                <a:sym typeface="Wingdings" pitchFamily="2" charset="2"/>
              </a:rPr>
              <a:t>Remote controlled mirror box</a:t>
            </a:r>
            <a:endParaRPr lang="en-US" sz="1400" kern="1200">
              <a:solidFill>
                <a:srgbClr val="000000"/>
              </a:solidFill>
              <a:latin typeface="Helvetica" pitchFamily="34" charset="0"/>
              <a:ea typeface="+mn-ea"/>
              <a:cs typeface="+mn-cs"/>
              <a:sym typeface="Wingdings" pitchFamily="2" charset="2"/>
            </a:endParaRPr>
          </a:p>
        </p:txBody>
      </p:sp>
      <p:pic>
        <p:nvPicPr>
          <p:cNvPr id="463179" name="Picture 331"/>
          <p:cNvPicPr>
            <a:picLocks noChangeAspect="1" noChangeArrowheads="1"/>
          </p:cNvPicPr>
          <p:nvPr/>
        </p:nvPicPr>
        <p:blipFill>
          <a:blip r:embed="rId5" cstate="print"/>
          <a:srcRect t="49913"/>
          <a:stretch>
            <a:fillRect/>
          </a:stretch>
        </p:blipFill>
        <p:spPr bwMode="auto">
          <a:xfrm>
            <a:off x="2149475" y="2420938"/>
            <a:ext cx="2098675" cy="787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63180" name="Picture 332"/>
          <p:cNvPicPr>
            <a:picLocks noChangeAspect="1" noChangeArrowheads="1"/>
          </p:cNvPicPr>
          <p:nvPr/>
        </p:nvPicPr>
        <p:blipFill>
          <a:blip r:embed="rId5" cstate="print"/>
          <a:srcRect b="46146"/>
          <a:stretch>
            <a:fillRect/>
          </a:stretch>
        </p:blipFill>
        <p:spPr bwMode="auto">
          <a:xfrm>
            <a:off x="4525963" y="3608388"/>
            <a:ext cx="2308225" cy="930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63181" name="Picture 333" descr="pulse-train-40kHz-scope-2006-08-10T09 45 04-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00213" y="4746625"/>
            <a:ext cx="1990725" cy="1693863"/>
          </a:xfrm>
          <a:prstGeom prst="rect">
            <a:avLst/>
          </a:prstGeom>
          <a:noFill/>
        </p:spPr>
      </p:pic>
      <p:pic>
        <p:nvPicPr>
          <p:cNvPr id="463182" name="Picture 334" descr="THPPH017f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99475" y="2024063"/>
            <a:ext cx="608013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3155" name="Rectangle 307"/>
          <p:cNvSpPr>
            <a:spLocks noChangeArrowheads="1"/>
          </p:cNvSpPr>
          <p:nvPr/>
        </p:nvSpPr>
        <p:spPr bwMode="auto">
          <a:xfrm rot="13500000" flipH="1">
            <a:off x="8396288" y="5300663"/>
            <a:ext cx="60325" cy="273050"/>
          </a:xfrm>
          <a:prstGeom prst="rect">
            <a:avLst/>
          </a:prstGeom>
          <a:solidFill>
            <a:srgbClr val="B2B2B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84" name="Rectangle 336"/>
          <p:cNvSpPr>
            <a:spLocks noChangeArrowheads="1"/>
          </p:cNvSpPr>
          <p:nvPr/>
        </p:nvSpPr>
        <p:spPr bwMode="auto">
          <a:xfrm flipH="1">
            <a:off x="7359650" y="6142038"/>
            <a:ext cx="195263" cy="190500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85" name="Rectangle 337"/>
          <p:cNvSpPr>
            <a:spLocks noChangeArrowheads="1"/>
          </p:cNvSpPr>
          <p:nvPr/>
        </p:nvSpPr>
        <p:spPr bwMode="auto">
          <a:xfrm rot="21600000">
            <a:off x="6867525" y="6324600"/>
            <a:ext cx="10937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Helvetica" pitchFamily="34" charset="0"/>
                <a:ea typeface="+mn-ea"/>
                <a:cs typeface="+mn-cs"/>
                <a:sym typeface="Wingdings" pitchFamily="2" charset="2"/>
              </a:rPr>
              <a:t>Photodiode</a:t>
            </a:r>
            <a:endParaRPr lang="en-US" sz="1400" kern="1200">
              <a:solidFill>
                <a:srgbClr val="000000"/>
              </a:solidFill>
              <a:latin typeface="Helvetica" pitchFamily="34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63186" name="Rectangle 338"/>
          <p:cNvSpPr>
            <a:spLocks noChangeArrowheads="1"/>
          </p:cNvSpPr>
          <p:nvPr/>
        </p:nvSpPr>
        <p:spPr bwMode="auto">
          <a:xfrm>
            <a:off x="4349750" y="1541463"/>
            <a:ext cx="4772025" cy="730250"/>
          </a:xfrm>
          <a:prstGeom prst="rect">
            <a:avLst/>
          </a:prstGeom>
          <a:solidFill>
            <a:srgbClr val="162FEA">
              <a:alpha val="52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None/>
            </a:pPr>
            <a:r>
              <a:rPr lang="en-US" sz="2000" kern="1200">
                <a:solidFill>
                  <a:srgbClr val="FFFF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Now being replaced by fully diode pumped system similar to 3 MHz laser</a:t>
            </a:r>
            <a:endParaRPr lang="en-US" kern="1200">
              <a:solidFill>
                <a:srgbClr val="FFFFFF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2850" grpId="0" animBg="1"/>
      <p:bldP spid="462851" grpId="0" animBg="1"/>
      <p:bldP spid="462852" grpId="0" animBg="1"/>
      <p:bldP spid="462856" grpId="0" animBg="1"/>
      <p:bldP spid="462857" grpId="0" animBg="1"/>
      <p:bldP spid="46318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Exception Handling with Long Bunch Trains</a:t>
            </a:r>
          </a:p>
        </p:txBody>
      </p:sp>
      <p:sp>
        <p:nvSpPr>
          <p:cNvPr id="459779" name="Rectangle 3"/>
          <p:cNvSpPr>
            <a:spLocks noGrp="1" noChangeArrowheads="1"/>
          </p:cNvSpPr>
          <p:nvPr>
            <p:ph idx="1"/>
          </p:nvPr>
        </p:nvSpPr>
        <p:spPr>
          <a:xfrm>
            <a:off x="282575" y="977900"/>
            <a:ext cx="8569325" cy="5764213"/>
          </a:xfrm>
        </p:spPr>
        <p:txBody>
          <a:bodyPr>
            <a:normAutofit/>
          </a:bodyPr>
          <a:lstStyle/>
          <a:p>
            <a:r>
              <a:rPr lang="en-US"/>
              <a:t>How should the adaptive feed forwards and other beam based feedbacks react on an exception?</a:t>
            </a:r>
          </a:p>
          <a:p>
            <a:r>
              <a:rPr lang="en-US"/>
              <a:t>On what should it act, what should it limit or modify?</a:t>
            </a:r>
          </a:p>
          <a:p>
            <a:r>
              <a:rPr lang="en-US"/>
              <a:t>Examples of issues which came up: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1. loss in the middle of the train produces an exception which switches off ACC1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problem:</a:t>
            </a:r>
            <a:r>
              <a:rPr lang="en-US"/>
              <a:t> darkcurrent now is transmitted in a way, that it produces a series of trips</a:t>
            </a:r>
          </a:p>
          <a:p>
            <a:pPr lvl="1"/>
            <a:r>
              <a:rPr lang="en-US"/>
              <a:t>solution: better not to switch ACC1, but the gun (darkcurrent is from gun)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problem:</a:t>
            </a:r>
            <a:r>
              <a:rPr lang="en-US"/>
              <a:t> recovery of the gun takes 10 to 20 min to settle temperature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2. loss triggers the 3 MHz laser to cut the train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problem: </a:t>
            </a:r>
            <a:r>
              <a:rPr lang="en-US"/>
              <a:t>laser shows severe beam loading effects and produces new loss trips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3. feed forward overwrites some tables and produces large forward power in ACC1</a:t>
            </a:r>
          </a:p>
          <a:p>
            <a:pPr lvl="1"/>
            <a:r>
              <a:rPr lang="en-US"/>
              <a:t>no exception is triggered, the couplers run into severe trips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4. some cavities are starting to quench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problem</a:t>
            </a:r>
            <a:r>
              <a:rPr lang="en-US"/>
              <a:t>: cryogenic system itself reacts too late and gets instable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592" name="Rectangle 336"/>
          <p:cNvSpPr>
            <a:spLocks noChangeArrowheads="1"/>
          </p:cNvSpPr>
          <p:nvPr/>
        </p:nvSpPr>
        <p:spPr bwMode="auto">
          <a:xfrm>
            <a:off x="7537450" y="4205288"/>
            <a:ext cx="1146175" cy="1079500"/>
          </a:xfrm>
          <a:prstGeom prst="rect">
            <a:avLst/>
          </a:prstGeom>
          <a:solidFill>
            <a:srgbClr val="99FF99">
              <a:alpha val="60001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65" name="Rectangle 9"/>
          <p:cNvSpPr>
            <a:spLocks noChangeArrowheads="1"/>
          </p:cNvSpPr>
          <p:nvPr/>
        </p:nvSpPr>
        <p:spPr bwMode="auto">
          <a:xfrm>
            <a:off x="1185863" y="3635375"/>
            <a:ext cx="1181100" cy="1179513"/>
          </a:xfrm>
          <a:prstGeom prst="rect">
            <a:avLst/>
          </a:prstGeom>
          <a:solidFill>
            <a:srgbClr val="99FF99">
              <a:alpha val="60001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66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MPS acts on both Lasers</a:t>
            </a:r>
          </a:p>
        </p:txBody>
      </p:sp>
      <p:sp>
        <p:nvSpPr>
          <p:cNvPr id="480590" name="Rectangle 334"/>
          <p:cNvSpPr>
            <a:spLocks noGrp="1" noChangeArrowheads="1"/>
          </p:cNvSpPr>
          <p:nvPr>
            <p:ph idx="1"/>
          </p:nvPr>
        </p:nvSpPr>
        <p:spPr>
          <a:xfrm>
            <a:off x="182563" y="860425"/>
            <a:ext cx="8520112" cy="882650"/>
          </a:xfrm>
        </p:spPr>
        <p:txBody>
          <a:bodyPr>
            <a:normAutofit/>
          </a:bodyPr>
          <a:lstStyle/>
          <a:p>
            <a:r>
              <a:rPr lang="en-US"/>
              <a:t>On an MPS fast trip, the 2</a:t>
            </a:r>
            <a:r>
              <a:rPr lang="en-US" baseline="30000"/>
              <a:t>nd</a:t>
            </a:r>
            <a:r>
              <a:rPr lang="en-US"/>
              <a:t> pulse picker Pockels cell is switched off within ~ 3 us, the slow system closes the beam shutter</a:t>
            </a:r>
            <a:endParaRPr lang="en-GB"/>
          </a:p>
        </p:txBody>
      </p:sp>
      <p:sp>
        <p:nvSpPr>
          <p:cNvPr id="480268" name="Rectangle 12"/>
          <p:cNvSpPr>
            <a:spLocks noChangeArrowheads="1"/>
          </p:cNvSpPr>
          <p:nvPr/>
        </p:nvSpPr>
        <p:spPr bwMode="auto">
          <a:xfrm>
            <a:off x="3476625" y="2724150"/>
            <a:ext cx="9144000" cy="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70" name="Line 14"/>
          <p:cNvSpPr>
            <a:spLocks noChangeShapeType="1"/>
          </p:cNvSpPr>
          <p:nvPr/>
        </p:nvSpPr>
        <p:spPr bwMode="auto">
          <a:xfrm rot="-21600000">
            <a:off x="6135688" y="5411788"/>
            <a:ext cx="22701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med" len="lg"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71" name="Line 15"/>
          <p:cNvSpPr>
            <a:spLocks noChangeShapeType="1"/>
          </p:cNvSpPr>
          <p:nvPr/>
        </p:nvSpPr>
        <p:spPr bwMode="auto">
          <a:xfrm rot="-21600000">
            <a:off x="5594350" y="5411788"/>
            <a:ext cx="500063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 type="none" w="med" len="lg"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72" name="Line 16"/>
          <p:cNvSpPr>
            <a:spLocks noChangeShapeType="1"/>
          </p:cNvSpPr>
          <p:nvPr/>
        </p:nvSpPr>
        <p:spPr bwMode="auto">
          <a:xfrm rot="-21600000">
            <a:off x="277813" y="2151063"/>
            <a:ext cx="27559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73" name="Line 17"/>
          <p:cNvSpPr>
            <a:spLocks noChangeShapeType="1"/>
          </p:cNvSpPr>
          <p:nvPr/>
        </p:nvSpPr>
        <p:spPr bwMode="auto">
          <a:xfrm rot="-21600000" flipH="1" flipV="1">
            <a:off x="277813" y="2152650"/>
            <a:ext cx="3578225" cy="3524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74" name="Line 18"/>
          <p:cNvSpPr>
            <a:spLocks noChangeShapeType="1"/>
          </p:cNvSpPr>
          <p:nvPr/>
        </p:nvSpPr>
        <p:spPr bwMode="auto">
          <a:xfrm rot="-16200000">
            <a:off x="6827044" y="3485357"/>
            <a:ext cx="1277937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75" name="Rectangle 19"/>
          <p:cNvSpPr>
            <a:spLocks noChangeArrowheads="1"/>
          </p:cNvSpPr>
          <p:nvPr/>
        </p:nvSpPr>
        <p:spPr bwMode="auto">
          <a:xfrm rot="21600000">
            <a:off x="90488" y="1609725"/>
            <a:ext cx="4165600" cy="1790700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80" name="Line 24"/>
          <p:cNvSpPr>
            <a:spLocks noChangeShapeType="1"/>
          </p:cNvSpPr>
          <p:nvPr/>
        </p:nvSpPr>
        <p:spPr bwMode="auto">
          <a:xfrm flipH="1">
            <a:off x="255588" y="2498725"/>
            <a:ext cx="3602037" cy="350838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81" name="Line 25"/>
          <p:cNvSpPr>
            <a:spLocks noChangeShapeType="1"/>
          </p:cNvSpPr>
          <p:nvPr/>
        </p:nvSpPr>
        <p:spPr bwMode="auto">
          <a:xfrm rot="-21600000">
            <a:off x="269875" y="2849563"/>
            <a:ext cx="721042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82" name="Rectangle 26"/>
          <p:cNvSpPr>
            <a:spLocks noChangeArrowheads="1"/>
          </p:cNvSpPr>
          <p:nvPr/>
        </p:nvSpPr>
        <p:spPr bwMode="auto">
          <a:xfrm flipH="1">
            <a:off x="5661025" y="2754313"/>
            <a:ext cx="369888" cy="192087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83" name="Freeform 27"/>
          <p:cNvSpPr>
            <a:spLocks/>
          </p:cNvSpPr>
          <p:nvPr/>
        </p:nvSpPr>
        <p:spPr bwMode="auto">
          <a:xfrm flipH="1">
            <a:off x="287338" y="2260600"/>
            <a:ext cx="23812" cy="47625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0" y="16"/>
              </a:cxn>
              <a:cxn ang="0">
                <a:pos x="4" y="16"/>
              </a:cxn>
              <a:cxn ang="0">
                <a:pos x="7" y="0"/>
              </a:cxn>
            </a:cxnLst>
            <a:rect l="0" t="0" r="r" b="b"/>
            <a:pathLst>
              <a:path w="7" h="16">
                <a:moveTo>
                  <a:pt x="7" y="0"/>
                </a:moveTo>
                <a:lnTo>
                  <a:pt x="0" y="16"/>
                </a:lnTo>
                <a:lnTo>
                  <a:pt x="4" y="16"/>
                </a:lnTo>
                <a:lnTo>
                  <a:pt x="7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84" name="Freeform 28"/>
          <p:cNvSpPr>
            <a:spLocks/>
          </p:cNvSpPr>
          <p:nvPr/>
        </p:nvSpPr>
        <p:spPr bwMode="auto">
          <a:xfrm flipH="1">
            <a:off x="287338" y="2260600"/>
            <a:ext cx="23812" cy="47625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0" y="16"/>
              </a:cxn>
              <a:cxn ang="0">
                <a:pos x="7" y="0"/>
              </a:cxn>
              <a:cxn ang="0">
                <a:pos x="5" y="0"/>
              </a:cxn>
            </a:cxnLst>
            <a:rect l="0" t="0" r="r" b="b"/>
            <a:pathLst>
              <a:path w="7" h="16">
                <a:moveTo>
                  <a:pt x="5" y="0"/>
                </a:moveTo>
                <a:lnTo>
                  <a:pt x="0" y="16"/>
                </a:lnTo>
                <a:lnTo>
                  <a:pt x="7" y="0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85" name="Freeform 29"/>
          <p:cNvSpPr>
            <a:spLocks/>
          </p:cNvSpPr>
          <p:nvPr/>
        </p:nvSpPr>
        <p:spPr bwMode="auto">
          <a:xfrm flipH="1">
            <a:off x="273050" y="2208213"/>
            <a:ext cx="20638" cy="52387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0" y="18"/>
              </a:cxn>
              <a:cxn ang="0">
                <a:pos x="2" y="18"/>
              </a:cxn>
              <a:cxn ang="0">
                <a:pos x="6" y="0"/>
              </a:cxn>
            </a:cxnLst>
            <a:rect l="0" t="0" r="r" b="b"/>
            <a:pathLst>
              <a:path w="6" h="18">
                <a:moveTo>
                  <a:pt x="6" y="0"/>
                </a:moveTo>
                <a:lnTo>
                  <a:pt x="0" y="18"/>
                </a:lnTo>
                <a:lnTo>
                  <a:pt x="2" y="18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86" name="Freeform 30"/>
          <p:cNvSpPr>
            <a:spLocks/>
          </p:cNvSpPr>
          <p:nvPr/>
        </p:nvSpPr>
        <p:spPr bwMode="auto">
          <a:xfrm flipH="1">
            <a:off x="273050" y="2208213"/>
            <a:ext cx="20638" cy="52387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18"/>
              </a:cxn>
              <a:cxn ang="0">
                <a:pos x="6" y="0"/>
              </a:cxn>
              <a:cxn ang="0">
                <a:pos x="2" y="0"/>
              </a:cxn>
            </a:cxnLst>
            <a:rect l="0" t="0" r="r" b="b"/>
            <a:pathLst>
              <a:path w="6" h="18">
                <a:moveTo>
                  <a:pt x="2" y="0"/>
                </a:moveTo>
                <a:lnTo>
                  <a:pt x="0" y="18"/>
                </a:lnTo>
                <a:lnTo>
                  <a:pt x="6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87" name="Freeform 31"/>
          <p:cNvSpPr>
            <a:spLocks/>
          </p:cNvSpPr>
          <p:nvPr/>
        </p:nvSpPr>
        <p:spPr bwMode="auto">
          <a:xfrm flipH="1">
            <a:off x="273050" y="2058988"/>
            <a:ext cx="14288" cy="460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6"/>
              </a:cxn>
              <a:cxn ang="0">
                <a:pos x="4" y="16"/>
              </a:cxn>
              <a:cxn ang="0">
                <a:pos x="0" y="0"/>
              </a:cxn>
            </a:cxnLst>
            <a:rect l="0" t="0" r="r" b="b"/>
            <a:pathLst>
              <a:path w="4" h="16">
                <a:moveTo>
                  <a:pt x="0" y="0"/>
                </a:moveTo>
                <a:lnTo>
                  <a:pt x="0" y="16"/>
                </a:lnTo>
                <a:lnTo>
                  <a:pt x="4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88" name="Freeform 32"/>
          <p:cNvSpPr>
            <a:spLocks/>
          </p:cNvSpPr>
          <p:nvPr/>
        </p:nvSpPr>
        <p:spPr bwMode="auto">
          <a:xfrm flipH="1">
            <a:off x="287338" y="2058988"/>
            <a:ext cx="6350" cy="460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16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16">
                <a:moveTo>
                  <a:pt x="0" y="0"/>
                </a:moveTo>
                <a:lnTo>
                  <a:pt x="2" y="16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89" name="Freeform 33"/>
          <p:cNvSpPr>
            <a:spLocks/>
          </p:cNvSpPr>
          <p:nvPr/>
        </p:nvSpPr>
        <p:spPr bwMode="auto">
          <a:xfrm flipH="1">
            <a:off x="293688" y="2012950"/>
            <a:ext cx="17462" cy="460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16"/>
              </a:cxn>
              <a:cxn ang="0">
                <a:pos x="4" y="0"/>
              </a:cxn>
              <a:cxn ang="0">
                <a:pos x="0" y="0"/>
              </a:cxn>
            </a:cxnLst>
            <a:rect l="0" t="0" r="r" b="b"/>
            <a:pathLst>
              <a:path w="5" h="16">
                <a:moveTo>
                  <a:pt x="0" y="0"/>
                </a:moveTo>
                <a:lnTo>
                  <a:pt x="5" y="16"/>
                </a:lnTo>
                <a:lnTo>
                  <a:pt x="4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90" name="Freeform 34"/>
          <p:cNvSpPr>
            <a:spLocks/>
          </p:cNvSpPr>
          <p:nvPr/>
        </p:nvSpPr>
        <p:spPr bwMode="auto">
          <a:xfrm flipH="1">
            <a:off x="214313" y="2260600"/>
            <a:ext cx="82550" cy="4762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16"/>
              </a:cxn>
              <a:cxn ang="0">
                <a:pos x="24" y="16"/>
              </a:cxn>
              <a:cxn ang="0">
                <a:pos x="3" y="0"/>
              </a:cxn>
            </a:cxnLst>
            <a:rect l="0" t="0" r="r" b="b"/>
            <a:pathLst>
              <a:path w="24" h="16">
                <a:moveTo>
                  <a:pt x="3" y="0"/>
                </a:moveTo>
                <a:lnTo>
                  <a:pt x="0" y="16"/>
                </a:lnTo>
                <a:lnTo>
                  <a:pt x="24" y="16"/>
                </a:lnTo>
                <a:lnTo>
                  <a:pt x="3" y="0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91" name="Freeform 35"/>
          <p:cNvSpPr>
            <a:spLocks/>
          </p:cNvSpPr>
          <p:nvPr/>
        </p:nvSpPr>
        <p:spPr bwMode="auto">
          <a:xfrm flipH="1">
            <a:off x="214313" y="2208213"/>
            <a:ext cx="73025" cy="100012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18"/>
              </a:cxn>
              <a:cxn ang="0">
                <a:pos x="21" y="34"/>
              </a:cxn>
              <a:cxn ang="0">
                <a:pos x="4" y="0"/>
              </a:cxn>
            </a:cxnLst>
            <a:rect l="0" t="0" r="r" b="b"/>
            <a:pathLst>
              <a:path w="21" h="34">
                <a:moveTo>
                  <a:pt x="4" y="0"/>
                </a:moveTo>
                <a:lnTo>
                  <a:pt x="0" y="18"/>
                </a:lnTo>
                <a:lnTo>
                  <a:pt x="21" y="34"/>
                </a:lnTo>
                <a:lnTo>
                  <a:pt x="4" y="0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92" name="Freeform 36"/>
          <p:cNvSpPr>
            <a:spLocks/>
          </p:cNvSpPr>
          <p:nvPr/>
        </p:nvSpPr>
        <p:spPr bwMode="auto">
          <a:xfrm flipH="1">
            <a:off x="214313" y="2157413"/>
            <a:ext cx="58737" cy="150812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17"/>
              </a:cxn>
              <a:cxn ang="0">
                <a:pos x="17" y="51"/>
              </a:cxn>
              <a:cxn ang="0">
                <a:pos x="2" y="0"/>
              </a:cxn>
            </a:cxnLst>
            <a:rect l="0" t="0" r="r" b="b"/>
            <a:pathLst>
              <a:path w="17" h="51">
                <a:moveTo>
                  <a:pt x="2" y="0"/>
                </a:moveTo>
                <a:lnTo>
                  <a:pt x="0" y="17"/>
                </a:lnTo>
                <a:lnTo>
                  <a:pt x="17" y="51"/>
                </a:lnTo>
                <a:lnTo>
                  <a:pt x="2" y="0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93" name="Freeform 37"/>
          <p:cNvSpPr>
            <a:spLocks/>
          </p:cNvSpPr>
          <p:nvPr/>
        </p:nvSpPr>
        <p:spPr bwMode="auto">
          <a:xfrm flipH="1">
            <a:off x="214313" y="2105025"/>
            <a:ext cx="58737" cy="203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18"/>
              </a:cxn>
              <a:cxn ang="0">
                <a:pos x="17" y="69"/>
              </a:cxn>
              <a:cxn ang="0">
                <a:pos x="0" y="0"/>
              </a:cxn>
            </a:cxnLst>
            <a:rect l="0" t="0" r="r" b="b"/>
            <a:pathLst>
              <a:path w="17" h="69">
                <a:moveTo>
                  <a:pt x="0" y="0"/>
                </a:moveTo>
                <a:lnTo>
                  <a:pt x="2" y="18"/>
                </a:lnTo>
                <a:lnTo>
                  <a:pt x="17" y="69"/>
                </a:lnTo>
                <a:lnTo>
                  <a:pt x="0" y="0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94" name="Freeform 38"/>
          <p:cNvSpPr>
            <a:spLocks/>
          </p:cNvSpPr>
          <p:nvPr/>
        </p:nvSpPr>
        <p:spPr bwMode="auto">
          <a:xfrm flipH="1">
            <a:off x="214313" y="2058988"/>
            <a:ext cx="73025" cy="2492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16"/>
              </a:cxn>
              <a:cxn ang="0">
                <a:pos x="21" y="85"/>
              </a:cxn>
              <a:cxn ang="0">
                <a:pos x="0" y="0"/>
              </a:cxn>
            </a:cxnLst>
            <a:rect l="0" t="0" r="r" b="b"/>
            <a:pathLst>
              <a:path w="21" h="85">
                <a:moveTo>
                  <a:pt x="0" y="0"/>
                </a:moveTo>
                <a:lnTo>
                  <a:pt x="4" y="16"/>
                </a:lnTo>
                <a:lnTo>
                  <a:pt x="21" y="85"/>
                </a:lnTo>
                <a:lnTo>
                  <a:pt x="0" y="0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95" name="Freeform 39"/>
          <p:cNvSpPr>
            <a:spLocks/>
          </p:cNvSpPr>
          <p:nvPr/>
        </p:nvSpPr>
        <p:spPr bwMode="auto">
          <a:xfrm flipH="1">
            <a:off x="214313" y="2012950"/>
            <a:ext cx="73025" cy="295275"/>
          </a:xfrm>
          <a:custGeom>
            <a:avLst/>
            <a:gdLst/>
            <a:ahLst/>
            <a:cxnLst>
              <a:cxn ang="0">
                <a:pos x="21" y="0"/>
              </a:cxn>
              <a:cxn ang="0">
                <a:pos x="0" y="16"/>
              </a:cxn>
              <a:cxn ang="0">
                <a:pos x="21" y="101"/>
              </a:cxn>
              <a:cxn ang="0">
                <a:pos x="21" y="0"/>
              </a:cxn>
            </a:cxnLst>
            <a:rect l="0" t="0" r="r" b="b"/>
            <a:pathLst>
              <a:path w="21" h="101">
                <a:moveTo>
                  <a:pt x="21" y="0"/>
                </a:moveTo>
                <a:lnTo>
                  <a:pt x="0" y="16"/>
                </a:lnTo>
                <a:lnTo>
                  <a:pt x="21" y="101"/>
                </a:lnTo>
                <a:lnTo>
                  <a:pt x="21" y="0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96" name="Freeform 40"/>
          <p:cNvSpPr>
            <a:spLocks/>
          </p:cNvSpPr>
          <p:nvPr/>
        </p:nvSpPr>
        <p:spPr bwMode="auto">
          <a:xfrm flipH="1">
            <a:off x="214313" y="2012950"/>
            <a:ext cx="82550" cy="460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16"/>
              </a:cxn>
              <a:cxn ang="0">
                <a:pos x="24" y="0"/>
              </a:cxn>
              <a:cxn ang="0">
                <a:pos x="0" y="0"/>
              </a:cxn>
            </a:cxnLst>
            <a:rect l="0" t="0" r="r" b="b"/>
            <a:pathLst>
              <a:path w="24" h="16">
                <a:moveTo>
                  <a:pt x="0" y="0"/>
                </a:moveTo>
                <a:lnTo>
                  <a:pt x="3" y="16"/>
                </a:lnTo>
                <a:lnTo>
                  <a:pt x="24" y="0"/>
                </a:lnTo>
                <a:lnTo>
                  <a:pt x="0" y="0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97" name="Line 41"/>
          <p:cNvSpPr>
            <a:spLocks noChangeShapeType="1"/>
          </p:cNvSpPr>
          <p:nvPr/>
        </p:nvSpPr>
        <p:spPr bwMode="auto">
          <a:xfrm rot="-21600000">
            <a:off x="296863" y="2006600"/>
            <a:ext cx="14287" cy="3175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98" name="Freeform 42"/>
          <p:cNvSpPr>
            <a:spLocks/>
          </p:cNvSpPr>
          <p:nvPr/>
        </p:nvSpPr>
        <p:spPr bwMode="auto">
          <a:xfrm flipH="1">
            <a:off x="280988" y="2006600"/>
            <a:ext cx="30162" cy="298450"/>
          </a:xfrm>
          <a:custGeom>
            <a:avLst/>
            <a:gdLst/>
            <a:ahLst/>
            <a:cxnLst>
              <a:cxn ang="0">
                <a:pos x="4" y="102"/>
              </a:cxn>
              <a:cxn ang="0">
                <a:pos x="0" y="102"/>
              </a:cxn>
              <a:cxn ang="0">
                <a:pos x="5" y="85"/>
              </a:cxn>
              <a:cxn ang="0">
                <a:pos x="7" y="68"/>
              </a:cxn>
              <a:cxn ang="0">
                <a:pos x="9" y="52"/>
              </a:cxn>
              <a:cxn ang="0">
                <a:pos x="7" y="34"/>
              </a:cxn>
              <a:cxn ang="0">
                <a:pos x="5" y="16"/>
              </a:cxn>
              <a:cxn ang="0">
                <a:pos x="0" y="0"/>
              </a:cxn>
            </a:cxnLst>
            <a:rect l="0" t="0" r="r" b="b"/>
            <a:pathLst>
              <a:path w="9" h="102">
                <a:moveTo>
                  <a:pt x="4" y="102"/>
                </a:moveTo>
                <a:lnTo>
                  <a:pt x="0" y="102"/>
                </a:lnTo>
                <a:lnTo>
                  <a:pt x="5" y="85"/>
                </a:lnTo>
                <a:lnTo>
                  <a:pt x="7" y="68"/>
                </a:lnTo>
                <a:lnTo>
                  <a:pt x="9" y="52"/>
                </a:lnTo>
                <a:lnTo>
                  <a:pt x="7" y="34"/>
                </a:lnTo>
                <a:lnTo>
                  <a:pt x="5" y="16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299" name="Freeform 43"/>
          <p:cNvSpPr>
            <a:spLocks/>
          </p:cNvSpPr>
          <p:nvPr/>
        </p:nvSpPr>
        <p:spPr bwMode="auto">
          <a:xfrm flipH="1">
            <a:off x="214313" y="2006600"/>
            <a:ext cx="82550" cy="2984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" y="0"/>
              </a:cxn>
              <a:cxn ang="0">
                <a:pos x="24" y="102"/>
              </a:cxn>
              <a:cxn ang="0">
                <a:pos x="0" y="102"/>
              </a:cxn>
              <a:cxn ang="0">
                <a:pos x="5" y="85"/>
              </a:cxn>
              <a:cxn ang="0">
                <a:pos x="9" y="68"/>
              </a:cxn>
              <a:cxn ang="0">
                <a:pos x="9" y="52"/>
              </a:cxn>
              <a:cxn ang="0">
                <a:pos x="9" y="34"/>
              </a:cxn>
              <a:cxn ang="0">
                <a:pos x="5" y="16"/>
              </a:cxn>
              <a:cxn ang="0">
                <a:pos x="0" y="0"/>
              </a:cxn>
            </a:cxnLst>
            <a:rect l="0" t="0" r="r" b="b"/>
            <a:pathLst>
              <a:path w="24" h="102">
                <a:moveTo>
                  <a:pt x="0" y="0"/>
                </a:moveTo>
                <a:lnTo>
                  <a:pt x="24" y="0"/>
                </a:lnTo>
                <a:lnTo>
                  <a:pt x="24" y="102"/>
                </a:lnTo>
                <a:lnTo>
                  <a:pt x="0" y="102"/>
                </a:lnTo>
                <a:lnTo>
                  <a:pt x="5" y="85"/>
                </a:lnTo>
                <a:lnTo>
                  <a:pt x="9" y="68"/>
                </a:lnTo>
                <a:lnTo>
                  <a:pt x="9" y="52"/>
                </a:lnTo>
                <a:lnTo>
                  <a:pt x="9" y="34"/>
                </a:lnTo>
                <a:lnTo>
                  <a:pt x="5" y="16"/>
                </a:lnTo>
                <a:lnTo>
                  <a:pt x="0" y="0"/>
                </a:lnTo>
                <a:close/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00" name="Freeform 44"/>
          <p:cNvSpPr>
            <a:spLocks/>
          </p:cNvSpPr>
          <p:nvPr/>
        </p:nvSpPr>
        <p:spPr bwMode="auto">
          <a:xfrm flipH="1">
            <a:off x="287338" y="2693988"/>
            <a:ext cx="23812" cy="50800"/>
          </a:xfrm>
          <a:custGeom>
            <a:avLst/>
            <a:gdLst/>
            <a:ahLst/>
            <a:cxnLst>
              <a:cxn ang="0">
                <a:pos x="7" y="17"/>
              </a:cxn>
              <a:cxn ang="0">
                <a:pos x="0" y="0"/>
              </a:cxn>
              <a:cxn ang="0">
                <a:pos x="4" y="0"/>
              </a:cxn>
              <a:cxn ang="0">
                <a:pos x="7" y="17"/>
              </a:cxn>
            </a:cxnLst>
            <a:rect l="0" t="0" r="r" b="b"/>
            <a:pathLst>
              <a:path w="7" h="17">
                <a:moveTo>
                  <a:pt x="7" y="17"/>
                </a:moveTo>
                <a:lnTo>
                  <a:pt x="0" y="0"/>
                </a:lnTo>
                <a:lnTo>
                  <a:pt x="4" y="0"/>
                </a:lnTo>
                <a:lnTo>
                  <a:pt x="7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01" name="Freeform 45"/>
          <p:cNvSpPr>
            <a:spLocks/>
          </p:cNvSpPr>
          <p:nvPr/>
        </p:nvSpPr>
        <p:spPr bwMode="auto">
          <a:xfrm flipH="1">
            <a:off x="287338" y="2693988"/>
            <a:ext cx="23812" cy="50800"/>
          </a:xfrm>
          <a:custGeom>
            <a:avLst/>
            <a:gdLst/>
            <a:ahLst/>
            <a:cxnLst>
              <a:cxn ang="0">
                <a:pos x="5" y="17"/>
              </a:cxn>
              <a:cxn ang="0">
                <a:pos x="0" y="0"/>
              </a:cxn>
              <a:cxn ang="0">
                <a:pos x="7" y="17"/>
              </a:cxn>
              <a:cxn ang="0">
                <a:pos x="5" y="17"/>
              </a:cxn>
            </a:cxnLst>
            <a:rect l="0" t="0" r="r" b="b"/>
            <a:pathLst>
              <a:path w="7" h="17">
                <a:moveTo>
                  <a:pt x="5" y="17"/>
                </a:moveTo>
                <a:lnTo>
                  <a:pt x="0" y="0"/>
                </a:lnTo>
                <a:lnTo>
                  <a:pt x="7" y="17"/>
                </a:lnTo>
                <a:lnTo>
                  <a:pt x="5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02" name="Freeform 46"/>
          <p:cNvSpPr>
            <a:spLocks/>
          </p:cNvSpPr>
          <p:nvPr/>
        </p:nvSpPr>
        <p:spPr bwMode="auto">
          <a:xfrm flipH="1">
            <a:off x="273050" y="2744788"/>
            <a:ext cx="20638" cy="49212"/>
          </a:xfrm>
          <a:custGeom>
            <a:avLst/>
            <a:gdLst/>
            <a:ahLst/>
            <a:cxnLst>
              <a:cxn ang="0">
                <a:pos x="6" y="17"/>
              </a:cxn>
              <a:cxn ang="0">
                <a:pos x="0" y="0"/>
              </a:cxn>
              <a:cxn ang="0">
                <a:pos x="2" y="0"/>
              </a:cxn>
              <a:cxn ang="0">
                <a:pos x="6" y="17"/>
              </a:cxn>
            </a:cxnLst>
            <a:rect l="0" t="0" r="r" b="b"/>
            <a:pathLst>
              <a:path w="6" h="17">
                <a:moveTo>
                  <a:pt x="6" y="17"/>
                </a:moveTo>
                <a:lnTo>
                  <a:pt x="0" y="0"/>
                </a:lnTo>
                <a:lnTo>
                  <a:pt x="2" y="0"/>
                </a:lnTo>
                <a:lnTo>
                  <a:pt x="6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03" name="Freeform 47"/>
          <p:cNvSpPr>
            <a:spLocks/>
          </p:cNvSpPr>
          <p:nvPr/>
        </p:nvSpPr>
        <p:spPr bwMode="auto">
          <a:xfrm flipH="1">
            <a:off x="273050" y="2744788"/>
            <a:ext cx="20638" cy="49212"/>
          </a:xfrm>
          <a:custGeom>
            <a:avLst/>
            <a:gdLst/>
            <a:ahLst/>
            <a:cxnLst>
              <a:cxn ang="0">
                <a:pos x="2" y="17"/>
              </a:cxn>
              <a:cxn ang="0">
                <a:pos x="0" y="0"/>
              </a:cxn>
              <a:cxn ang="0">
                <a:pos x="6" y="17"/>
              </a:cxn>
              <a:cxn ang="0">
                <a:pos x="2" y="17"/>
              </a:cxn>
            </a:cxnLst>
            <a:rect l="0" t="0" r="r" b="b"/>
            <a:pathLst>
              <a:path w="6" h="17">
                <a:moveTo>
                  <a:pt x="2" y="17"/>
                </a:moveTo>
                <a:lnTo>
                  <a:pt x="0" y="0"/>
                </a:lnTo>
                <a:lnTo>
                  <a:pt x="6" y="17"/>
                </a:lnTo>
                <a:lnTo>
                  <a:pt x="2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04" name="Freeform 48"/>
          <p:cNvSpPr>
            <a:spLocks/>
          </p:cNvSpPr>
          <p:nvPr/>
        </p:nvSpPr>
        <p:spPr bwMode="auto">
          <a:xfrm flipH="1">
            <a:off x="273050" y="2894013"/>
            <a:ext cx="14288" cy="52387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0" y="0"/>
              </a:cxn>
              <a:cxn ang="0">
                <a:pos x="4" y="0"/>
              </a:cxn>
              <a:cxn ang="0">
                <a:pos x="0" y="18"/>
              </a:cxn>
            </a:cxnLst>
            <a:rect l="0" t="0" r="r" b="b"/>
            <a:pathLst>
              <a:path w="4" h="18">
                <a:moveTo>
                  <a:pt x="0" y="18"/>
                </a:moveTo>
                <a:lnTo>
                  <a:pt x="0" y="0"/>
                </a:lnTo>
                <a:lnTo>
                  <a:pt x="4" y="0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05" name="Freeform 49"/>
          <p:cNvSpPr>
            <a:spLocks/>
          </p:cNvSpPr>
          <p:nvPr/>
        </p:nvSpPr>
        <p:spPr bwMode="auto">
          <a:xfrm flipH="1">
            <a:off x="287338" y="2894013"/>
            <a:ext cx="6350" cy="52387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2" y="0"/>
              </a:cxn>
              <a:cxn ang="0">
                <a:pos x="2" y="18"/>
              </a:cxn>
              <a:cxn ang="0">
                <a:pos x="0" y="18"/>
              </a:cxn>
            </a:cxnLst>
            <a:rect l="0" t="0" r="r" b="b"/>
            <a:pathLst>
              <a:path w="2" h="18">
                <a:moveTo>
                  <a:pt x="0" y="18"/>
                </a:moveTo>
                <a:lnTo>
                  <a:pt x="2" y="0"/>
                </a:lnTo>
                <a:lnTo>
                  <a:pt x="2" y="18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06" name="Freeform 50"/>
          <p:cNvSpPr>
            <a:spLocks/>
          </p:cNvSpPr>
          <p:nvPr/>
        </p:nvSpPr>
        <p:spPr bwMode="auto">
          <a:xfrm flipH="1">
            <a:off x="293688" y="2946400"/>
            <a:ext cx="17462" cy="47625"/>
          </a:xfrm>
          <a:custGeom>
            <a:avLst/>
            <a:gdLst/>
            <a:ahLst/>
            <a:cxnLst>
              <a:cxn ang="0">
                <a:pos x="0" y="16"/>
              </a:cxn>
              <a:cxn ang="0">
                <a:pos x="5" y="0"/>
              </a:cxn>
              <a:cxn ang="0">
                <a:pos x="4" y="16"/>
              </a:cxn>
              <a:cxn ang="0">
                <a:pos x="0" y="16"/>
              </a:cxn>
            </a:cxnLst>
            <a:rect l="0" t="0" r="r" b="b"/>
            <a:pathLst>
              <a:path w="5" h="16">
                <a:moveTo>
                  <a:pt x="0" y="16"/>
                </a:moveTo>
                <a:lnTo>
                  <a:pt x="5" y="0"/>
                </a:lnTo>
                <a:lnTo>
                  <a:pt x="4" y="16"/>
                </a:lnTo>
                <a:lnTo>
                  <a:pt x="0" y="1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07" name="Freeform 51"/>
          <p:cNvSpPr>
            <a:spLocks/>
          </p:cNvSpPr>
          <p:nvPr/>
        </p:nvSpPr>
        <p:spPr bwMode="auto">
          <a:xfrm flipH="1">
            <a:off x="214313" y="2693988"/>
            <a:ext cx="82550" cy="50800"/>
          </a:xfrm>
          <a:custGeom>
            <a:avLst/>
            <a:gdLst/>
            <a:ahLst/>
            <a:cxnLst>
              <a:cxn ang="0">
                <a:pos x="3" y="17"/>
              </a:cxn>
              <a:cxn ang="0">
                <a:pos x="0" y="0"/>
              </a:cxn>
              <a:cxn ang="0">
                <a:pos x="24" y="0"/>
              </a:cxn>
              <a:cxn ang="0">
                <a:pos x="3" y="17"/>
              </a:cxn>
            </a:cxnLst>
            <a:rect l="0" t="0" r="r" b="b"/>
            <a:pathLst>
              <a:path w="24" h="17">
                <a:moveTo>
                  <a:pt x="3" y="17"/>
                </a:moveTo>
                <a:lnTo>
                  <a:pt x="0" y="0"/>
                </a:lnTo>
                <a:lnTo>
                  <a:pt x="24" y="0"/>
                </a:lnTo>
                <a:lnTo>
                  <a:pt x="3" y="17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08" name="Freeform 52"/>
          <p:cNvSpPr>
            <a:spLocks/>
          </p:cNvSpPr>
          <p:nvPr/>
        </p:nvSpPr>
        <p:spPr bwMode="auto">
          <a:xfrm flipH="1">
            <a:off x="214313" y="2693988"/>
            <a:ext cx="73025" cy="100012"/>
          </a:xfrm>
          <a:custGeom>
            <a:avLst/>
            <a:gdLst/>
            <a:ahLst/>
            <a:cxnLst>
              <a:cxn ang="0">
                <a:pos x="4" y="34"/>
              </a:cxn>
              <a:cxn ang="0">
                <a:pos x="0" y="17"/>
              </a:cxn>
              <a:cxn ang="0">
                <a:pos x="21" y="0"/>
              </a:cxn>
              <a:cxn ang="0">
                <a:pos x="4" y="34"/>
              </a:cxn>
            </a:cxnLst>
            <a:rect l="0" t="0" r="r" b="b"/>
            <a:pathLst>
              <a:path w="21" h="34">
                <a:moveTo>
                  <a:pt x="4" y="34"/>
                </a:moveTo>
                <a:lnTo>
                  <a:pt x="0" y="17"/>
                </a:lnTo>
                <a:lnTo>
                  <a:pt x="21" y="0"/>
                </a:lnTo>
                <a:lnTo>
                  <a:pt x="4" y="34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09" name="Freeform 53"/>
          <p:cNvSpPr>
            <a:spLocks/>
          </p:cNvSpPr>
          <p:nvPr/>
        </p:nvSpPr>
        <p:spPr bwMode="auto">
          <a:xfrm flipH="1">
            <a:off x="214313" y="2693988"/>
            <a:ext cx="58737" cy="147637"/>
          </a:xfrm>
          <a:custGeom>
            <a:avLst/>
            <a:gdLst/>
            <a:ahLst/>
            <a:cxnLst>
              <a:cxn ang="0">
                <a:pos x="2" y="50"/>
              </a:cxn>
              <a:cxn ang="0">
                <a:pos x="0" y="34"/>
              </a:cxn>
              <a:cxn ang="0">
                <a:pos x="17" y="0"/>
              </a:cxn>
              <a:cxn ang="0">
                <a:pos x="2" y="50"/>
              </a:cxn>
            </a:cxnLst>
            <a:rect l="0" t="0" r="r" b="b"/>
            <a:pathLst>
              <a:path w="17" h="50">
                <a:moveTo>
                  <a:pt x="2" y="50"/>
                </a:moveTo>
                <a:lnTo>
                  <a:pt x="0" y="34"/>
                </a:lnTo>
                <a:lnTo>
                  <a:pt x="17" y="0"/>
                </a:lnTo>
                <a:lnTo>
                  <a:pt x="2" y="50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10" name="Freeform 54"/>
          <p:cNvSpPr>
            <a:spLocks/>
          </p:cNvSpPr>
          <p:nvPr/>
        </p:nvSpPr>
        <p:spPr bwMode="auto">
          <a:xfrm flipH="1">
            <a:off x="214313" y="2693988"/>
            <a:ext cx="58737" cy="200025"/>
          </a:xfrm>
          <a:custGeom>
            <a:avLst/>
            <a:gdLst/>
            <a:ahLst/>
            <a:cxnLst>
              <a:cxn ang="0">
                <a:pos x="0" y="68"/>
              </a:cxn>
              <a:cxn ang="0">
                <a:pos x="2" y="50"/>
              </a:cxn>
              <a:cxn ang="0">
                <a:pos x="17" y="0"/>
              </a:cxn>
              <a:cxn ang="0">
                <a:pos x="0" y="68"/>
              </a:cxn>
            </a:cxnLst>
            <a:rect l="0" t="0" r="r" b="b"/>
            <a:pathLst>
              <a:path w="17" h="68">
                <a:moveTo>
                  <a:pt x="0" y="68"/>
                </a:moveTo>
                <a:lnTo>
                  <a:pt x="2" y="50"/>
                </a:lnTo>
                <a:lnTo>
                  <a:pt x="17" y="0"/>
                </a:lnTo>
                <a:lnTo>
                  <a:pt x="0" y="68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11" name="Freeform 55"/>
          <p:cNvSpPr>
            <a:spLocks/>
          </p:cNvSpPr>
          <p:nvPr/>
        </p:nvSpPr>
        <p:spPr bwMode="auto">
          <a:xfrm flipH="1">
            <a:off x="214313" y="2693988"/>
            <a:ext cx="73025" cy="252412"/>
          </a:xfrm>
          <a:custGeom>
            <a:avLst/>
            <a:gdLst/>
            <a:ahLst/>
            <a:cxnLst>
              <a:cxn ang="0">
                <a:pos x="0" y="86"/>
              </a:cxn>
              <a:cxn ang="0">
                <a:pos x="4" y="68"/>
              </a:cxn>
              <a:cxn ang="0">
                <a:pos x="21" y="0"/>
              </a:cxn>
              <a:cxn ang="0">
                <a:pos x="0" y="86"/>
              </a:cxn>
            </a:cxnLst>
            <a:rect l="0" t="0" r="r" b="b"/>
            <a:pathLst>
              <a:path w="21" h="86">
                <a:moveTo>
                  <a:pt x="0" y="86"/>
                </a:moveTo>
                <a:lnTo>
                  <a:pt x="4" y="68"/>
                </a:lnTo>
                <a:lnTo>
                  <a:pt x="21" y="0"/>
                </a:lnTo>
                <a:lnTo>
                  <a:pt x="0" y="86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12" name="Freeform 56"/>
          <p:cNvSpPr>
            <a:spLocks/>
          </p:cNvSpPr>
          <p:nvPr/>
        </p:nvSpPr>
        <p:spPr bwMode="auto">
          <a:xfrm flipH="1">
            <a:off x="214313" y="2693988"/>
            <a:ext cx="73025" cy="300037"/>
          </a:xfrm>
          <a:custGeom>
            <a:avLst/>
            <a:gdLst/>
            <a:ahLst/>
            <a:cxnLst>
              <a:cxn ang="0">
                <a:pos x="21" y="102"/>
              </a:cxn>
              <a:cxn ang="0">
                <a:pos x="0" y="86"/>
              </a:cxn>
              <a:cxn ang="0">
                <a:pos x="21" y="0"/>
              </a:cxn>
              <a:cxn ang="0">
                <a:pos x="21" y="102"/>
              </a:cxn>
            </a:cxnLst>
            <a:rect l="0" t="0" r="r" b="b"/>
            <a:pathLst>
              <a:path w="21" h="102">
                <a:moveTo>
                  <a:pt x="21" y="102"/>
                </a:moveTo>
                <a:lnTo>
                  <a:pt x="0" y="86"/>
                </a:lnTo>
                <a:lnTo>
                  <a:pt x="21" y="0"/>
                </a:lnTo>
                <a:lnTo>
                  <a:pt x="21" y="102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13" name="Freeform 57"/>
          <p:cNvSpPr>
            <a:spLocks/>
          </p:cNvSpPr>
          <p:nvPr/>
        </p:nvSpPr>
        <p:spPr bwMode="auto">
          <a:xfrm flipH="1">
            <a:off x="214313" y="2946400"/>
            <a:ext cx="82550" cy="47625"/>
          </a:xfrm>
          <a:custGeom>
            <a:avLst/>
            <a:gdLst/>
            <a:ahLst/>
            <a:cxnLst>
              <a:cxn ang="0">
                <a:pos x="0" y="16"/>
              </a:cxn>
              <a:cxn ang="0">
                <a:pos x="3" y="0"/>
              </a:cxn>
              <a:cxn ang="0">
                <a:pos x="24" y="16"/>
              </a:cxn>
              <a:cxn ang="0">
                <a:pos x="0" y="16"/>
              </a:cxn>
            </a:cxnLst>
            <a:rect l="0" t="0" r="r" b="b"/>
            <a:pathLst>
              <a:path w="24" h="16">
                <a:moveTo>
                  <a:pt x="0" y="16"/>
                </a:moveTo>
                <a:lnTo>
                  <a:pt x="3" y="0"/>
                </a:lnTo>
                <a:lnTo>
                  <a:pt x="24" y="16"/>
                </a:lnTo>
                <a:lnTo>
                  <a:pt x="0" y="16"/>
                </a:lnTo>
                <a:close/>
              </a:path>
            </a:pathLst>
          </a:custGeom>
          <a:solidFill>
            <a:srgbClr val="DCDCD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14" name="Line 58"/>
          <p:cNvSpPr>
            <a:spLocks noChangeShapeType="1"/>
          </p:cNvSpPr>
          <p:nvPr/>
        </p:nvSpPr>
        <p:spPr bwMode="auto">
          <a:xfrm rot="-21600000">
            <a:off x="296863" y="2994025"/>
            <a:ext cx="14287" cy="3175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15" name="Freeform 59"/>
          <p:cNvSpPr>
            <a:spLocks/>
          </p:cNvSpPr>
          <p:nvPr/>
        </p:nvSpPr>
        <p:spPr bwMode="auto">
          <a:xfrm flipH="1">
            <a:off x="280988" y="2693988"/>
            <a:ext cx="30162" cy="300037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0"/>
              </a:cxn>
              <a:cxn ang="0">
                <a:pos x="5" y="17"/>
              </a:cxn>
              <a:cxn ang="0">
                <a:pos x="7" y="34"/>
              </a:cxn>
              <a:cxn ang="0">
                <a:pos x="9" y="50"/>
              </a:cxn>
              <a:cxn ang="0">
                <a:pos x="7" y="68"/>
              </a:cxn>
              <a:cxn ang="0">
                <a:pos x="5" y="86"/>
              </a:cxn>
              <a:cxn ang="0">
                <a:pos x="0" y="102"/>
              </a:cxn>
            </a:cxnLst>
            <a:rect l="0" t="0" r="r" b="b"/>
            <a:pathLst>
              <a:path w="9" h="102">
                <a:moveTo>
                  <a:pt x="4" y="0"/>
                </a:moveTo>
                <a:lnTo>
                  <a:pt x="0" y="0"/>
                </a:lnTo>
                <a:lnTo>
                  <a:pt x="5" y="17"/>
                </a:lnTo>
                <a:lnTo>
                  <a:pt x="7" y="34"/>
                </a:lnTo>
                <a:lnTo>
                  <a:pt x="9" y="50"/>
                </a:lnTo>
                <a:lnTo>
                  <a:pt x="7" y="68"/>
                </a:lnTo>
                <a:lnTo>
                  <a:pt x="5" y="86"/>
                </a:lnTo>
                <a:lnTo>
                  <a:pt x="0" y="102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16" name="Freeform 60"/>
          <p:cNvSpPr>
            <a:spLocks/>
          </p:cNvSpPr>
          <p:nvPr/>
        </p:nvSpPr>
        <p:spPr bwMode="auto">
          <a:xfrm flipH="1">
            <a:off x="214313" y="2693988"/>
            <a:ext cx="82550" cy="300037"/>
          </a:xfrm>
          <a:custGeom>
            <a:avLst/>
            <a:gdLst/>
            <a:ahLst/>
            <a:cxnLst>
              <a:cxn ang="0">
                <a:pos x="0" y="102"/>
              </a:cxn>
              <a:cxn ang="0">
                <a:pos x="24" y="102"/>
              </a:cxn>
              <a:cxn ang="0">
                <a:pos x="24" y="0"/>
              </a:cxn>
              <a:cxn ang="0">
                <a:pos x="0" y="0"/>
              </a:cxn>
              <a:cxn ang="0">
                <a:pos x="5" y="17"/>
              </a:cxn>
              <a:cxn ang="0">
                <a:pos x="9" y="34"/>
              </a:cxn>
              <a:cxn ang="0">
                <a:pos x="9" y="50"/>
              </a:cxn>
              <a:cxn ang="0">
                <a:pos x="9" y="68"/>
              </a:cxn>
              <a:cxn ang="0">
                <a:pos x="5" y="86"/>
              </a:cxn>
              <a:cxn ang="0">
                <a:pos x="0" y="102"/>
              </a:cxn>
            </a:cxnLst>
            <a:rect l="0" t="0" r="r" b="b"/>
            <a:pathLst>
              <a:path w="24" h="102">
                <a:moveTo>
                  <a:pt x="0" y="102"/>
                </a:moveTo>
                <a:lnTo>
                  <a:pt x="24" y="102"/>
                </a:lnTo>
                <a:lnTo>
                  <a:pt x="24" y="0"/>
                </a:lnTo>
                <a:lnTo>
                  <a:pt x="0" y="0"/>
                </a:lnTo>
                <a:lnTo>
                  <a:pt x="5" y="17"/>
                </a:lnTo>
                <a:lnTo>
                  <a:pt x="9" y="34"/>
                </a:lnTo>
                <a:lnTo>
                  <a:pt x="9" y="50"/>
                </a:lnTo>
                <a:lnTo>
                  <a:pt x="9" y="68"/>
                </a:lnTo>
                <a:lnTo>
                  <a:pt x="5" y="86"/>
                </a:lnTo>
                <a:lnTo>
                  <a:pt x="0" y="102"/>
                </a:lnTo>
                <a:close/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18" name="Rectangle 62"/>
          <p:cNvSpPr>
            <a:spLocks noChangeArrowheads="1"/>
          </p:cNvSpPr>
          <p:nvPr/>
        </p:nvSpPr>
        <p:spPr bwMode="auto">
          <a:xfrm flipH="1">
            <a:off x="3905250" y="2439988"/>
            <a:ext cx="265113" cy="119062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19" name="Rectangle 63"/>
          <p:cNvSpPr>
            <a:spLocks noChangeArrowheads="1"/>
          </p:cNvSpPr>
          <p:nvPr/>
        </p:nvSpPr>
        <p:spPr bwMode="auto">
          <a:xfrm flipH="1">
            <a:off x="3851275" y="2352675"/>
            <a:ext cx="52388" cy="295275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21" name="Freeform 65"/>
          <p:cNvSpPr>
            <a:spLocks/>
          </p:cNvSpPr>
          <p:nvPr/>
        </p:nvSpPr>
        <p:spPr bwMode="auto">
          <a:xfrm flipH="1">
            <a:off x="7331075" y="3022600"/>
            <a:ext cx="271463" cy="23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chemeClr val="folHlink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22" name="Rectangle 66"/>
          <p:cNvSpPr>
            <a:spLocks noChangeArrowheads="1"/>
          </p:cNvSpPr>
          <p:nvPr/>
        </p:nvSpPr>
        <p:spPr bwMode="auto">
          <a:xfrm flipH="1">
            <a:off x="7331075" y="3051175"/>
            <a:ext cx="271463" cy="23813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23" name="Freeform 67"/>
          <p:cNvSpPr>
            <a:spLocks/>
          </p:cNvSpPr>
          <p:nvPr/>
        </p:nvSpPr>
        <p:spPr bwMode="auto">
          <a:xfrm rot="10800000" flipH="1">
            <a:off x="7331075" y="3913188"/>
            <a:ext cx="273050" cy="23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chemeClr val="folHlink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24" name="Rectangle 68"/>
          <p:cNvSpPr>
            <a:spLocks noChangeArrowheads="1"/>
          </p:cNvSpPr>
          <p:nvPr/>
        </p:nvSpPr>
        <p:spPr bwMode="auto">
          <a:xfrm rot="10800000" flipH="1">
            <a:off x="7331075" y="3883025"/>
            <a:ext cx="273050" cy="23813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25" name="Freeform 69"/>
          <p:cNvSpPr>
            <a:spLocks/>
          </p:cNvSpPr>
          <p:nvPr/>
        </p:nvSpPr>
        <p:spPr bwMode="auto">
          <a:xfrm rot="5400000" flipH="1">
            <a:off x="4884738" y="2840037"/>
            <a:ext cx="268288" cy="23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chemeClr val="folHlink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26" name="Rectangle 70"/>
          <p:cNvSpPr>
            <a:spLocks noChangeArrowheads="1"/>
          </p:cNvSpPr>
          <p:nvPr/>
        </p:nvSpPr>
        <p:spPr bwMode="auto">
          <a:xfrm rot="5400000" flipH="1">
            <a:off x="4854575" y="2840038"/>
            <a:ext cx="268288" cy="23812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27" name="Freeform 71"/>
          <p:cNvSpPr>
            <a:spLocks/>
          </p:cNvSpPr>
          <p:nvPr/>
        </p:nvSpPr>
        <p:spPr bwMode="auto">
          <a:xfrm rot="16200000" flipH="1">
            <a:off x="4248150" y="2838451"/>
            <a:ext cx="268287" cy="23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chemeClr val="folHlink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28" name="Rectangle 72"/>
          <p:cNvSpPr>
            <a:spLocks noChangeArrowheads="1"/>
          </p:cNvSpPr>
          <p:nvPr/>
        </p:nvSpPr>
        <p:spPr bwMode="auto">
          <a:xfrm rot="16200000" flipH="1">
            <a:off x="4276725" y="2838451"/>
            <a:ext cx="268287" cy="23812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29" name="Rectangle 73"/>
          <p:cNvSpPr>
            <a:spLocks noChangeArrowheads="1"/>
          </p:cNvSpPr>
          <p:nvPr/>
        </p:nvSpPr>
        <p:spPr bwMode="auto">
          <a:xfrm>
            <a:off x="6962775" y="2760663"/>
            <a:ext cx="179388" cy="179387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30" name="Line 74"/>
          <p:cNvSpPr>
            <a:spLocks noChangeShapeType="1"/>
          </p:cNvSpPr>
          <p:nvPr/>
        </p:nvSpPr>
        <p:spPr bwMode="auto">
          <a:xfrm>
            <a:off x="6964363" y="2762250"/>
            <a:ext cx="174625" cy="177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31" name="Rectangle 75"/>
          <p:cNvSpPr>
            <a:spLocks noChangeArrowheads="1"/>
          </p:cNvSpPr>
          <p:nvPr/>
        </p:nvSpPr>
        <p:spPr bwMode="auto">
          <a:xfrm>
            <a:off x="6076950" y="2760663"/>
            <a:ext cx="180975" cy="179387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32" name="Line 76"/>
          <p:cNvSpPr>
            <a:spLocks noChangeShapeType="1"/>
          </p:cNvSpPr>
          <p:nvPr/>
        </p:nvSpPr>
        <p:spPr bwMode="auto">
          <a:xfrm>
            <a:off x="6078538" y="2762250"/>
            <a:ext cx="176212" cy="177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33" name="Rectangle 77"/>
          <p:cNvSpPr>
            <a:spLocks noChangeArrowheads="1"/>
          </p:cNvSpPr>
          <p:nvPr/>
        </p:nvSpPr>
        <p:spPr bwMode="auto">
          <a:xfrm>
            <a:off x="5445125" y="2760663"/>
            <a:ext cx="180975" cy="179387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34" name="Line 78"/>
          <p:cNvSpPr>
            <a:spLocks noChangeShapeType="1"/>
          </p:cNvSpPr>
          <p:nvPr/>
        </p:nvSpPr>
        <p:spPr bwMode="auto">
          <a:xfrm>
            <a:off x="5446713" y="2762250"/>
            <a:ext cx="176212" cy="177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35" name="Rectangle 79"/>
          <p:cNvSpPr>
            <a:spLocks noChangeArrowheads="1"/>
          </p:cNvSpPr>
          <p:nvPr/>
        </p:nvSpPr>
        <p:spPr bwMode="auto">
          <a:xfrm>
            <a:off x="5338763" y="2759075"/>
            <a:ext cx="58737" cy="18415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36" name="Rectangle 80"/>
          <p:cNvSpPr>
            <a:spLocks noChangeArrowheads="1"/>
          </p:cNvSpPr>
          <p:nvPr/>
        </p:nvSpPr>
        <p:spPr bwMode="auto">
          <a:xfrm>
            <a:off x="6454775" y="2725738"/>
            <a:ext cx="61913" cy="250825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37" name="Rectangle 81"/>
          <p:cNvSpPr>
            <a:spLocks noChangeArrowheads="1"/>
          </p:cNvSpPr>
          <p:nvPr/>
        </p:nvSpPr>
        <p:spPr bwMode="auto">
          <a:xfrm flipH="1">
            <a:off x="6704013" y="2754313"/>
            <a:ext cx="190500" cy="192087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38" name="Rectangle 82"/>
          <p:cNvSpPr>
            <a:spLocks noChangeArrowheads="1"/>
          </p:cNvSpPr>
          <p:nvPr/>
        </p:nvSpPr>
        <p:spPr bwMode="auto">
          <a:xfrm rot="21600000">
            <a:off x="6264275" y="2222500"/>
            <a:ext cx="118427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Pulse picker Pockels cell 1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39" name="Rectangle 83"/>
          <p:cNvSpPr>
            <a:spLocks noChangeArrowheads="1"/>
          </p:cNvSpPr>
          <p:nvPr/>
        </p:nvSpPr>
        <p:spPr bwMode="auto">
          <a:xfrm rot="-2700000">
            <a:off x="7453313" y="2698750"/>
            <a:ext cx="61912" cy="249238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40" name="Line 84"/>
          <p:cNvSpPr>
            <a:spLocks noChangeShapeType="1"/>
          </p:cNvSpPr>
          <p:nvPr/>
        </p:nvSpPr>
        <p:spPr bwMode="auto">
          <a:xfrm rot="-21600000">
            <a:off x="252413" y="4137025"/>
            <a:ext cx="720725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41" name="Line 85"/>
          <p:cNvSpPr>
            <a:spLocks noChangeShapeType="1"/>
          </p:cNvSpPr>
          <p:nvPr/>
        </p:nvSpPr>
        <p:spPr bwMode="auto">
          <a:xfrm rot="-21600000">
            <a:off x="257175" y="5411788"/>
            <a:ext cx="530225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none" w="med" len="lg"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42" name="Rectangle 86"/>
          <p:cNvSpPr>
            <a:spLocks noChangeArrowheads="1"/>
          </p:cNvSpPr>
          <p:nvPr/>
        </p:nvSpPr>
        <p:spPr bwMode="auto">
          <a:xfrm rot="2700000">
            <a:off x="7431087" y="4016376"/>
            <a:ext cx="60325" cy="2540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43" name="Rectangle 87"/>
          <p:cNvSpPr>
            <a:spLocks noChangeArrowheads="1"/>
          </p:cNvSpPr>
          <p:nvPr/>
        </p:nvSpPr>
        <p:spPr bwMode="auto">
          <a:xfrm>
            <a:off x="2581275" y="2095500"/>
            <a:ext cx="212725" cy="106363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44" name="Rectangle 88"/>
          <p:cNvSpPr>
            <a:spLocks noChangeArrowheads="1"/>
          </p:cNvSpPr>
          <p:nvPr/>
        </p:nvSpPr>
        <p:spPr bwMode="auto">
          <a:xfrm>
            <a:off x="2149475" y="2081213"/>
            <a:ext cx="215900" cy="13335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45" name="Rectangle 89"/>
          <p:cNvSpPr>
            <a:spLocks noChangeArrowheads="1"/>
          </p:cNvSpPr>
          <p:nvPr/>
        </p:nvSpPr>
        <p:spPr bwMode="auto">
          <a:xfrm>
            <a:off x="1651000" y="2095500"/>
            <a:ext cx="212725" cy="106363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46" name="Rectangle 90"/>
          <p:cNvSpPr>
            <a:spLocks noChangeArrowheads="1"/>
          </p:cNvSpPr>
          <p:nvPr/>
        </p:nvSpPr>
        <p:spPr bwMode="auto">
          <a:xfrm>
            <a:off x="2994025" y="1997075"/>
            <a:ext cx="71438" cy="290513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347" name="Rectangle 91"/>
          <p:cNvSpPr>
            <a:spLocks noChangeArrowheads="1"/>
          </p:cNvSpPr>
          <p:nvPr/>
        </p:nvSpPr>
        <p:spPr bwMode="auto">
          <a:xfrm>
            <a:off x="2994025" y="2717800"/>
            <a:ext cx="71438" cy="288925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grpSp>
        <p:nvGrpSpPr>
          <p:cNvPr id="2" name="Group 92"/>
          <p:cNvGrpSpPr>
            <a:grpSpLocks/>
          </p:cNvGrpSpPr>
          <p:nvPr/>
        </p:nvGrpSpPr>
        <p:grpSpPr bwMode="auto">
          <a:xfrm>
            <a:off x="5854700" y="4008438"/>
            <a:ext cx="739775" cy="688975"/>
            <a:chOff x="3021" y="2159"/>
            <a:chExt cx="526" cy="495"/>
          </a:xfrm>
        </p:grpSpPr>
        <p:sp>
          <p:nvSpPr>
            <p:cNvPr id="480349" name="Rectangle 93"/>
            <p:cNvSpPr>
              <a:spLocks noChangeArrowheads="1"/>
            </p:cNvSpPr>
            <p:nvPr/>
          </p:nvSpPr>
          <p:spPr bwMode="auto">
            <a:xfrm>
              <a:off x="3076" y="2338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350" name="Rectangle 94"/>
            <p:cNvSpPr>
              <a:spLocks noChangeArrowheads="1"/>
            </p:cNvSpPr>
            <p:nvPr/>
          </p:nvSpPr>
          <p:spPr bwMode="auto">
            <a:xfrm rot="13500000">
              <a:off x="3117" y="2125"/>
              <a:ext cx="44" cy="235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3" name="Group 95"/>
            <p:cNvGrpSpPr>
              <a:grpSpLocks/>
            </p:cNvGrpSpPr>
            <p:nvPr/>
          </p:nvGrpSpPr>
          <p:grpSpPr bwMode="auto">
            <a:xfrm>
              <a:off x="3061" y="2379"/>
              <a:ext cx="194" cy="38"/>
              <a:chOff x="2623" y="2595"/>
              <a:chExt cx="194" cy="38"/>
            </a:xfrm>
          </p:grpSpPr>
          <p:sp>
            <p:nvSpPr>
              <p:cNvPr id="480352" name="Freeform 96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80353" name="Rectangle 97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80354" name="AutoShape 98"/>
            <p:cNvSpPr>
              <a:spLocks noChangeArrowheads="1"/>
            </p:cNvSpPr>
            <p:nvPr/>
          </p:nvSpPr>
          <p:spPr bwMode="auto">
            <a:xfrm rot="10800000">
              <a:off x="3082" y="242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355" name="AutoShape 99"/>
            <p:cNvSpPr>
              <a:spLocks noChangeArrowheads="1"/>
            </p:cNvSpPr>
            <p:nvPr/>
          </p:nvSpPr>
          <p:spPr bwMode="auto">
            <a:xfrm rot="137700000">
              <a:off x="3083" y="2242"/>
              <a:ext cx="222" cy="111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356" name="Rectangle 100"/>
            <p:cNvSpPr>
              <a:spLocks noChangeArrowheads="1"/>
            </p:cNvSpPr>
            <p:nvPr/>
          </p:nvSpPr>
          <p:spPr bwMode="auto">
            <a:xfrm rot="5400000">
              <a:off x="3184" y="2230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4" name="Group 101"/>
            <p:cNvGrpSpPr>
              <a:grpSpLocks/>
            </p:cNvGrpSpPr>
            <p:nvPr/>
          </p:nvGrpSpPr>
          <p:grpSpPr bwMode="auto">
            <a:xfrm rot="16200000">
              <a:off x="3195" y="2237"/>
              <a:ext cx="194" cy="38"/>
              <a:chOff x="2623" y="2595"/>
              <a:chExt cx="194" cy="38"/>
            </a:xfrm>
          </p:grpSpPr>
          <p:sp>
            <p:nvSpPr>
              <p:cNvPr id="480358" name="Freeform 102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80359" name="Rectangle 103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80360" name="AutoShape 104"/>
            <p:cNvSpPr>
              <a:spLocks noChangeArrowheads="1"/>
            </p:cNvSpPr>
            <p:nvPr/>
          </p:nvSpPr>
          <p:spPr bwMode="auto">
            <a:xfrm rot="27000000">
              <a:off x="3356" y="214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5" name="Group 105"/>
          <p:cNvGrpSpPr>
            <a:grpSpLocks/>
          </p:cNvGrpSpPr>
          <p:nvPr/>
        </p:nvGrpSpPr>
        <p:grpSpPr bwMode="auto">
          <a:xfrm flipH="1">
            <a:off x="6505575" y="4008438"/>
            <a:ext cx="739775" cy="688975"/>
            <a:chOff x="3021" y="2159"/>
            <a:chExt cx="526" cy="495"/>
          </a:xfrm>
        </p:grpSpPr>
        <p:sp>
          <p:nvSpPr>
            <p:cNvPr id="480362" name="Rectangle 106"/>
            <p:cNvSpPr>
              <a:spLocks noChangeArrowheads="1"/>
            </p:cNvSpPr>
            <p:nvPr/>
          </p:nvSpPr>
          <p:spPr bwMode="auto">
            <a:xfrm>
              <a:off x="3076" y="2338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363" name="Rectangle 107"/>
            <p:cNvSpPr>
              <a:spLocks noChangeArrowheads="1"/>
            </p:cNvSpPr>
            <p:nvPr/>
          </p:nvSpPr>
          <p:spPr bwMode="auto">
            <a:xfrm rot="13500000">
              <a:off x="3117" y="2125"/>
              <a:ext cx="44" cy="235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6" name="Group 108"/>
            <p:cNvGrpSpPr>
              <a:grpSpLocks/>
            </p:cNvGrpSpPr>
            <p:nvPr/>
          </p:nvGrpSpPr>
          <p:grpSpPr bwMode="auto">
            <a:xfrm>
              <a:off x="3061" y="2379"/>
              <a:ext cx="194" cy="38"/>
              <a:chOff x="2623" y="2595"/>
              <a:chExt cx="194" cy="38"/>
            </a:xfrm>
          </p:grpSpPr>
          <p:sp>
            <p:nvSpPr>
              <p:cNvPr id="480365" name="Freeform 109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80366" name="Rectangle 110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80367" name="AutoShape 111"/>
            <p:cNvSpPr>
              <a:spLocks noChangeArrowheads="1"/>
            </p:cNvSpPr>
            <p:nvPr/>
          </p:nvSpPr>
          <p:spPr bwMode="auto">
            <a:xfrm rot="10800000">
              <a:off x="3082" y="242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368" name="AutoShape 112"/>
            <p:cNvSpPr>
              <a:spLocks noChangeArrowheads="1"/>
            </p:cNvSpPr>
            <p:nvPr/>
          </p:nvSpPr>
          <p:spPr bwMode="auto">
            <a:xfrm rot="137700000">
              <a:off x="3083" y="2242"/>
              <a:ext cx="222" cy="111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369" name="Rectangle 113"/>
            <p:cNvSpPr>
              <a:spLocks noChangeArrowheads="1"/>
            </p:cNvSpPr>
            <p:nvPr/>
          </p:nvSpPr>
          <p:spPr bwMode="auto">
            <a:xfrm rot="5400000">
              <a:off x="3184" y="2230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7" name="Group 114"/>
            <p:cNvGrpSpPr>
              <a:grpSpLocks/>
            </p:cNvGrpSpPr>
            <p:nvPr/>
          </p:nvGrpSpPr>
          <p:grpSpPr bwMode="auto">
            <a:xfrm rot="16200000">
              <a:off x="3195" y="2237"/>
              <a:ext cx="194" cy="38"/>
              <a:chOff x="2623" y="2595"/>
              <a:chExt cx="194" cy="38"/>
            </a:xfrm>
          </p:grpSpPr>
          <p:sp>
            <p:nvSpPr>
              <p:cNvPr id="480371" name="Freeform 115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80372" name="Rectangle 116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80373" name="AutoShape 117"/>
            <p:cNvSpPr>
              <a:spLocks noChangeArrowheads="1"/>
            </p:cNvSpPr>
            <p:nvPr/>
          </p:nvSpPr>
          <p:spPr bwMode="auto">
            <a:xfrm rot="27000000">
              <a:off x="3356" y="214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sp>
        <p:nvSpPr>
          <p:cNvPr id="480374" name="Rectangle 118"/>
          <p:cNvSpPr>
            <a:spLocks noChangeArrowheads="1"/>
          </p:cNvSpPr>
          <p:nvPr/>
        </p:nvSpPr>
        <p:spPr bwMode="auto">
          <a:xfrm>
            <a:off x="6403975" y="4073525"/>
            <a:ext cx="276225" cy="142875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grpSp>
        <p:nvGrpSpPr>
          <p:cNvPr id="8" name="Group 119"/>
          <p:cNvGrpSpPr>
            <a:grpSpLocks/>
          </p:cNvGrpSpPr>
          <p:nvPr/>
        </p:nvGrpSpPr>
        <p:grpSpPr bwMode="auto">
          <a:xfrm>
            <a:off x="5873750" y="4649788"/>
            <a:ext cx="473075" cy="455612"/>
            <a:chOff x="3033" y="2644"/>
            <a:chExt cx="336" cy="328"/>
          </a:xfrm>
        </p:grpSpPr>
        <p:sp>
          <p:nvSpPr>
            <p:cNvPr id="480376" name="Oval 120"/>
            <p:cNvSpPr>
              <a:spLocks noChangeArrowheads="1"/>
            </p:cNvSpPr>
            <p:nvPr/>
          </p:nvSpPr>
          <p:spPr bwMode="auto">
            <a:xfrm>
              <a:off x="3157" y="2644"/>
              <a:ext cx="212" cy="21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377" name="Rectangle 121"/>
            <p:cNvSpPr>
              <a:spLocks noChangeArrowheads="1"/>
            </p:cNvSpPr>
            <p:nvPr/>
          </p:nvSpPr>
          <p:spPr bwMode="auto">
            <a:xfrm>
              <a:off x="3033" y="2884"/>
              <a:ext cx="240" cy="88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378" name="Line 122"/>
            <p:cNvSpPr>
              <a:spLocks noChangeShapeType="1"/>
            </p:cNvSpPr>
            <p:nvPr/>
          </p:nvSpPr>
          <p:spPr bwMode="auto">
            <a:xfrm>
              <a:off x="3154" y="2650"/>
              <a:ext cx="0" cy="2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9" name="Group 123"/>
          <p:cNvGrpSpPr>
            <a:grpSpLocks/>
          </p:cNvGrpSpPr>
          <p:nvPr/>
        </p:nvGrpSpPr>
        <p:grpSpPr bwMode="auto">
          <a:xfrm>
            <a:off x="6884988" y="4649788"/>
            <a:ext cx="473075" cy="455612"/>
            <a:chOff x="3033" y="2644"/>
            <a:chExt cx="336" cy="328"/>
          </a:xfrm>
        </p:grpSpPr>
        <p:sp>
          <p:nvSpPr>
            <p:cNvPr id="480380" name="Oval 124"/>
            <p:cNvSpPr>
              <a:spLocks noChangeArrowheads="1"/>
            </p:cNvSpPr>
            <p:nvPr/>
          </p:nvSpPr>
          <p:spPr bwMode="auto">
            <a:xfrm>
              <a:off x="3157" y="2644"/>
              <a:ext cx="212" cy="21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381" name="Rectangle 125"/>
            <p:cNvSpPr>
              <a:spLocks noChangeArrowheads="1"/>
            </p:cNvSpPr>
            <p:nvPr/>
          </p:nvSpPr>
          <p:spPr bwMode="auto">
            <a:xfrm>
              <a:off x="3033" y="2884"/>
              <a:ext cx="240" cy="88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382" name="Line 126"/>
            <p:cNvSpPr>
              <a:spLocks noChangeShapeType="1"/>
            </p:cNvSpPr>
            <p:nvPr/>
          </p:nvSpPr>
          <p:spPr bwMode="auto">
            <a:xfrm>
              <a:off x="3154" y="2650"/>
              <a:ext cx="0" cy="2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10" name="Group 127"/>
          <p:cNvGrpSpPr>
            <a:grpSpLocks/>
          </p:cNvGrpSpPr>
          <p:nvPr/>
        </p:nvGrpSpPr>
        <p:grpSpPr bwMode="auto">
          <a:xfrm>
            <a:off x="3987800" y="3997325"/>
            <a:ext cx="741363" cy="688975"/>
            <a:chOff x="3021" y="2159"/>
            <a:chExt cx="526" cy="495"/>
          </a:xfrm>
        </p:grpSpPr>
        <p:sp>
          <p:nvSpPr>
            <p:cNvPr id="480384" name="Rectangle 128"/>
            <p:cNvSpPr>
              <a:spLocks noChangeArrowheads="1"/>
            </p:cNvSpPr>
            <p:nvPr/>
          </p:nvSpPr>
          <p:spPr bwMode="auto">
            <a:xfrm>
              <a:off x="3076" y="2338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385" name="Rectangle 129"/>
            <p:cNvSpPr>
              <a:spLocks noChangeArrowheads="1"/>
            </p:cNvSpPr>
            <p:nvPr/>
          </p:nvSpPr>
          <p:spPr bwMode="auto">
            <a:xfrm rot="13500000">
              <a:off x="3117" y="2125"/>
              <a:ext cx="44" cy="235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11" name="Group 130"/>
            <p:cNvGrpSpPr>
              <a:grpSpLocks/>
            </p:cNvGrpSpPr>
            <p:nvPr/>
          </p:nvGrpSpPr>
          <p:grpSpPr bwMode="auto">
            <a:xfrm>
              <a:off x="3061" y="2379"/>
              <a:ext cx="194" cy="38"/>
              <a:chOff x="2623" y="2595"/>
              <a:chExt cx="194" cy="38"/>
            </a:xfrm>
          </p:grpSpPr>
          <p:sp>
            <p:nvSpPr>
              <p:cNvPr id="480387" name="Freeform 131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80388" name="Rectangle 132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80389" name="AutoShape 133"/>
            <p:cNvSpPr>
              <a:spLocks noChangeArrowheads="1"/>
            </p:cNvSpPr>
            <p:nvPr/>
          </p:nvSpPr>
          <p:spPr bwMode="auto">
            <a:xfrm rot="10800000">
              <a:off x="3082" y="242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390" name="AutoShape 134"/>
            <p:cNvSpPr>
              <a:spLocks noChangeArrowheads="1"/>
            </p:cNvSpPr>
            <p:nvPr/>
          </p:nvSpPr>
          <p:spPr bwMode="auto">
            <a:xfrm rot="137700000">
              <a:off x="3083" y="2242"/>
              <a:ext cx="222" cy="111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391" name="Rectangle 135"/>
            <p:cNvSpPr>
              <a:spLocks noChangeArrowheads="1"/>
            </p:cNvSpPr>
            <p:nvPr/>
          </p:nvSpPr>
          <p:spPr bwMode="auto">
            <a:xfrm rot="5400000">
              <a:off x="3184" y="2230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12" name="Group 136"/>
            <p:cNvGrpSpPr>
              <a:grpSpLocks/>
            </p:cNvGrpSpPr>
            <p:nvPr/>
          </p:nvGrpSpPr>
          <p:grpSpPr bwMode="auto">
            <a:xfrm rot="16200000">
              <a:off x="3195" y="2237"/>
              <a:ext cx="194" cy="38"/>
              <a:chOff x="2623" y="2595"/>
              <a:chExt cx="194" cy="38"/>
            </a:xfrm>
          </p:grpSpPr>
          <p:sp>
            <p:nvSpPr>
              <p:cNvPr id="480393" name="Freeform 137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80394" name="Rectangle 138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80395" name="AutoShape 139"/>
            <p:cNvSpPr>
              <a:spLocks noChangeArrowheads="1"/>
            </p:cNvSpPr>
            <p:nvPr/>
          </p:nvSpPr>
          <p:spPr bwMode="auto">
            <a:xfrm rot="27000000">
              <a:off x="3356" y="214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13" name="Group 140"/>
          <p:cNvGrpSpPr>
            <a:grpSpLocks/>
          </p:cNvGrpSpPr>
          <p:nvPr/>
        </p:nvGrpSpPr>
        <p:grpSpPr bwMode="auto">
          <a:xfrm flipH="1">
            <a:off x="4638675" y="3997325"/>
            <a:ext cx="741363" cy="688975"/>
            <a:chOff x="3021" y="2159"/>
            <a:chExt cx="526" cy="495"/>
          </a:xfrm>
        </p:grpSpPr>
        <p:sp>
          <p:nvSpPr>
            <p:cNvPr id="480397" name="Rectangle 141"/>
            <p:cNvSpPr>
              <a:spLocks noChangeArrowheads="1"/>
            </p:cNvSpPr>
            <p:nvPr/>
          </p:nvSpPr>
          <p:spPr bwMode="auto">
            <a:xfrm>
              <a:off x="3076" y="2338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398" name="Rectangle 142"/>
            <p:cNvSpPr>
              <a:spLocks noChangeArrowheads="1"/>
            </p:cNvSpPr>
            <p:nvPr/>
          </p:nvSpPr>
          <p:spPr bwMode="auto">
            <a:xfrm rot="13500000">
              <a:off x="3117" y="2125"/>
              <a:ext cx="44" cy="235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14" name="Group 143"/>
            <p:cNvGrpSpPr>
              <a:grpSpLocks/>
            </p:cNvGrpSpPr>
            <p:nvPr/>
          </p:nvGrpSpPr>
          <p:grpSpPr bwMode="auto">
            <a:xfrm>
              <a:off x="3061" y="2379"/>
              <a:ext cx="194" cy="38"/>
              <a:chOff x="2623" y="2595"/>
              <a:chExt cx="194" cy="38"/>
            </a:xfrm>
          </p:grpSpPr>
          <p:sp>
            <p:nvSpPr>
              <p:cNvPr id="480400" name="Freeform 144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80401" name="Rectangle 145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80402" name="AutoShape 146"/>
            <p:cNvSpPr>
              <a:spLocks noChangeArrowheads="1"/>
            </p:cNvSpPr>
            <p:nvPr/>
          </p:nvSpPr>
          <p:spPr bwMode="auto">
            <a:xfrm rot="10800000">
              <a:off x="3082" y="242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03" name="AutoShape 147"/>
            <p:cNvSpPr>
              <a:spLocks noChangeArrowheads="1"/>
            </p:cNvSpPr>
            <p:nvPr/>
          </p:nvSpPr>
          <p:spPr bwMode="auto">
            <a:xfrm rot="137700000">
              <a:off x="3083" y="2242"/>
              <a:ext cx="222" cy="111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04" name="Rectangle 148"/>
            <p:cNvSpPr>
              <a:spLocks noChangeArrowheads="1"/>
            </p:cNvSpPr>
            <p:nvPr/>
          </p:nvSpPr>
          <p:spPr bwMode="auto">
            <a:xfrm rot="5400000">
              <a:off x="3184" y="2230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15" name="Group 149"/>
            <p:cNvGrpSpPr>
              <a:grpSpLocks/>
            </p:cNvGrpSpPr>
            <p:nvPr/>
          </p:nvGrpSpPr>
          <p:grpSpPr bwMode="auto">
            <a:xfrm rot="16200000">
              <a:off x="3195" y="2237"/>
              <a:ext cx="194" cy="38"/>
              <a:chOff x="2623" y="2595"/>
              <a:chExt cx="194" cy="38"/>
            </a:xfrm>
          </p:grpSpPr>
          <p:sp>
            <p:nvSpPr>
              <p:cNvPr id="480406" name="Freeform 150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80407" name="Rectangle 151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80408" name="AutoShape 152"/>
            <p:cNvSpPr>
              <a:spLocks noChangeArrowheads="1"/>
            </p:cNvSpPr>
            <p:nvPr/>
          </p:nvSpPr>
          <p:spPr bwMode="auto">
            <a:xfrm rot="27000000">
              <a:off x="3356" y="214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sp>
        <p:nvSpPr>
          <p:cNvPr id="480409" name="Rectangle 153"/>
          <p:cNvSpPr>
            <a:spLocks noChangeArrowheads="1"/>
          </p:cNvSpPr>
          <p:nvPr/>
        </p:nvSpPr>
        <p:spPr bwMode="auto">
          <a:xfrm>
            <a:off x="4537075" y="4062413"/>
            <a:ext cx="276225" cy="142875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grpSp>
        <p:nvGrpSpPr>
          <p:cNvPr id="16" name="Group 154"/>
          <p:cNvGrpSpPr>
            <a:grpSpLocks/>
          </p:cNvGrpSpPr>
          <p:nvPr/>
        </p:nvGrpSpPr>
        <p:grpSpPr bwMode="auto">
          <a:xfrm>
            <a:off x="4006850" y="4649788"/>
            <a:ext cx="474663" cy="455612"/>
            <a:chOff x="3033" y="2644"/>
            <a:chExt cx="336" cy="328"/>
          </a:xfrm>
        </p:grpSpPr>
        <p:sp>
          <p:nvSpPr>
            <p:cNvPr id="480411" name="Oval 155"/>
            <p:cNvSpPr>
              <a:spLocks noChangeArrowheads="1"/>
            </p:cNvSpPr>
            <p:nvPr/>
          </p:nvSpPr>
          <p:spPr bwMode="auto">
            <a:xfrm>
              <a:off x="3157" y="2644"/>
              <a:ext cx="212" cy="21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12" name="Rectangle 156"/>
            <p:cNvSpPr>
              <a:spLocks noChangeArrowheads="1"/>
            </p:cNvSpPr>
            <p:nvPr/>
          </p:nvSpPr>
          <p:spPr bwMode="auto">
            <a:xfrm>
              <a:off x="3033" y="2884"/>
              <a:ext cx="240" cy="88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13" name="Line 157"/>
            <p:cNvSpPr>
              <a:spLocks noChangeShapeType="1"/>
            </p:cNvSpPr>
            <p:nvPr/>
          </p:nvSpPr>
          <p:spPr bwMode="auto">
            <a:xfrm>
              <a:off x="3154" y="2650"/>
              <a:ext cx="0" cy="2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17" name="Group 158"/>
          <p:cNvGrpSpPr>
            <a:grpSpLocks/>
          </p:cNvGrpSpPr>
          <p:nvPr/>
        </p:nvGrpSpPr>
        <p:grpSpPr bwMode="auto">
          <a:xfrm>
            <a:off x="5019675" y="4649788"/>
            <a:ext cx="473075" cy="455612"/>
            <a:chOff x="3033" y="2644"/>
            <a:chExt cx="336" cy="328"/>
          </a:xfrm>
        </p:grpSpPr>
        <p:sp>
          <p:nvSpPr>
            <p:cNvPr id="480415" name="Oval 159"/>
            <p:cNvSpPr>
              <a:spLocks noChangeArrowheads="1"/>
            </p:cNvSpPr>
            <p:nvPr/>
          </p:nvSpPr>
          <p:spPr bwMode="auto">
            <a:xfrm>
              <a:off x="3157" y="2644"/>
              <a:ext cx="212" cy="21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16" name="Rectangle 160"/>
            <p:cNvSpPr>
              <a:spLocks noChangeArrowheads="1"/>
            </p:cNvSpPr>
            <p:nvPr/>
          </p:nvSpPr>
          <p:spPr bwMode="auto">
            <a:xfrm>
              <a:off x="3033" y="2884"/>
              <a:ext cx="240" cy="88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17" name="Line 161"/>
            <p:cNvSpPr>
              <a:spLocks noChangeShapeType="1"/>
            </p:cNvSpPr>
            <p:nvPr/>
          </p:nvSpPr>
          <p:spPr bwMode="auto">
            <a:xfrm>
              <a:off x="3154" y="2650"/>
              <a:ext cx="0" cy="2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18" name="Group 162"/>
          <p:cNvGrpSpPr>
            <a:grpSpLocks/>
          </p:cNvGrpSpPr>
          <p:nvPr/>
        </p:nvGrpSpPr>
        <p:grpSpPr bwMode="auto">
          <a:xfrm rot="5400000">
            <a:off x="5667375" y="4105275"/>
            <a:ext cx="269875" cy="53975"/>
            <a:chOff x="2623" y="2595"/>
            <a:chExt cx="194" cy="38"/>
          </a:xfrm>
        </p:grpSpPr>
        <p:sp>
          <p:nvSpPr>
            <p:cNvPr id="480419" name="Freeform 163"/>
            <p:cNvSpPr>
              <a:spLocks/>
            </p:cNvSpPr>
            <p:nvPr/>
          </p:nvSpPr>
          <p:spPr bwMode="auto">
            <a:xfrm flipH="1">
              <a:off x="2623" y="2595"/>
              <a:ext cx="194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" y="3"/>
                </a:cxn>
                <a:cxn ang="0">
                  <a:pos x="32" y="0"/>
                </a:cxn>
                <a:cxn ang="0">
                  <a:pos x="48" y="0"/>
                </a:cxn>
                <a:cxn ang="0">
                  <a:pos x="63" y="3"/>
                </a:cxn>
                <a:cxn ang="0">
                  <a:pos x="79" y="8"/>
                </a:cxn>
              </a:cxnLst>
              <a:rect l="0" t="0" r="r" b="b"/>
              <a:pathLst>
                <a:path w="79" h="8">
                  <a:moveTo>
                    <a:pt x="0" y="8"/>
                  </a:moveTo>
                  <a:lnTo>
                    <a:pt x="16" y="3"/>
                  </a:lnTo>
                  <a:lnTo>
                    <a:pt x="32" y="0"/>
                  </a:lnTo>
                  <a:lnTo>
                    <a:pt x="48" y="0"/>
                  </a:lnTo>
                  <a:lnTo>
                    <a:pt x="63" y="3"/>
                  </a:lnTo>
                  <a:lnTo>
                    <a:pt x="79" y="8"/>
                  </a:lnTo>
                </a:path>
              </a:pathLst>
            </a:custGeom>
            <a:solidFill>
              <a:schemeClr val="folHlink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20" name="Rectangle 164"/>
            <p:cNvSpPr>
              <a:spLocks noChangeArrowheads="1"/>
            </p:cNvSpPr>
            <p:nvPr/>
          </p:nvSpPr>
          <p:spPr bwMode="auto">
            <a:xfrm flipH="1">
              <a:off x="2623" y="2616"/>
              <a:ext cx="194" cy="17"/>
            </a:xfrm>
            <a:prstGeom prst="rect">
              <a:avLst/>
            </a:prstGeom>
            <a:solidFill>
              <a:schemeClr val="folHlink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19" name="Group 165"/>
          <p:cNvGrpSpPr>
            <a:grpSpLocks/>
          </p:cNvGrpSpPr>
          <p:nvPr/>
        </p:nvGrpSpPr>
        <p:grpSpPr bwMode="auto">
          <a:xfrm rot="16200000">
            <a:off x="5303838" y="4105275"/>
            <a:ext cx="269875" cy="53975"/>
            <a:chOff x="2623" y="2595"/>
            <a:chExt cx="194" cy="38"/>
          </a:xfrm>
        </p:grpSpPr>
        <p:sp>
          <p:nvSpPr>
            <p:cNvPr id="480422" name="Freeform 166"/>
            <p:cNvSpPr>
              <a:spLocks/>
            </p:cNvSpPr>
            <p:nvPr/>
          </p:nvSpPr>
          <p:spPr bwMode="auto">
            <a:xfrm flipH="1">
              <a:off x="2623" y="2595"/>
              <a:ext cx="194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" y="3"/>
                </a:cxn>
                <a:cxn ang="0">
                  <a:pos x="32" y="0"/>
                </a:cxn>
                <a:cxn ang="0">
                  <a:pos x="48" y="0"/>
                </a:cxn>
                <a:cxn ang="0">
                  <a:pos x="63" y="3"/>
                </a:cxn>
                <a:cxn ang="0">
                  <a:pos x="79" y="8"/>
                </a:cxn>
              </a:cxnLst>
              <a:rect l="0" t="0" r="r" b="b"/>
              <a:pathLst>
                <a:path w="79" h="8">
                  <a:moveTo>
                    <a:pt x="0" y="8"/>
                  </a:moveTo>
                  <a:lnTo>
                    <a:pt x="16" y="3"/>
                  </a:lnTo>
                  <a:lnTo>
                    <a:pt x="32" y="0"/>
                  </a:lnTo>
                  <a:lnTo>
                    <a:pt x="48" y="0"/>
                  </a:lnTo>
                  <a:lnTo>
                    <a:pt x="63" y="3"/>
                  </a:lnTo>
                  <a:lnTo>
                    <a:pt x="79" y="8"/>
                  </a:lnTo>
                </a:path>
              </a:pathLst>
            </a:custGeom>
            <a:solidFill>
              <a:schemeClr val="folHlink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23" name="Rectangle 167"/>
            <p:cNvSpPr>
              <a:spLocks noChangeArrowheads="1"/>
            </p:cNvSpPr>
            <p:nvPr/>
          </p:nvSpPr>
          <p:spPr bwMode="auto">
            <a:xfrm flipH="1">
              <a:off x="2623" y="2616"/>
              <a:ext cx="194" cy="17"/>
            </a:xfrm>
            <a:prstGeom prst="rect">
              <a:avLst/>
            </a:prstGeom>
            <a:solidFill>
              <a:schemeClr val="folHlink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20" name="Group 168"/>
          <p:cNvGrpSpPr>
            <a:grpSpLocks/>
          </p:cNvGrpSpPr>
          <p:nvPr/>
        </p:nvGrpSpPr>
        <p:grpSpPr bwMode="auto">
          <a:xfrm>
            <a:off x="5603875" y="3992563"/>
            <a:ext cx="0" cy="279400"/>
            <a:chOff x="4296" y="2484"/>
            <a:chExt cx="0" cy="200"/>
          </a:xfrm>
        </p:grpSpPr>
        <p:sp>
          <p:nvSpPr>
            <p:cNvPr id="480425" name="Line 169"/>
            <p:cNvSpPr>
              <a:spLocks noChangeShapeType="1"/>
            </p:cNvSpPr>
            <p:nvPr/>
          </p:nvSpPr>
          <p:spPr bwMode="auto">
            <a:xfrm>
              <a:off x="4296" y="2484"/>
              <a:ext cx="0" cy="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26" name="Line 170"/>
            <p:cNvSpPr>
              <a:spLocks noChangeShapeType="1"/>
            </p:cNvSpPr>
            <p:nvPr/>
          </p:nvSpPr>
          <p:spPr bwMode="auto">
            <a:xfrm>
              <a:off x="4296" y="2616"/>
              <a:ext cx="0" cy="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21" name="Group 171"/>
          <p:cNvGrpSpPr>
            <a:grpSpLocks/>
          </p:cNvGrpSpPr>
          <p:nvPr/>
        </p:nvGrpSpPr>
        <p:grpSpPr bwMode="auto">
          <a:xfrm rot="5400000">
            <a:off x="3775075" y="4105275"/>
            <a:ext cx="269875" cy="53975"/>
            <a:chOff x="2623" y="2595"/>
            <a:chExt cx="194" cy="38"/>
          </a:xfrm>
        </p:grpSpPr>
        <p:sp>
          <p:nvSpPr>
            <p:cNvPr id="480428" name="Freeform 172"/>
            <p:cNvSpPr>
              <a:spLocks/>
            </p:cNvSpPr>
            <p:nvPr/>
          </p:nvSpPr>
          <p:spPr bwMode="auto">
            <a:xfrm flipH="1">
              <a:off x="2623" y="2595"/>
              <a:ext cx="194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" y="3"/>
                </a:cxn>
                <a:cxn ang="0">
                  <a:pos x="32" y="0"/>
                </a:cxn>
                <a:cxn ang="0">
                  <a:pos x="48" y="0"/>
                </a:cxn>
                <a:cxn ang="0">
                  <a:pos x="63" y="3"/>
                </a:cxn>
                <a:cxn ang="0">
                  <a:pos x="79" y="8"/>
                </a:cxn>
              </a:cxnLst>
              <a:rect l="0" t="0" r="r" b="b"/>
              <a:pathLst>
                <a:path w="79" h="8">
                  <a:moveTo>
                    <a:pt x="0" y="8"/>
                  </a:moveTo>
                  <a:lnTo>
                    <a:pt x="16" y="3"/>
                  </a:lnTo>
                  <a:lnTo>
                    <a:pt x="32" y="0"/>
                  </a:lnTo>
                  <a:lnTo>
                    <a:pt x="48" y="0"/>
                  </a:lnTo>
                  <a:lnTo>
                    <a:pt x="63" y="3"/>
                  </a:lnTo>
                  <a:lnTo>
                    <a:pt x="79" y="8"/>
                  </a:lnTo>
                </a:path>
              </a:pathLst>
            </a:custGeom>
            <a:solidFill>
              <a:schemeClr val="folHlink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29" name="Rectangle 173"/>
            <p:cNvSpPr>
              <a:spLocks noChangeArrowheads="1"/>
            </p:cNvSpPr>
            <p:nvPr/>
          </p:nvSpPr>
          <p:spPr bwMode="auto">
            <a:xfrm flipH="1">
              <a:off x="2623" y="2616"/>
              <a:ext cx="194" cy="17"/>
            </a:xfrm>
            <a:prstGeom prst="rect">
              <a:avLst/>
            </a:prstGeom>
            <a:solidFill>
              <a:schemeClr val="folHlink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22" name="Group 174"/>
          <p:cNvGrpSpPr>
            <a:grpSpLocks/>
          </p:cNvGrpSpPr>
          <p:nvPr/>
        </p:nvGrpSpPr>
        <p:grpSpPr bwMode="auto">
          <a:xfrm rot="16200000">
            <a:off x="3413125" y="4105275"/>
            <a:ext cx="269875" cy="53975"/>
            <a:chOff x="2623" y="2595"/>
            <a:chExt cx="194" cy="38"/>
          </a:xfrm>
        </p:grpSpPr>
        <p:sp>
          <p:nvSpPr>
            <p:cNvPr id="480431" name="Freeform 175"/>
            <p:cNvSpPr>
              <a:spLocks/>
            </p:cNvSpPr>
            <p:nvPr/>
          </p:nvSpPr>
          <p:spPr bwMode="auto">
            <a:xfrm flipH="1">
              <a:off x="2623" y="2595"/>
              <a:ext cx="194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" y="3"/>
                </a:cxn>
                <a:cxn ang="0">
                  <a:pos x="32" y="0"/>
                </a:cxn>
                <a:cxn ang="0">
                  <a:pos x="48" y="0"/>
                </a:cxn>
                <a:cxn ang="0">
                  <a:pos x="63" y="3"/>
                </a:cxn>
                <a:cxn ang="0">
                  <a:pos x="79" y="8"/>
                </a:cxn>
              </a:cxnLst>
              <a:rect l="0" t="0" r="r" b="b"/>
              <a:pathLst>
                <a:path w="79" h="8">
                  <a:moveTo>
                    <a:pt x="0" y="8"/>
                  </a:moveTo>
                  <a:lnTo>
                    <a:pt x="16" y="3"/>
                  </a:lnTo>
                  <a:lnTo>
                    <a:pt x="32" y="0"/>
                  </a:lnTo>
                  <a:lnTo>
                    <a:pt x="48" y="0"/>
                  </a:lnTo>
                  <a:lnTo>
                    <a:pt x="63" y="3"/>
                  </a:lnTo>
                  <a:lnTo>
                    <a:pt x="79" y="8"/>
                  </a:lnTo>
                </a:path>
              </a:pathLst>
            </a:custGeom>
            <a:solidFill>
              <a:schemeClr val="folHlink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32" name="Rectangle 176"/>
            <p:cNvSpPr>
              <a:spLocks noChangeArrowheads="1"/>
            </p:cNvSpPr>
            <p:nvPr/>
          </p:nvSpPr>
          <p:spPr bwMode="auto">
            <a:xfrm flipH="1">
              <a:off x="2623" y="2616"/>
              <a:ext cx="194" cy="17"/>
            </a:xfrm>
            <a:prstGeom prst="rect">
              <a:avLst/>
            </a:prstGeom>
            <a:solidFill>
              <a:schemeClr val="folHlink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23" name="Group 177"/>
          <p:cNvGrpSpPr>
            <a:grpSpLocks/>
          </p:cNvGrpSpPr>
          <p:nvPr/>
        </p:nvGrpSpPr>
        <p:grpSpPr bwMode="auto">
          <a:xfrm>
            <a:off x="3713163" y="3992563"/>
            <a:ext cx="0" cy="279400"/>
            <a:chOff x="4296" y="2484"/>
            <a:chExt cx="0" cy="200"/>
          </a:xfrm>
        </p:grpSpPr>
        <p:sp>
          <p:nvSpPr>
            <p:cNvPr id="480434" name="Line 178"/>
            <p:cNvSpPr>
              <a:spLocks noChangeShapeType="1"/>
            </p:cNvSpPr>
            <p:nvPr/>
          </p:nvSpPr>
          <p:spPr bwMode="auto">
            <a:xfrm>
              <a:off x="4296" y="2484"/>
              <a:ext cx="0" cy="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35" name="Line 179"/>
            <p:cNvSpPr>
              <a:spLocks noChangeShapeType="1"/>
            </p:cNvSpPr>
            <p:nvPr/>
          </p:nvSpPr>
          <p:spPr bwMode="auto">
            <a:xfrm>
              <a:off x="4296" y="2616"/>
              <a:ext cx="0" cy="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sp>
        <p:nvSpPr>
          <p:cNvPr id="480437" name="Rectangle 181"/>
          <p:cNvSpPr>
            <a:spLocks noChangeArrowheads="1"/>
          </p:cNvSpPr>
          <p:nvPr/>
        </p:nvSpPr>
        <p:spPr bwMode="auto">
          <a:xfrm flipH="1">
            <a:off x="2846388" y="4037013"/>
            <a:ext cx="368300" cy="190500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438" name="Rectangle 182"/>
          <p:cNvSpPr>
            <a:spLocks noChangeArrowheads="1"/>
          </p:cNvSpPr>
          <p:nvPr/>
        </p:nvSpPr>
        <p:spPr bwMode="auto">
          <a:xfrm>
            <a:off x="3251200" y="4041775"/>
            <a:ext cx="179388" cy="179388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439" name="Line 183"/>
          <p:cNvSpPr>
            <a:spLocks noChangeShapeType="1"/>
          </p:cNvSpPr>
          <p:nvPr/>
        </p:nvSpPr>
        <p:spPr bwMode="auto">
          <a:xfrm>
            <a:off x="3252788" y="4043363"/>
            <a:ext cx="174625" cy="177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440" name="Rectangle 184"/>
          <p:cNvSpPr>
            <a:spLocks noChangeArrowheads="1"/>
          </p:cNvSpPr>
          <p:nvPr/>
        </p:nvSpPr>
        <p:spPr bwMode="auto">
          <a:xfrm>
            <a:off x="2627313" y="4041775"/>
            <a:ext cx="180975" cy="179388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441" name="Line 185"/>
          <p:cNvSpPr>
            <a:spLocks noChangeShapeType="1"/>
          </p:cNvSpPr>
          <p:nvPr/>
        </p:nvSpPr>
        <p:spPr bwMode="auto">
          <a:xfrm>
            <a:off x="2628900" y="4043363"/>
            <a:ext cx="176213" cy="177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442" name="Freeform 186"/>
          <p:cNvSpPr>
            <a:spLocks/>
          </p:cNvSpPr>
          <p:nvPr/>
        </p:nvSpPr>
        <p:spPr bwMode="auto">
          <a:xfrm rot="5400000" flipH="1">
            <a:off x="2231231" y="4120357"/>
            <a:ext cx="269875" cy="23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chemeClr val="folHlink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443" name="Rectangle 187"/>
          <p:cNvSpPr>
            <a:spLocks noChangeArrowheads="1"/>
          </p:cNvSpPr>
          <p:nvPr/>
        </p:nvSpPr>
        <p:spPr bwMode="auto">
          <a:xfrm rot="5400000" flipH="1">
            <a:off x="2201069" y="4120356"/>
            <a:ext cx="269875" cy="23813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444" name="Freeform 188"/>
          <p:cNvSpPr>
            <a:spLocks/>
          </p:cNvSpPr>
          <p:nvPr/>
        </p:nvSpPr>
        <p:spPr bwMode="auto">
          <a:xfrm rot="16200000" flipH="1">
            <a:off x="1859756" y="4118770"/>
            <a:ext cx="269875" cy="23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chemeClr val="folHlink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445" name="Rectangle 189"/>
          <p:cNvSpPr>
            <a:spLocks noChangeArrowheads="1"/>
          </p:cNvSpPr>
          <p:nvPr/>
        </p:nvSpPr>
        <p:spPr bwMode="auto">
          <a:xfrm rot="16200000" flipH="1">
            <a:off x="1888331" y="4118770"/>
            <a:ext cx="269875" cy="23812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446" name="Line 190"/>
          <p:cNvSpPr>
            <a:spLocks noChangeShapeType="1"/>
          </p:cNvSpPr>
          <p:nvPr/>
        </p:nvSpPr>
        <p:spPr bwMode="auto">
          <a:xfrm>
            <a:off x="2171700" y="3992563"/>
            <a:ext cx="0" cy="95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447" name="Line 191"/>
          <p:cNvSpPr>
            <a:spLocks noChangeShapeType="1"/>
          </p:cNvSpPr>
          <p:nvPr/>
        </p:nvSpPr>
        <p:spPr bwMode="auto">
          <a:xfrm>
            <a:off x="2171700" y="4176713"/>
            <a:ext cx="0" cy="95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448" name="Line 192"/>
          <p:cNvSpPr>
            <a:spLocks noChangeShapeType="1"/>
          </p:cNvSpPr>
          <p:nvPr/>
        </p:nvSpPr>
        <p:spPr bwMode="auto">
          <a:xfrm>
            <a:off x="2566988" y="3992563"/>
            <a:ext cx="0" cy="95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449" name="Line 193"/>
          <p:cNvSpPr>
            <a:spLocks noChangeShapeType="1"/>
          </p:cNvSpPr>
          <p:nvPr/>
        </p:nvSpPr>
        <p:spPr bwMode="auto">
          <a:xfrm>
            <a:off x="2566988" y="4176713"/>
            <a:ext cx="0" cy="95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450" name="Line 194"/>
          <p:cNvSpPr>
            <a:spLocks noChangeShapeType="1"/>
          </p:cNvSpPr>
          <p:nvPr/>
        </p:nvSpPr>
        <p:spPr bwMode="auto">
          <a:xfrm rot="-16200000">
            <a:off x="-381794" y="4771232"/>
            <a:ext cx="1277937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grpSp>
        <p:nvGrpSpPr>
          <p:cNvPr id="24" name="Group 195"/>
          <p:cNvGrpSpPr>
            <a:grpSpLocks/>
          </p:cNvGrpSpPr>
          <p:nvPr/>
        </p:nvGrpSpPr>
        <p:grpSpPr bwMode="auto">
          <a:xfrm>
            <a:off x="1570038" y="2720975"/>
            <a:ext cx="739775" cy="687388"/>
            <a:chOff x="3021" y="2159"/>
            <a:chExt cx="526" cy="495"/>
          </a:xfrm>
        </p:grpSpPr>
        <p:sp>
          <p:nvSpPr>
            <p:cNvPr id="480452" name="Rectangle 196"/>
            <p:cNvSpPr>
              <a:spLocks noChangeArrowheads="1"/>
            </p:cNvSpPr>
            <p:nvPr/>
          </p:nvSpPr>
          <p:spPr bwMode="auto">
            <a:xfrm>
              <a:off x="3076" y="2338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53" name="Rectangle 197"/>
            <p:cNvSpPr>
              <a:spLocks noChangeArrowheads="1"/>
            </p:cNvSpPr>
            <p:nvPr/>
          </p:nvSpPr>
          <p:spPr bwMode="auto">
            <a:xfrm rot="13500000">
              <a:off x="3117" y="2125"/>
              <a:ext cx="44" cy="235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25" name="Group 198"/>
            <p:cNvGrpSpPr>
              <a:grpSpLocks/>
            </p:cNvGrpSpPr>
            <p:nvPr/>
          </p:nvGrpSpPr>
          <p:grpSpPr bwMode="auto">
            <a:xfrm>
              <a:off x="3061" y="2379"/>
              <a:ext cx="194" cy="38"/>
              <a:chOff x="2623" y="2595"/>
              <a:chExt cx="194" cy="38"/>
            </a:xfrm>
          </p:grpSpPr>
          <p:sp>
            <p:nvSpPr>
              <p:cNvPr id="480455" name="Freeform 199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80456" name="Rectangle 200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80457" name="AutoShape 201"/>
            <p:cNvSpPr>
              <a:spLocks noChangeArrowheads="1"/>
            </p:cNvSpPr>
            <p:nvPr/>
          </p:nvSpPr>
          <p:spPr bwMode="auto">
            <a:xfrm rot="10800000">
              <a:off x="3082" y="242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58" name="AutoShape 202"/>
            <p:cNvSpPr>
              <a:spLocks noChangeArrowheads="1"/>
            </p:cNvSpPr>
            <p:nvPr/>
          </p:nvSpPr>
          <p:spPr bwMode="auto">
            <a:xfrm rot="137700000">
              <a:off x="3083" y="2242"/>
              <a:ext cx="222" cy="111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59" name="Rectangle 203"/>
            <p:cNvSpPr>
              <a:spLocks noChangeArrowheads="1"/>
            </p:cNvSpPr>
            <p:nvPr/>
          </p:nvSpPr>
          <p:spPr bwMode="auto">
            <a:xfrm rot="5400000">
              <a:off x="3184" y="2230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26" name="Group 204"/>
            <p:cNvGrpSpPr>
              <a:grpSpLocks/>
            </p:cNvGrpSpPr>
            <p:nvPr/>
          </p:nvGrpSpPr>
          <p:grpSpPr bwMode="auto">
            <a:xfrm rot="16200000">
              <a:off x="3195" y="2237"/>
              <a:ext cx="194" cy="38"/>
              <a:chOff x="2623" y="2595"/>
              <a:chExt cx="194" cy="38"/>
            </a:xfrm>
          </p:grpSpPr>
          <p:sp>
            <p:nvSpPr>
              <p:cNvPr id="480461" name="Freeform 205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80462" name="Rectangle 206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80463" name="AutoShape 207"/>
            <p:cNvSpPr>
              <a:spLocks noChangeArrowheads="1"/>
            </p:cNvSpPr>
            <p:nvPr/>
          </p:nvSpPr>
          <p:spPr bwMode="auto">
            <a:xfrm rot="27000000">
              <a:off x="3356" y="214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27" name="Group 208"/>
          <p:cNvGrpSpPr>
            <a:grpSpLocks/>
          </p:cNvGrpSpPr>
          <p:nvPr/>
        </p:nvGrpSpPr>
        <p:grpSpPr bwMode="auto">
          <a:xfrm flipH="1">
            <a:off x="2219325" y="2720975"/>
            <a:ext cx="739775" cy="687388"/>
            <a:chOff x="3021" y="2159"/>
            <a:chExt cx="526" cy="495"/>
          </a:xfrm>
        </p:grpSpPr>
        <p:sp>
          <p:nvSpPr>
            <p:cNvPr id="480465" name="Rectangle 209"/>
            <p:cNvSpPr>
              <a:spLocks noChangeArrowheads="1"/>
            </p:cNvSpPr>
            <p:nvPr/>
          </p:nvSpPr>
          <p:spPr bwMode="auto">
            <a:xfrm>
              <a:off x="3076" y="2338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66" name="Rectangle 210"/>
            <p:cNvSpPr>
              <a:spLocks noChangeArrowheads="1"/>
            </p:cNvSpPr>
            <p:nvPr/>
          </p:nvSpPr>
          <p:spPr bwMode="auto">
            <a:xfrm rot="13500000">
              <a:off x="3117" y="2125"/>
              <a:ext cx="44" cy="235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28" name="Group 211"/>
            <p:cNvGrpSpPr>
              <a:grpSpLocks/>
            </p:cNvGrpSpPr>
            <p:nvPr/>
          </p:nvGrpSpPr>
          <p:grpSpPr bwMode="auto">
            <a:xfrm>
              <a:off x="3061" y="2379"/>
              <a:ext cx="194" cy="38"/>
              <a:chOff x="2623" y="2595"/>
              <a:chExt cx="194" cy="38"/>
            </a:xfrm>
          </p:grpSpPr>
          <p:sp>
            <p:nvSpPr>
              <p:cNvPr id="480468" name="Freeform 212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80469" name="Rectangle 213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80470" name="AutoShape 214"/>
            <p:cNvSpPr>
              <a:spLocks noChangeArrowheads="1"/>
            </p:cNvSpPr>
            <p:nvPr/>
          </p:nvSpPr>
          <p:spPr bwMode="auto">
            <a:xfrm rot="10800000">
              <a:off x="3082" y="242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71" name="AutoShape 215"/>
            <p:cNvSpPr>
              <a:spLocks noChangeArrowheads="1"/>
            </p:cNvSpPr>
            <p:nvPr/>
          </p:nvSpPr>
          <p:spPr bwMode="auto">
            <a:xfrm rot="137700000">
              <a:off x="3083" y="2242"/>
              <a:ext cx="222" cy="111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72" name="Rectangle 216"/>
            <p:cNvSpPr>
              <a:spLocks noChangeArrowheads="1"/>
            </p:cNvSpPr>
            <p:nvPr/>
          </p:nvSpPr>
          <p:spPr bwMode="auto">
            <a:xfrm rot="5400000">
              <a:off x="3184" y="2230"/>
              <a:ext cx="158" cy="58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29" name="Group 217"/>
            <p:cNvGrpSpPr>
              <a:grpSpLocks/>
            </p:cNvGrpSpPr>
            <p:nvPr/>
          </p:nvGrpSpPr>
          <p:grpSpPr bwMode="auto">
            <a:xfrm rot="16200000">
              <a:off x="3195" y="2237"/>
              <a:ext cx="194" cy="38"/>
              <a:chOff x="2623" y="2595"/>
              <a:chExt cx="194" cy="38"/>
            </a:xfrm>
          </p:grpSpPr>
          <p:sp>
            <p:nvSpPr>
              <p:cNvPr id="480474" name="Freeform 218"/>
              <p:cNvSpPr>
                <a:spLocks/>
              </p:cNvSpPr>
              <p:nvPr/>
            </p:nvSpPr>
            <p:spPr bwMode="auto">
              <a:xfrm flipH="1">
                <a:off x="2623" y="2595"/>
                <a:ext cx="194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6" y="3"/>
                  </a:cxn>
                  <a:cxn ang="0">
                    <a:pos x="32" y="0"/>
                  </a:cxn>
                  <a:cxn ang="0">
                    <a:pos x="48" y="0"/>
                  </a:cxn>
                  <a:cxn ang="0">
                    <a:pos x="63" y="3"/>
                  </a:cxn>
                  <a:cxn ang="0">
                    <a:pos x="79" y="8"/>
                  </a:cxn>
                </a:cxnLst>
                <a:rect l="0" t="0" r="r" b="b"/>
                <a:pathLst>
                  <a:path w="79" h="8">
                    <a:moveTo>
                      <a:pt x="0" y="8"/>
                    </a:moveTo>
                    <a:lnTo>
                      <a:pt x="16" y="3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63" y="3"/>
                    </a:lnTo>
                    <a:lnTo>
                      <a:pt x="79" y="8"/>
                    </a:lnTo>
                  </a:path>
                </a:pathLst>
              </a:custGeom>
              <a:solidFill>
                <a:schemeClr val="folHlink"/>
              </a:solidFill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80475" name="Rectangle 219"/>
              <p:cNvSpPr>
                <a:spLocks noChangeArrowheads="1"/>
              </p:cNvSpPr>
              <p:nvPr/>
            </p:nvSpPr>
            <p:spPr bwMode="auto">
              <a:xfrm flipH="1">
                <a:off x="2623" y="2616"/>
                <a:ext cx="194" cy="17"/>
              </a:xfrm>
              <a:prstGeom prst="rect">
                <a:avLst/>
              </a:prstGeom>
              <a:solidFill>
                <a:schemeClr val="folHlink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480476" name="AutoShape 220"/>
            <p:cNvSpPr>
              <a:spLocks noChangeArrowheads="1"/>
            </p:cNvSpPr>
            <p:nvPr/>
          </p:nvSpPr>
          <p:spPr bwMode="auto">
            <a:xfrm rot="27000000">
              <a:off x="3356" y="2140"/>
              <a:ext cx="148" cy="234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sp>
        <p:nvSpPr>
          <p:cNvPr id="480477" name="Rectangle 221"/>
          <p:cNvSpPr>
            <a:spLocks noChangeArrowheads="1"/>
          </p:cNvSpPr>
          <p:nvPr/>
        </p:nvSpPr>
        <p:spPr bwMode="auto">
          <a:xfrm>
            <a:off x="2117725" y="2786063"/>
            <a:ext cx="276225" cy="141287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grpSp>
        <p:nvGrpSpPr>
          <p:cNvPr id="30" name="Group 222"/>
          <p:cNvGrpSpPr>
            <a:grpSpLocks/>
          </p:cNvGrpSpPr>
          <p:nvPr/>
        </p:nvGrpSpPr>
        <p:grpSpPr bwMode="auto">
          <a:xfrm>
            <a:off x="1589088" y="3400425"/>
            <a:ext cx="473075" cy="455613"/>
            <a:chOff x="1444" y="2051"/>
            <a:chExt cx="336" cy="328"/>
          </a:xfrm>
        </p:grpSpPr>
        <p:sp>
          <p:nvSpPr>
            <p:cNvPr id="480479" name="Oval 223"/>
            <p:cNvSpPr>
              <a:spLocks noChangeArrowheads="1"/>
            </p:cNvSpPr>
            <p:nvPr/>
          </p:nvSpPr>
          <p:spPr bwMode="auto">
            <a:xfrm>
              <a:off x="1568" y="2051"/>
              <a:ext cx="212" cy="21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80" name="Line 224"/>
            <p:cNvSpPr>
              <a:spLocks noChangeShapeType="1"/>
            </p:cNvSpPr>
            <p:nvPr/>
          </p:nvSpPr>
          <p:spPr bwMode="auto">
            <a:xfrm>
              <a:off x="1565" y="2057"/>
              <a:ext cx="0" cy="2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81" name="Rectangle 225"/>
            <p:cNvSpPr>
              <a:spLocks noChangeArrowheads="1"/>
            </p:cNvSpPr>
            <p:nvPr/>
          </p:nvSpPr>
          <p:spPr bwMode="auto">
            <a:xfrm>
              <a:off x="1444" y="2291"/>
              <a:ext cx="240" cy="88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31" name="Group 226"/>
          <p:cNvGrpSpPr>
            <a:grpSpLocks/>
          </p:cNvGrpSpPr>
          <p:nvPr/>
        </p:nvGrpSpPr>
        <p:grpSpPr bwMode="auto">
          <a:xfrm>
            <a:off x="2598738" y="3400425"/>
            <a:ext cx="473075" cy="455613"/>
            <a:chOff x="2162" y="2051"/>
            <a:chExt cx="336" cy="328"/>
          </a:xfrm>
        </p:grpSpPr>
        <p:sp>
          <p:nvSpPr>
            <p:cNvPr id="480483" name="Oval 227"/>
            <p:cNvSpPr>
              <a:spLocks noChangeArrowheads="1"/>
            </p:cNvSpPr>
            <p:nvPr/>
          </p:nvSpPr>
          <p:spPr bwMode="auto">
            <a:xfrm>
              <a:off x="2286" y="2051"/>
              <a:ext cx="212" cy="21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84" name="Line 228"/>
            <p:cNvSpPr>
              <a:spLocks noChangeShapeType="1"/>
            </p:cNvSpPr>
            <p:nvPr/>
          </p:nvSpPr>
          <p:spPr bwMode="auto">
            <a:xfrm>
              <a:off x="2283" y="2057"/>
              <a:ext cx="0" cy="2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485" name="Rectangle 229"/>
            <p:cNvSpPr>
              <a:spLocks noChangeArrowheads="1"/>
            </p:cNvSpPr>
            <p:nvPr/>
          </p:nvSpPr>
          <p:spPr bwMode="auto">
            <a:xfrm>
              <a:off x="2162" y="2291"/>
              <a:ext cx="240" cy="88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sp>
        <p:nvSpPr>
          <p:cNvPr id="480486" name="Rectangle 230"/>
          <p:cNvSpPr>
            <a:spLocks noChangeArrowheads="1"/>
          </p:cNvSpPr>
          <p:nvPr/>
        </p:nvSpPr>
        <p:spPr bwMode="auto">
          <a:xfrm flipH="1">
            <a:off x="623888" y="4046538"/>
            <a:ext cx="690562" cy="168275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grpSp>
        <p:nvGrpSpPr>
          <p:cNvPr id="480256" name="Group 231"/>
          <p:cNvGrpSpPr>
            <a:grpSpLocks/>
          </p:cNvGrpSpPr>
          <p:nvPr/>
        </p:nvGrpSpPr>
        <p:grpSpPr bwMode="auto">
          <a:xfrm>
            <a:off x="471488" y="3954463"/>
            <a:ext cx="993775" cy="63500"/>
            <a:chOff x="751" y="2450"/>
            <a:chExt cx="705" cy="46"/>
          </a:xfrm>
        </p:grpSpPr>
        <p:sp>
          <p:nvSpPr>
            <p:cNvPr id="480488" name="AutoShape 232"/>
            <p:cNvSpPr>
              <a:spLocks noChangeArrowheads="1"/>
            </p:cNvSpPr>
            <p:nvPr/>
          </p:nvSpPr>
          <p:spPr bwMode="auto">
            <a:xfrm>
              <a:off x="848" y="2450"/>
              <a:ext cx="514" cy="46"/>
            </a:xfrm>
            <a:prstGeom prst="roundRect">
              <a:avLst>
                <a:gd name="adj" fmla="val 47477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480257" name="Group 233"/>
            <p:cNvGrpSpPr>
              <a:grpSpLocks/>
            </p:cNvGrpSpPr>
            <p:nvPr/>
          </p:nvGrpSpPr>
          <p:grpSpPr bwMode="auto">
            <a:xfrm>
              <a:off x="751" y="2460"/>
              <a:ext cx="137" cy="27"/>
              <a:chOff x="751" y="2460"/>
              <a:chExt cx="137" cy="27"/>
            </a:xfrm>
          </p:grpSpPr>
          <p:sp>
            <p:nvSpPr>
              <p:cNvPr id="480490" name="Line 234"/>
              <p:cNvSpPr>
                <a:spLocks noChangeShapeType="1"/>
              </p:cNvSpPr>
              <p:nvPr/>
            </p:nvSpPr>
            <p:spPr bwMode="auto">
              <a:xfrm>
                <a:off x="751" y="2473"/>
                <a:ext cx="1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80491" name="Oval 235"/>
              <p:cNvSpPr>
                <a:spLocks noChangeArrowheads="1"/>
              </p:cNvSpPr>
              <p:nvPr/>
            </p:nvSpPr>
            <p:spPr bwMode="auto">
              <a:xfrm>
                <a:off x="861" y="2460"/>
                <a:ext cx="27" cy="2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grpSp>
          <p:nvGrpSpPr>
            <p:cNvPr id="480258" name="Group 236"/>
            <p:cNvGrpSpPr>
              <a:grpSpLocks/>
            </p:cNvGrpSpPr>
            <p:nvPr/>
          </p:nvGrpSpPr>
          <p:grpSpPr bwMode="auto">
            <a:xfrm rot="10800000">
              <a:off x="1319" y="2460"/>
              <a:ext cx="137" cy="27"/>
              <a:chOff x="751" y="2460"/>
              <a:chExt cx="137" cy="27"/>
            </a:xfrm>
          </p:grpSpPr>
          <p:sp>
            <p:nvSpPr>
              <p:cNvPr id="480493" name="Line 237"/>
              <p:cNvSpPr>
                <a:spLocks noChangeShapeType="1"/>
              </p:cNvSpPr>
              <p:nvPr/>
            </p:nvSpPr>
            <p:spPr bwMode="auto">
              <a:xfrm>
                <a:off x="751" y="2473"/>
                <a:ext cx="1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80494" name="Oval 238"/>
              <p:cNvSpPr>
                <a:spLocks noChangeArrowheads="1"/>
              </p:cNvSpPr>
              <p:nvPr/>
            </p:nvSpPr>
            <p:spPr bwMode="auto">
              <a:xfrm>
                <a:off x="861" y="2460"/>
                <a:ext cx="27" cy="2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</p:grpSp>
      <p:grpSp>
        <p:nvGrpSpPr>
          <p:cNvPr id="480259" name="Group 239"/>
          <p:cNvGrpSpPr>
            <a:grpSpLocks/>
          </p:cNvGrpSpPr>
          <p:nvPr/>
        </p:nvGrpSpPr>
        <p:grpSpPr bwMode="auto">
          <a:xfrm>
            <a:off x="471488" y="4244975"/>
            <a:ext cx="993775" cy="63500"/>
            <a:chOff x="751" y="2450"/>
            <a:chExt cx="705" cy="46"/>
          </a:xfrm>
        </p:grpSpPr>
        <p:sp>
          <p:nvSpPr>
            <p:cNvPr id="480496" name="AutoShape 240"/>
            <p:cNvSpPr>
              <a:spLocks noChangeArrowheads="1"/>
            </p:cNvSpPr>
            <p:nvPr/>
          </p:nvSpPr>
          <p:spPr bwMode="auto">
            <a:xfrm>
              <a:off x="848" y="2450"/>
              <a:ext cx="514" cy="46"/>
            </a:xfrm>
            <a:prstGeom prst="roundRect">
              <a:avLst>
                <a:gd name="adj" fmla="val 47477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480260" name="Group 241"/>
            <p:cNvGrpSpPr>
              <a:grpSpLocks/>
            </p:cNvGrpSpPr>
            <p:nvPr/>
          </p:nvGrpSpPr>
          <p:grpSpPr bwMode="auto">
            <a:xfrm>
              <a:off x="751" y="2460"/>
              <a:ext cx="137" cy="27"/>
              <a:chOff x="751" y="2460"/>
              <a:chExt cx="137" cy="27"/>
            </a:xfrm>
          </p:grpSpPr>
          <p:sp>
            <p:nvSpPr>
              <p:cNvPr id="480498" name="Line 242"/>
              <p:cNvSpPr>
                <a:spLocks noChangeShapeType="1"/>
              </p:cNvSpPr>
              <p:nvPr/>
            </p:nvSpPr>
            <p:spPr bwMode="auto">
              <a:xfrm>
                <a:off x="751" y="2473"/>
                <a:ext cx="1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80499" name="Oval 243"/>
              <p:cNvSpPr>
                <a:spLocks noChangeArrowheads="1"/>
              </p:cNvSpPr>
              <p:nvPr/>
            </p:nvSpPr>
            <p:spPr bwMode="auto">
              <a:xfrm>
                <a:off x="861" y="2460"/>
                <a:ext cx="27" cy="2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grpSp>
          <p:nvGrpSpPr>
            <p:cNvPr id="480261" name="Group 244"/>
            <p:cNvGrpSpPr>
              <a:grpSpLocks/>
            </p:cNvGrpSpPr>
            <p:nvPr/>
          </p:nvGrpSpPr>
          <p:grpSpPr bwMode="auto">
            <a:xfrm rot="10800000">
              <a:off x="1319" y="2460"/>
              <a:ext cx="137" cy="27"/>
              <a:chOff x="751" y="2460"/>
              <a:chExt cx="137" cy="27"/>
            </a:xfrm>
          </p:grpSpPr>
          <p:sp>
            <p:nvSpPr>
              <p:cNvPr id="480501" name="Line 245"/>
              <p:cNvSpPr>
                <a:spLocks noChangeShapeType="1"/>
              </p:cNvSpPr>
              <p:nvPr/>
            </p:nvSpPr>
            <p:spPr bwMode="auto">
              <a:xfrm>
                <a:off x="751" y="2473"/>
                <a:ext cx="1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80502" name="Oval 246"/>
              <p:cNvSpPr>
                <a:spLocks noChangeArrowheads="1"/>
              </p:cNvSpPr>
              <p:nvPr/>
            </p:nvSpPr>
            <p:spPr bwMode="auto">
              <a:xfrm>
                <a:off x="861" y="2460"/>
                <a:ext cx="27" cy="2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</p:grpSp>
      <p:sp>
        <p:nvSpPr>
          <p:cNvPr id="480504" name="Rectangle 248"/>
          <p:cNvSpPr>
            <a:spLocks noChangeArrowheads="1"/>
          </p:cNvSpPr>
          <p:nvPr/>
        </p:nvSpPr>
        <p:spPr bwMode="auto">
          <a:xfrm rot="2700000">
            <a:off x="203994" y="4004469"/>
            <a:ext cx="61912" cy="2540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05" name="Rectangle 249"/>
          <p:cNvSpPr>
            <a:spLocks noChangeArrowheads="1"/>
          </p:cNvSpPr>
          <p:nvPr/>
        </p:nvSpPr>
        <p:spPr bwMode="auto">
          <a:xfrm rot="8100000">
            <a:off x="203200" y="5287963"/>
            <a:ext cx="63500" cy="250825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06" name="Freeform 250"/>
          <p:cNvSpPr>
            <a:spLocks/>
          </p:cNvSpPr>
          <p:nvPr/>
        </p:nvSpPr>
        <p:spPr bwMode="auto">
          <a:xfrm rot="5400000" flipH="1">
            <a:off x="2127250" y="5400676"/>
            <a:ext cx="268287" cy="2381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chemeClr val="folHlink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07" name="Rectangle 251"/>
          <p:cNvSpPr>
            <a:spLocks noChangeArrowheads="1"/>
          </p:cNvSpPr>
          <p:nvPr/>
        </p:nvSpPr>
        <p:spPr bwMode="auto">
          <a:xfrm rot="5400000" flipH="1">
            <a:off x="2098675" y="5400676"/>
            <a:ext cx="268287" cy="23812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08" name="Freeform 252"/>
          <p:cNvSpPr>
            <a:spLocks/>
          </p:cNvSpPr>
          <p:nvPr/>
        </p:nvSpPr>
        <p:spPr bwMode="auto">
          <a:xfrm rot="16200000" flipH="1">
            <a:off x="484981" y="5399882"/>
            <a:ext cx="268287" cy="254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chemeClr val="folHlink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09" name="Rectangle 253"/>
          <p:cNvSpPr>
            <a:spLocks noChangeArrowheads="1"/>
          </p:cNvSpPr>
          <p:nvPr/>
        </p:nvSpPr>
        <p:spPr bwMode="auto">
          <a:xfrm rot="16200000" flipH="1">
            <a:off x="515144" y="5399882"/>
            <a:ext cx="268287" cy="25400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10" name="Line 254"/>
          <p:cNvSpPr>
            <a:spLocks noChangeShapeType="1"/>
          </p:cNvSpPr>
          <p:nvPr/>
        </p:nvSpPr>
        <p:spPr bwMode="auto">
          <a:xfrm>
            <a:off x="1406525" y="5273675"/>
            <a:ext cx="0" cy="95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11" name="Line 255"/>
          <p:cNvSpPr>
            <a:spLocks noChangeShapeType="1"/>
          </p:cNvSpPr>
          <p:nvPr/>
        </p:nvSpPr>
        <p:spPr bwMode="auto">
          <a:xfrm>
            <a:off x="1406525" y="5457825"/>
            <a:ext cx="0" cy="936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12" name="Rectangle 256"/>
          <p:cNvSpPr>
            <a:spLocks noChangeArrowheads="1"/>
          </p:cNvSpPr>
          <p:nvPr/>
        </p:nvSpPr>
        <p:spPr bwMode="auto">
          <a:xfrm flipH="1">
            <a:off x="2847975" y="5327650"/>
            <a:ext cx="690563" cy="168275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grpSp>
        <p:nvGrpSpPr>
          <p:cNvPr id="480262" name="Group 257"/>
          <p:cNvGrpSpPr>
            <a:grpSpLocks/>
          </p:cNvGrpSpPr>
          <p:nvPr/>
        </p:nvGrpSpPr>
        <p:grpSpPr bwMode="auto">
          <a:xfrm>
            <a:off x="2695575" y="5235575"/>
            <a:ext cx="993775" cy="63500"/>
            <a:chOff x="751" y="2450"/>
            <a:chExt cx="705" cy="46"/>
          </a:xfrm>
        </p:grpSpPr>
        <p:sp>
          <p:nvSpPr>
            <p:cNvPr id="480514" name="AutoShape 258"/>
            <p:cNvSpPr>
              <a:spLocks noChangeArrowheads="1"/>
            </p:cNvSpPr>
            <p:nvPr/>
          </p:nvSpPr>
          <p:spPr bwMode="auto">
            <a:xfrm>
              <a:off x="848" y="2450"/>
              <a:ext cx="514" cy="46"/>
            </a:xfrm>
            <a:prstGeom prst="roundRect">
              <a:avLst>
                <a:gd name="adj" fmla="val 47477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480263" name="Group 259"/>
            <p:cNvGrpSpPr>
              <a:grpSpLocks/>
            </p:cNvGrpSpPr>
            <p:nvPr/>
          </p:nvGrpSpPr>
          <p:grpSpPr bwMode="auto">
            <a:xfrm>
              <a:off x="751" y="2460"/>
              <a:ext cx="137" cy="27"/>
              <a:chOff x="751" y="2460"/>
              <a:chExt cx="137" cy="27"/>
            </a:xfrm>
          </p:grpSpPr>
          <p:sp>
            <p:nvSpPr>
              <p:cNvPr id="480516" name="Line 260"/>
              <p:cNvSpPr>
                <a:spLocks noChangeShapeType="1"/>
              </p:cNvSpPr>
              <p:nvPr/>
            </p:nvSpPr>
            <p:spPr bwMode="auto">
              <a:xfrm>
                <a:off x="751" y="2473"/>
                <a:ext cx="1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80517" name="Oval 261"/>
              <p:cNvSpPr>
                <a:spLocks noChangeArrowheads="1"/>
              </p:cNvSpPr>
              <p:nvPr/>
            </p:nvSpPr>
            <p:spPr bwMode="auto">
              <a:xfrm>
                <a:off x="861" y="2460"/>
                <a:ext cx="27" cy="2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grpSp>
          <p:nvGrpSpPr>
            <p:cNvPr id="480264" name="Group 262"/>
            <p:cNvGrpSpPr>
              <a:grpSpLocks/>
            </p:cNvGrpSpPr>
            <p:nvPr/>
          </p:nvGrpSpPr>
          <p:grpSpPr bwMode="auto">
            <a:xfrm rot="10800000">
              <a:off x="1319" y="2460"/>
              <a:ext cx="137" cy="27"/>
              <a:chOff x="751" y="2460"/>
              <a:chExt cx="137" cy="27"/>
            </a:xfrm>
          </p:grpSpPr>
          <p:sp>
            <p:nvSpPr>
              <p:cNvPr id="480519" name="Line 263"/>
              <p:cNvSpPr>
                <a:spLocks noChangeShapeType="1"/>
              </p:cNvSpPr>
              <p:nvPr/>
            </p:nvSpPr>
            <p:spPr bwMode="auto">
              <a:xfrm>
                <a:off x="751" y="2473"/>
                <a:ext cx="1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80520" name="Oval 264"/>
              <p:cNvSpPr>
                <a:spLocks noChangeArrowheads="1"/>
              </p:cNvSpPr>
              <p:nvPr/>
            </p:nvSpPr>
            <p:spPr bwMode="auto">
              <a:xfrm>
                <a:off x="861" y="2460"/>
                <a:ext cx="27" cy="2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</p:grpSp>
      <p:grpSp>
        <p:nvGrpSpPr>
          <p:cNvPr id="480267" name="Group 265"/>
          <p:cNvGrpSpPr>
            <a:grpSpLocks/>
          </p:cNvGrpSpPr>
          <p:nvPr/>
        </p:nvGrpSpPr>
        <p:grpSpPr bwMode="auto">
          <a:xfrm>
            <a:off x="2695575" y="5526088"/>
            <a:ext cx="993775" cy="63500"/>
            <a:chOff x="751" y="2450"/>
            <a:chExt cx="705" cy="46"/>
          </a:xfrm>
        </p:grpSpPr>
        <p:sp>
          <p:nvSpPr>
            <p:cNvPr id="480522" name="AutoShape 266"/>
            <p:cNvSpPr>
              <a:spLocks noChangeArrowheads="1"/>
            </p:cNvSpPr>
            <p:nvPr/>
          </p:nvSpPr>
          <p:spPr bwMode="auto">
            <a:xfrm>
              <a:off x="848" y="2450"/>
              <a:ext cx="514" cy="46"/>
            </a:xfrm>
            <a:prstGeom prst="roundRect">
              <a:avLst>
                <a:gd name="adj" fmla="val 47477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grpSp>
          <p:nvGrpSpPr>
            <p:cNvPr id="480269" name="Group 267"/>
            <p:cNvGrpSpPr>
              <a:grpSpLocks/>
            </p:cNvGrpSpPr>
            <p:nvPr/>
          </p:nvGrpSpPr>
          <p:grpSpPr bwMode="auto">
            <a:xfrm>
              <a:off x="751" y="2460"/>
              <a:ext cx="137" cy="27"/>
              <a:chOff x="751" y="2460"/>
              <a:chExt cx="137" cy="27"/>
            </a:xfrm>
          </p:grpSpPr>
          <p:sp>
            <p:nvSpPr>
              <p:cNvPr id="480524" name="Line 268"/>
              <p:cNvSpPr>
                <a:spLocks noChangeShapeType="1"/>
              </p:cNvSpPr>
              <p:nvPr/>
            </p:nvSpPr>
            <p:spPr bwMode="auto">
              <a:xfrm>
                <a:off x="751" y="2473"/>
                <a:ext cx="1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80525" name="Oval 269"/>
              <p:cNvSpPr>
                <a:spLocks noChangeArrowheads="1"/>
              </p:cNvSpPr>
              <p:nvPr/>
            </p:nvSpPr>
            <p:spPr bwMode="auto">
              <a:xfrm>
                <a:off x="861" y="2460"/>
                <a:ext cx="27" cy="2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grpSp>
          <p:nvGrpSpPr>
            <p:cNvPr id="480276" name="Group 270"/>
            <p:cNvGrpSpPr>
              <a:grpSpLocks/>
            </p:cNvGrpSpPr>
            <p:nvPr/>
          </p:nvGrpSpPr>
          <p:grpSpPr bwMode="auto">
            <a:xfrm rot="10800000">
              <a:off x="1319" y="2460"/>
              <a:ext cx="137" cy="27"/>
              <a:chOff x="751" y="2460"/>
              <a:chExt cx="137" cy="27"/>
            </a:xfrm>
          </p:grpSpPr>
          <p:sp>
            <p:nvSpPr>
              <p:cNvPr id="480527" name="Line 271"/>
              <p:cNvSpPr>
                <a:spLocks noChangeShapeType="1"/>
              </p:cNvSpPr>
              <p:nvPr/>
            </p:nvSpPr>
            <p:spPr bwMode="auto">
              <a:xfrm>
                <a:off x="751" y="2473"/>
                <a:ext cx="1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  <p:sp>
            <p:nvSpPr>
              <p:cNvPr id="480528" name="Oval 272"/>
              <p:cNvSpPr>
                <a:spLocks noChangeArrowheads="1"/>
              </p:cNvSpPr>
              <p:nvPr/>
            </p:nvSpPr>
            <p:spPr bwMode="auto">
              <a:xfrm>
                <a:off x="861" y="2460"/>
                <a:ext cx="27" cy="2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20000"/>
                  </a:spcBef>
                  <a:spcAft>
                    <a:spcPct val="0"/>
                  </a:spcAft>
                </a:pPr>
                <a:endParaRPr lang="en-US" sz="2000" kern="1200">
                  <a:solidFill>
                    <a:srgbClr val="000000"/>
                  </a:solidFill>
                  <a:latin typeface="Arial" charset="0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</p:grpSp>
      <p:sp>
        <p:nvSpPr>
          <p:cNvPr id="480530" name="Freeform 274"/>
          <p:cNvSpPr>
            <a:spLocks/>
          </p:cNvSpPr>
          <p:nvPr/>
        </p:nvSpPr>
        <p:spPr bwMode="auto">
          <a:xfrm rot="5400000" flipH="1">
            <a:off x="4992688" y="5400675"/>
            <a:ext cx="268287" cy="23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chemeClr val="folHlink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31" name="Rectangle 275"/>
          <p:cNvSpPr>
            <a:spLocks noChangeArrowheads="1"/>
          </p:cNvSpPr>
          <p:nvPr/>
        </p:nvSpPr>
        <p:spPr bwMode="auto">
          <a:xfrm rot="5400000" flipH="1">
            <a:off x="4962525" y="5400676"/>
            <a:ext cx="268287" cy="23812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32" name="Freeform 276"/>
          <p:cNvSpPr>
            <a:spLocks/>
          </p:cNvSpPr>
          <p:nvPr/>
        </p:nvSpPr>
        <p:spPr bwMode="auto">
          <a:xfrm rot="16200000" flipH="1">
            <a:off x="3776663" y="5399087"/>
            <a:ext cx="268288" cy="2381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chemeClr val="folHlink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33" name="Rectangle 277"/>
          <p:cNvSpPr>
            <a:spLocks noChangeArrowheads="1"/>
          </p:cNvSpPr>
          <p:nvPr/>
        </p:nvSpPr>
        <p:spPr bwMode="auto">
          <a:xfrm rot="16200000" flipH="1">
            <a:off x="3806825" y="5399088"/>
            <a:ext cx="268288" cy="23812"/>
          </a:xfrm>
          <a:prstGeom prst="rect">
            <a:avLst/>
          </a:prstGeom>
          <a:solidFill>
            <a:schemeClr val="folHlink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34" name="Line 278"/>
          <p:cNvSpPr>
            <a:spLocks noChangeShapeType="1"/>
          </p:cNvSpPr>
          <p:nvPr/>
        </p:nvSpPr>
        <p:spPr bwMode="auto">
          <a:xfrm>
            <a:off x="4757738" y="5273675"/>
            <a:ext cx="0" cy="95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35" name="Line 279"/>
          <p:cNvSpPr>
            <a:spLocks noChangeShapeType="1"/>
          </p:cNvSpPr>
          <p:nvPr/>
        </p:nvSpPr>
        <p:spPr bwMode="auto">
          <a:xfrm>
            <a:off x="4757738" y="5457825"/>
            <a:ext cx="0" cy="936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36" name="Rectangle 280"/>
          <p:cNvSpPr>
            <a:spLocks noChangeArrowheads="1"/>
          </p:cNvSpPr>
          <p:nvPr/>
        </p:nvSpPr>
        <p:spPr bwMode="auto">
          <a:xfrm flipH="1">
            <a:off x="5522913" y="5316538"/>
            <a:ext cx="280987" cy="190500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37" name="Rectangle 281"/>
          <p:cNvSpPr>
            <a:spLocks noChangeArrowheads="1"/>
          </p:cNvSpPr>
          <p:nvPr/>
        </p:nvSpPr>
        <p:spPr bwMode="auto">
          <a:xfrm flipH="1">
            <a:off x="5924550" y="5316538"/>
            <a:ext cx="195263" cy="190500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39" name="Rectangle 283"/>
          <p:cNvSpPr>
            <a:spLocks noChangeArrowheads="1"/>
          </p:cNvSpPr>
          <p:nvPr/>
        </p:nvSpPr>
        <p:spPr bwMode="auto">
          <a:xfrm rot="21600000">
            <a:off x="4041775" y="3649663"/>
            <a:ext cx="30083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FF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Diode pumped Nd:YLF</a:t>
            </a:r>
            <a:r>
              <a:rPr lang="en-US" sz="1400" b="1" kern="1200">
                <a:solidFill>
                  <a:srgbClr val="FF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 </a:t>
            </a:r>
            <a:r>
              <a:rPr lang="en-US" sz="1400" kern="1200">
                <a:solidFill>
                  <a:srgbClr val="FF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amplifiers</a:t>
            </a:r>
          </a:p>
        </p:txBody>
      </p:sp>
      <p:sp>
        <p:nvSpPr>
          <p:cNvPr id="480540" name="Rectangle 284"/>
          <p:cNvSpPr>
            <a:spLocks noChangeArrowheads="1"/>
          </p:cNvSpPr>
          <p:nvPr/>
        </p:nvSpPr>
        <p:spPr bwMode="auto">
          <a:xfrm rot="21600000">
            <a:off x="5356225" y="5524500"/>
            <a:ext cx="4953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LBO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41" name="Rectangle 285"/>
          <p:cNvSpPr>
            <a:spLocks noChangeArrowheads="1"/>
          </p:cNvSpPr>
          <p:nvPr/>
        </p:nvSpPr>
        <p:spPr bwMode="auto">
          <a:xfrm rot="21600000">
            <a:off x="5830888" y="5524500"/>
            <a:ext cx="4953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BBO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42" name="Rectangle 286"/>
          <p:cNvSpPr>
            <a:spLocks noChangeArrowheads="1"/>
          </p:cNvSpPr>
          <p:nvPr/>
        </p:nvSpPr>
        <p:spPr bwMode="auto">
          <a:xfrm rot="21600000">
            <a:off x="636588" y="5789613"/>
            <a:ext cx="32289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FF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Flashlamp pumped Nd:YLF amplifiers</a:t>
            </a:r>
          </a:p>
        </p:txBody>
      </p:sp>
      <p:sp>
        <p:nvSpPr>
          <p:cNvPr id="480543" name="Rectangle 287"/>
          <p:cNvSpPr>
            <a:spLocks noChangeArrowheads="1"/>
          </p:cNvSpPr>
          <p:nvPr/>
        </p:nvSpPr>
        <p:spPr bwMode="auto">
          <a:xfrm rot="21600000">
            <a:off x="5157788" y="5705475"/>
            <a:ext cx="13414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IR</a:t>
            </a: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Arial" charset="0"/>
                <a:sym typeface="Wingdings" pitchFamily="2" charset="2"/>
              </a:rPr>
              <a:t>→</a:t>
            </a: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 UV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45" name="Rectangle 289"/>
          <p:cNvSpPr>
            <a:spLocks noChangeArrowheads="1"/>
          </p:cNvSpPr>
          <p:nvPr/>
        </p:nvSpPr>
        <p:spPr bwMode="auto">
          <a:xfrm>
            <a:off x="2962275" y="3117850"/>
            <a:ext cx="18415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GB" sz="2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46" name="Rectangle 290"/>
          <p:cNvSpPr>
            <a:spLocks noChangeArrowheads="1"/>
          </p:cNvSpPr>
          <p:nvPr/>
        </p:nvSpPr>
        <p:spPr bwMode="auto">
          <a:xfrm>
            <a:off x="1489075" y="4041775"/>
            <a:ext cx="180975" cy="1778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47" name="Line 291"/>
          <p:cNvSpPr>
            <a:spLocks noChangeShapeType="1"/>
          </p:cNvSpPr>
          <p:nvPr/>
        </p:nvSpPr>
        <p:spPr bwMode="auto">
          <a:xfrm>
            <a:off x="1490663" y="4043363"/>
            <a:ext cx="176212" cy="176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48" name="Rectangle 292"/>
          <p:cNvSpPr>
            <a:spLocks noChangeArrowheads="1"/>
          </p:cNvSpPr>
          <p:nvPr/>
        </p:nvSpPr>
        <p:spPr bwMode="auto">
          <a:xfrm flipH="1">
            <a:off x="1716088" y="4037013"/>
            <a:ext cx="188912" cy="190500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49" name="Rectangle 293"/>
          <p:cNvSpPr>
            <a:spLocks noChangeArrowheads="1"/>
          </p:cNvSpPr>
          <p:nvPr/>
        </p:nvSpPr>
        <p:spPr bwMode="auto">
          <a:xfrm rot="21600000">
            <a:off x="1201738" y="4335463"/>
            <a:ext cx="1116012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Pulse picker Pockels cell 2</a:t>
            </a:r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54" name="Rectangle 298"/>
          <p:cNvSpPr>
            <a:spLocks noChangeArrowheads="1"/>
          </p:cNvSpPr>
          <p:nvPr/>
        </p:nvSpPr>
        <p:spPr bwMode="auto">
          <a:xfrm>
            <a:off x="6813550" y="5292725"/>
            <a:ext cx="68263" cy="250825"/>
          </a:xfrm>
          <a:prstGeom prst="rect">
            <a:avLst/>
          </a:prstGeom>
          <a:solidFill>
            <a:srgbClr val="B2B2B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55" name="Rectangle 299"/>
          <p:cNvSpPr>
            <a:spLocks noChangeArrowheads="1"/>
          </p:cNvSpPr>
          <p:nvPr/>
        </p:nvSpPr>
        <p:spPr bwMode="auto">
          <a:xfrm rot="18300000">
            <a:off x="7038975" y="5262563"/>
            <a:ext cx="47625" cy="298450"/>
          </a:xfrm>
          <a:prstGeom prst="rect">
            <a:avLst/>
          </a:prstGeom>
          <a:solidFill>
            <a:srgbClr val="B2B2B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57" name="Rectangle 301"/>
          <p:cNvSpPr>
            <a:spLocks noChangeArrowheads="1"/>
          </p:cNvSpPr>
          <p:nvPr/>
        </p:nvSpPr>
        <p:spPr bwMode="auto">
          <a:xfrm flipH="1">
            <a:off x="6713538" y="5195888"/>
            <a:ext cx="498475" cy="4318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58" name="Rectangle 302"/>
          <p:cNvSpPr>
            <a:spLocks noChangeArrowheads="1"/>
          </p:cNvSpPr>
          <p:nvPr/>
        </p:nvSpPr>
        <p:spPr bwMode="auto">
          <a:xfrm rot="21600000">
            <a:off x="7827963" y="5842000"/>
            <a:ext cx="10937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Helvetica" pitchFamily="34" charset="0"/>
                <a:ea typeface="+mn-ea"/>
                <a:cs typeface="+mn-cs"/>
                <a:sym typeface="Wingdings" pitchFamily="2" charset="2"/>
              </a:rPr>
              <a:t>3 MHz Laser</a:t>
            </a:r>
            <a:endParaRPr lang="en-US" sz="1400" kern="1200">
              <a:solidFill>
                <a:srgbClr val="000000"/>
              </a:solidFill>
              <a:latin typeface="Helvetica" pitchFamily="34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59" name="Line 303"/>
          <p:cNvSpPr>
            <a:spLocks noChangeShapeType="1"/>
          </p:cNvSpPr>
          <p:nvPr/>
        </p:nvSpPr>
        <p:spPr bwMode="auto">
          <a:xfrm rot="19980000" flipH="1">
            <a:off x="7197725" y="5380038"/>
            <a:ext cx="9525" cy="82867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med" len="lg"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60" name="Line 304"/>
          <p:cNvSpPr>
            <a:spLocks noChangeShapeType="1"/>
          </p:cNvSpPr>
          <p:nvPr/>
        </p:nvSpPr>
        <p:spPr bwMode="auto">
          <a:xfrm rot="-21600000" flipH="1" flipV="1">
            <a:off x="8405813" y="3570288"/>
            <a:ext cx="9525" cy="286543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med" len="lg"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61" name="Rectangle 305"/>
          <p:cNvSpPr>
            <a:spLocks noChangeArrowheads="1"/>
          </p:cNvSpPr>
          <p:nvPr/>
        </p:nvSpPr>
        <p:spPr bwMode="auto">
          <a:xfrm>
            <a:off x="8305800" y="4910138"/>
            <a:ext cx="193675" cy="177800"/>
          </a:xfrm>
          <a:prstGeom prst="rect">
            <a:avLst/>
          </a:prstGeom>
          <a:solidFill>
            <a:srgbClr val="B2B2B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62" name="Line 306"/>
          <p:cNvSpPr>
            <a:spLocks noChangeShapeType="1"/>
          </p:cNvSpPr>
          <p:nvPr/>
        </p:nvSpPr>
        <p:spPr bwMode="auto">
          <a:xfrm>
            <a:off x="8305800" y="5005388"/>
            <a:ext cx="19843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63" name="Rectangle 307"/>
          <p:cNvSpPr>
            <a:spLocks noChangeArrowheads="1"/>
          </p:cNvSpPr>
          <p:nvPr/>
        </p:nvSpPr>
        <p:spPr bwMode="auto">
          <a:xfrm rot="21600000">
            <a:off x="7423150" y="4805363"/>
            <a:ext cx="88265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FF"/>
                </a:solidFill>
                <a:latin typeface="Helvetica" pitchFamily="34" charset="0"/>
                <a:ea typeface="+mn-ea"/>
                <a:cs typeface="+mn-cs"/>
                <a:sym typeface="Wingdings" pitchFamily="2" charset="2"/>
              </a:rPr>
              <a:t>Beam shutter</a:t>
            </a:r>
            <a:endParaRPr lang="en-US" sz="1400" kern="1200">
              <a:solidFill>
                <a:srgbClr val="000000"/>
              </a:solidFill>
              <a:latin typeface="Helvetica" pitchFamily="34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64" name="Freeform 308"/>
          <p:cNvSpPr>
            <a:spLocks/>
          </p:cNvSpPr>
          <p:nvPr/>
        </p:nvSpPr>
        <p:spPr bwMode="auto">
          <a:xfrm rot="10800000" flipH="1">
            <a:off x="8256588" y="4654550"/>
            <a:ext cx="279400" cy="254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rgbClr val="B2B2B2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65" name="Rectangle 309"/>
          <p:cNvSpPr>
            <a:spLocks noChangeArrowheads="1"/>
          </p:cNvSpPr>
          <p:nvPr/>
        </p:nvSpPr>
        <p:spPr bwMode="auto">
          <a:xfrm rot="10800000" flipH="1">
            <a:off x="8256588" y="4624388"/>
            <a:ext cx="279400" cy="25400"/>
          </a:xfrm>
          <a:prstGeom prst="rect">
            <a:avLst/>
          </a:prstGeom>
          <a:solidFill>
            <a:srgbClr val="B2B2B2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66" name="Freeform 310"/>
          <p:cNvSpPr>
            <a:spLocks/>
          </p:cNvSpPr>
          <p:nvPr/>
        </p:nvSpPr>
        <p:spPr bwMode="auto">
          <a:xfrm flipH="1">
            <a:off x="8256588" y="3857625"/>
            <a:ext cx="279400" cy="254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6" y="3"/>
              </a:cxn>
              <a:cxn ang="0">
                <a:pos x="32" y="0"/>
              </a:cxn>
              <a:cxn ang="0">
                <a:pos x="48" y="0"/>
              </a:cxn>
              <a:cxn ang="0">
                <a:pos x="63" y="3"/>
              </a:cxn>
              <a:cxn ang="0">
                <a:pos x="79" y="8"/>
              </a:cxn>
            </a:cxnLst>
            <a:rect l="0" t="0" r="r" b="b"/>
            <a:pathLst>
              <a:path w="79" h="8">
                <a:moveTo>
                  <a:pt x="0" y="8"/>
                </a:moveTo>
                <a:lnTo>
                  <a:pt x="16" y="3"/>
                </a:lnTo>
                <a:lnTo>
                  <a:pt x="32" y="0"/>
                </a:lnTo>
                <a:lnTo>
                  <a:pt x="48" y="0"/>
                </a:lnTo>
                <a:lnTo>
                  <a:pt x="63" y="3"/>
                </a:lnTo>
                <a:lnTo>
                  <a:pt x="79" y="8"/>
                </a:lnTo>
              </a:path>
            </a:pathLst>
          </a:custGeom>
          <a:solidFill>
            <a:srgbClr val="B2B2B2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67" name="Rectangle 311"/>
          <p:cNvSpPr>
            <a:spLocks noChangeArrowheads="1"/>
          </p:cNvSpPr>
          <p:nvPr/>
        </p:nvSpPr>
        <p:spPr bwMode="auto">
          <a:xfrm flipH="1">
            <a:off x="8256588" y="3887788"/>
            <a:ext cx="279400" cy="25400"/>
          </a:xfrm>
          <a:prstGeom prst="rect">
            <a:avLst/>
          </a:prstGeom>
          <a:solidFill>
            <a:srgbClr val="B2B2B2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grpSp>
        <p:nvGrpSpPr>
          <p:cNvPr id="480277" name="Group 312"/>
          <p:cNvGrpSpPr>
            <a:grpSpLocks/>
          </p:cNvGrpSpPr>
          <p:nvPr/>
        </p:nvGrpSpPr>
        <p:grpSpPr bwMode="auto">
          <a:xfrm>
            <a:off x="6265863" y="5292725"/>
            <a:ext cx="58737" cy="268288"/>
            <a:chOff x="17565" y="8266"/>
            <a:chExt cx="53" cy="255"/>
          </a:xfrm>
        </p:grpSpPr>
        <p:sp>
          <p:nvSpPr>
            <p:cNvPr id="480569" name="Rectangle 313"/>
            <p:cNvSpPr>
              <a:spLocks noChangeArrowheads="1"/>
            </p:cNvSpPr>
            <p:nvPr/>
          </p:nvSpPr>
          <p:spPr bwMode="auto">
            <a:xfrm rot="16200000" flipH="1">
              <a:off x="17465" y="8366"/>
              <a:ext cx="254" cy="53"/>
            </a:xfrm>
            <a:prstGeom prst="rect">
              <a:avLst/>
            </a:prstGeom>
            <a:solidFill>
              <a:srgbClr val="B2B2B2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570" name="Freeform 314"/>
            <p:cNvSpPr>
              <a:spLocks/>
            </p:cNvSpPr>
            <p:nvPr/>
          </p:nvSpPr>
          <p:spPr bwMode="auto">
            <a:xfrm rot="5400000">
              <a:off x="17460" y="8372"/>
              <a:ext cx="254" cy="44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" y="3"/>
                </a:cxn>
                <a:cxn ang="0">
                  <a:pos x="32" y="0"/>
                </a:cxn>
                <a:cxn ang="0">
                  <a:pos x="48" y="0"/>
                </a:cxn>
                <a:cxn ang="0">
                  <a:pos x="63" y="3"/>
                </a:cxn>
                <a:cxn ang="0">
                  <a:pos x="79" y="8"/>
                </a:cxn>
              </a:cxnLst>
              <a:rect l="0" t="0" r="r" b="b"/>
              <a:pathLst>
                <a:path w="79" h="8">
                  <a:moveTo>
                    <a:pt x="0" y="8"/>
                  </a:moveTo>
                  <a:lnTo>
                    <a:pt x="16" y="3"/>
                  </a:lnTo>
                  <a:lnTo>
                    <a:pt x="32" y="0"/>
                  </a:lnTo>
                  <a:lnTo>
                    <a:pt x="48" y="0"/>
                  </a:lnTo>
                  <a:lnTo>
                    <a:pt x="63" y="3"/>
                  </a:lnTo>
                  <a:lnTo>
                    <a:pt x="79" y="8"/>
                  </a:lnTo>
                </a:path>
              </a:pathLst>
            </a:custGeom>
            <a:solidFill>
              <a:srgbClr val="B2B2B2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grpSp>
        <p:nvGrpSpPr>
          <p:cNvPr id="480278" name="Group 315"/>
          <p:cNvGrpSpPr>
            <a:grpSpLocks/>
          </p:cNvGrpSpPr>
          <p:nvPr/>
        </p:nvGrpSpPr>
        <p:grpSpPr bwMode="auto">
          <a:xfrm rot="5400000">
            <a:off x="6361907" y="5398294"/>
            <a:ext cx="266700" cy="58737"/>
            <a:chOff x="2623" y="2595"/>
            <a:chExt cx="194" cy="38"/>
          </a:xfrm>
        </p:grpSpPr>
        <p:sp>
          <p:nvSpPr>
            <p:cNvPr id="480572" name="Freeform 316"/>
            <p:cNvSpPr>
              <a:spLocks/>
            </p:cNvSpPr>
            <p:nvPr/>
          </p:nvSpPr>
          <p:spPr bwMode="auto">
            <a:xfrm flipH="1">
              <a:off x="2623" y="2595"/>
              <a:ext cx="194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" y="3"/>
                </a:cxn>
                <a:cxn ang="0">
                  <a:pos x="32" y="0"/>
                </a:cxn>
                <a:cxn ang="0">
                  <a:pos x="48" y="0"/>
                </a:cxn>
                <a:cxn ang="0">
                  <a:pos x="63" y="3"/>
                </a:cxn>
                <a:cxn ang="0">
                  <a:pos x="79" y="8"/>
                </a:cxn>
              </a:cxnLst>
              <a:rect l="0" t="0" r="r" b="b"/>
              <a:pathLst>
                <a:path w="79" h="8">
                  <a:moveTo>
                    <a:pt x="0" y="8"/>
                  </a:moveTo>
                  <a:lnTo>
                    <a:pt x="16" y="3"/>
                  </a:lnTo>
                  <a:lnTo>
                    <a:pt x="32" y="0"/>
                  </a:lnTo>
                  <a:lnTo>
                    <a:pt x="48" y="0"/>
                  </a:lnTo>
                  <a:lnTo>
                    <a:pt x="63" y="3"/>
                  </a:lnTo>
                  <a:lnTo>
                    <a:pt x="79" y="8"/>
                  </a:lnTo>
                </a:path>
              </a:pathLst>
            </a:custGeom>
            <a:solidFill>
              <a:srgbClr val="B2B2B2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573" name="Rectangle 317"/>
            <p:cNvSpPr>
              <a:spLocks noChangeArrowheads="1"/>
            </p:cNvSpPr>
            <p:nvPr/>
          </p:nvSpPr>
          <p:spPr bwMode="auto">
            <a:xfrm flipH="1">
              <a:off x="2623" y="2616"/>
              <a:ext cx="194" cy="17"/>
            </a:xfrm>
            <a:prstGeom prst="rect">
              <a:avLst/>
            </a:prstGeom>
            <a:solidFill>
              <a:srgbClr val="B2B2B2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sp>
        <p:nvSpPr>
          <p:cNvPr id="480575" name="Line 319"/>
          <p:cNvSpPr>
            <a:spLocks noChangeShapeType="1"/>
          </p:cNvSpPr>
          <p:nvPr/>
        </p:nvSpPr>
        <p:spPr bwMode="auto">
          <a:xfrm flipV="1">
            <a:off x="8405813" y="3570288"/>
            <a:ext cx="398462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med" len="lg"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76" name="Line 320"/>
          <p:cNvSpPr>
            <a:spLocks noChangeShapeType="1"/>
          </p:cNvSpPr>
          <p:nvPr/>
        </p:nvSpPr>
        <p:spPr bwMode="auto">
          <a:xfrm flipV="1">
            <a:off x="8804275" y="3235325"/>
            <a:ext cx="0" cy="3349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med" len="lg"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77" name="Line 321"/>
          <p:cNvSpPr>
            <a:spLocks noChangeShapeType="1"/>
          </p:cNvSpPr>
          <p:nvPr/>
        </p:nvSpPr>
        <p:spPr bwMode="auto">
          <a:xfrm flipV="1">
            <a:off x="8804275" y="3235325"/>
            <a:ext cx="39846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med" len="lg"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78" name="Rectangle 322"/>
          <p:cNvSpPr>
            <a:spLocks noChangeArrowheads="1"/>
          </p:cNvSpPr>
          <p:nvPr/>
        </p:nvSpPr>
        <p:spPr bwMode="auto">
          <a:xfrm rot="2700000">
            <a:off x="8363744" y="3415507"/>
            <a:ext cx="60325" cy="274637"/>
          </a:xfrm>
          <a:prstGeom prst="rect">
            <a:avLst/>
          </a:prstGeom>
          <a:solidFill>
            <a:srgbClr val="B2B2B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79" name="Rectangle 323"/>
          <p:cNvSpPr>
            <a:spLocks noChangeArrowheads="1"/>
          </p:cNvSpPr>
          <p:nvPr/>
        </p:nvSpPr>
        <p:spPr bwMode="auto">
          <a:xfrm rot="2700000">
            <a:off x="8811419" y="3463132"/>
            <a:ext cx="60325" cy="274637"/>
          </a:xfrm>
          <a:prstGeom prst="rect">
            <a:avLst/>
          </a:prstGeom>
          <a:solidFill>
            <a:srgbClr val="B2B2B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80" name="Rectangle 324"/>
          <p:cNvSpPr>
            <a:spLocks noChangeArrowheads="1"/>
          </p:cNvSpPr>
          <p:nvPr/>
        </p:nvSpPr>
        <p:spPr bwMode="auto">
          <a:xfrm rot="2700000">
            <a:off x="8762206" y="3080544"/>
            <a:ext cx="60325" cy="274638"/>
          </a:xfrm>
          <a:prstGeom prst="rect">
            <a:avLst/>
          </a:prstGeom>
          <a:solidFill>
            <a:srgbClr val="B2B2B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81" name="Rectangle 325"/>
          <p:cNvSpPr>
            <a:spLocks noChangeArrowheads="1"/>
          </p:cNvSpPr>
          <p:nvPr/>
        </p:nvSpPr>
        <p:spPr bwMode="auto">
          <a:xfrm flipH="1">
            <a:off x="8207375" y="3043238"/>
            <a:ext cx="795338" cy="7191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87" name="Rectangle 331"/>
          <p:cNvSpPr>
            <a:spLocks noChangeArrowheads="1"/>
          </p:cNvSpPr>
          <p:nvPr/>
        </p:nvSpPr>
        <p:spPr bwMode="auto">
          <a:xfrm rot="13500000" flipH="1">
            <a:off x="8396288" y="5300663"/>
            <a:ext cx="60325" cy="273050"/>
          </a:xfrm>
          <a:prstGeom prst="rect">
            <a:avLst/>
          </a:prstGeom>
          <a:solidFill>
            <a:srgbClr val="B2B2B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88" name="Rectangle 332"/>
          <p:cNvSpPr>
            <a:spLocks noChangeArrowheads="1"/>
          </p:cNvSpPr>
          <p:nvPr/>
        </p:nvSpPr>
        <p:spPr bwMode="auto">
          <a:xfrm flipH="1">
            <a:off x="7359650" y="6142038"/>
            <a:ext cx="195263" cy="190500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0591" name="Rectangle 335"/>
          <p:cNvSpPr>
            <a:spLocks noChangeArrowheads="1"/>
          </p:cNvSpPr>
          <p:nvPr/>
        </p:nvSpPr>
        <p:spPr bwMode="auto">
          <a:xfrm rot="21600000">
            <a:off x="471488" y="1628775"/>
            <a:ext cx="36353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FF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Diode pumped Nd:YLF pulsed oscillator</a:t>
            </a:r>
          </a:p>
        </p:txBody>
      </p:sp>
      <p:pic>
        <p:nvPicPr>
          <p:cNvPr id="480593" name="Picture 337" descr="2009-09-25T14-43-12-00"/>
          <p:cNvPicPr>
            <a:picLocks noChangeAspect="1" noChangeArrowheads="1"/>
          </p:cNvPicPr>
          <p:nvPr/>
        </p:nvPicPr>
        <p:blipFill>
          <a:blip r:embed="rId3" cstate="print"/>
          <a:srcRect l="1462" t="6639" r="731" b="12804"/>
          <a:stretch>
            <a:fillRect/>
          </a:stretch>
        </p:blipFill>
        <p:spPr bwMode="auto">
          <a:xfrm>
            <a:off x="4602163" y="1041400"/>
            <a:ext cx="3683000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80279" name="Group 341"/>
          <p:cNvGrpSpPr>
            <a:grpSpLocks/>
          </p:cNvGrpSpPr>
          <p:nvPr/>
        </p:nvGrpSpPr>
        <p:grpSpPr bwMode="auto">
          <a:xfrm>
            <a:off x="4603750" y="1069975"/>
            <a:ext cx="3681413" cy="4645025"/>
            <a:chOff x="2900" y="663"/>
            <a:chExt cx="2319" cy="2926"/>
          </a:xfrm>
        </p:grpSpPr>
        <p:pic>
          <p:nvPicPr>
            <p:cNvPr id="480594" name="Picture 338" descr="2009-09-25T14-47-04-00"/>
            <p:cNvPicPr>
              <a:picLocks noChangeAspect="1" noChangeArrowheads="1"/>
            </p:cNvPicPr>
            <p:nvPr/>
          </p:nvPicPr>
          <p:blipFill>
            <a:blip r:embed="rId4" cstate="print"/>
            <a:srcRect l="1462" t="6639" r="731" b="12804"/>
            <a:stretch>
              <a:fillRect/>
            </a:stretch>
          </p:blipFill>
          <p:spPr bwMode="auto">
            <a:xfrm>
              <a:off x="2900" y="2116"/>
              <a:ext cx="2319" cy="14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0595" name="Line 339"/>
            <p:cNvSpPr>
              <a:spLocks noChangeShapeType="1"/>
            </p:cNvSpPr>
            <p:nvPr/>
          </p:nvSpPr>
          <p:spPr bwMode="auto">
            <a:xfrm flipH="1" flipV="1">
              <a:off x="3415" y="895"/>
              <a:ext cx="12" cy="1643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 type="triangle" w="med" len="med"/>
              <a:tailEnd type="none" w="sm" len="sm"/>
            </a:ln>
            <a:effectLst/>
          </p:spPr>
          <p:txBody>
            <a:bodyPr rot="10800000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0596" name="Text Box 340"/>
            <p:cNvSpPr txBox="1">
              <a:spLocks noChangeArrowheads="1"/>
            </p:cNvSpPr>
            <p:nvPr/>
          </p:nvSpPr>
          <p:spPr bwMode="auto">
            <a:xfrm>
              <a:off x="3365" y="663"/>
              <a:ext cx="845" cy="250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 b="1" kern="1200">
                  <a:solidFill>
                    <a:srgbClr val="FFFFFF"/>
                  </a:solidFill>
                  <a:latin typeface="Arial" charset="0"/>
                  <a:ea typeface="+mn-ea"/>
                  <a:cs typeface="+mn-cs"/>
                  <a:sym typeface="Wingdings" pitchFamily="2" charset="2"/>
                </a:rPr>
                <a:t>MPS trip</a:t>
              </a:r>
              <a:endParaRPr lang="en-GB" sz="20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0592" grpId="0" animBg="1"/>
      <p:bldP spid="4802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Effect of MPS trips on the 3 MHz laser 2</a:t>
            </a:r>
            <a:endParaRPr lang="en-GB"/>
          </a:p>
        </p:txBody>
      </p:sp>
      <p:sp>
        <p:nvSpPr>
          <p:cNvPr id="486403" name="Rectangle 3"/>
          <p:cNvSpPr>
            <a:spLocks noGrp="1" noChangeArrowheads="1"/>
          </p:cNvSpPr>
          <p:nvPr>
            <p:ph idx="1"/>
          </p:nvPr>
        </p:nvSpPr>
        <p:spPr>
          <a:xfrm>
            <a:off x="239713" y="896938"/>
            <a:ext cx="5411787" cy="1327150"/>
          </a:xfrm>
        </p:spPr>
        <p:txBody>
          <a:bodyPr>
            <a:normAutofit fontScale="92500" lnSpcReduction="20000"/>
          </a:bodyPr>
          <a:lstStyle/>
          <a:p>
            <a:r>
              <a:rPr lang="en-US"/>
              <a:t>Laser 2 runs with flat train, 3 MHz, 800 us length</a:t>
            </a:r>
          </a:p>
          <a:p>
            <a:r>
              <a:rPr lang="en-US"/>
              <a:t>After MPS trip: UV out decreases by a factor of ~2</a:t>
            </a:r>
            <a:endParaRPr lang="en-GB"/>
          </a:p>
          <a:p>
            <a:endParaRPr lang="en-GB"/>
          </a:p>
        </p:txBody>
      </p:sp>
      <p:pic>
        <p:nvPicPr>
          <p:cNvPr id="486409" name="Picture 9" descr="2009-09-25T14-43-12-00"/>
          <p:cNvPicPr>
            <a:picLocks noChangeAspect="1" noChangeArrowheads="1"/>
          </p:cNvPicPr>
          <p:nvPr/>
        </p:nvPicPr>
        <p:blipFill>
          <a:blip r:embed="rId3" cstate="print"/>
          <a:srcRect l="1462" t="6639" r="731" b="12804"/>
          <a:stretch>
            <a:fillRect/>
          </a:stretch>
        </p:blipFill>
        <p:spPr bwMode="auto">
          <a:xfrm>
            <a:off x="4859338" y="1327150"/>
            <a:ext cx="3683000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4860925" y="1338263"/>
            <a:ext cx="3681413" cy="4645025"/>
            <a:chOff x="3062" y="843"/>
            <a:chExt cx="2319" cy="2926"/>
          </a:xfrm>
        </p:grpSpPr>
        <p:pic>
          <p:nvPicPr>
            <p:cNvPr id="486411" name="Picture 11" descr="2009-09-25T14-47-04-00"/>
            <p:cNvPicPr>
              <a:picLocks noChangeAspect="1" noChangeArrowheads="1"/>
            </p:cNvPicPr>
            <p:nvPr/>
          </p:nvPicPr>
          <p:blipFill>
            <a:blip r:embed="rId4" cstate="print"/>
            <a:srcRect l="1462" t="6639" r="731" b="12804"/>
            <a:stretch>
              <a:fillRect/>
            </a:stretch>
          </p:blipFill>
          <p:spPr bwMode="auto">
            <a:xfrm>
              <a:off x="3062" y="2296"/>
              <a:ext cx="2319" cy="14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6412" name="Line 12"/>
            <p:cNvSpPr>
              <a:spLocks noChangeShapeType="1"/>
            </p:cNvSpPr>
            <p:nvPr/>
          </p:nvSpPr>
          <p:spPr bwMode="auto">
            <a:xfrm flipH="1" flipV="1">
              <a:off x="3577" y="1075"/>
              <a:ext cx="12" cy="1643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 type="triangle" w="med" len="med"/>
              <a:tailEnd type="none" w="sm" len="sm"/>
            </a:ln>
            <a:effectLst/>
          </p:spPr>
          <p:txBody>
            <a:bodyPr rot="10800000"/>
            <a:lstStyle/>
            <a:p>
              <a:pPr algn="l" rtl="0" fontAlgn="base">
                <a:spcBef>
                  <a:spcPct val="20000"/>
                </a:spcBef>
                <a:spcAft>
                  <a:spcPct val="0"/>
                </a:spcAft>
              </a:pPr>
              <a:endParaRPr lang="en-US" sz="2000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  <p:sp>
          <p:nvSpPr>
            <p:cNvPr id="486413" name="Text Box 13"/>
            <p:cNvSpPr txBox="1">
              <a:spLocks noChangeArrowheads="1"/>
            </p:cNvSpPr>
            <p:nvPr/>
          </p:nvSpPr>
          <p:spPr bwMode="auto">
            <a:xfrm>
              <a:off x="3185" y="843"/>
              <a:ext cx="845" cy="250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 b="1" kern="1200">
                  <a:solidFill>
                    <a:srgbClr val="FFFFFF"/>
                  </a:solidFill>
                  <a:latin typeface="Arial" charset="0"/>
                  <a:ea typeface="+mn-ea"/>
                  <a:cs typeface="+mn-cs"/>
                  <a:sym typeface="Wingdings" pitchFamily="2" charset="2"/>
                </a:rPr>
                <a:t>MPS trip</a:t>
              </a:r>
              <a:endParaRPr lang="en-GB" sz="2000" b="1" kern="1200">
                <a:solidFill>
                  <a:srgbClr val="FFFFFF"/>
                </a:solidFill>
                <a:latin typeface="Arial" charset="0"/>
                <a:ea typeface="+mn-ea"/>
                <a:cs typeface="+mn-cs"/>
                <a:sym typeface="Wingdings" pitchFamily="2" charset="2"/>
              </a:endParaRPr>
            </a:p>
          </p:txBody>
        </p:sp>
      </p:grpSp>
      <p:sp>
        <p:nvSpPr>
          <p:cNvPr id="486415" name="Text Box 15"/>
          <p:cNvSpPr txBox="1">
            <a:spLocks noChangeArrowheads="1"/>
          </p:cNvSpPr>
          <p:nvPr/>
        </p:nvSpPr>
        <p:spPr bwMode="auto">
          <a:xfrm>
            <a:off x="7007225" y="3848100"/>
            <a:ext cx="11715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kern="1200">
                <a:solidFill>
                  <a:srgbClr val="FFFF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before	</a:t>
            </a:r>
            <a:endParaRPr lang="en-GB" sz="2000" kern="1200">
              <a:solidFill>
                <a:srgbClr val="FFFFFF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6416" name="Text Box 16"/>
          <p:cNvSpPr txBox="1">
            <a:spLocks noChangeArrowheads="1"/>
          </p:cNvSpPr>
          <p:nvPr/>
        </p:nvSpPr>
        <p:spPr bwMode="auto">
          <a:xfrm>
            <a:off x="7007225" y="4198938"/>
            <a:ext cx="14208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kern="1200">
                <a:solidFill>
                  <a:srgbClr val="FFFF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after trip</a:t>
            </a:r>
            <a:endParaRPr lang="en-GB" sz="2000" kern="1200">
              <a:solidFill>
                <a:srgbClr val="FFFFFF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6417" name="Line 17"/>
          <p:cNvSpPr>
            <a:spLocks noChangeShapeType="1"/>
          </p:cNvSpPr>
          <p:nvPr/>
        </p:nvSpPr>
        <p:spPr bwMode="auto">
          <a:xfrm flipH="1">
            <a:off x="6165850" y="4110038"/>
            <a:ext cx="781050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6418" name="Line 18"/>
          <p:cNvSpPr>
            <a:spLocks noChangeShapeType="1"/>
          </p:cNvSpPr>
          <p:nvPr/>
        </p:nvSpPr>
        <p:spPr bwMode="auto">
          <a:xfrm flipH="1">
            <a:off x="6165850" y="4378325"/>
            <a:ext cx="781050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</a:pPr>
            <a:endParaRPr lang="en-US" sz="2000" kern="1200">
              <a:solidFill>
                <a:srgbClr val="000000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6419" name="Rectangle 19"/>
          <p:cNvSpPr>
            <a:spLocks noChangeArrowheads="1"/>
          </p:cNvSpPr>
          <p:nvPr/>
        </p:nvSpPr>
        <p:spPr bwMode="auto">
          <a:xfrm>
            <a:off x="252413" y="2460625"/>
            <a:ext cx="4475162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65113" indent="-265113" algn="l" rtl="0" fontAlgn="base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GB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Following an MPS trip signal to the pulse train</a:t>
            </a:r>
          </a:p>
          <a:p>
            <a:pPr marL="265113" indent="-265113" algn="l" rtl="0" fontAlgn="base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GB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Due to phase mismatch in the BBO doubling crystal</a:t>
            </a:r>
          </a:p>
          <a:p>
            <a:pPr marL="265113" indent="-265113" algn="l" rtl="0" fontAlgn="base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GB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Tuning the BBO would bring the energy back </a:t>
            </a:r>
          </a:p>
          <a:p>
            <a:pPr marL="265113" indent="-265113" algn="l" rtl="0" fontAlgn="base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GB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If one now switches back to a long train, the energy would not recover immediately</a:t>
            </a:r>
          </a:p>
          <a:p>
            <a:pPr marL="265113" indent="-265113" algn="l" rtl="0" fontAlgn="base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GB" kern="120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It requires a couple of minutes to stabilize before the initial energy is back </a:t>
            </a:r>
          </a:p>
        </p:txBody>
      </p:sp>
      <p:sp>
        <p:nvSpPr>
          <p:cNvPr id="486406" name="Text Box 6"/>
          <p:cNvSpPr txBox="1">
            <a:spLocks noChangeArrowheads="1"/>
          </p:cNvSpPr>
          <p:nvPr/>
        </p:nvSpPr>
        <p:spPr bwMode="auto">
          <a:xfrm>
            <a:off x="6602413" y="1376363"/>
            <a:ext cx="17287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kern="1200">
                <a:solidFill>
                  <a:srgbClr val="FFFF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UV (262 nm)</a:t>
            </a:r>
            <a:endParaRPr lang="en-GB" sz="2000" kern="1200">
              <a:solidFill>
                <a:srgbClr val="FFFFFF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6407" name="Text Box 7"/>
          <p:cNvSpPr txBox="1">
            <a:spLocks noChangeArrowheads="1"/>
          </p:cNvSpPr>
          <p:nvPr/>
        </p:nvSpPr>
        <p:spPr bwMode="auto">
          <a:xfrm>
            <a:off x="6551613" y="2305050"/>
            <a:ext cx="19732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kern="1200">
                <a:solidFill>
                  <a:srgbClr val="FFFF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Green (532 nm)</a:t>
            </a:r>
            <a:endParaRPr lang="en-GB" sz="2000" kern="1200">
              <a:solidFill>
                <a:srgbClr val="FFFFFF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86408" name="Text Box 8"/>
          <p:cNvSpPr txBox="1">
            <a:spLocks noChangeArrowheads="1"/>
          </p:cNvSpPr>
          <p:nvPr/>
        </p:nvSpPr>
        <p:spPr bwMode="auto">
          <a:xfrm>
            <a:off x="6692900" y="3222625"/>
            <a:ext cx="17621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kern="1200">
                <a:solidFill>
                  <a:srgbClr val="FFFFFF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IR (1047 nm)</a:t>
            </a:r>
            <a:endParaRPr lang="en-GB" sz="2000" kern="1200">
              <a:solidFill>
                <a:srgbClr val="FFFFFF"/>
              </a:solidFill>
              <a:latin typeface="Arial" charset="0"/>
              <a:ea typeface="+mn-ea"/>
              <a:cs typeface="+mn-cs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Pages from 03_FLASH_schreiber_Page_3.tif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139254" y="-76200"/>
            <a:ext cx="9422508" cy="665956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5/19/2010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Desy Visit (5/5/2010), Marc Ross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Pages from 03_FLASH_schreiber_Page_4.tif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678978" y="152401"/>
            <a:ext cx="10501956" cy="742156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5/19/2010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Desy Visit (5/5/2010), Marc Ross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05_9mA_carwardineP_Page_15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342000"/>
            <a:ext cx="9323257" cy="720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3399"/>
        </a:solidFill>
        <a:ln w="12700" cap="flat" cmpd="sng" algn="ctr">
          <a:solidFill>
            <a:srgbClr val="000000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Wingdings" pitchFamily="2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3399"/>
        </a:solidFill>
        <a:ln w="12700" cap="flat" cmpd="sng" algn="ctr">
          <a:solidFill>
            <a:srgbClr val="000000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Wingdings" pitchFamily="2" charset="2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3399"/>
        </a:solidFill>
        <a:ln w="12700" cap="flat" cmpd="sng" algn="ctr">
          <a:solidFill>
            <a:srgbClr val="000000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Wingdings" pitchFamily="2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3399"/>
        </a:solidFill>
        <a:ln w="12700" cap="flat" cmpd="sng" algn="ctr">
          <a:solidFill>
            <a:srgbClr val="000000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Wingdings" pitchFamily="2" charset="2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2192</TotalTime>
  <Words>863</Words>
  <Application>Microsoft Office PowerPoint</Application>
  <PresentationFormat>On-screen Show (4:3)</PresentationFormat>
  <Paragraphs>186</Paragraphs>
  <Slides>28</Slides>
  <Notes>28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Office Theme</vt:lpstr>
      <vt:lpstr>2_DESY_Vortrag_3-1</vt:lpstr>
      <vt:lpstr>3_DESY_Vortrag_3-1</vt:lpstr>
      <vt:lpstr>Photo Editor Photo</vt:lpstr>
      <vt:lpstr>TTF/FLASH:  Injector Performance Dark Current  Video ‘flags’</vt:lpstr>
      <vt:lpstr>Electron Source: RF-Gun and Laser</vt:lpstr>
      <vt:lpstr>Laser System: 1 MHz Flashlamp Pumped</vt:lpstr>
      <vt:lpstr>Exception Handling with Long Bunch Trains</vt:lpstr>
      <vt:lpstr>The MPS acts on both Lasers</vt:lpstr>
      <vt:lpstr>Effect of MPS trips on the 3 MHz laser 2</vt:lpstr>
      <vt:lpstr>Slide 7</vt:lpstr>
      <vt:lpstr>Slide 8</vt:lpstr>
      <vt:lpstr>Slide 9</vt:lpstr>
      <vt:lpstr>Problem: phase slopes along pulse train</vt:lpstr>
      <vt:lpstr>Recovery time of laser</vt:lpstr>
      <vt:lpstr>Slide 12</vt:lpstr>
      <vt:lpstr>Slide 13</vt:lpstr>
      <vt:lpstr>Slide 14</vt:lpstr>
      <vt:lpstr>Slide 15</vt:lpstr>
      <vt:lpstr>Slide 16</vt:lpstr>
      <vt:lpstr>Gun and RF</vt:lpstr>
      <vt:lpstr>Dark Current - cavities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FLASH Profile monitors - 2005</vt:lpstr>
      <vt:lpstr>OTR mechanical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LLRF: Moving forward</dc:title>
  <dc:creator>cancelo</dc:creator>
  <cp:lastModifiedBy>Marc Ross</cp:lastModifiedBy>
  <cp:revision>149</cp:revision>
  <dcterms:created xsi:type="dcterms:W3CDTF">2010-02-23T07:54:44Z</dcterms:created>
  <dcterms:modified xsi:type="dcterms:W3CDTF">2010-05-19T12:55:37Z</dcterms:modified>
</cp:coreProperties>
</file>