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3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3D7"/>
    <a:srgbClr val="F0F519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759" autoAdjust="0"/>
    <p:restoredTop sz="94660"/>
  </p:normalViewPr>
  <p:slideViewPr>
    <p:cSldViewPr>
      <p:cViewPr varScale="1">
        <p:scale>
          <a:sx n="83" d="100"/>
          <a:sy n="83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E1955-E1C7-4289-8EE4-CD03FACA1ACB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64C45-7C46-479D-8382-DE99EAA1C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91ECAE-34B6-4B23-9F83-3D5C017E57A9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6DFCDE-1A2E-407A-9674-D4C7F76BE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FC23E-D1B9-45F3-8C25-16E591BB501D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1E229-3E8D-42FD-92AD-A189BA95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204D2-65C4-4B3C-AE24-8EC3822FE268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C2BDCA-F918-47D5-AD22-1F83A52F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8F634-CA20-4EF4-8B75-8D3B51DDA979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BC972-C115-419C-84EE-2F86B594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CC16C-4B7B-4795-95DB-0C1330AB5CF8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FED472-364B-4475-80A6-25380B5DD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BE0C6D-9FF9-46C1-8F18-47D74C28850D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544CB1-F82C-46FF-B0C5-E5279CD2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A7912-96F6-46D4-B6DB-08D8DA9C3D99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422228-C341-4750-A1F7-6DDC2861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4F4C8-43E5-4552-BAF9-3C67E98D3F55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1019BE-2A46-43E7-8326-4922F5E57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F71F-4A74-4EB1-B965-C3209E6C44B7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928CB-1DBB-4B53-8318-2A347D2AD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8845BC-8816-4441-B549-A7BB7968299C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BFCC23-9401-4F15-AF4E-D1F69DF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BB8BD7D-E0BE-48C0-B724-DF2CE09777EE}" type="datetimeFigureOut">
              <a:rPr lang="en-US"/>
              <a:pPr>
                <a:defRPr/>
              </a:pPr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CB593C-1516-4568-BFA7-3652D152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cell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Single Cell Cavity Activity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Outline</a:t>
            </a:r>
            <a:endParaRPr lang="en-US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304800" y="762000"/>
            <a:ext cx="86106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000" dirty="0"/>
              <a:t>ANL EP </a:t>
            </a:r>
            <a:r>
              <a:rPr lang="en-US" sz="2000" dirty="0" smtClean="0"/>
              <a:t>optimization (TE1AES005) </a:t>
            </a:r>
            <a:endParaRPr lang="en-US" sz="2000" dirty="0"/>
          </a:p>
          <a:p>
            <a:pPr marL="342900" indent="-342900">
              <a:buFontTx/>
              <a:buAutoNum type="arabicPeriod"/>
            </a:pPr>
            <a:r>
              <a:rPr lang="en-US" sz="2000" dirty="0"/>
              <a:t>R&amp;D cavities </a:t>
            </a:r>
            <a:br>
              <a:rPr lang="en-US" sz="2000" dirty="0"/>
            </a:br>
            <a:r>
              <a:rPr lang="en-US" sz="2000" dirty="0" smtClean="0"/>
              <a:t>  A. </a:t>
            </a:r>
            <a:r>
              <a:rPr lang="en-US" dirty="0" smtClean="0"/>
              <a:t>Tumble</a:t>
            </a:r>
            <a:r>
              <a:rPr lang="en-US" dirty="0"/>
              <a:t>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TE1ACC004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NR-6, TE1CAT001, </a:t>
            </a:r>
            <a:r>
              <a:rPr lang="en-US" dirty="0" smtClean="0"/>
              <a:t>TE1CAT002)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B. Laser </a:t>
            </a:r>
            <a:r>
              <a:rPr lang="en-US" dirty="0"/>
              <a:t>re-melting,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TE1ACC003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C. CMP </a:t>
            </a:r>
            <a:r>
              <a:rPr lang="en-US" dirty="0"/>
              <a:t>process, 1-2 cavities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TE1ACC002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D. ECS </a:t>
            </a:r>
            <a:r>
              <a:rPr lang="en-US" dirty="0"/>
              <a:t>investigation, 2 </a:t>
            </a:r>
            <a:r>
              <a:rPr lang="en-US" dirty="0" smtClean="0"/>
              <a:t>cavities (TE1ACC005, TE1ACC006)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E. manufacturing </a:t>
            </a:r>
            <a:r>
              <a:rPr lang="en-US" dirty="0"/>
              <a:t>optimization, 2 cavities </a:t>
            </a:r>
            <a:br>
              <a:rPr lang="en-US" dirty="0"/>
            </a:br>
            <a:r>
              <a:rPr lang="en-US" dirty="0" smtClean="0"/>
              <a:t>  F.  Atomic Layer Deposition (ALD) cavities</a:t>
            </a:r>
          </a:p>
          <a:p>
            <a:pPr marL="800100" lvl="1" indent="-342900"/>
            <a:r>
              <a:rPr lang="en-US" dirty="0" smtClean="0"/>
              <a:t>G. Traveling wave cavity, 2 cavities (TW1AES001, TW1AES002)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/>
              <a:t>Vendor </a:t>
            </a:r>
            <a:r>
              <a:rPr lang="en-US" sz="2000" dirty="0"/>
              <a:t>qualification </a:t>
            </a:r>
            <a:br>
              <a:rPr lang="en-US" sz="2000" dirty="0"/>
            </a:br>
            <a:r>
              <a:rPr lang="en-US" sz="2000" dirty="0"/>
              <a:t>   </a:t>
            </a:r>
            <a:r>
              <a:rPr lang="en-US" dirty="0" smtClean="0"/>
              <a:t>RRCAT Collaboration, 2 cavities (</a:t>
            </a:r>
            <a:r>
              <a:rPr lang="en-US" dirty="0" smtClean="0">
                <a:solidFill>
                  <a:srgbClr val="FF0000"/>
                </a:solidFill>
              </a:rPr>
              <a:t>TE1CAT001, </a:t>
            </a:r>
            <a:r>
              <a:rPr lang="en-US" dirty="0" smtClean="0"/>
              <a:t>TE1CAT002) </a:t>
            </a:r>
          </a:p>
          <a:p>
            <a:pPr marL="342900" indent="-342900"/>
            <a:r>
              <a:rPr lang="en-US" dirty="0" smtClean="0"/>
              <a:t>         ABLE EP 2 cavities (</a:t>
            </a:r>
            <a:r>
              <a:rPr lang="en-US" dirty="0" smtClean="0">
                <a:solidFill>
                  <a:srgbClr val="FF0000"/>
                </a:solidFill>
              </a:rPr>
              <a:t>NR-4</a:t>
            </a:r>
            <a:r>
              <a:rPr lang="en-US" smtClean="0"/>
              <a:t>), </a:t>
            </a:r>
            <a:r>
              <a:rPr lang="en-US" smtClean="0"/>
              <a:t>3 </a:t>
            </a:r>
            <a:r>
              <a:rPr lang="en-US" dirty="0" smtClean="0"/>
              <a:t>TE1PAVxxx cavities are being </a:t>
            </a:r>
            <a:r>
              <a:rPr lang="en-US" smtClean="0"/>
              <a:t>CMM insp.</a:t>
            </a: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000" dirty="0"/>
              <a:t>Infrastructure support </a:t>
            </a:r>
            <a:br>
              <a:rPr lang="en-US" sz="2000" dirty="0"/>
            </a:br>
            <a:r>
              <a:rPr lang="en-US" sz="2000" dirty="0"/>
              <a:t> 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Furnace verification, 1 cavity.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(completed)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Diode T-map and second sound development 1 </a:t>
            </a:r>
            <a:r>
              <a:rPr lang="en-US" dirty="0" smtClean="0"/>
              <a:t>cavity (TE1ACC001)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ANL HPR water verification 1 cavity  </a:t>
            </a:r>
            <a:r>
              <a:rPr lang="en-US" dirty="0" smtClean="0"/>
              <a:t>(TE1ACC001)</a:t>
            </a:r>
          </a:p>
          <a:p>
            <a:pPr marL="457200" indent="-457200"/>
            <a:r>
              <a:rPr lang="en-US" dirty="0" smtClean="0"/>
              <a:t>        X-ray at </a:t>
            </a:r>
            <a:r>
              <a:rPr lang="en-US" dirty="0" err="1" smtClean="0"/>
              <a:t>NorthStar</a:t>
            </a:r>
            <a:r>
              <a:rPr lang="en-US" dirty="0" smtClean="0"/>
              <a:t> (TE1ACC004)</a:t>
            </a:r>
          </a:p>
          <a:p>
            <a:pPr marL="342900" indent="-342900"/>
            <a:r>
              <a:rPr lang="en-US" sz="2000" dirty="0" smtClean="0"/>
              <a:t>5.    Basic R&amp;D  </a:t>
            </a:r>
          </a:p>
          <a:p>
            <a:pPr marL="342900" indent="-342900"/>
            <a:r>
              <a:rPr lang="en-US" dirty="0" smtClean="0"/>
              <a:t>        A. EP cavity Q-slope studies</a:t>
            </a:r>
          </a:p>
          <a:p>
            <a:pPr marL="342900" indent="-342900"/>
            <a:r>
              <a:rPr lang="en-US" i="1" dirty="0" smtClean="0"/>
              <a:t>        </a:t>
            </a:r>
            <a:r>
              <a:rPr lang="en-US" dirty="0" smtClean="0"/>
              <a:t>B. General Q-slope studies (TE1AES002)</a:t>
            </a:r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       </a:t>
            </a:r>
            <a:r>
              <a:rPr lang="en-US" sz="2000" dirty="0" smtClean="0"/>
              <a:t>C. Cut-out study (</a:t>
            </a:r>
            <a:r>
              <a:rPr lang="en-US" sz="2000" dirty="0" smtClean="0">
                <a:solidFill>
                  <a:srgbClr val="FF0000"/>
                </a:solidFill>
              </a:rPr>
              <a:t>TE1AES004</a:t>
            </a:r>
            <a:r>
              <a:rPr lang="en-US" sz="2000" dirty="0" smtClean="0"/>
              <a:t>)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  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217" name="Group 1473"/>
          <p:cNvGraphicFramePr>
            <a:graphicFrameLocks noGrp="1"/>
          </p:cNvGraphicFramePr>
          <p:nvPr/>
        </p:nvGraphicFramePr>
        <p:xfrm>
          <a:off x="0" y="381000"/>
          <a:ext cx="9144000" cy="5615305"/>
        </p:xfrm>
        <a:graphic>
          <a:graphicData uri="http://schemas.openxmlformats.org/drawingml/2006/table">
            <a:tbl>
              <a:tblPr/>
              <a:tblGrid>
                <a:gridCol w="914400"/>
                <a:gridCol w="1447800"/>
                <a:gridCol w="1752600"/>
                <a:gridCol w="1371600"/>
                <a:gridCol w="2895600"/>
                <a:gridCol w="7620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location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Main purpose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Latest Activity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status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Equator quenching, T-map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HPR clean assembly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CMP, EP, 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HF rinsed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 done, to be polished at 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laser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 extraction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HPR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Inspected/replicated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 media verification for 9-cell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Optical inspected and one final EP (40micon)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Molding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receive progressive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 RF commissioning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 C baking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E-beam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on Pit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inspected, to be processed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 done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RF test (100K 8h)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Incoming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three inside weld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This wk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Incoming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Incoming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Three normal weld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test done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 queue for RF test (100K 8h)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 queue for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RF test with more T-map,  and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NbTi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flanges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04" name="Text Box 1369"/>
          <p:cNvSpPr txBox="1">
            <a:spLocks noChangeArrowheads="1"/>
          </p:cNvSpPr>
          <p:nvPr/>
        </p:nvSpPr>
        <p:spPr bwMode="auto">
          <a:xfrm>
            <a:off x="2057400" y="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Single cell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For next two weeks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685800"/>
            <a:ext cx="8763000" cy="5638800"/>
          </a:xfrm>
        </p:spPr>
        <p:txBody>
          <a:bodyPr/>
          <a:lstStyle/>
          <a:p>
            <a:r>
              <a:rPr lang="en-US" sz="2400" dirty="0" smtClean="0"/>
              <a:t>TE1ACC003 (Laser)</a:t>
            </a:r>
          </a:p>
          <a:p>
            <a:pPr lvl="1"/>
            <a:r>
              <a:rPr lang="en-US" sz="2000" dirty="0" smtClean="0"/>
              <a:t>HPR to remove cracked molding material residual</a:t>
            </a:r>
          </a:p>
          <a:p>
            <a:r>
              <a:rPr lang="en-US" sz="2400" dirty="0" smtClean="0"/>
              <a:t>TE1ACC005&amp;006 (ECS)</a:t>
            </a:r>
          </a:p>
          <a:p>
            <a:pPr lvl="1"/>
            <a:r>
              <a:rPr lang="en-US" sz="2000" dirty="0" smtClean="0"/>
              <a:t>Replica done, in queue for EP (ANL)</a:t>
            </a:r>
          </a:p>
          <a:p>
            <a:r>
              <a:rPr lang="en-US" sz="2400" dirty="0" smtClean="0"/>
              <a:t>TW1AES001&amp;002 (traveling wave)</a:t>
            </a:r>
          </a:p>
          <a:p>
            <a:pPr lvl="1"/>
            <a:r>
              <a:rPr lang="en-US" sz="2000" dirty="0" smtClean="0"/>
              <a:t>TW2 RF test done (IB1), </a:t>
            </a:r>
            <a:r>
              <a:rPr lang="en-US" sz="2000" dirty="0" err="1" smtClean="0"/>
              <a:t>NbTi</a:t>
            </a:r>
            <a:r>
              <a:rPr lang="en-US" sz="2000" dirty="0" smtClean="0"/>
              <a:t> flanges in progress</a:t>
            </a:r>
          </a:p>
          <a:p>
            <a:r>
              <a:rPr lang="en-US" sz="2400" dirty="0" smtClean="0"/>
              <a:t>TE1CAT001/NR-6 (Tumble Polishing)</a:t>
            </a:r>
          </a:p>
          <a:p>
            <a:pPr lvl="1"/>
            <a:r>
              <a:rPr lang="en-US" sz="2000" dirty="0" smtClean="0"/>
              <a:t>RF test done, in queue for Q-disease test</a:t>
            </a:r>
          </a:p>
          <a:p>
            <a:r>
              <a:rPr lang="en-US" sz="2400" dirty="0" smtClean="0"/>
              <a:t>TE1CAT002 (RRCAT collaboration)</a:t>
            </a:r>
          </a:p>
          <a:p>
            <a:pPr lvl="1"/>
            <a:r>
              <a:rPr lang="en-US" sz="2000" dirty="0" smtClean="0"/>
              <a:t>Tumble polishing, in queue for EP</a:t>
            </a:r>
          </a:p>
          <a:p>
            <a:r>
              <a:rPr lang="en-US" sz="2400" dirty="0" smtClean="0"/>
              <a:t>TE1AES004 (basic SRF)</a:t>
            </a:r>
          </a:p>
          <a:p>
            <a:pPr lvl="1"/>
            <a:r>
              <a:rPr lang="en-US" sz="2000" dirty="0" smtClean="0"/>
              <a:t>RF test done at A0 with active pumping, in queue for IB1 test (Q </a:t>
            </a:r>
            <a:r>
              <a:rPr lang="en-US" sz="2000" dirty="0" err="1" smtClean="0"/>
              <a:t>verifi</a:t>
            </a:r>
            <a:r>
              <a:rPr lang="en-US" sz="2000" dirty="0" smtClean="0"/>
              <a:t>.)</a:t>
            </a:r>
            <a:endParaRPr lang="en-US" sz="2400" dirty="0" smtClean="0"/>
          </a:p>
          <a:p>
            <a:r>
              <a:rPr lang="en-US" sz="2400" dirty="0" smtClean="0"/>
              <a:t>NR-4 (ABLE electropolishing) </a:t>
            </a:r>
          </a:p>
          <a:p>
            <a:pPr lvl="1"/>
            <a:r>
              <a:rPr lang="en-US" sz="2000" dirty="0" smtClean="0"/>
              <a:t>in queue for RF test and H </a:t>
            </a:r>
            <a:r>
              <a:rPr lang="en-US" sz="2000" dirty="0" err="1" smtClean="0"/>
              <a:t>bakeout</a:t>
            </a:r>
            <a:endParaRPr lang="en-US" sz="2000" dirty="0" smtClean="0"/>
          </a:p>
          <a:p>
            <a:r>
              <a:rPr lang="en-US" sz="2400" dirty="0" smtClean="0"/>
              <a:t>TE1PAVxxx incoming inspection and optical insp.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8626708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019800" y="5791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Ozelis</a:t>
            </a:r>
            <a:r>
              <a:rPr lang="en-US" dirty="0" smtClean="0"/>
              <a:t>, Wu, Cooper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80088"/>
            <a:ext cx="9144000" cy="607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019800" y="5791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Ozelis</a:t>
            </a:r>
            <a:r>
              <a:rPr lang="en-US" dirty="0" smtClean="0"/>
              <a:t>, Wu, Cooper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Work Documents\2010\1.3GHz\images\field emission statistic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35016"/>
            <a:ext cx="9144000" cy="414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</TotalTime>
  <Words>354</Words>
  <Application>Microsoft Office PowerPoint</Application>
  <PresentationFormat>On-screen Show (4:3)</PresentationFormat>
  <Paragraphs>136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Single cell coordination</vt:lpstr>
      <vt:lpstr>Slide 2</vt:lpstr>
      <vt:lpstr>Slide 3</vt:lpstr>
      <vt:lpstr>For next two weeks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cell coordination</dc:title>
  <dc:creator>owner</dc:creator>
  <cp:lastModifiedBy>genfa</cp:lastModifiedBy>
  <cp:revision>107</cp:revision>
  <dcterms:created xsi:type="dcterms:W3CDTF">2009-10-12T04:39:25Z</dcterms:created>
  <dcterms:modified xsi:type="dcterms:W3CDTF">2010-05-19T16:02:29Z</dcterms:modified>
</cp:coreProperties>
</file>