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rawings/drawing4.xml" ContentType="application/vnd.openxmlformats-officedocument.drawingml.chartshap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rawings/drawing2.xml" ContentType="application/vnd.openxmlformats-officedocument.drawingml.chartshapes+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harts/chart13.xml" ContentType="application/vnd.openxmlformats-officedocument.drawingml.char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9.xml" ContentType="application/vnd.openxmlformats-officedocument.drawingml.chart+xml"/>
  <Override PartName="/ppt/charts/chart11.xml" ContentType="application/vnd.openxmlformats-officedocument.drawingml.chart+xml"/>
  <Override PartName="/ppt/charts/chart7.xml" ContentType="application/vnd.openxmlformats-officedocument.drawingml.chart+xml"/>
  <Override PartName="/ppt/drawings/drawing9.xml" ContentType="application/vnd.openxmlformats-officedocument.drawingml.chartshapes+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drawings/drawing7.xml" ContentType="application/vnd.openxmlformats-officedocument.drawingml.chartshapes+xml"/>
  <Default Extension="xlsx" ContentType="application/vnd.openxmlformats-officedocument.spreadsheetml.sheet"/>
  <Override PartName="/ppt/drawings/drawing8.xml" ContentType="application/vnd.openxmlformats-officedocument.drawingml.chartshapes+xml"/>
  <Override PartName="/ppt/drawings/drawing11.xml" ContentType="application/vnd.openxmlformats-officedocument.drawingml.chartshap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drawings/drawing5.xml" ContentType="application/vnd.openxmlformats-officedocument.drawingml.chartshapes+xml"/>
  <Override PartName="/ppt/drawings/drawing6.xml" ContentType="application/vnd.openxmlformats-officedocument.drawingml.chartshapes+xml"/>
  <Override PartName="/ppt/drawings/drawing10.xml" ContentType="application/vnd.openxmlformats-officedocument.drawingml.chartshape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drawings/drawing3.xml" ContentType="application/vnd.openxmlformats-officedocument.drawingml.chartshape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charts/chart8.xml" ContentType="application/vnd.openxmlformats-officedocument.drawingml.chart+xml"/>
  <Override PartName="/ppt/charts/chart12.xml" ContentType="application/vnd.openxmlformats-officedocument.drawingml.chart+xml"/>
  <Override PartName="/ppt/slideLayouts/slideLayout10.xml" ContentType="application/vnd.openxmlformats-officedocument.presentationml.slideLayout+xml"/>
  <Override PartName="/ppt/charts/chart6.xml" ContentType="application/vnd.openxmlformats-officedocument.drawingml.chart+xml"/>
  <Default Extension="vml" ContentType="application/vnd.openxmlformats-officedocument.vmlDrawing"/>
  <Override PartName="/ppt/charts/chart10.xml" ContentType="application/vnd.openxmlformats-officedocument.drawingml.char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31"/>
  </p:notesMasterIdLst>
  <p:handoutMasterIdLst>
    <p:handoutMasterId r:id="rId32"/>
  </p:handoutMasterIdLst>
  <p:sldIdLst>
    <p:sldId id="983" r:id="rId2"/>
    <p:sldId id="1334" r:id="rId3"/>
    <p:sldId id="1335" r:id="rId4"/>
    <p:sldId id="1336" r:id="rId5"/>
    <p:sldId id="1337" r:id="rId6"/>
    <p:sldId id="1347" r:id="rId7"/>
    <p:sldId id="1338" r:id="rId8"/>
    <p:sldId id="1339" r:id="rId9"/>
    <p:sldId id="1340" r:id="rId10"/>
    <p:sldId id="1341" r:id="rId11"/>
    <p:sldId id="1342" r:id="rId12"/>
    <p:sldId id="1343" r:id="rId13"/>
    <p:sldId id="1344" r:id="rId14"/>
    <p:sldId id="1345" r:id="rId15"/>
    <p:sldId id="1346" r:id="rId16"/>
    <p:sldId id="1349" r:id="rId17"/>
    <p:sldId id="1351" r:id="rId18"/>
    <p:sldId id="1350" r:id="rId19"/>
    <p:sldId id="1352" r:id="rId20"/>
    <p:sldId id="1353" r:id="rId21"/>
    <p:sldId id="1354" r:id="rId22"/>
    <p:sldId id="1355" r:id="rId23"/>
    <p:sldId id="1356" r:id="rId24"/>
    <p:sldId id="1357" r:id="rId25"/>
    <p:sldId id="1358" r:id="rId26"/>
    <p:sldId id="1359" r:id="rId27"/>
    <p:sldId id="1360" r:id="rId28"/>
    <p:sldId id="1362" r:id="rId29"/>
    <p:sldId id="1363" r:id="rId30"/>
  </p:sldIdLst>
  <p:sldSz cx="9144000" cy="6858000" type="letter"/>
  <p:notesSz cx="7315200" cy="9601200"/>
  <p:defaultTextStyle>
    <a:defPPr>
      <a:defRPr lang="en-US"/>
    </a:defPPr>
    <a:lvl1pPr algn="l" rtl="0" eaLnBrk="0" fontAlgn="base" hangingPunct="0">
      <a:spcBef>
        <a:spcPct val="0"/>
      </a:spcBef>
      <a:spcAft>
        <a:spcPct val="0"/>
      </a:spcAft>
      <a:defRPr sz="2400" kern="1200">
        <a:solidFill>
          <a:schemeClr val="tx1"/>
        </a:solidFill>
        <a:latin typeface="Arial" charset="0"/>
        <a:ea typeface="+mn-ea"/>
        <a:cs typeface="+mn-cs"/>
      </a:defRPr>
    </a:lvl1pPr>
    <a:lvl2pPr marL="457200" algn="l" rtl="0" eaLnBrk="0" fontAlgn="base" hangingPunct="0">
      <a:spcBef>
        <a:spcPct val="0"/>
      </a:spcBef>
      <a:spcAft>
        <a:spcPct val="0"/>
      </a:spcAft>
      <a:defRPr sz="2400" kern="1200">
        <a:solidFill>
          <a:schemeClr val="tx1"/>
        </a:solidFill>
        <a:latin typeface="Arial" charset="0"/>
        <a:ea typeface="+mn-ea"/>
        <a:cs typeface="+mn-cs"/>
      </a:defRPr>
    </a:lvl2pPr>
    <a:lvl3pPr marL="914400" algn="l" rtl="0" eaLnBrk="0" fontAlgn="base" hangingPunct="0">
      <a:spcBef>
        <a:spcPct val="0"/>
      </a:spcBef>
      <a:spcAft>
        <a:spcPct val="0"/>
      </a:spcAft>
      <a:defRPr sz="2400" kern="1200">
        <a:solidFill>
          <a:schemeClr val="tx1"/>
        </a:solidFill>
        <a:latin typeface="Arial" charset="0"/>
        <a:ea typeface="+mn-ea"/>
        <a:cs typeface="+mn-cs"/>
      </a:defRPr>
    </a:lvl3pPr>
    <a:lvl4pPr marL="1371600" algn="l" rtl="0" eaLnBrk="0" fontAlgn="base" hangingPunct="0">
      <a:spcBef>
        <a:spcPct val="0"/>
      </a:spcBef>
      <a:spcAft>
        <a:spcPct val="0"/>
      </a:spcAft>
      <a:defRPr sz="2400" kern="1200">
        <a:solidFill>
          <a:schemeClr val="tx1"/>
        </a:solidFill>
        <a:latin typeface="Arial" charset="0"/>
        <a:ea typeface="+mn-ea"/>
        <a:cs typeface="+mn-cs"/>
      </a:defRPr>
    </a:lvl4pPr>
    <a:lvl5pPr marL="1828800" algn="l" rtl="0" eaLnBrk="0" fontAlgn="base" hangingPunct="0">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CAC"/>
    <a:srgbClr val="FFFFCC"/>
    <a:srgbClr val="CCFF66"/>
    <a:srgbClr val="CC0000"/>
    <a:srgbClr val="003300"/>
    <a:srgbClr val="000099"/>
    <a:srgbClr val="3399FF"/>
    <a:srgbClr val="008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23952" autoAdjust="0"/>
    <p:restoredTop sz="93929" autoAdjust="0"/>
  </p:normalViewPr>
  <p:slideViewPr>
    <p:cSldViewPr snapToGrid="0">
      <p:cViewPr varScale="1">
        <p:scale>
          <a:sx n="106" d="100"/>
          <a:sy n="106" d="100"/>
        </p:scale>
        <p:origin x="-1008" y="-84"/>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100" d="100"/>
        <a:sy n="100" d="100"/>
      </p:scale>
      <p:origin x="0" y="2892"/>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Documents\ILCTA-IB1\Analysis\TB9RI024.xlsx" TargetMode="External"/></Relationships>
</file>

<file path=ppt/charts/_rels/chart10.xml.rels><?xml version="1.0" encoding="UTF-8" standalone="yes"?>
<Relationships xmlns="http://schemas.openxmlformats.org/package/2006/relationships"><Relationship Id="rId2" Type="http://schemas.openxmlformats.org/officeDocument/2006/relationships/chartUserShapes" Target="../drawings/drawing8.xml"/><Relationship Id="rId1" Type="http://schemas.openxmlformats.org/officeDocument/2006/relationships/oleObject" Target="file:///C:\Documents\ILCTA-IB1\Analysis\TB9AES003A-2.xlsx" TargetMode="External"/></Relationships>
</file>

<file path=ppt/charts/_rels/chart11.xml.rels><?xml version="1.0" encoding="UTF-8" standalone="yes"?>
<Relationships xmlns="http://schemas.openxmlformats.org/package/2006/relationships"><Relationship Id="rId2" Type="http://schemas.openxmlformats.org/officeDocument/2006/relationships/chartUserShapes" Target="../drawings/drawing9.xml"/><Relationship Id="rId1" Type="http://schemas.openxmlformats.org/officeDocument/2006/relationships/oleObject" Target="file:///C:\Documents\ILCTA-IB1\Analysis\TB9AES003A-2.xlsx" TargetMode="External"/></Relationships>
</file>

<file path=ppt/charts/_rels/chart12.xml.rels><?xml version="1.0" encoding="UTF-8" standalone="yes"?>
<Relationships xmlns="http://schemas.openxmlformats.org/package/2006/relationships"><Relationship Id="rId2" Type="http://schemas.openxmlformats.org/officeDocument/2006/relationships/chartUserShapes" Target="../drawings/drawing10.xml"/><Relationship Id="rId1" Type="http://schemas.openxmlformats.org/officeDocument/2006/relationships/oleObject" Target="file:///C:\Documents\ILCTA-IB1\Analysis\TB9AES003A-2.xlsx" TargetMode="External"/></Relationships>
</file>

<file path=ppt/charts/_rels/chart13.xml.rels><?xml version="1.0" encoding="UTF-8" standalone="yes"?>
<Relationships xmlns="http://schemas.openxmlformats.org/package/2006/relationships"><Relationship Id="rId2" Type="http://schemas.openxmlformats.org/officeDocument/2006/relationships/chartUserShapes" Target="../drawings/drawing11.xml"/><Relationship Id="rId1" Type="http://schemas.openxmlformats.org/officeDocument/2006/relationships/oleObject" Target="file:///C:\Documents\ILCTA-IB1\Analysis\TB9RI024.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Documents\ILCTA-IB1\Analysis\TB9RI024.xlsx"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C:\Documents\ILCTA-IB1\Analysis\TB9RI024.xlsx" TargetMode="Externa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C:\Documents\ILCTA-IB1\Analysis\TB9RI026.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Documents\ILCTA-IB1\Analysis\TB9RI026.xlsx" TargetMode="External"/></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file:///C:\Documents\ILCTA-IB1\Analysis\TB9RI026.xlsx" TargetMode="External"/></Relationships>
</file>

<file path=ppt/charts/_rels/chart7.xml.rels><?xml version="1.0" encoding="UTF-8" standalone="yes"?>
<Relationships xmlns="http://schemas.openxmlformats.org/package/2006/relationships"><Relationship Id="rId2" Type="http://schemas.openxmlformats.org/officeDocument/2006/relationships/chartUserShapes" Target="../drawings/drawing5.xml"/><Relationship Id="rId1" Type="http://schemas.openxmlformats.org/officeDocument/2006/relationships/oleObject" Target="file:///C:\Documents\ILCTA-IB1\Analysis\TB9RI026.xlsx" TargetMode="External"/></Relationships>
</file>

<file path=ppt/charts/_rels/chart8.xml.rels><?xml version="1.0" encoding="UTF-8" standalone="yes"?>
<Relationships xmlns="http://schemas.openxmlformats.org/package/2006/relationships"><Relationship Id="rId2" Type="http://schemas.openxmlformats.org/officeDocument/2006/relationships/chartUserShapes" Target="../drawings/drawing6.xml"/><Relationship Id="rId1" Type="http://schemas.openxmlformats.org/officeDocument/2006/relationships/oleObject" Target="file:///C:\Documents\ILCTA-IB1\Analysis\TB9RI026.xlsx" TargetMode="External"/></Relationships>
</file>

<file path=ppt/charts/_rels/chart9.xml.rels><?xml version="1.0" encoding="UTF-8" standalone="yes"?>
<Relationships xmlns="http://schemas.openxmlformats.org/package/2006/relationships"><Relationship Id="rId2" Type="http://schemas.openxmlformats.org/officeDocument/2006/relationships/chartUserShapes" Target="../drawings/drawing7.xml"/><Relationship Id="rId1" Type="http://schemas.openxmlformats.org/officeDocument/2006/relationships/oleObject" Target="file:///C:\Documents\ILCTA-IB1\Analysis\TB9ACC0014E.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sz="1650" b="0" i="0" u="none" strike="noStrike" baseline="0">
                <a:solidFill>
                  <a:srgbClr val="000000"/>
                </a:solidFill>
                <a:latin typeface="Times New Roman"/>
                <a:ea typeface="Times New Roman"/>
                <a:cs typeface="Times New Roman"/>
              </a:defRPr>
            </a:pPr>
            <a:r>
              <a:rPr lang="en-US"/>
              <a:t>ILC- TB9RI024 - Q vs E</a:t>
            </a:r>
          </a:p>
        </c:rich>
      </c:tx>
      <c:layout>
        <c:manualLayout>
          <c:xMode val="edge"/>
          <c:yMode val="edge"/>
          <c:x val="0.31968458091210322"/>
          <c:y val="7.874015748031496E-3"/>
        </c:manualLayout>
      </c:layout>
      <c:spPr>
        <a:noFill/>
        <a:ln w="25400">
          <a:noFill/>
        </a:ln>
      </c:spPr>
    </c:title>
    <c:plotArea>
      <c:layout>
        <c:manualLayout>
          <c:layoutTarget val="inner"/>
          <c:xMode val="edge"/>
          <c:yMode val="edge"/>
          <c:x val="0.17868191791133836"/>
          <c:y val="0.13392398784797613"/>
          <c:w val="0.65429492063783623"/>
          <c:h val="0.69255667844669055"/>
        </c:manualLayout>
      </c:layout>
      <c:scatterChart>
        <c:scatterStyle val="lineMarker"/>
        <c:ser>
          <c:idx val="0"/>
          <c:order val="0"/>
          <c:tx>
            <c:v>2.0 K</c:v>
          </c:tx>
          <c:spPr>
            <a:ln w="28575">
              <a:noFill/>
            </a:ln>
          </c:spPr>
          <c:marker>
            <c:symbol val="square"/>
            <c:size val="5"/>
            <c:spPr>
              <a:solidFill>
                <a:srgbClr val="0000FF"/>
              </a:solidFill>
              <a:ln>
                <a:solidFill>
                  <a:srgbClr val="0000FF"/>
                </a:solidFill>
                <a:prstDash val="solid"/>
              </a:ln>
            </c:spPr>
          </c:marker>
          <c:dPt>
            <c:idx val="43"/>
            <c:marker>
              <c:symbol val="none"/>
            </c:marker>
          </c:dPt>
          <c:dPt>
            <c:idx val="68"/>
            <c:marker>
              <c:symbol val="none"/>
            </c:marker>
          </c:dPt>
          <c:dPt>
            <c:idx val="70"/>
            <c:marker>
              <c:symbol val="none"/>
            </c:marker>
          </c:dPt>
          <c:dPt>
            <c:idx val="72"/>
            <c:marker>
              <c:symbol val="none"/>
            </c:marker>
          </c:dPt>
          <c:dPt>
            <c:idx val="76"/>
            <c:marker>
              <c:symbol val="none"/>
            </c:marker>
          </c:dPt>
          <c:xVal>
            <c:numRef>
              <c:f>HG!$C$15:$C$98</c:f>
              <c:numCache>
                <c:formatCode>0.00E+00</c:formatCode>
                <c:ptCount val="84"/>
                <c:pt idx="0">
                  <c:v>0.31055958300000042</c:v>
                </c:pt>
                <c:pt idx="1">
                  <c:v>0.39917645300000043</c:v>
                </c:pt>
                <c:pt idx="2">
                  <c:v>0.62072186800000084</c:v>
                </c:pt>
                <c:pt idx="3">
                  <c:v>0.73156935199999951</c:v>
                </c:pt>
                <c:pt idx="4">
                  <c:v>0.86479038000000052</c:v>
                </c:pt>
                <c:pt idx="5">
                  <c:v>0.93474113000000081</c:v>
                </c:pt>
                <c:pt idx="6">
                  <c:v>1.0769579200000015</c:v>
                </c:pt>
                <c:pt idx="7">
                  <c:v>1.18498649</c:v>
                </c:pt>
                <c:pt idx="8">
                  <c:v>1.3058215999999983</c:v>
                </c:pt>
                <c:pt idx="9">
                  <c:v>1.6238175100000001</c:v>
                </c:pt>
                <c:pt idx="10">
                  <c:v>1.7458092599999984</c:v>
                </c:pt>
                <c:pt idx="11">
                  <c:v>1.9347081200000005</c:v>
                </c:pt>
                <c:pt idx="12">
                  <c:v>2.1864909699999999</c:v>
                </c:pt>
                <c:pt idx="13">
                  <c:v>2.4074360700000002</c:v>
                </c:pt>
                <c:pt idx="14">
                  <c:v>2.6438163399999999</c:v>
                </c:pt>
                <c:pt idx="15">
                  <c:v>2.8929331399999976</c:v>
                </c:pt>
                <c:pt idx="16">
                  <c:v>3.0839104399999999</c:v>
                </c:pt>
                <c:pt idx="17">
                  <c:v>3.20367289</c:v>
                </c:pt>
                <c:pt idx="18">
                  <c:v>3.4204621699999977</c:v>
                </c:pt>
                <c:pt idx="19">
                  <c:v>3.5657560899999998</c:v>
                </c:pt>
                <c:pt idx="20">
                  <c:v>3.64640772</c:v>
                </c:pt>
                <c:pt idx="21">
                  <c:v>3.8155442699999997</c:v>
                </c:pt>
                <c:pt idx="22">
                  <c:v>3.9812157299999997</c:v>
                </c:pt>
                <c:pt idx="23">
                  <c:v>3.8362411099999965</c:v>
                </c:pt>
                <c:pt idx="24">
                  <c:v>4.1657902099999919</c:v>
                </c:pt>
                <c:pt idx="25">
                  <c:v>4.8710377600000001</c:v>
                </c:pt>
                <c:pt idx="26">
                  <c:v>4.5812566900000045</c:v>
                </c:pt>
                <c:pt idx="27">
                  <c:v>5.2125452399999919</c:v>
                </c:pt>
                <c:pt idx="28">
                  <c:v>5.6713136999999998</c:v>
                </c:pt>
                <c:pt idx="29">
                  <c:v>5.9784228400000003</c:v>
                </c:pt>
                <c:pt idx="30">
                  <c:v>6.6236583199999952</c:v>
                </c:pt>
                <c:pt idx="31">
                  <c:v>7.03223266</c:v>
                </c:pt>
                <c:pt idx="32">
                  <c:v>7.6184534900000003</c:v>
                </c:pt>
                <c:pt idx="33">
                  <c:v>7.9169021700000002</c:v>
                </c:pt>
                <c:pt idx="34">
                  <c:v>8.2068513099999993</c:v>
                </c:pt>
                <c:pt idx="35">
                  <c:v>8.719697140000001</c:v>
                </c:pt>
                <c:pt idx="36">
                  <c:v>9.2451420400000011</c:v>
                </c:pt>
                <c:pt idx="37">
                  <c:v>9.7815387599999983</c:v>
                </c:pt>
                <c:pt idx="38">
                  <c:v>10.179029</c:v>
                </c:pt>
                <c:pt idx="39">
                  <c:v>10.7609745</c:v>
                </c:pt>
                <c:pt idx="40">
                  <c:v>11.4388568</c:v>
                </c:pt>
                <c:pt idx="41">
                  <c:v>12.0852521</c:v>
                </c:pt>
                <c:pt idx="42">
                  <c:v>12.5214985</c:v>
                </c:pt>
                <c:pt idx="43">
                  <c:v>12.9548041</c:v>
                </c:pt>
                <c:pt idx="44">
                  <c:v>13.6993695</c:v>
                </c:pt>
                <c:pt idx="45">
                  <c:v>13.936087200000006</c:v>
                </c:pt>
                <c:pt idx="46">
                  <c:v>14.403320600000001</c:v>
                </c:pt>
                <c:pt idx="47">
                  <c:v>15.149813899999998</c:v>
                </c:pt>
                <c:pt idx="48">
                  <c:v>15.908738100000001</c:v>
                </c:pt>
                <c:pt idx="49">
                  <c:v>16.4919096</c:v>
                </c:pt>
                <c:pt idx="50">
                  <c:v>17.041488399999999</c:v>
                </c:pt>
                <c:pt idx="51">
                  <c:v>17.477114100000001</c:v>
                </c:pt>
                <c:pt idx="52">
                  <c:v>17.976815200000001</c:v>
                </c:pt>
                <c:pt idx="53">
                  <c:v>18.522957900000005</c:v>
                </c:pt>
                <c:pt idx="54">
                  <c:v>19.451451400000018</c:v>
                </c:pt>
                <c:pt idx="55">
                  <c:v>19.6891304</c:v>
                </c:pt>
                <c:pt idx="56">
                  <c:v>19.8034778</c:v>
                </c:pt>
                <c:pt idx="57">
                  <c:v>20.4088031</c:v>
                </c:pt>
                <c:pt idx="58">
                  <c:v>20.965666699999979</c:v>
                </c:pt>
                <c:pt idx="59">
                  <c:v>21.320159499999999</c:v>
                </c:pt>
                <c:pt idx="60">
                  <c:v>21.960858399999999</c:v>
                </c:pt>
                <c:pt idx="61">
                  <c:v>22.555856599999988</c:v>
                </c:pt>
                <c:pt idx="62">
                  <c:v>22.960054599999989</c:v>
                </c:pt>
                <c:pt idx="63">
                  <c:v>23.589733099999979</c:v>
                </c:pt>
                <c:pt idx="64">
                  <c:v>24.199729099999978</c:v>
                </c:pt>
                <c:pt idx="65">
                  <c:v>24.2025857</c:v>
                </c:pt>
                <c:pt idx="66">
                  <c:v>24.7919433</c:v>
                </c:pt>
                <c:pt idx="67">
                  <c:v>25.379992900000001</c:v>
                </c:pt>
                <c:pt idx="68">
                  <c:v>25.635430800000002</c:v>
                </c:pt>
                <c:pt idx="69">
                  <c:v>25.928759799999977</c:v>
                </c:pt>
                <c:pt idx="70">
                  <c:v>26.525164400000001</c:v>
                </c:pt>
                <c:pt idx="71">
                  <c:v>27.056018600000005</c:v>
                </c:pt>
                <c:pt idx="72">
                  <c:v>27.528137599999976</c:v>
                </c:pt>
                <c:pt idx="73">
                  <c:v>27.976818099999999</c:v>
                </c:pt>
                <c:pt idx="74">
                  <c:v>28.401304199999988</c:v>
                </c:pt>
                <c:pt idx="75">
                  <c:v>28.750678600000001</c:v>
                </c:pt>
                <c:pt idx="76">
                  <c:v>25.519704999999988</c:v>
                </c:pt>
                <c:pt idx="77">
                  <c:v>28.555194499999999</c:v>
                </c:pt>
                <c:pt idx="78">
                  <c:v>28.724450699999988</c:v>
                </c:pt>
                <c:pt idx="79">
                  <c:v>28.872907399999999</c:v>
                </c:pt>
                <c:pt idx="80">
                  <c:v>28.883750299999981</c:v>
                </c:pt>
                <c:pt idx="81">
                  <c:v>28.856138000000001</c:v>
                </c:pt>
                <c:pt idx="82">
                  <c:v>28.811773400000018</c:v>
                </c:pt>
                <c:pt idx="83">
                  <c:v>28.806816699999999</c:v>
                </c:pt>
              </c:numCache>
            </c:numRef>
          </c:xVal>
          <c:yVal>
            <c:numRef>
              <c:f>HG!$F$15:$F$98</c:f>
              <c:numCache>
                <c:formatCode>0.00E+00</c:formatCode>
                <c:ptCount val="84"/>
                <c:pt idx="0">
                  <c:v>12970903900</c:v>
                </c:pt>
                <c:pt idx="1">
                  <c:v>13200698600</c:v>
                </c:pt>
                <c:pt idx="2">
                  <c:v>14056290500</c:v>
                </c:pt>
                <c:pt idx="3">
                  <c:v>14433275000</c:v>
                </c:pt>
                <c:pt idx="4">
                  <c:v>14872160200</c:v>
                </c:pt>
                <c:pt idx="5">
                  <c:v>14919807100</c:v>
                </c:pt>
                <c:pt idx="6">
                  <c:v>15189675700</c:v>
                </c:pt>
                <c:pt idx="7">
                  <c:v>15374564900</c:v>
                </c:pt>
                <c:pt idx="8">
                  <c:v>15588763700</c:v>
                </c:pt>
                <c:pt idx="9">
                  <c:v>15999432100</c:v>
                </c:pt>
                <c:pt idx="10">
                  <c:v>16108893200</c:v>
                </c:pt>
                <c:pt idx="11">
                  <c:v>16351606700</c:v>
                </c:pt>
                <c:pt idx="12">
                  <c:v>16735847800</c:v>
                </c:pt>
                <c:pt idx="13">
                  <c:v>16882391200</c:v>
                </c:pt>
                <c:pt idx="14">
                  <c:v>16942418500</c:v>
                </c:pt>
                <c:pt idx="15">
                  <c:v>16990343800</c:v>
                </c:pt>
                <c:pt idx="16">
                  <c:v>16997527900</c:v>
                </c:pt>
                <c:pt idx="17">
                  <c:v>16984643500</c:v>
                </c:pt>
                <c:pt idx="18">
                  <c:v>16917215200</c:v>
                </c:pt>
                <c:pt idx="19">
                  <c:v>16857335900</c:v>
                </c:pt>
                <c:pt idx="20">
                  <c:v>16818520700</c:v>
                </c:pt>
                <c:pt idx="21">
                  <c:v>17363275200</c:v>
                </c:pt>
                <c:pt idx="22">
                  <c:v>17663011200</c:v>
                </c:pt>
                <c:pt idx="23">
                  <c:v>18177022000</c:v>
                </c:pt>
                <c:pt idx="24">
                  <c:v>18087913500</c:v>
                </c:pt>
                <c:pt idx="25">
                  <c:v>18270918200</c:v>
                </c:pt>
                <c:pt idx="26">
                  <c:v>18465898700</c:v>
                </c:pt>
                <c:pt idx="27">
                  <c:v>18503375300</c:v>
                </c:pt>
                <c:pt idx="28">
                  <c:v>18358068100</c:v>
                </c:pt>
                <c:pt idx="29">
                  <c:v>18204748900</c:v>
                </c:pt>
                <c:pt idx="30">
                  <c:v>18007007600</c:v>
                </c:pt>
                <c:pt idx="31">
                  <c:v>17905111700</c:v>
                </c:pt>
                <c:pt idx="32">
                  <c:v>17709038300</c:v>
                </c:pt>
                <c:pt idx="33">
                  <c:v>17589959400</c:v>
                </c:pt>
                <c:pt idx="34">
                  <c:v>17689215200</c:v>
                </c:pt>
                <c:pt idx="35">
                  <c:v>17499070000</c:v>
                </c:pt>
                <c:pt idx="36">
                  <c:v>17298541800</c:v>
                </c:pt>
                <c:pt idx="37">
                  <c:v>17089527900</c:v>
                </c:pt>
                <c:pt idx="38">
                  <c:v>16942190800</c:v>
                </c:pt>
                <c:pt idx="39">
                  <c:v>16720179600</c:v>
                </c:pt>
                <c:pt idx="40">
                  <c:v>16495362800</c:v>
                </c:pt>
                <c:pt idx="41">
                  <c:v>16255219400</c:v>
                </c:pt>
                <c:pt idx="42">
                  <c:v>16056747200</c:v>
                </c:pt>
                <c:pt idx="43">
                  <c:v>15890034500</c:v>
                </c:pt>
                <c:pt idx="44">
                  <c:v>15652433400</c:v>
                </c:pt>
                <c:pt idx="45">
                  <c:v>15565938000</c:v>
                </c:pt>
                <c:pt idx="46">
                  <c:v>15348389400</c:v>
                </c:pt>
                <c:pt idx="47">
                  <c:v>15032427000</c:v>
                </c:pt>
                <c:pt idx="48">
                  <c:v>14672160900</c:v>
                </c:pt>
                <c:pt idx="49">
                  <c:v>14472772700</c:v>
                </c:pt>
                <c:pt idx="50">
                  <c:v>14218212600</c:v>
                </c:pt>
                <c:pt idx="51">
                  <c:v>13804246800</c:v>
                </c:pt>
                <c:pt idx="52">
                  <c:v>13363398500</c:v>
                </c:pt>
                <c:pt idx="53">
                  <c:v>13050278500</c:v>
                </c:pt>
                <c:pt idx="54">
                  <c:v>12597525200</c:v>
                </c:pt>
                <c:pt idx="55">
                  <c:v>12412259600</c:v>
                </c:pt>
                <c:pt idx="56">
                  <c:v>12081571500</c:v>
                </c:pt>
                <c:pt idx="57">
                  <c:v>11809931700</c:v>
                </c:pt>
                <c:pt idx="58">
                  <c:v>11431357500</c:v>
                </c:pt>
                <c:pt idx="59">
                  <c:v>11343651000</c:v>
                </c:pt>
                <c:pt idx="60">
                  <c:v>11023127800</c:v>
                </c:pt>
                <c:pt idx="61">
                  <c:v>10666555100</c:v>
                </c:pt>
                <c:pt idx="62">
                  <c:v>10616752300</c:v>
                </c:pt>
                <c:pt idx="63">
                  <c:v>10285694900</c:v>
                </c:pt>
                <c:pt idx="64">
                  <c:v>9901560880</c:v>
                </c:pt>
                <c:pt idx="65">
                  <c:v>9941281850</c:v>
                </c:pt>
                <c:pt idx="66">
                  <c:v>9536677280</c:v>
                </c:pt>
                <c:pt idx="67">
                  <c:v>9185770710</c:v>
                </c:pt>
                <c:pt idx="68">
                  <c:v>9012733270</c:v>
                </c:pt>
                <c:pt idx="69">
                  <c:v>8802310740</c:v>
                </c:pt>
                <c:pt idx="70">
                  <c:v>8391556770</c:v>
                </c:pt>
                <c:pt idx="71">
                  <c:v>7984660150</c:v>
                </c:pt>
                <c:pt idx="72">
                  <c:v>7609093780</c:v>
                </c:pt>
                <c:pt idx="73">
                  <c:v>7226836390</c:v>
                </c:pt>
                <c:pt idx="74">
                  <c:v>6871352960</c:v>
                </c:pt>
                <c:pt idx="75">
                  <c:v>6515020360</c:v>
                </c:pt>
                <c:pt idx="76">
                  <c:v>8992948240</c:v>
                </c:pt>
                <c:pt idx="77">
                  <c:v>6697257240</c:v>
                </c:pt>
                <c:pt idx="78">
                  <c:v>6537401240</c:v>
                </c:pt>
                <c:pt idx="79">
                  <c:v>6378248950</c:v>
                </c:pt>
                <c:pt idx="80">
                  <c:v>6491254670</c:v>
                </c:pt>
                <c:pt idx="81">
                  <c:v>6480275990</c:v>
                </c:pt>
                <c:pt idx="82">
                  <c:v>6468917000</c:v>
                </c:pt>
                <c:pt idx="83">
                  <c:v>6472088000</c:v>
                </c:pt>
              </c:numCache>
            </c:numRef>
          </c:yVal>
        </c:ser>
        <c:axId val="88883200"/>
        <c:axId val="88886272"/>
      </c:scatterChart>
      <c:scatterChart>
        <c:scatterStyle val="lineMarker"/>
        <c:ser>
          <c:idx val="1"/>
          <c:order val="1"/>
          <c:spPr>
            <a:ln w="28575">
              <a:noFill/>
            </a:ln>
          </c:spPr>
          <c:marker>
            <c:symbol val="circle"/>
            <c:size val="5"/>
            <c:spPr>
              <a:solidFill>
                <a:srgbClr val="339966"/>
              </a:solidFill>
              <a:ln>
                <a:solidFill>
                  <a:srgbClr val="339966"/>
                </a:solidFill>
                <a:prstDash val="solid"/>
              </a:ln>
            </c:spPr>
          </c:marker>
          <c:dPt>
            <c:idx val="40"/>
            <c:marker>
              <c:symbol val="none"/>
            </c:marker>
          </c:dPt>
          <c:dPt>
            <c:idx val="41"/>
            <c:marker>
              <c:symbol val="none"/>
            </c:marker>
          </c:dPt>
          <c:dPt>
            <c:idx val="43"/>
            <c:marker>
              <c:symbol val="none"/>
            </c:marker>
          </c:dPt>
          <c:dPt>
            <c:idx val="65"/>
            <c:marker>
              <c:symbol val="none"/>
            </c:marker>
          </c:dPt>
          <c:dPt>
            <c:idx val="72"/>
            <c:marker>
              <c:symbol val="none"/>
            </c:marker>
          </c:dPt>
          <c:dPt>
            <c:idx val="84"/>
            <c:marker>
              <c:symbol val="none"/>
            </c:marker>
          </c:dPt>
          <c:xVal>
            <c:numRef>
              <c:f>HG!$C$15:$C$100</c:f>
              <c:numCache>
                <c:formatCode>0.00E+00</c:formatCode>
                <c:ptCount val="86"/>
                <c:pt idx="0">
                  <c:v>0.31055958300000042</c:v>
                </c:pt>
                <c:pt idx="1">
                  <c:v>0.39917645300000043</c:v>
                </c:pt>
                <c:pt idx="2">
                  <c:v>0.62072186800000084</c:v>
                </c:pt>
                <c:pt idx="3">
                  <c:v>0.73156935199999951</c:v>
                </c:pt>
                <c:pt idx="4">
                  <c:v>0.86479038000000052</c:v>
                </c:pt>
                <c:pt idx="5">
                  <c:v>0.93474113000000081</c:v>
                </c:pt>
                <c:pt idx="6">
                  <c:v>1.0769579200000015</c:v>
                </c:pt>
                <c:pt idx="7">
                  <c:v>1.18498649</c:v>
                </c:pt>
                <c:pt idx="8">
                  <c:v>1.3058215999999983</c:v>
                </c:pt>
                <c:pt idx="9">
                  <c:v>1.6238175100000001</c:v>
                </c:pt>
                <c:pt idx="10">
                  <c:v>1.7458092599999984</c:v>
                </c:pt>
                <c:pt idx="11">
                  <c:v>1.9347081200000005</c:v>
                </c:pt>
                <c:pt idx="12">
                  <c:v>2.1864909699999999</c:v>
                </c:pt>
                <c:pt idx="13">
                  <c:v>2.4074360700000002</c:v>
                </c:pt>
                <c:pt idx="14">
                  <c:v>2.6438163399999999</c:v>
                </c:pt>
                <c:pt idx="15">
                  <c:v>2.8929331399999976</c:v>
                </c:pt>
                <c:pt idx="16">
                  <c:v>3.0839104399999999</c:v>
                </c:pt>
                <c:pt idx="17">
                  <c:v>3.20367289</c:v>
                </c:pt>
                <c:pt idx="18">
                  <c:v>3.4204621699999977</c:v>
                </c:pt>
                <c:pt idx="19">
                  <c:v>3.5657560899999998</c:v>
                </c:pt>
                <c:pt idx="20">
                  <c:v>3.64640772</c:v>
                </c:pt>
                <c:pt idx="21">
                  <c:v>3.8155442699999997</c:v>
                </c:pt>
                <c:pt idx="22">
                  <c:v>3.9812157299999997</c:v>
                </c:pt>
                <c:pt idx="23">
                  <c:v>3.8362411099999965</c:v>
                </c:pt>
                <c:pt idx="24">
                  <c:v>4.1657902099999919</c:v>
                </c:pt>
                <c:pt idx="25">
                  <c:v>4.8710377600000001</c:v>
                </c:pt>
                <c:pt idx="26">
                  <c:v>4.5812566900000045</c:v>
                </c:pt>
                <c:pt idx="27">
                  <c:v>5.2125452399999919</c:v>
                </c:pt>
                <c:pt idx="28">
                  <c:v>5.6713136999999998</c:v>
                </c:pt>
                <c:pt idx="29">
                  <c:v>5.9784228400000003</c:v>
                </c:pt>
                <c:pt idx="30">
                  <c:v>6.6236583199999952</c:v>
                </c:pt>
                <c:pt idx="31">
                  <c:v>7.03223266</c:v>
                </c:pt>
                <c:pt idx="32">
                  <c:v>7.6184534900000003</c:v>
                </c:pt>
                <c:pt idx="33">
                  <c:v>7.9169021700000002</c:v>
                </c:pt>
                <c:pt idx="34">
                  <c:v>8.2068513099999993</c:v>
                </c:pt>
                <c:pt idx="35">
                  <c:v>8.719697140000001</c:v>
                </c:pt>
                <c:pt idx="36">
                  <c:v>9.2451420400000011</c:v>
                </c:pt>
                <c:pt idx="37">
                  <c:v>9.7815387599999983</c:v>
                </c:pt>
                <c:pt idx="38">
                  <c:v>10.179029</c:v>
                </c:pt>
                <c:pt idx="39">
                  <c:v>10.7609745</c:v>
                </c:pt>
                <c:pt idx="40">
                  <c:v>11.4388568</c:v>
                </c:pt>
                <c:pt idx="41">
                  <c:v>12.0852521</c:v>
                </c:pt>
                <c:pt idx="42">
                  <c:v>12.5214985</c:v>
                </c:pt>
                <c:pt idx="43">
                  <c:v>12.9548041</c:v>
                </c:pt>
                <c:pt idx="44">
                  <c:v>13.6993695</c:v>
                </c:pt>
                <c:pt idx="45">
                  <c:v>13.936087200000006</c:v>
                </c:pt>
                <c:pt idx="46">
                  <c:v>14.403320600000001</c:v>
                </c:pt>
                <c:pt idx="47">
                  <c:v>15.149813899999998</c:v>
                </c:pt>
                <c:pt idx="48">
                  <c:v>15.908738100000001</c:v>
                </c:pt>
                <c:pt idx="49">
                  <c:v>16.4919096</c:v>
                </c:pt>
                <c:pt idx="50">
                  <c:v>17.041488399999999</c:v>
                </c:pt>
                <c:pt idx="51">
                  <c:v>17.477114100000001</c:v>
                </c:pt>
                <c:pt idx="52">
                  <c:v>17.976815200000001</c:v>
                </c:pt>
                <c:pt idx="53">
                  <c:v>18.522957900000005</c:v>
                </c:pt>
                <c:pt idx="54">
                  <c:v>19.451451400000018</c:v>
                </c:pt>
                <c:pt idx="55">
                  <c:v>19.6891304</c:v>
                </c:pt>
                <c:pt idx="56">
                  <c:v>19.8034778</c:v>
                </c:pt>
                <c:pt idx="57">
                  <c:v>20.4088031</c:v>
                </c:pt>
                <c:pt idx="58">
                  <c:v>20.965666699999979</c:v>
                </c:pt>
                <c:pt idx="59">
                  <c:v>21.320159499999999</c:v>
                </c:pt>
                <c:pt idx="60">
                  <c:v>21.960858399999999</c:v>
                </c:pt>
                <c:pt idx="61">
                  <c:v>22.555856599999988</c:v>
                </c:pt>
                <c:pt idx="62">
                  <c:v>22.960054599999989</c:v>
                </c:pt>
                <c:pt idx="63">
                  <c:v>23.589733099999979</c:v>
                </c:pt>
                <c:pt idx="64">
                  <c:v>24.199729099999978</c:v>
                </c:pt>
                <c:pt idx="65">
                  <c:v>24.2025857</c:v>
                </c:pt>
                <c:pt idx="66">
                  <c:v>24.7919433</c:v>
                </c:pt>
                <c:pt idx="67">
                  <c:v>25.379992900000001</c:v>
                </c:pt>
                <c:pt idx="68">
                  <c:v>25.635430800000002</c:v>
                </c:pt>
                <c:pt idx="69">
                  <c:v>25.928759799999977</c:v>
                </c:pt>
                <c:pt idx="70">
                  <c:v>26.525164400000001</c:v>
                </c:pt>
                <c:pt idx="71">
                  <c:v>27.056018600000005</c:v>
                </c:pt>
                <c:pt idx="72">
                  <c:v>27.528137599999976</c:v>
                </c:pt>
                <c:pt idx="73">
                  <c:v>27.976818099999999</c:v>
                </c:pt>
                <c:pt idx="74">
                  <c:v>28.401304199999988</c:v>
                </c:pt>
                <c:pt idx="75">
                  <c:v>28.750678600000001</c:v>
                </c:pt>
                <c:pt idx="76">
                  <c:v>25.519704999999988</c:v>
                </c:pt>
                <c:pt idx="77">
                  <c:v>28.555194499999999</c:v>
                </c:pt>
                <c:pt idx="78">
                  <c:v>28.724450699999988</c:v>
                </c:pt>
                <c:pt idx="79">
                  <c:v>28.872907399999999</c:v>
                </c:pt>
                <c:pt idx="80">
                  <c:v>28.883750299999981</c:v>
                </c:pt>
                <c:pt idx="81">
                  <c:v>28.856138000000001</c:v>
                </c:pt>
                <c:pt idx="82">
                  <c:v>28.811773400000018</c:v>
                </c:pt>
                <c:pt idx="83">
                  <c:v>28.806816699999999</c:v>
                </c:pt>
                <c:pt idx="84">
                  <c:v>18.671804600000034</c:v>
                </c:pt>
                <c:pt idx="85">
                  <c:v>18.723623799999977</c:v>
                </c:pt>
              </c:numCache>
            </c:numRef>
          </c:xVal>
          <c:yVal>
            <c:numRef>
              <c:f>HG!$AF$15:$AF$100</c:f>
              <c:numCache>
                <c:formatCode>0.00E+00</c:formatCode>
                <c:ptCount val="86"/>
                <c:pt idx="0">
                  <c:v>1.5716247899999994E-2</c:v>
                </c:pt>
                <c:pt idx="1">
                  <c:v>1.4925538400000013E-2</c:v>
                </c:pt>
                <c:pt idx="2">
                  <c:v>1.5506024700000016E-2</c:v>
                </c:pt>
                <c:pt idx="3">
                  <c:v>2.3797082100000011E-4</c:v>
                </c:pt>
                <c:pt idx="4">
                  <c:v>1.4605202599999997E-2</c:v>
                </c:pt>
                <c:pt idx="5">
                  <c:v>1.4431418000000001E-2</c:v>
                </c:pt>
                <c:pt idx="6">
                  <c:v>1.4142832800000001E-2</c:v>
                </c:pt>
                <c:pt idx="7">
                  <c:v>1.8591021000000026E-4</c:v>
                </c:pt>
                <c:pt idx="8">
                  <c:v>8.8739471200000117E-3</c:v>
                </c:pt>
                <c:pt idx="9">
                  <c:v>1.4217092399999996E-2</c:v>
                </c:pt>
                <c:pt idx="10">
                  <c:v>1.4132255999999999E-2</c:v>
                </c:pt>
                <c:pt idx="11">
                  <c:v>1.43990644E-2</c:v>
                </c:pt>
                <c:pt idx="12">
                  <c:v>1.969342940000003E-4</c:v>
                </c:pt>
                <c:pt idx="13">
                  <c:v>1.43990644E-2</c:v>
                </c:pt>
                <c:pt idx="14">
                  <c:v>1.4561561200000021E-2</c:v>
                </c:pt>
                <c:pt idx="15">
                  <c:v>1.4323854300000017E-2</c:v>
                </c:pt>
                <c:pt idx="16">
                  <c:v>1.4550671300000009E-2</c:v>
                </c:pt>
                <c:pt idx="17">
                  <c:v>1.4803212899999998E-2</c:v>
                </c:pt>
                <c:pt idx="18">
                  <c:v>8.3820104200000157E-4</c:v>
                </c:pt>
                <c:pt idx="19">
                  <c:v>1.5344463800000001E-2</c:v>
                </c:pt>
                <c:pt idx="20">
                  <c:v>1.4195835700000001E-2</c:v>
                </c:pt>
                <c:pt idx="21">
                  <c:v>9.9203860900000142E-3</c:v>
                </c:pt>
                <c:pt idx="22">
                  <c:v>9.7365657200000014E-3</c:v>
                </c:pt>
                <c:pt idx="23">
                  <c:v>1.0619289899999999E-2</c:v>
                </c:pt>
                <c:pt idx="24">
                  <c:v>1.0306211200000005E-2</c:v>
                </c:pt>
                <c:pt idx="25">
                  <c:v>3.2291424500000042E-4</c:v>
                </c:pt>
                <c:pt idx="26">
                  <c:v>1.0844086800000001E-2</c:v>
                </c:pt>
                <c:pt idx="27">
                  <c:v>9.6063277900000008E-3</c:v>
                </c:pt>
                <c:pt idx="28">
                  <c:v>1.5442778400000034E-4</c:v>
                </c:pt>
                <c:pt idx="29">
                  <c:v>1.0643150700000017E-2</c:v>
                </c:pt>
                <c:pt idx="30">
                  <c:v>1.1206992200000003E-2</c:v>
                </c:pt>
                <c:pt idx="31">
                  <c:v>1.0563822600000017E-2</c:v>
                </c:pt>
                <c:pt idx="32">
                  <c:v>9.5418635700000049E-3</c:v>
                </c:pt>
                <c:pt idx="33">
                  <c:v>2.8096604900000008E-4</c:v>
                </c:pt>
                <c:pt idx="34">
                  <c:v>2.3290360100000013E-3</c:v>
                </c:pt>
                <c:pt idx="35">
                  <c:v>1.1232173500000006E-2</c:v>
                </c:pt>
                <c:pt idx="36">
                  <c:v>1.0344835600000015E-2</c:v>
                </c:pt>
                <c:pt idx="37">
                  <c:v>8.4085913300000117E-3</c:v>
                </c:pt>
                <c:pt idx="38">
                  <c:v>1.0795518800000001E-2</c:v>
                </c:pt>
                <c:pt idx="39">
                  <c:v>1.0844086800000001E-2</c:v>
                </c:pt>
                <c:pt idx="40">
                  <c:v>1.1469944400000001E-2</c:v>
                </c:pt>
                <c:pt idx="41">
                  <c:v>1.0707041800000001E-2</c:v>
                </c:pt>
                <c:pt idx="42">
                  <c:v>1.17390663E-2</c:v>
                </c:pt>
                <c:pt idx="43">
                  <c:v>2.8012650500000016E-4</c:v>
                </c:pt>
                <c:pt idx="44">
                  <c:v>1.0844086800000001E-2</c:v>
                </c:pt>
                <c:pt idx="45">
                  <c:v>1.1015801900000005E-2</c:v>
                </c:pt>
                <c:pt idx="46">
                  <c:v>1.2032492999999991E-2</c:v>
                </c:pt>
                <c:pt idx="47">
                  <c:v>9.1435169800000073E-3</c:v>
                </c:pt>
                <c:pt idx="48">
                  <c:v>1.30992108E-4</c:v>
                </c:pt>
                <c:pt idx="49">
                  <c:v>1.0771316499999999E-2</c:v>
                </c:pt>
                <c:pt idx="50">
                  <c:v>1.0422519100000006E-2</c:v>
                </c:pt>
                <c:pt idx="51">
                  <c:v>1.1048816500000001E-2</c:v>
                </c:pt>
                <c:pt idx="52">
                  <c:v>3.2704738700000053E-4</c:v>
                </c:pt>
                <c:pt idx="53">
                  <c:v>1.1190236099999999E-2</c:v>
                </c:pt>
                <c:pt idx="54">
                  <c:v>2.3886265800000033E-4</c:v>
                </c:pt>
                <c:pt idx="55">
                  <c:v>9.7584430600000088E-3</c:v>
                </c:pt>
                <c:pt idx="56">
                  <c:v>1.0739131000000006E-2</c:v>
                </c:pt>
                <c:pt idx="57">
                  <c:v>1.0206461300000011E-2</c:v>
                </c:pt>
                <c:pt idx="58">
                  <c:v>9.7220080800000004E-3</c:v>
                </c:pt>
                <c:pt idx="59">
                  <c:v>1.0352577800000011E-2</c:v>
                </c:pt>
                <c:pt idx="60">
                  <c:v>4.2374525600000004E-3</c:v>
                </c:pt>
                <c:pt idx="61">
                  <c:v>1.01303881E-2</c:v>
                </c:pt>
                <c:pt idx="62">
                  <c:v>9.3790802000000215E-3</c:v>
                </c:pt>
                <c:pt idx="63">
                  <c:v>1.397455000000002E-2</c:v>
                </c:pt>
                <c:pt idx="64">
                  <c:v>1.5869846100000001E-2</c:v>
                </c:pt>
                <c:pt idx="65">
                  <c:v>2.1957563500000016E-2</c:v>
                </c:pt>
                <c:pt idx="66">
                  <c:v>2.4842453899999999E-2</c:v>
                </c:pt>
                <c:pt idx="67">
                  <c:v>2.6973339900000028E-2</c:v>
                </c:pt>
                <c:pt idx="68">
                  <c:v>3.4397816800000015E-2</c:v>
                </c:pt>
                <c:pt idx="69">
                  <c:v>3.6301493300000001E-2</c:v>
                </c:pt>
                <c:pt idx="70">
                  <c:v>5.8313156500000031E-4</c:v>
                </c:pt>
                <c:pt idx="71">
                  <c:v>4.8130021699999997E-2</c:v>
                </c:pt>
                <c:pt idx="72">
                  <c:v>8.9221184600000031E-2</c:v>
                </c:pt>
                <c:pt idx="73">
                  <c:v>0.12025626000000009</c:v>
                </c:pt>
                <c:pt idx="74">
                  <c:v>0.15085368099999999</c:v>
                </c:pt>
                <c:pt idx="75">
                  <c:v>2.9391615400000035E-3</c:v>
                </c:pt>
                <c:pt idx="76">
                  <c:v>3.9830292100000039E-2</c:v>
                </c:pt>
                <c:pt idx="77">
                  <c:v>0.22376099400000013</c:v>
                </c:pt>
                <c:pt idx="78">
                  <c:v>3.0171391100000037E-3</c:v>
                </c:pt>
                <c:pt idx="79">
                  <c:v>3.3228354000000002E-3</c:v>
                </c:pt>
                <c:pt idx="80">
                  <c:v>0.28792518800000028</c:v>
                </c:pt>
                <c:pt idx="81">
                  <c:v>0.26320263900000002</c:v>
                </c:pt>
                <c:pt idx="82">
                  <c:v>2.952384530000002E-3</c:v>
                </c:pt>
                <c:pt idx="83">
                  <c:v>0.24459573700000017</c:v>
                </c:pt>
                <c:pt idx="84">
                  <c:v>1.1219891700000017E-4</c:v>
                </c:pt>
                <c:pt idx="85">
                  <c:v>2.4964218900000012E-4</c:v>
                </c:pt>
              </c:numCache>
            </c:numRef>
          </c:yVal>
        </c:ser>
        <c:axId val="88896640"/>
        <c:axId val="88898176"/>
      </c:scatterChart>
      <c:valAx>
        <c:axId val="88883200"/>
        <c:scaling>
          <c:orientation val="minMax"/>
          <c:max val="40"/>
          <c:min val="0"/>
        </c:scaling>
        <c:axPos val="b"/>
        <c:title>
          <c:tx>
            <c:rich>
              <a:bodyPr/>
              <a:lstStyle/>
              <a:p>
                <a:pPr>
                  <a:defRPr sz="1400" b="0" i="0" u="none" strike="noStrike" baseline="0">
                    <a:solidFill>
                      <a:srgbClr val="000000"/>
                    </a:solidFill>
                    <a:latin typeface="Times New Roman"/>
                    <a:ea typeface="Times New Roman"/>
                    <a:cs typeface="Times New Roman"/>
                  </a:defRPr>
                </a:pPr>
                <a:r>
                  <a:rPr lang="en-US"/>
                  <a:t>Gradient (MV/m)</a:t>
                </a:r>
              </a:p>
            </c:rich>
          </c:tx>
          <c:layout>
            <c:manualLayout>
              <c:xMode val="edge"/>
              <c:yMode val="edge"/>
              <c:x val="0.40320278742449822"/>
              <c:y val="0.92782214231095128"/>
            </c:manualLayout>
          </c:layout>
          <c:spPr>
            <a:noFill/>
            <a:ln w="25400">
              <a:noFill/>
            </a:ln>
          </c:spPr>
        </c:title>
        <c:numFmt formatCode="0" sourceLinked="0"/>
        <c:majorTickMark val="cross"/>
        <c:minorTickMark val="in"/>
        <c:tickLblPos val="nextTo"/>
        <c:spPr>
          <a:ln w="12700">
            <a:solidFill>
              <a:srgbClr val="000000"/>
            </a:solidFill>
            <a:prstDash val="solid"/>
          </a:ln>
        </c:spPr>
        <c:txPr>
          <a:bodyPr rot="0" vert="horz"/>
          <a:lstStyle/>
          <a:p>
            <a:pPr>
              <a:defRPr sz="1400" b="0" i="0" u="none" strike="noStrike" baseline="0">
                <a:solidFill>
                  <a:srgbClr val="000000"/>
                </a:solidFill>
                <a:latin typeface="Times New Roman"/>
                <a:ea typeface="Times New Roman"/>
                <a:cs typeface="Times New Roman"/>
              </a:defRPr>
            </a:pPr>
            <a:endParaRPr lang="en-US"/>
          </a:p>
        </c:txPr>
        <c:crossAx val="88886272"/>
        <c:crosses val="autoZero"/>
        <c:crossBetween val="midCat"/>
        <c:majorUnit val="5"/>
        <c:minorUnit val="1"/>
      </c:valAx>
      <c:valAx>
        <c:axId val="88886272"/>
        <c:scaling>
          <c:logBase val="10"/>
          <c:orientation val="minMax"/>
          <c:max val="100000000000"/>
          <c:min val="100000000"/>
        </c:scaling>
        <c:axPos val="l"/>
        <c:majorGridlines>
          <c:spPr>
            <a:ln w="3175">
              <a:solidFill>
                <a:srgbClr val="000000"/>
              </a:solidFill>
              <a:prstDash val="solid"/>
            </a:ln>
          </c:spPr>
        </c:majorGridlines>
        <c:minorGridlines>
          <c:spPr>
            <a:ln w="3175">
              <a:solidFill>
                <a:srgbClr val="000000"/>
              </a:solidFill>
              <a:prstDash val="sysDash"/>
            </a:ln>
          </c:spPr>
        </c:minorGridlines>
        <c:title>
          <c:tx>
            <c:rich>
              <a:bodyPr/>
              <a:lstStyle/>
              <a:p>
                <a:pPr>
                  <a:defRPr sz="1100" b="0" i="0" u="none" strike="noStrike" baseline="0">
                    <a:solidFill>
                      <a:srgbClr val="000000"/>
                    </a:solidFill>
                    <a:latin typeface="Calibri"/>
                    <a:ea typeface="Calibri"/>
                    <a:cs typeface="Calibri"/>
                  </a:defRPr>
                </a:pPr>
                <a:r>
                  <a:rPr lang="en-US" sz="1400" b="0" i="0" u="none" strike="noStrike" baseline="0">
                    <a:solidFill>
                      <a:srgbClr val="000000"/>
                    </a:solidFill>
                    <a:latin typeface="Times New Roman"/>
                    <a:cs typeface="Times New Roman"/>
                  </a:rPr>
                  <a:t>Q</a:t>
                </a:r>
                <a:r>
                  <a:rPr lang="en-US" sz="1400" b="0" i="0" u="none" strike="noStrike" baseline="-25000">
                    <a:solidFill>
                      <a:srgbClr val="000000"/>
                    </a:solidFill>
                    <a:latin typeface="Times New Roman"/>
                    <a:cs typeface="Times New Roman"/>
                  </a:rPr>
                  <a:t>0</a:t>
                </a:r>
              </a:p>
            </c:rich>
          </c:tx>
          <c:layout>
            <c:manualLayout>
              <c:xMode val="edge"/>
              <c:yMode val="edge"/>
              <c:x val="4.2256566083116905E-2"/>
              <c:y val="0.44750656167979103"/>
            </c:manualLayout>
          </c:layout>
          <c:spPr>
            <a:noFill/>
            <a:ln w="25400">
              <a:noFill/>
            </a:ln>
          </c:spPr>
        </c:title>
        <c:numFmt formatCode="0.E+00" sourceLinked="0"/>
        <c:majorTickMark val="cross"/>
        <c:minorTickMark val="in"/>
        <c:tickLblPos val="nextTo"/>
        <c:spPr>
          <a:ln w="3175">
            <a:solidFill>
              <a:srgbClr val="000000"/>
            </a:solidFill>
            <a:prstDash val="solid"/>
          </a:ln>
        </c:spPr>
        <c:txPr>
          <a:bodyPr rot="0" vert="horz"/>
          <a:lstStyle/>
          <a:p>
            <a:pPr>
              <a:defRPr sz="1400" b="0" i="0" u="none" strike="noStrike" baseline="0">
                <a:solidFill>
                  <a:srgbClr val="000000"/>
                </a:solidFill>
                <a:latin typeface="Times New Roman"/>
                <a:ea typeface="Times New Roman"/>
                <a:cs typeface="Times New Roman"/>
              </a:defRPr>
            </a:pPr>
            <a:endParaRPr lang="en-US"/>
          </a:p>
        </c:txPr>
        <c:crossAx val="88883200"/>
        <c:crosses val="autoZero"/>
        <c:crossBetween val="midCat"/>
        <c:majorUnit val="10"/>
      </c:valAx>
      <c:valAx>
        <c:axId val="88896640"/>
        <c:scaling>
          <c:orientation val="minMax"/>
        </c:scaling>
        <c:delete val="1"/>
        <c:axPos val="b"/>
        <c:numFmt formatCode="0.00E+00" sourceLinked="1"/>
        <c:tickLblPos val="nextTo"/>
        <c:crossAx val="88898176"/>
        <c:crosses val="autoZero"/>
        <c:crossBetween val="midCat"/>
      </c:valAx>
      <c:valAx>
        <c:axId val="88898176"/>
        <c:scaling>
          <c:logBase val="10"/>
          <c:orientation val="minMax"/>
          <c:max val="10000"/>
          <c:min val="1.0000000000000011E-2"/>
        </c:scaling>
        <c:axPos val="r"/>
        <c:title>
          <c:tx>
            <c:rich>
              <a:bodyPr/>
              <a:lstStyle/>
              <a:p>
                <a:pPr>
                  <a:defRPr sz="1400" b="0" i="0" u="none" strike="noStrike" baseline="0">
                    <a:solidFill>
                      <a:srgbClr val="000000"/>
                    </a:solidFill>
                    <a:latin typeface="Times New Roman"/>
                    <a:ea typeface="Times New Roman"/>
                    <a:cs typeface="Times New Roman"/>
                  </a:defRPr>
                </a:pPr>
                <a:r>
                  <a:rPr lang="en-US"/>
                  <a:t>Radiation (mR/hr)</a:t>
                </a:r>
              </a:p>
            </c:rich>
          </c:tx>
          <c:layout/>
          <c:spPr>
            <a:noFill/>
            <a:ln w="25400">
              <a:noFill/>
            </a:ln>
          </c:spPr>
        </c:title>
        <c:numFmt formatCode="0.E+00" sourceLinked="0"/>
        <c:majorTickMark val="cross"/>
        <c:minorTickMark val="in"/>
        <c:tickLblPos val="nextTo"/>
        <c:spPr>
          <a:ln w="12700">
            <a:solidFill>
              <a:srgbClr val="000000"/>
            </a:solidFill>
            <a:prstDash val="solid"/>
          </a:ln>
        </c:spPr>
        <c:txPr>
          <a:bodyPr rot="0" vert="horz"/>
          <a:lstStyle/>
          <a:p>
            <a:pPr>
              <a:defRPr sz="1400" b="0" i="0" u="none" strike="noStrike" baseline="0">
                <a:solidFill>
                  <a:srgbClr val="000000"/>
                </a:solidFill>
                <a:latin typeface="Times New Roman"/>
                <a:ea typeface="Times New Roman"/>
                <a:cs typeface="Times New Roman"/>
              </a:defRPr>
            </a:pPr>
            <a:endParaRPr lang="en-US"/>
          </a:p>
        </c:txPr>
        <c:crossAx val="88896640"/>
        <c:crosses val="max"/>
        <c:crossBetween val="midCat"/>
      </c:valAx>
      <c:spPr>
        <a:noFill/>
        <a:ln w="25400">
          <a:noFill/>
        </a:ln>
      </c:spPr>
    </c:plotArea>
    <c:plotVisOnly val="1"/>
    <c:dispBlanksAs val="gap"/>
  </c:chart>
  <c:spPr>
    <a:solidFill>
      <a:srgbClr val="FFFFFF"/>
    </a:solidFill>
    <a:ln w="3175">
      <a:noFill/>
      <a:prstDash val="solid"/>
    </a:ln>
  </c:spPr>
  <c:txPr>
    <a:bodyPr/>
    <a:lstStyle/>
    <a:p>
      <a:pPr>
        <a:defRPr sz="1200" b="0" i="0" u="none" strike="noStrike" baseline="0">
          <a:solidFill>
            <a:srgbClr val="000000"/>
          </a:solidFill>
          <a:latin typeface="Times New Roman"/>
          <a:ea typeface="Times New Roman"/>
          <a:cs typeface="Times New Roman"/>
        </a:defRPr>
      </a:pPr>
      <a:endParaRPr lang="en-US"/>
    </a:p>
  </c:txPr>
  <c:externalData r:id="rId1"/>
  <c:userShapes r:id="rId2"/>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sz="1650" b="0" i="0" u="none" strike="noStrike" baseline="0">
                <a:solidFill>
                  <a:srgbClr val="000000"/>
                </a:solidFill>
                <a:latin typeface="Times New Roman"/>
                <a:ea typeface="Times New Roman"/>
                <a:cs typeface="Times New Roman"/>
              </a:defRPr>
            </a:pPr>
            <a:r>
              <a:rPr lang="en-US"/>
              <a:t>ILC- TB9AES003 - Q vs E</a:t>
            </a:r>
          </a:p>
        </c:rich>
      </c:tx>
      <c:layout>
        <c:manualLayout>
          <c:xMode val="edge"/>
          <c:yMode val="edge"/>
          <c:x val="0.319684580912103"/>
          <c:y val="7.874015748031496E-3"/>
        </c:manualLayout>
      </c:layout>
      <c:spPr>
        <a:noFill/>
        <a:ln w="25400">
          <a:noFill/>
        </a:ln>
      </c:spPr>
    </c:title>
    <c:plotArea>
      <c:layout>
        <c:manualLayout>
          <c:layoutTarget val="inner"/>
          <c:xMode val="edge"/>
          <c:yMode val="edge"/>
          <c:x val="0.13965241244407769"/>
          <c:y val="0.13129931593196542"/>
          <c:w val="0.69740550990078209"/>
          <c:h val="0.71355405377477465"/>
        </c:manualLayout>
      </c:layout>
      <c:scatterChart>
        <c:scatterStyle val="lineMarker"/>
        <c:ser>
          <c:idx val="0"/>
          <c:order val="0"/>
          <c:spPr>
            <a:ln w="28575">
              <a:noFill/>
            </a:ln>
          </c:spPr>
          <c:marker>
            <c:symbol val="square"/>
            <c:size val="5"/>
            <c:spPr>
              <a:solidFill>
                <a:srgbClr val="0000FF"/>
              </a:solidFill>
              <a:ln>
                <a:solidFill>
                  <a:srgbClr val="0000FF"/>
                </a:solidFill>
                <a:prstDash val="solid"/>
              </a:ln>
            </c:spPr>
          </c:marker>
          <c:dPt>
            <c:idx val="43"/>
            <c:marker>
              <c:symbol val="none"/>
            </c:marker>
          </c:dPt>
          <c:dPt>
            <c:idx val="68"/>
            <c:marker>
              <c:symbol val="none"/>
            </c:marker>
          </c:dPt>
          <c:dPt>
            <c:idx val="70"/>
            <c:marker>
              <c:symbol val="none"/>
            </c:marker>
          </c:dPt>
          <c:dPt>
            <c:idx val="72"/>
            <c:marker>
              <c:symbol val="none"/>
            </c:marker>
          </c:dPt>
          <c:dPt>
            <c:idx val="76"/>
            <c:marker>
              <c:symbol val="none"/>
            </c:marker>
          </c:dPt>
          <c:dPt>
            <c:idx val="84"/>
            <c:marker>
              <c:symbol val="none"/>
            </c:marker>
          </c:dPt>
          <c:xVal>
            <c:numRef>
              <c:f>HG!$C$13:$C$97</c:f>
              <c:numCache>
                <c:formatCode>0.00E+00</c:formatCode>
                <c:ptCount val="85"/>
                <c:pt idx="0">
                  <c:v>3.2304413299999997</c:v>
                </c:pt>
                <c:pt idx="1">
                  <c:v>2.9467397100000001</c:v>
                </c:pt>
                <c:pt idx="2">
                  <c:v>2.6989459499999997</c:v>
                </c:pt>
                <c:pt idx="3">
                  <c:v>2.2357528999999987</c:v>
                </c:pt>
                <c:pt idx="4">
                  <c:v>1.73917546</c:v>
                </c:pt>
                <c:pt idx="5">
                  <c:v>1.5407405700000001</c:v>
                </c:pt>
                <c:pt idx="6">
                  <c:v>1.3749815000000001</c:v>
                </c:pt>
                <c:pt idx="7">
                  <c:v>1.0802764300000001</c:v>
                </c:pt>
                <c:pt idx="8">
                  <c:v>0.985138913</c:v>
                </c:pt>
                <c:pt idx="9">
                  <c:v>0.80285669199999998</c:v>
                </c:pt>
                <c:pt idx="10">
                  <c:v>0.62327812700000051</c:v>
                </c:pt>
                <c:pt idx="11">
                  <c:v>0.54569041000000085</c:v>
                </c:pt>
                <c:pt idx="12">
                  <c:v>3.0033074900000001</c:v>
                </c:pt>
                <c:pt idx="13">
                  <c:v>3.496026639999998</c:v>
                </c:pt>
                <c:pt idx="14">
                  <c:v>3.8667604099999977</c:v>
                </c:pt>
                <c:pt idx="15">
                  <c:v>4.4905886800000001</c:v>
                </c:pt>
                <c:pt idx="16">
                  <c:v>4.8871389399999918</c:v>
                </c:pt>
                <c:pt idx="17">
                  <c:v>5.2364162199999953</c:v>
                </c:pt>
                <c:pt idx="18">
                  <c:v>5.7145763199999919</c:v>
                </c:pt>
                <c:pt idx="19">
                  <c:v>6.2053367899999996</c:v>
                </c:pt>
                <c:pt idx="20">
                  <c:v>7.2106380400000001</c:v>
                </c:pt>
                <c:pt idx="21">
                  <c:v>7.9139464500000001</c:v>
                </c:pt>
                <c:pt idx="22">
                  <c:v>8.5799538700000006</c:v>
                </c:pt>
                <c:pt idx="23">
                  <c:v>9.5115901300000001</c:v>
                </c:pt>
                <c:pt idx="24">
                  <c:v>10.09584490000001</c:v>
                </c:pt>
                <c:pt idx="25">
                  <c:v>10.74806169999999</c:v>
                </c:pt>
                <c:pt idx="26">
                  <c:v>10.759587000000009</c:v>
                </c:pt>
                <c:pt idx="27">
                  <c:v>11.643782100000001</c:v>
                </c:pt>
                <c:pt idx="28">
                  <c:v>11.6606796</c:v>
                </c:pt>
                <c:pt idx="29">
                  <c:v>12.145481500000002</c:v>
                </c:pt>
                <c:pt idx="30">
                  <c:v>12.9008038</c:v>
                </c:pt>
                <c:pt idx="31">
                  <c:v>13.4444692</c:v>
                </c:pt>
                <c:pt idx="32">
                  <c:v>14.3138091</c:v>
                </c:pt>
                <c:pt idx="33">
                  <c:v>14.997053300000001</c:v>
                </c:pt>
                <c:pt idx="34">
                  <c:v>15.711979599999999</c:v>
                </c:pt>
                <c:pt idx="35">
                  <c:v>16.428420399999975</c:v>
                </c:pt>
                <c:pt idx="36">
                  <c:v>18.056506499999987</c:v>
                </c:pt>
                <c:pt idx="37">
                  <c:v>16.973445300000002</c:v>
                </c:pt>
                <c:pt idx="38">
                  <c:v>17.144655600000018</c:v>
                </c:pt>
                <c:pt idx="39">
                  <c:v>17.8846645</c:v>
                </c:pt>
                <c:pt idx="40">
                  <c:v>19.092669099999974</c:v>
                </c:pt>
                <c:pt idx="41">
                  <c:v>19.955380000000002</c:v>
                </c:pt>
                <c:pt idx="42">
                  <c:v>20.830946600000001</c:v>
                </c:pt>
                <c:pt idx="43">
                  <c:v>21.326897700000018</c:v>
                </c:pt>
                <c:pt idx="44">
                  <c:v>21.775477899999974</c:v>
                </c:pt>
                <c:pt idx="45">
                  <c:v>22.5077955</c:v>
                </c:pt>
                <c:pt idx="46">
                  <c:v>23.0208163</c:v>
                </c:pt>
                <c:pt idx="47">
                  <c:v>23.341342899999976</c:v>
                </c:pt>
                <c:pt idx="48">
                  <c:v>24.320282599999977</c:v>
                </c:pt>
                <c:pt idx="49">
                  <c:v>23.771091999999999</c:v>
                </c:pt>
                <c:pt idx="50">
                  <c:v>23.724928999999999</c:v>
                </c:pt>
                <c:pt idx="51">
                  <c:v>24.480613699999964</c:v>
                </c:pt>
                <c:pt idx="52">
                  <c:v>25.025614199999989</c:v>
                </c:pt>
                <c:pt idx="53">
                  <c:v>25.558037899999977</c:v>
                </c:pt>
                <c:pt idx="54">
                  <c:v>26.065137999999976</c:v>
                </c:pt>
                <c:pt idx="55">
                  <c:v>26.789855800000005</c:v>
                </c:pt>
                <c:pt idx="56">
                  <c:v>26.816783000000001</c:v>
                </c:pt>
                <c:pt idx="57">
                  <c:v>27.307781899999988</c:v>
                </c:pt>
                <c:pt idx="58">
                  <c:v>27.769736399999964</c:v>
                </c:pt>
                <c:pt idx="59">
                  <c:v>28.211324900000001</c:v>
                </c:pt>
                <c:pt idx="60">
                  <c:v>29.0315765</c:v>
                </c:pt>
                <c:pt idx="61">
                  <c:v>29.3491842</c:v>
                </c:pt>
                <c:pt idx="62">
                  <c:v>29.360912899999978</c:v>
                </c:pt>
                <c:pt idx="63">
                  <c:v>29.648236299999976</c:v>
                </c:pt>
                <c:pt idx="64">
                  <c:v>29.629613599999978</c:v>
                </c:pt>
                <c:pt idx="65">
                  <c:v>29.9081841</c:v>
                </c:pt>
                <c:pt idx="66">
                  <c:v>30.173754500000001</c:v>
                </c:pt>
                <c:pt idx="67">
                  <c:v>30.4243454</c:v>
                </c:pt>
                <c:pt idx="68">
                  <c:v>30.735457799999999</c:v>
                </c:pt>
                <c:pt idx="69">
                  <c:v>30.916193700000001</c:v>
                </c:pt>
                <c:pt idx="70">
                  <c:v>30.911054200000017</c:v>
                </c:pt>
                <c:pt idx="71">
                  <c:v>31.059563300000001</c:v>
                </c:pt>
                <c:pt idx="72">
                  <c:v>31.217214400000017</c:v>
                </c:pt>
                <c:pt idx="73">
                  <c:v>31.502982200000002</c:v>
                </c:pt>
                <c:pt idx="74">
                  <c:v>31.495238499999989</c:v>
                </c:pt>
                <c:pt idx="75">
                  <c:v>31.611605300000019</c:v>
                </c:pt>
                <c:pt idx="76">
                  <c:v>31.770187700000001</c:v>
                </c:pt>
                <c:pt idx="77">
                  <c:v>31.895763899999977</c:v>
                </c:pt>
                <c:pt idx="78">
                  <c:v>32.0887435</c:v>
                </c:pt>
                <c:pt idx="79">
                  <c:v>32.179947800000001</c:v>
                </c:pt>
                <c:pt idx="80">
                  <c:v>32.168448700000013</c:v>
                </c:pt>
                <c:pt idx="81">
                  <c:v>30.852179599999989</c:v>
                </c:pt>
                <c:pt idx="82">
                  <c:v>31.378548299999977</c:v>
                </c:pt>
                <c:pt idx="83">
                  <c:v>31.905620799999976</c:v>
                </c:pt>
                <c:pt idx="84">
                  <c:v>32.076562900000013</c:v>
                </c:pt>
              </c:numCache>
            </c:numRef>
          </c:xVal>
          <c:yVal>
            <c:numRef>
              <c:f>HG!$F$13:$F$97</c:f>
              <c:numCache>
                <c:formatCode>0.00E+00</c:formatCode>
                <c:ptCount val="85"/>
                <c:pt idx="0">
                  <c:v>18629815600</c:v>
                </c:pt>
                <c:pt idx="1">
                  <c:v>18661555300</c:v>
                </c:pt>
                <c:pt idx="2">
                  <c:v>18649776300</c:v>
                </c:pt>
                <c:pt idx="3">
                  <c:v>18569801700</c:v>
                </c:pt>
                <c:pt idx="4">
                  <c:v>18140892000</c:v>
                </c:pt>
                <c:pt idx="5">
                  <c:v>17869153900</c:v>
                </c:pt>
                <c:pt idx="6">
                  <c:v>17546927400</c:v>
                </c:pt>
                <c:pt idx="7">
                  <c:v>17318849300</c:v>
                </c:pt>
                <c:pt idx="8">
                  <c:v>16873469300</c:v>
                </c:pt>
                <c:pt idx="9">
                  <c:v>16313786000</c:v>
                </c:pt>
                <c:pt idx="10">
                  <c:v>15843859200</c:v>
                </c:pt>
                <c:pt idx="11">
                  <c:v>15312736900</c:v>
                </c:pt>
                <c:pt idx="12">
                  <c:v>18735621600</c:v>
                </c:pt>
                <c:pt idx="13">
                  <c:v>18734578400</c:v>
                </c:pt>
                <c:pt idx="14">
                  <c:v>18697050200</c:v>
                </c:pt>
                <c:pt idx="15">
                  <c:v>18602208100</c:v>
                </c:pt>
                <c:pt idx="16">
                  <c:v>18450377300</c:v>
                </c:pt>
                <c:pt idx="17">
                  <c:v>18305339600</c:v>
                </c:pt>
                <c:pt idx="18">
                  <c:v>18172449700</c:v>
                </c:pt>
                <c:pt idx="19">
                  <c:v>18010942000</c:v>
                </c:pt>
                <c:pt idx="20">
                  <c:v>17793288900</c:v>
                </c:pt>
                <c:pt idx="21">
                  <c:v>17535385000</c:v>
                </c:pt>
                <c:pt idx="22">
                  <c:v>17304546400</c:v>
                </c:pt>
                <c:pt idx="23">
                  <c:v>17071536900</c:v>
                </c:pt>
                <c:pt idx="24">
                  <c:v>16881045800</c:v>
                </c:pt>
                <c:pt idx="25">
                  <c:v>16693762500</c:v>
                </c:pt>
                <c:pt idx="26">
                  <c:v>16705494200</c:v>
                </c:pt>
                <c:pt idx="27">
                  <c:v>16421389400</c:v>
                </c:pt>
                <c:pt idx="28">
                  <c:v>16478307400</c:v>
                </c:pt>
                <c:pt idx="29">
                  <c:v>16299071000</c:v>
                </c:pt>
                <c:pt idx="30">
                  <c:v>16087987700</c:v>
                </c:pt>
                <c:pt idx="31">
                  <c:v>15961868500</c:v>
                </c:pt>
                <c:pt idx="32">
                  <c:v>15752460100</c:v>
                </c:pt>
                <c:pt idx="33">
                  <c:v>15759235000</c:v>
                </c:pt>
                <c:pt idx="34">
                  <c:v>15771989300</c:v>
                </c:pt>
                <c:pt idx="35">
                  <c:v>15681337000</c:v>
                </c:pt>
                <c:pt idx="36">
                  <c:v>15287910700</c:v>
                </c:pt>
                <c:pt idx="37">
                  <c:v>15524697800</c:v>
                </c:pt>
                <c:pt idx="38">
                  <c:v>15469474600</c:v>
                </c:pt>
                <c:pt idx="39">
                  <c:v>15281564000</c:v>
                </c:pt>
                <c:pt idx="40">
                  <c:v>15006658700</c:v>
                </c:pt>
                <c:pt idx="41">
                  <c:v>14794682800</c:v>
                </c:pt>
                <c:pt idx="42">
                  <c:v>14574780500</c:v>
                </c:pt>
                <c:pt idx="43">
                  <c:v>14538383900</c:v>
                </c:pt>
                <c:pt idx="44">
                  <c:v>14461138900</c:v>
                </c:pt>
                <c:pt idx="45">
                  <c:v>14347130700</c:v>
                </c:pt>
                <c:pt idx="46">
                  <c:v>14207182700</c:v>
                </c:pt>
                <c:pt idx="47">
                  <c:v>13883299700</c:v>
                </c:pt>
                <c:pt idx="48">
                  <c:v>13889589600</c:v>
                </c:pt>
                <c:pt idx="49">
                  <c:v>14173015100</c:v>
                </c:pt>
                <c:pt idx="50">
                  <c:v>14193704400</c:v>
                </c:pt>
                <c:pt idx="51">
                  <c:v>13936826700</c:v>
                </c:pt>
                <c:pt idx="52">
                  <c:v>13781770600</c:v>
                </c:pt>
                <c:pt idx="53">
                  <c:v>13542740500</c:v>
                </c:pt>
                <c:pt idx="54">
                  <c:v>13328931600</c:v>
                </c:pt>
                <c:pt idx="55">
                  <c:v>12981932900</c:v>
                </c:pt>
                <c:pt idx="56">
                  <c:v>13019431700</c:v>
                </c:pt>
                <c:pt idx="57">
                  <c:v>12769379300</c:v>
                </c:pt>
                <c:pt idx="58">
                  <c:v>12501637900</c:v>
                </c:pt>
                <c:pt idx="59">
                  <c:v>12231673100</c:v>
                </c:pt>
                <c:pt idx="60">
                  <c:v>11531179600</c:v>
                </c:pt>
                <c:pt idx="61">
                  <c:v>11229655200</c:v>
                </c:pt>
                <c:pt idx="62">
                  <c:v>11220838400</c:v>
                </c:pt>
                <c:pt idx="63">
                  <c:v>10898282600</c:v>
                </c:pt>
                <c:pt idx="64">
                  <c:v>10915482800</c:v>
                </c:pt>
                <c:pt idx="65">
                  <c:v>10578655900</c:v>
                </c:pt>
                <c:pt idx="66">
                  <c:v>10242188600</c:v>
                </c:pt>
                <c:pt idx="67">
                  <c:v>9950087560</c:v>
                </c:pt>
                <c:pt idx="68">
                  <c:v>9533577400</c:v>
                </c:pt>
                <c:pt idx="69">
                  <c:v>9283305780</c:v>
                </c:pt>
                <c:pt idx="70">
                  <c:v>9226031710</c:v>
                </c:pt>
                <c:pt idx="71">
                  <c:v>8990907780</c:v>
                </c:pt>
                <c:pt idx="72">
                  <c:v>8753603550</c:v>
                </c:pt>
                <c:pt idx="73">
                  <c:v>8320674800</c:v>
                </c:pt>
                <c:pt idx="74">
                  <c:v>8300056330</c:v>
                </c:pt>
                <c:pt idx="75">
                  <c:v>8105695390</c:v>
                </c:pt>
                <c:pt idx="76">
                  <c:v>7856217400</c:v>
                </c:pt>
                <c:pt idx="77">
                  <c:v>7634305100</c:v>
                </c:pt>
                <c:pt idx="78">
                  <c:v>7641928290</c:v>
                </c:pt>
                <c:pt idx="79">
                  <c:v>7165784130</c:v>
                </c:pt>
                <c:pt idx="80">
                  <c:v>7168859390</c:v>
                </c:pt>
                <c:pt idx="81">
                  <c:v>8991824130</c:v>
                </c:pt>
                <c:pt idx="82">
                  <c:v>8328458400</c:v>
                </c:pt>
                <c:pt idx="83">
                  <c:v>7593111590</c:v>
                </c:pt>
                <c:pt idx="84">
                  <c:v>7478201890</c:v>
                </c:pt>
              </c:numCache>
            </c:numRef>
          </c:yVal>
        </c:ser>
        <c:ser>
          <c:idx val="2"/>
          <c:order val="2"/>
          <c:spPr>
            <a:ln w="28575">
              <a:noFill/>
            </a:ln>
          </c:spPr>
          <c:marker>
            <c:symbol val="square"/>
            <c:size val="5"/>
            <c:spPr>
              <a:solidFill>
                <a:srgbClr val="FF6600"/>
              </a:solidFill>
              <a:ln>
                <a:solidFill>
                  <a:srgbClr val="FF6600"/>
                </a:solidFill>
                <a:prstDash val="solid"/>
              </a:ln>
            </c:spPr>
          </c:marker>
          <c:xVal>
            <c:numRef>
              <c:f>HG!$C$98:$C$160</c:f>
              <c:numCache>
                <c:formatCode>0.00E+00</c:formatCode>
                <c:ptCount val="63"/>
                <c:pt idx="0">
                  <c:v>21.2282151</c:v>
                </c:pt>
                <c:pt idx="1">
                  <c:v>30.9969249</c:v>
                </c:pt>
                <c:pt idx="2">
                  <c:v>31.275099699999974</c:v>
                </c:pt>
                <c:pt idx="3">
                  <c:v>31.494111400000001</c:v>
                </c:pt>
                <c:pt idx="4">
                  <c:v>31.609241099999988</c:v>
                </c:pt>
                <c:pt idx="5">
                  <c:v>31.885492999999975</c:v>
                </c:pt>
                <c:pt idx="6">
                  <c:v>32.079793100000003</c:v>
                </c:pt>
                <c:pt idx="7">
                  <c:v>32.214093200000001</c:v>
                </c:pt>
                <c:pt idx="8">
                  <c:v>32.162153900000071</c:v>
                </c:pt>
                <c:pt idx="9">
                  <c:v>31.6438326</c:v>
                </c:pt>
                <c:pt idx="10">
                  <c:v>30.9048233</c:v>
                </c:pt>
                <c:pt idx="11">
                  <c:v>30.480780399999976</c:v>
                </c:pt>
                <c:pt idx="12">
                  <c:v>29.953519199999977</c:v>
                </c:pt>
                <c:pt idx="13">
                  <c:v>29.360854900000017</c:v>
                </c:pt>
                <c:pt idx="14">
                  <c:v>28.7145926</c:v>
                </c:pt>
                <c:pt idx="15">
                  <c:v>28.044364000000005</c:v>
                </c:pt>
                <c:pt idx="16">
                  <c:v>28.390886500000001</c:v>
                </c:pt>
                <c:pt idx="17">
                  <c:v>27.597343899999974</c:v>
                </c:pt>
                <c:pt idx="18">
                  <c:v>26.7197605</c:v>
                </c:pt>
                <c:pt idx="19">
                  <c:v>25.708563300000002</c:v>
                </c:pt>
                <c:pt idx="20">
                  <c:v>25.015679299999977</c:v>
                </c:pt>
                <c:pt idx="21">
                  <c:v>23.656102300000001</c:v>
                </c:pt>
                <c:pt idx="22">
                  <c:v>23.694609499999999</c:v>
                </c:pt>
                <c:pt idx="23">
                  <c:v>24.797128300000001</c:v>
                </c:pt>
                <c:pt idx="24">
                  <c:v>23.532651600000001</c:v>
                </c:pt>
                <c:pt idx="25">
                  <c:v>22.730859000000017</c:v>
                </c:pt>
                <c:pt idx="26">
                  <c:v>21.998713499999976</c:v>
                </c:pt>
                <c:pt idx="27">
                  <c:v>21.011666999999999</c:v>
                </c:pt>
                <c:pt idx="28">
                  <c:v>20.058888199999998</c:v>
                </c:pt>
                <c:pt idx="29">
                  <c:v>19.074825100000034</c:v>
                </c:pt>
                <c:pt idx="30">
                  <c:v>18.193518900000001</c:v>
                </c:pt>
                <c:pt idx="31">
                  <c:v>17.473723499999974</c:v>
                </c:pt>
                <c:pt idx="32">
                  <c:v>16.654819900000017</c:v>
                </c:pt>
                <c:pt idx="33">
                  <c:v>16.048143699999976</c:v>
                </c:pt>
                <c:pt idx="34">
                  <c:v>15.758350399999999</c:v>
                </c:pt>
                <c:pt idx="35">
                  <c:v>14.568034300000004</c:v>
                </c:pt>
                <c:pt idx="36">
                  <c:v>13.805646300000019</c:v>
                </c:pt>
                <c:pt idx="37">
                  <c:v>12.924771599999998</c:v>
                </c:pt>
                <c:pt idx="38">
                  <c:v>12.126938600000001</c:v>
                </c:pt>
                <c:pt idx="39">
                  <c:v>11.529600500000004</c:v>
                </c:pt>
                <c:pt idx="40">
                  <c:v>10.707596000000002</c:v>
                </c:pt>
                <c:pt idx="41">
                  <c:v>10.161928099999999</c:v>
                </c:pt>
                <c:pt idx="42">
                  <c:v>9.145967859999999</c:v>
                </c:pt>
                <c:pt idx="43">
                  <c:v>8.3945586400000014</c:v>
                </c:pt>
                <c:pt idx="44">
                  <c:v>7.3555872299999905</c:v>
                </c:pt>
                <c:pt idx="45">
                  <c:v>6.7230773599999951</c:v>
                </c:pt>
                <c:pt idx="46">
                  <c:v>6.7414633400000046</c:v>
                </c:pt>
                <c:pt idx="47">
                  <c:v>6.7475677799999954</c:v>
                </c:pt>
                <c:pt idx="48">
                  <c:v>6.1722894899999998</c:v>
                </c:pt>
                <c:pt idx="49">
                  <c:v>5.3558555499999905</c:v>
                </c:pt>
                <c:pt idx="50">
                  <c:v>4.7872895900000003</c:v>
                </c:pt>
                <c:pt idx="51">
                  <c:v>4.1876579699999938</c:v>
                </c:pt>
                <c:pt idx="52">
                  <c:v>3.5778400499999998</c:v>
                </c:pt>
                <c:pt idx="53">
                  <c:v>3.0613913800000012</c:v>
                </c:pt>
                <c:pt idx="54">
                  <c:v>2.5051012400000023</c:v>
                </c:pt>
                <c:pt idx="55">
                  <c:v>2.0439162500000023</c:v>
                </c:pt>
                <c:pt idx="56">
                  <c:v>1.8179488099999999</c:v>
                </c:pt>
                <c:pt idx="57">
                  <c:v>1.5871118499999999</c:v>
                </c:pt>
                <c:pt idx="58">
                  <c:v>1.3280313499999998</c:v>
                </c:pt>
                <c:pt idx="59">
                  <c:v>1.07443957</c:v>
                </c:pt>
                <c:pt idx="60">
                  <c:v>0.86605428799999995</c:v>
                </c:pt>
                <c:pt idx="61">
                  <c:v>0.71836952300000001</c:v>
                </c:pt>
                <c:pt idx="62">
                  <c:v>0.604582815</c:v>
                </c:pt>
              </c:numCache>
            </c:numRef>
          </c:xVal>
          <c:yVal>
            <c:numRef>
              <c:f>HG!$F$98:$F$160</c:f>
              <c:numCache>
                <c:formatCode>0.00E+00</c:formatCode>
                <c:ptCount val="63"/>
                <c:pt idx="0">
                  <c:v>12010866800</c:v>
                </c:pt>
                <c:pt idx="1">
                  <c:v>7008099740</c:v>
                </c:pt>
                <c:pt idx="2">
                  <c:v>6723088840</c:v>
                </c:pt>
                <c:pt idx="3">
                  <c:v>6457117940</c:v>
                </c:pt>
                <c:pt idx="4">
                  <c:v>6316302760</c:v>
                </c:pt>
                <c:pt idx="5">
                  <c:v>5926062680</c:v>
                </c:pt>
                <c:pt idx="6">
                  <c:v>5590197840</c:v>
                </c:pt>
                <c:pt idx="7">
                  <c:v>5443384720</c:v>
                </c:pt>
                <c:pt idx="8">
                  <c:v>5480465120</c:v>
                </c:pt>
                <c:pt idx="9">
                  <c:v>6010294900</c:v>
                </c:pt>
                <c:pt idx="10">
                  <c:v>6883115090</c:v>
                </c:pt>
                <c:pt idx="11">
                  <c:v>7500167760</c:v>
                </c:pt>
                <c:pt idx="12">
                  <c:v>7965684930</c:v>
                </c:pt>
                <c:pt idx="13">
                  <c:v>8502895880</c:v>
                </c:pt>
                <c:pt idx="14">
                  <c:v>9065389250</c:v>
                </c:pt>
                <c:pt idx="15">
                  <c:v>9500108850</c:v>
                </c:pt>
                <c:pt idx="16">
                  <c:v>9307207700</c:v>
                </c:pt>
                <c:pt idx="17">
                  <c:v>9747339450</c:v>
                </c:pt>
                <c:pt idx="18">
                  <c:v>10132534200</c:v>
                </c:pt>
                <c:pt idx="19">
                  <c:v>10509845200</c:v>
                </c:pt>
                <c:pt idx="20">
                  <c:v>10706901500</c:v>
                </c:pt>
                <c:pt idx="21">
                  <c:v>11043741900</c:v>
                </c:pt>
                <c:pt idx="22">
                  <c:v>11998627700</c:v>
                </c:pt>
                <c:pt idx="23">
                  <c:v>11620080300</c:v>
                </c:pt>
                <c:pt idx="24">
                  <c:v>12371492200</c:v>
                </c:pt>
                <c:pt idx="25">
                  <c:v>12194466200</c:v>
                </c:pt>
                <c:pt idx="26">
                  <c:v>12389759800</c:v>
                </c:pt>
                <c:pt idx="27">
                  <c:v>12635822200</c:v>
                </c:pt>
                <c:pt idx="28">
                  <c:v>12878448500</c:v>
                </c:pt>
                <c:pt idx="29">
                  <c:v>13097475600</c:v>
                </c:pt>
                <c:pt idx="30">
                  <c:v>13288054500</c:v>
                </c:pt>
                <c:pt idx="31">
                  <c:v>13445611100</c:v>
                </c:pt>
                <c:pt idx="32">
                  <c:v>13579189200</c:v>
                </c:pt>
                <c:pt idx="33">
                  <c:v>13737634400</c:v>
                </c:pt>
                <c:pt idx="34">
                  <c:v>14622704000</c:v>
                </c:pt>
                <c:pt idx="35">
                  <c:v>14917856900</c:v>
                </c:pt>
                <c:pt idx="36">
                  <c:v>14975873600</c:v>
                </c:pt>
                <c:pt idx="37">
                  <c:v>15112695100</c:v>
                </c:pt>
                <c:pt idx="38">
                  <c:v>15305760200</c:v>
                </c:pt>
                <c:pt idx="39">
                  <c:v>15444612300</c:v>
                </c:pt>
                <c:pt idx="40">
                  <c:v>15504032100</c:v>
                </c:pt>
                <c:pt idx="41">
                  <c:v>15584451200</c:v>
                </c:pt>
                <c:pt idx="42">
                  <c:v>15765871300</c:v>
                </c:pt>
                <c:pt idx="43">
                  <c:v>15794206600</c:v>
                </c:pt>
                <c:pt idx="44">
                  <c:v>15814342200</c:v>
                </c:pt>
                <c:pt idx="45">
                  <c:v>15788771800</c:v>
                </c:pt>
                <c:pt idx="46">
                  <c:v>19721313100</c:v>
                </c:pt>
                <c:pt idx="47">
                  <c:v>19640273600</c:v>
                </c:pt>
                <c:pt idx="48">
                  <c:v>19673233200</c:v>
                </c:pt>
                <c:pt idx="49">
                  <c:v>19512637200</c:v>
                </c:pt>
                <c:pt idx="50">
                  <c:v>19562964900</c:v>
                </c:pt>
                <c:pt idx="51">
                  <c:v>19446189700</c:v>
                </c:pt>
                <c:pt idx="52">
                  <c:v>19487665200</c:v>
                </c:pt>
                <c:pt idx="53">
                  <c:v>19481171600</c:v>
                </c:pt>
                <c:pt idx="54">
                  <c:v>19502843500</c:v>
                </c:pt>
                <c:pt idx="55">
                  <c:v>19448376600</c:v>
                </c:pt>
                <c:pt idx="56">
                  <c:v>19355320800</c:v>
                </c:pt>
                <c:pt idx="57">
                  <c:v>18884890800</c:v>
                </c:pt>
                <c:pt idx="58">
                  <c:v>18333994500</c:v>
                </c:pt>
                <c:pt idx="59">
                  <c:v>17814235400</c:v>
                </c:pt>
                <c:pt idx="60">
                  <c:v>17074494300</c:v>
                </c:pt>
                <c:pt idx="61">
                  <c:v>16822680400</c:v>
                </c:pt>
                <c:pt idx="62">
                  <c:v>16523352800</c:v>
                </c:pt>
              </c:numCache>
            </c:numRef>
          </c:yVal>
        </c:ser>
        <c:axId val="89747840"/>
        <c:axId val="89750144"/>
      </c:scatterChart>
      <c:scatterChart>
        <c:scatterStyle val="lineMarker"/>
        <c:ser>
          <c:idx val="1"/>
          <c:order val="1"/>
          <c:spPr>
            <a:ln w="28575">
              <a:noFill/>
            </a:ln>
          </c:spPr>
          <c:marker>
            <c:symbol val="circle"/>
            <c:size val="5"/>
            <c:spPr>
              <a:solidFill>
                <a:srgbClr val="339966"/>
              </a:solidFill>
              <a:ln>
                <a:solidFill>
                  <a:srgbClr val="339966"/>
                </a:solidFill>
                <a:prstDash val="solid"/>
              </a:ln>
            </c:spPr>
          </c:marker>
          <c:dPt>
            <c:idx val="40"/>
            <c:marker>
              <c:symbol val="none"/>
            </c:marker>
          </c:dPt>
          <c:dPt>
            <c:idx val="41"/>
            <c:marker>
              <c:symbol val="none"/>
            </c:marker>
          </c:dPt>
          <c:dPt>
            <c:idx val="43"/>
            <c:marker>
              <c:symbol val="none"/>
            </c:marker>
          </c:dPt>
          <c:dPt>
            <c:idx val="65"/>
            <c:marker>
              <c:symbol val="none"/>
            </c:marker>
          </c:dPt>
          <c:dPt>
            <c:idx val="72"/>
            <c:marker>
              <c:symbol val="none"/>
            </c:marker>
          </c:dPt>
          <c:dPt>
            <c:idx val="84"/>
            <c:marker>
              <c:symbol val="none"/>
            </c:marker>
          </c:dPt>
          <c:xVal>
            <c:numRef>
              <c:f>HG!$C$13:$C$97</c:f>
              <c:numCache>
                <c:formatCode>0.00E+00</c:formatCode>
                <c:ptCount val="85"/>
                <c:pt idx="0">
                  <c:v>3.2304413299999997</c:v>
                </c:pt>
                <c:pt idx="1">
                  <c:v>2.9467397100000001</c:v>
                </c:pt>
                <c:pt idx="2">
                  <c:v>2.6989459499999997</c:v>
                </c:pt>
                <c:pt idx="3">
                  <c:v>2.2357528999999987</c:v>
                </c:pt>
                <c:pt idx="4">
                  <c:v>1.73917546</c:v>
                </c:pt>
                <c:pt idx="5">
                  <c:v>1.5407405700000001</c:v>
                </c:pt>
                <c:pt idx="6">
                  <c:v>1.3749815000000001</c:v>
                </c:pt>
                <c:pt idx="7">
                  <c:v>1.0802764300000001</c:v>
                </c:pt>
                <c:pt idx="8">
                  <c:v>0.985138913</c:v>
                </c:pt>
                <c:pt idx="9">
                  <c:v>0.80285669199999998</c:v>
                </c:pt>
                <c:pt idx="10">
                  <c:v>0.62327812700000051</c:v>
                </c:pt>
                <c:pt idx="11">
                  <c:v>0.54569041000000085</c:v>
                </c:pt>
                <c:pt idx="12">
                  <c:v>3.0033074900000001</c:v>
                </c:pt>
                <c:pt idx="13">
                  <c:v>3.496026639999998</c:v>
                </c:pt>
                <c:pt idx="14">
                  <c:v>3.8667604099999977</c:v>
                </c:pt>
                <c:pt idx="15">
                  <c:v>4.4905886800000001</c:v>
                </c:pt>
                <c:pt idx="16">
                  <c:v>4.8871389399999918</c:v>
                </c:pt>
                <c:pt idx="17">
                  <c:v>5.2364162199999953</c:v>
                </c:pt>
                <c:pt idx="18">
                  <c:v>5.7145763199999919</c:v>
                </c:pt>
                <c:pt idx="19">
                  <c:v>6.2053367899999996</c:v>
                </c:pt>
                <c:pt idx="20">
                  <c:v>7.2106380400000001</c:v>
                </c:pt>
                <c:pt idx="21">
                  <c:v>7.9139464500000001</c:v>
                </c:pt>
                <c:pt idx="22">
                  <c:v>8.5799538700000006</c:v>
                </c:pt>
                <c:pt idx="23">
                  <c:v>9.5115901300000001</c:v>
                </c:pt>
                <c:pt idx="24">
                  <c:v>10.09584490000001</c:v>
                </c:pt>
                <c:pt idx="25">
                  <c:v>10.74806169999999</c:v>
                </c:pt>
                <c:pt idx="26">
                  <c:v>10.759587000000009</c:v>
                </c:pt>
                <c:pt idx="27">
                  <c:v>11.643782100000001</c:v>
                </c:pt>
                <c:pt idx="28">
                  <c:v>11.6606796</c:v>
                </c:pt>
                <c:pt idx="29">
                  <c:v>12.145481500000002</c:v>
                </c:pt>
                <c:pt idx="30">
                  <c:v>12.9008038</c:v>
                </c:pt>
                <c:pt idx="31">
                  <c:v>13.4444692</c:v>
                </c:pt>
                <c:pt idx="32">
                  <c:v>14.3138091</c:v>
                </c:pt>
                <c:pt idx="33">
                  <c:v>14.997053300000001</c:v>
                </c:pt>
                <c:pt idx="34">
                  <c:v>15.711979599999999</c:v>
                </c:pt>
                <c:pt idx="35">
                  <c:v>16.428420399999975</c:v>
                </c:pt>
                <c:pt idx="36">
                  <c:v>18.056506499999987</c:v>
                </c:pt>
                <c:pt idx="37">
                  <c:v>16.973445300000002</c:v>
                </c:pt>
                <c:pt idx="38">
                  <c:v>17.144655600000018</c:v>
                </c:pt>
                <c:pt idx="39">
                  <c:v>17.8846645</c:v>
                </c:pt>
                <c:pt idx="40">
                  <c:v>19.092669099999974</c:v>
                </c:pt>
                <c:pt idx="41">
                  <c:v>19.955380000000002</c:v>
                </c:pt>
                <c:pt idx="42">
                  <c:v>20.830946600000001</c:v>
                </c:pt>
                <c:pt idx="43">
                  <c:v>21.326897700000018</c:v>
                </c:pt>
                <c:pt idx="44">
                  <c:v>21.775477899999974</c:v>
                </c:pt>
                <c:pt idx="45">
                  <c:v>22.5077955</c:v>
                </c:pt>
                <c:pt idx="46">
                  <c:v>23.0208163</c:v>
                </c:pt>
                <c:pt idx="47">
                  <c:v>23.341342899999976</c:v>
                </c:pt>
                <c:pt idx="48">
                  <c:v>24.320282599999977</c:v>
                </c:pt>
                <c:pt idx="49">
                  <c:v>23.771091999999999</c:v>
                </c:pt>
                <c:pt idx="50">
                  <c:v>23.724928999999999</c:v>
                </c:pt>
                <c:pt idx="51">
                  <c:v>24.480613699999964</c:v>
                </c:pt>
                <c:pt idx="52">
                  <c:v>25.025614199999989</c:v>
                </c:pt>
                <c:pt idx="53">
                  <c:v>25.558037899999977</c:v>
                </c:pt>
                <c:pt idx="54">
                  <c:v>26.065137999999976</c:v>
                </c:pt>
                <c:pt idx="55">
                  <c:v>26.789855800000005</c:v>
                </c:pt>
                <c:pt idx="56">
                  <c:v>26.816783000000001</c:v>
                </c:pt>
                <c:pt idx="57">
                  <c:v>27.307781899999988</c:v>
                </c:pt>
                <c:pt idx="58">
                  <c:v>27.769736399999964</c:v>
                </c:pt>
                <c:pt idx="59">
                  <c:v>28.211324900000001</c:v>
                </c:pt>
                <c:pt idx="60">
                  <c:v>29.0315765</c:v>
                </c:pt>
                <c:pt idx="61">
                  <c:v>29.3491842</c:v>
                </c:pt>
                <c:pt idx="62">
                  <c:v>29.360912899999978</c:v>
                </c:pt>
                <c:pt idx="63">
                  <c:v>29.648236299999976</c:v>
                </c:pt>
                <c:pt idx="64">
                  <c:v>29.629613599999978</c:v>
                </c:pt>
                <c:pt idx="65">
                  <c:v>29.9081841</c:v>
                </c:pt>
                <c:pt idx="66">
                  <c:v>30.173754500000001</c:v>
                </c:pt>
                <c:pt idx="67">
                  <c:v>30.4243454</c:v>
                </c:pt>
                <c:pt idx="68">
                  <c:v>30.735457799999999</c:v>
                </c:pt>
                <c:pt idx="69">
                  <c:v>30.916193700000001</c:v>
                </c:pt>
                <c:pt idx="70">
                  <c:v>30.911054200000017</c:v>
                </c:pt>
                <c:pt idx="71">
                  <c:v>31.059563300000001</c:v>
                </c:pt>
                <c:pt idx="72">
                  <c:v>31.217214400000017</c:v>
                </c:pt>
                <c:pt idx="73">
                  <c:v>31.502982200000002</c:v>
                </c:pt>
                <c:pt idx="74">
                  <c:v>31.495238499999989</c:v>
                </c:pt>
                <c:pt idx="75">
                  <c:v>31.611605300000019</c:v>
                </c:pt>
                <c:pt idx="76">
                  <c:v>31.770187700000001</c:v>
                </c:pt>
                <c:pt idx="77">
                  <c:v>31.895763899999977</c:v>
                </c:pt>
                <c:pt idx="78">
                  <c:v>32.0887435</c:v>
                </c:pt>
                <c:pt idx="79">
                  <c:v>32.179947800000001</c:v>
                </c:pt>
                <c:pt idx="80">
                  <c:v>32.168448700000013</c:v>
                </c:pt>
                <c:pt idx="81">
                  <c:v>30.852179599999989</c:v>
                </c:pt>
                <c:pt idx="82">
                  <c:v>31.378548299999977</c:v>
                </c:pt>
                <c:pt idx="83">
                  <c:v>31.905620799999976</c:v>
                </c:pt>
                <c:pt idx="84">
                  <c:v>32.076562900000013</c:v>
                </c:pt>
              </c:numCache>
            </c:numRef>
          </c:xVal>
          <c:yVal>
            <c:numRef>
              <c:f>HG!$AF$13:$AF$97</c:f>
              <c:numCache>
                <c:formatCode>0.00E+00</c:formatCode>
                <c:ptCount val="85"/>
                <c:pt idx="0">
                  <c:v>1.5139213599999988E-2</c:v>
                </c:pt>
                <c:pt idx="1">
                  <c:v>1.4323854300000013E-2</c:v>
                </c:pt>
                <c:pt idx="2">
                  <c:v>1.5003907700000001E-2</c:v>
                </c:pt>
                <c:pt idx="3">
                  <c:v>1.4485502400000001E-2</c:v>
                </c:pt>
                <c:pt idx="4">
                  <c:v>1.3341152400000011E-2</c:v>
                </c:pt>
                <c:pt idx="5">
                  <c:v>1.47921422E-2</c:v>
                </c:pt>
                <c:pt idx="6">
                  <c:v>1.50826885E-2</c:v>
                </c:pt>
                <c:pt idx="7">
                  <c:v>1.5003907700000001E-2</c:v>
                </c:pt>
                <c:pt idx="8">
                  <c:v>1.4880939900000001E-2</c:v>
                </c:pt>
                <c:pt idx="9">
                  <c:v>1.4550671300000003E-2</c:v>
                </c:pt>
                <c:pt idx="10">
                  <c:v>1.4291741899999998E-2</c:v>
                </c:pt>
                <c:pt idx="11">
                  <c:v>1.3828945800000001E-2</c:v>
                </c:pt>
                <c:pt idx="12">
                  <c:v>1.2641533200000011E-2</c:v>
                </c:pt>
                <c:pt idx="13">
                  <c:v>1.1616754200000011E-2</c:v>
                </c:pt>
                <c:pt idx="14">
                  <c:v>1.20055175E-2</c:v>
                </c:pt>
                <c:pt idx="15">
                  <c:v>1.1444230100000001E-2</c:v>
                </c:pt>
                <c:pt idx="16">
                  <c:v>1.16602901E-2</c:v>
                </c:pt>
                <c:pt idx="17">
                  <c:v>1.094187920000003E-2</c:v>
                </c:pt>
                <c:pt idx="18">
                  <c:v>1.00925644E-2</c:v>
                </c:pt>
                <c:pt idx="19">
                  <c:v>1.0707041800000001E-2</c:v>
                </c:pt>
                <c:pt idx="20">
                  <c:v>1.10158019E-2</c:v>
                </c:pt>
                <c:pt idx="21">
                  <c:v>1.11317866E-2</c:v>
                </c:pt>
                <c:pt idx="22">
                  <c:v>1.1933878100000014E-2</c:v>
                </c:pt>
                <c:pt idx="23">
                  <c:v>1.00624071E-2</c:v>
                </c:pt>
                <c:pt idx="24">
                  <c:v>9.5847914700000047E-3</c:v>
                </c:pt>
                <c:pt idx="25">
                  <c:v>9.7438527100000005E-3</c:v>
                </c:pt>
                <c:pt idx="26">
                  <c:v>1.0321643599999998E-2</c:v>
                </c:pt>
                <c:pt idx="27">
                  <c:v>9.8685693500000175E-3</c:v>
                </c:pt>
                <c:pt idx="28">
                  <c:v>1.5506024700000013E-2</c:v>
                </c:pt>
                <c:pt idx="29">
                  <c:v>1.4068961200000001E-2</c:v>
                </c:pt>
                <c:pt idx="30">
                  <c:v>1.3777312899999998E-2</c:v>
                </c:pt>
                <c:pt idx="31">
                  <c:v>1.3654178900000001E-2</c:v>
                </c:pt>
                <c:pt idx="32">
                  <c:v>1.34112026E-2</c:v>
                </c:pt>
                <c:pt idx="33">
                  <c:v>1.2360966099999999E-2</c:v>
                </c:pt>
                <c:pt idx="34">
                  <c:v>1.13419479E-2</c:v>
                </c:pt>
                <c:pt idx="35">
                  <c:v>1.13419479E-2</c:v>
                </c:pt>
                <c:pt idx="36">
                  <c:v>1.1625448400000005E-2</c:v>
                </c:pt>
                <c:pt idx="37">
                  <c:v>1.20055175E-2</c:v>
                </c:pt>
                <c:pt idx="38">
                  <c:v>1.242586970000001E-2</c:v>
                </c:pt>
                <c:pt idx="39">
                  <c:v>1.15560769E-2</c:v>
                </c:pt>
                <c:pt idx="40">
                  <c:v>9.9948823100000153E-3</c:v>
                </c:pt>
                <c:pt idx="41">
                  <c:v>9.6423292400000006E-3</c:v>
                </c:pt>
                <c:pt idx="42">
                  <c:v>1.02141E-2</c:v>
                </c:pt>
                <c:pt idx="43">
                  <c:v>9.3931243500000108E-3</c:v>
                </c:pt>
                <c:pt idx="44">
                  <c:v>9.7365657200000014E-3</c:v>
                </c:pt>
                <c:pt idx="45">
                  <c:v>1.0100117800000001E-2</c:v>
                </c:pt>
                <c:pt idx="46">
                  <c:v>1.06750484E-2</c:v>
                </c:pt>
                <c:pt idx="47">
                  <c:v>1.2131922899999998E-2</c:v>
                </c:pt>
                <c:pt idx="48">
                  <c:v>1.2351721900000001E-2</c:v>
                </c:pt>
                <c:pt idx="49">
                  <c:v>1.4153417499999998E-2</c:v>
                </c:pt>
                <c:pt idx="50">
                  <c:v>1.4323854300000013E-2</c:v>
                </c:pt>
                <c:pt idx="51">
                  <c:v>2.1631464600000011E-2</c:v>
                </c:pt>
                <c:pt idx="52">
                  <c:v>2.2811540600000034E-2</c:v>
                </c:pt>
                <c:pt idx="53">
                  <c:v>2.9199493299999997E-2</c:v>
                </c:pt>
                <c:pt idx="54">
                  <c:v>3.3085331700000005E-2</c:v>
                </c:pt>
                <c:pt idx="55">
                  <c:v>3.4269385999999999E-2</c:v>
                </c:pt>
                <c:pt idx="56">
                  <c:v>5.9434835599999986E-2</c:v>
                </c:pt>
                <c:pt idx="57">
                  <c:v>7.2956971300000076E-2</c:v>
                </c:pt>
                <c:pt idx="58">
                  <c:v>0.11918147400000002</c:v>
                </c:pt>
                <c:pt idx="59">
                  <c:v>0.15278454000000014</c:v>
                </c:pt>
                <c:pt idx="60">
                  <c:v>0.13728309000000014</c:v>
                </c:pt>
                <c:pt idx="61">
                  <c:v>0.14850215899999999</c:v>
                </c:pt>
                <c:pt idx="62">
                  <c:v>0.16039789700000001</c:v>
                </c:pt>
                <c:pt idx="63">
                  <c:v>0.18269779300000014</c:v>
                </c:pt>
                <c:pt idx="64">
                  <c:v>0.24977353099999999</c:v>
                </c:pt>
                <c:pt idx="65">
                  <c:v>0.28599303199999998</c:v>
                </c:pt>
                <c:pt idx="66">
                  <c:v>0.35316739300000027</c:v>
                </c:pt>
                <c:pt idx="67">
                  <c:v>8.5801690000000003E-3</c:v>
                </c:pt>
                <c:pt idx="68">
                  <c:v>1.2014502599999996E-2</c:v>
                </c:pt>
                <c:pt idx="69">
                  <c:v>1.0406935899999999E-2</c:v>
                </c:pt>
                <c:pt idx="70">
                  <c:v>1.4068961200000001E-2</c:v>
                </c:pt>
                <c:pt idx="71">
                  <c:v>1.3808269500000001E-2</c:v>
                </c:pt>
                <c:pt idx="72">
                  <c:v>1.1703989200000021E-2</c:v>
                </c:pt>
                <c:pt idx="73">
                  <c:v>1.7102666499999999E-2</c:v>
                </c:pt>
                <c:pt idx="74">
                  <c:v>1.2379475300000001E-2</c:v>
                </c:pt>
                <c:pt idx="75">
                  <c:v>1.0039848299999999E-2</c:v>
                </c:pt>
                <c:pt idx="76">
                  <c:v>8.6123247400000016E-3</c:v>
                </c:pt>
                <c:pt idx="77">
                  <c:v>1.06034124E-2</c:v>
                </c:pt>
                <c:pt idx="78">
                  <c:v>9.2605496100000191E-3</c:v>
                </c:pt>
                <c:pt idx="79">
                  <c:v>9.9799384500000067E-3</c:v>
                </c:pt>
                <c:pt idx="80">
                  <c:v>1.0321643599999998E-2</c:v>
                </c:pt>
                <c:pt idx="81">
                  <c:v>1.0229394499999999E-2</c:v>
                </c:pt>
                <c:pt idx="82">
                  <c:v>1.1232173500000001E-2</c:v>
                </c:pt>
                <c:pt idx="83">
                  <c:v>1.11317866E-2</c:v>
                </c:pt>
                <c:pt idx="84">
                  <c:v>1.0469409000000011E-2</c:v>
                </c:pt>
              </c:numCache>
            </c:numRef>
          </c:yVal>
        </c:ser>
        <c:ser>
          <c:idx val="4"/>
          <c:order val="3"/>
          <c:spPr>
            <a:ln w="28575">
              <a:noFill/>
            </a:ln>
          </c:spPr>
          <c:marker>
            <c:symbol val="diamond"/>
            <c:size val="5"/>
            <c:spPr>
              <a:solidFill>
                <a:srgbClr val="800080"/>
              </a:solidFill>
              <a:ln>
                <a:solidFill>
                  <a:srgbClr val="800080"/>
                </a:solidFill>
                <a:prstDash val="solid"/>
              </a:ln>
            </c:spPr>
          </c:marker>
          <c:xVal>
            <c:numRef>
              <c:f>HG!$C$98:$C$160</c:f>
              <c:numCache>
                <c:formatCode>0.00E+00</c:formatCode>
                <c:ptCount val="63"/>
                <c:pt idx="0">
                  <c:v>21.2282151</c:v>
                </c:pt>
                <c:pt idx="1">
                  <c:v>30.9969249</c:v>
                </c:pt>
                <c:pt idx="2">
                  <c:v>31.275099699999974</c:v>
                </c:pt>
                <c:pt idx="3">
                  <c:v>31.494111400000001</c:v>
                </c:pt>
                <c:pt idx="4">
                  <c:v>31.609241099999988</c:v>
                </c:pt>
                <c:pt idx="5">
                  <c:v>31.885492999999975</c:v>
                </c:pt>
                <c:pt idx="6">
                  <c:v>32.079793100000003</c:v>
                </c:pt>
                <c:pt idx="7">
                  <c:v>32.214093200000001</c:v>
                </c:pt>
                <c:pt idx="8">
                  <c:v>32.162153900000071</c:v>
                </c:pt>
                <c:pt idx="9">
                  <c:v>31.6438326</c:v>
                </c:pt>
                <c:pt idx="10">
                  <c:v>30.9048233</c:v>
                </c:pt>
                <c:pt idx="11">
                  <c:v>30.480780399999976</c:v>
                </c:pt>
                <c:pt idx="12">
                  <c:v>29.953519199999977</c:v>
                </c:pt>
                <c:pt idx="13">
                  <c:v>29.360854900000017</c:v>
                </c:pt>
                <c:pt idx="14">
                  <c:v>28.7145926</c:v>
                </c:pt>
                <c:pt idx="15">
                  <c:v>28.044364000000005</c:v>
                </c:pt>
                <c:pt idx="16">
                  <c:v>28.390886500000001</c:v>
                </c:pt>
                <c:pt idx="17">
                  <c:v>27.597343899999974</c:v>
                </c:pt>
                <c:pt idx="18">
                  <c:v>26.7197605</c:v>
                </c:pt>
                <c:pt idx="19">
                  <c:v>25.708563300000002</c:v>
                </c:pt>
                <c:pt idx="20">
                  <c:v>25.015679299999977</c:v>
                </c:pt>
                <c:pt idx="21">
                  <c:v>23.656102300000001</c:v>
                </c:pt>
                <c:pt idx="22">
                  <c:v>23.694609499999999</c:v>
                </c:pt>
                <c:pt idx="23">
                  <c:v>24.797128300000001</c:v>
                </c:pt>
                <c:pt idx="24">
                  <c:v>23.532651600000001</c:v>
                </c:pt>
                <c:pt idx="25">
                  <c:v>22.730859000000017</c:v>
                </c:pt>
                <c:pt idx="26">
                  <c:v>21.998713499999976</c:v>
                </c:pt>
                <c:pt idx="27">
                  <c:v>21.011666999999999</c:v>
                </c:pt>
                <c:pt idx="28">
                  <c:v>20.058888199999998</c:v>
                </c:pt>
                <c:pt idx="29">
                  <c:v>19.074825100000034</c:v>
                </c:pt>
                <c:pt idx="30">
                  <c:v>18.193518900000001</c:v>
                </c:pt>
                <c:pt idx="31">
                  <c:v>17.473723499999974</c:v>
                </c:pt>
                <c:pt idx="32">
                  <c:v>16.654819900000017</c:v>
                </c:pt>
                <c:pt idx="33">
                  <c:v>16.048143699999976</c:v>
                </c:pt>
                <c:pt idx="34">
                  <c:v>15.758350399999999</c:v>
                </c:pt>
                <c:pt idx="35">
                  <c:v>14.568034300000004</c:v>
                </c:pt>
                <c:pt idx="36">
                  <c:v>13.805646300000019</c:v>
                </c:pt>
                <c:pt idx="37">
                  <c:v>12.924771599999998</c:v>
                </c:pt>
                <c:pt idx="38">
                  <c:v>12.126938600000001</c:v>
                </c:pt>
                <c:pt idx="39">
                  <c:v>11.529600500000004</c:v>
                </c:pt>
                <c:pt idx="40">
                  <c:v>10.707596000000002</c:v>
                </c:pt>
                <c:pt idx="41">
                  <c:v>10.161928099999999</c:v>
                </c:pt>
                <c:pt idx="42">
                  <c:v>9.145967859999999</c:v>
                </c:pt>
                <c:pt idx="43">
                  <c:v>8.3945586400000014</c:v>
                </c:pt>
                <c:pt idx="44">
                  <c:v>7.3555872299999905</c:v>
                </c:pt>
                <c:pt idx="45">
                  <c:v>6.7230773599999951</c:v>
                </c:pt>
                <c:pt idx="46">
                  <c:v>6.7414633400000046</c:v>
                </c:pt>
                <c:pt idx="47">
                  <c:v>6.7475677799999954</c:v>
                </c:pt>
                <c:pt idx="48">
                  <c:v>6.1722894899999998</c:v>
                </c:pt>
                <c:pt idx="49">
                  <c:v>5.3558555499999905</c:v>
                </c:pt>
                <c:pt idx="50">
                  <c:v>4.7872895900000003</c:v>
                </c:pt>
                <c:pt idx="51">
                  <c:v>4.1876579699999938</c:v>
                </c:pt>
                <c:pt idx="52">
                  <c:v>3.5778400499999998</c:v>
                </c:pt>
                <c:pt idx="53">
                  <c:v>3.0613913800000012</c:v>
                </c:pt>
                <c:pt idx="54">
                  <c:v>2.5051012400000023</c:v>
                </c:pt>
                <c:pt idx="55">
                  <c:v>2.0439162500000023</c:v>
                </c:pt>
                <c:pt idx="56">
                  <c:v>1.8179488099999999</c:v>
                </c:pt>
                <c:pt idx="57">
                  <c:v>1.5871118499999999</c:v>
                </c:pt>
                <c:pt idx="58">
                  <c:v>1.3280313499999998</c:v>
                </c:pt>
                <c:pt idx="59">
                  <c:v>1.07443957</c:v>
                </c:pt>
                <c:pt idx="60">
                  <c:v>0.86605428799999995</c:v>
                </c:pt>
                <c:pt idx="61">
                  <c:v>0.71836952300000001</c:v>
                </c:pt>
                <c:pt idx="62">
                  <c:v>0.604582815</c:v>
                </c:pt>
              </c:numCache>
            </c:numRef>
          </c:xVal>
          <c:yVal>
            <c:numRef>
              <c:f>HG!$AF$98:$AF$160</c:f>
              <c:numCache>
                <c:formatCode>0.00E+00</c:formatCode>
                <c:ptCount val="63"/>
                <c:pt idx="0">
                  <c:v>1.24165769E-2</c:v>
                </c:pt>
                <c:pt idx="1">
                  <c:v>1.00850166E-2</c:v>
                </c:pt>
                <c:pt idx="2">
                  <c:v>1.0595482599999996E-2</c:v>
                </c:pt>
                <c:pt idx="3">
                  <c:v>1.1140117800000003E-2</c:v>
                </c:pt>
                <c:pt idx="4">
                  <c:v>1.1444230100000001E-2</c:v>
                </c:pt>
                <c:pt idx="5">
                  <c:v>1.1123461600000016E-2</c:v>
                </c:pt>
                <c:pt idx="6">
                  <c:v>1.0901025700000021E-2</c:v>
                </c:pt>
                <c:pt idx="7">
                  <c:v>1.3974550000000014E-2</c:v>
                </c:pt>
                <c:pt idx="8">
                  <c:v>1.31626989E-2</c:v>
                </c:pt>
                <c:pt idx="9">
                  <c:v>1.0950068300000001E-2</c:v>
                </c:pt>
                <c:pt idx="10">
                  <c:v>1.1040553600000017E-2</c:v>
                </c:pt>
                <c:pt idx="11">
                  <c:v>1.1223773500000011E-2</c:v>
                </c:pt>
                <c:pt idx="12">
                  <c:v>1.13419479E-2</c:v>
                </c:pt>
                <c:pt idx="13">
                  <c:v>1.1032296799999996E-2</c:v>
                </c:pt>
                <c:pt idx="14">
                  <c:v>1.05165099E-2</c:v>
                </c:pt>
                <c:pt idx="15">
                  <c:v>1.0453755700000001E-2</c:v>
                </c:pt>
                <c:pt idx="16">
                  <c:v>1.1040553600000017E-2</c:v>
                </c:pt>
                <c:pt idx="17">
                  <c:v>1.1358931200000005E-2</c:v>
                </c:pt>
                <c:pt idx="18">
                  <c:v>1.4153417499999998E-2</c:v>
                </c:pt>
                <c:pt idx="19">
                  <c:v>9.1025654400000121E-3</c:v>
                </c:pt>
                <c:pt idx="20">
                  <c:v>8.2961166200000002E-3</c:v>
                </c:pt>
                <c:pt idx="21">
                  <c:v>8.2713272600000009E-3</c:v>
                </c:pt>
                <c:pt idx="22">
                  <c:v>9.950117710000015E-3</c:v>
                </c:pt>
                <c:pt idx="23">
                  <c:v>9.8464451200000087E-3</c:v>
                </c:pt>
                <c:pt idx="24">
                  <c:v>9.4991279300000123E-3</c:v>
                </c:pt>
                <c:pt idx="25">
                  <c:v>1.0500786100000001E-2</c:v>
                </c:pt>
                <c:pt idx="26">
                  <c:v>1.0229394499999999E-2</c:v>
                </c:pt>
                <c:pt idx="27">
                  <c:v>1.1115142899999998E-2</c:v>
                </c:pt>
                <c:pt idx="28">
                  <c:v>1.1040553600000017E-2</c:v>
                </c:pt>
                <c:pt idx="29">
                  <c:v>1.06590876E-2</c:v>
                </c:pt>
                <c:pt idx="30">
                  <c:v>1.0321643599999998E-2</c:v>
                </c:pt>
                <c:pt idx="31">
                  <c:v>1.1240579800000025E-2</c:v>
                </c:pt>
                <c:pt idx="32">
                  <c:v>1.0508645E-2</c:v>
                </c:pt>
                <c:pt idx="33">
                  <c:v>1.0321643599999998E-2</c:v>
                </c:pt>
                <c:pt idx="34">
                  <c:v>1.1115142899999998E-2</c:v>
                </c:pt>
                <c:pt idx="35">
                  <c:v>1.1924953300000011E-2</c:v>
                </c:pt>
                <c:pt idx="36">
                  <c:v>1.1032296799999996E-2</c:v>
                </c:pt>
                <c:pt idx="37">
                  <c:v>1.1040553600000017E-2</c:v>
                </c:pt>
                <c:pt idx="38">
                  <c:v>1.0595482599999996E-2</c:v>
                </c:pt>
                <c:pt idx="39">
                  <c:v>9.7657464300000153E-3</c:v>
                </c:pt>
                <c:pt idx="40">
                  <c:v>9.7584430600000088E-3</c:v>
                </c:pt>
                <c:pt idx="41">
                  <c:v>9.5418635699999997E-3</c:v>
                </c:pt>
                <c:pt idx="42">
                  <c:v>9.883346460000015E-3</c:v>
                </c:pt>
                <c:pt idx="43">
                  <c:v>1.0321643599999998E-2</c:v>
                </c:pt>
                <c:pt idx="44">
                  <c:v>1.0469409000000011E-2</c:v>
                </c:pt>
                <c:pt idx="45">
                  <c:v>1.07793779E-2</c:v>
                </c:pt>
                <c:pt idx="46">
                  <c:v>1.0500786100000001E-2</c:v>
                </c:pt>
                <c:pt idx="47">
                  <c:v>1.0803598400000001E-2</c:v>
                </c:pt>
                <c:pt idx="48">
                  <c:v>1.0795518800000001E-2</c:v>
                </c:pt>
                <c:pt idx="49">
                  <c:v>9.8685693500000175E-3</c:v>
                </c:pt>
                <c:pt idx="50">
                  <c:v>1.0024837199999999E-2</c:v>
                </c:pt>
                <c:pt idx="51">
                  <c:v>9.2605496100000191E-3</c:v>
                </c:pt>
                <c:pt idx="52">
                  <c:v>9.3860996500000175E-3</c:v>
                </c:pt>
                <c:pt idx="53">
                  <c:v>9.5633034300000048E-3</c:v>
                </c:pt>
                <c:pt idx="54">
                  <c:v>1.00548819E-2</c:v>
                </c:pt>
                <c:pt idx="55">
                  <c:v>1.1048816499999999E-2</c:v>
                </c:pt>
                <c:pt idx="56">
                  <c:v>1.0795518800000001E-2</c:v>
                </c:pt>
                <c:pt idx="57">
                  <c:v>1.0047362299999999E-2</c:v>
                </c:pt>
                <c:pt idx="58">
                  <c:v>1.0198828300000001E-2</c:v>
                </c:pt>
                <c:pt idx="59">
                  <c:v>1.1048816499999999E-2</c:v>
                </c:pt>
                <c:pt idx="60">
                  <c:v>1.1333465700000003E-2</c:v>
                </c:pt>
                <c:pt idx="61">
                  <c:v>1.1140117800000003E-2</c:v>
                </c:pt>
                <c:pt idx="62">
                  <c:v>1.0909184200000014E-2</c:v>
                </c:pt>
              </c:numCache>
            </c:numRef>
          </c:yVal>
        </c:ser>
        <c:axId val="89760512"/>
        <c:axId val="89762048"/>
      </c:scatterChart>
      <c:valAx>
        <c:axId val="89747840"/>
        <c:scaling>
          <c:orientation val="minMax"/>
          <c:max val="40"/>
          <c:min val="0"/>
        </c:scaling>
        <c:axPos val="b"/>
        <c:title>
          <c:tx>
            <c:rich>
              <a:bodyPr/>
              <a:lstStyle/>
              <a:p>
                <a:pPr>
                  <a:defRPr sz="1400" b="0" i="0" u="none" strike="noStrike" baseline="0">
                    <a:solidFill>
                      <a:srgbClr val="000000"/>
                    </a:solidFill>
                    <a:latin typeface="Times New Roman"/>
                    <a:ea typeface="Times New Roman"/>
                    <a:cs typeface="Times New Roman"/>
                  </a:defRPr>
                </a:pPr>
                <a:r>
                  <a:rPr lang="en-US"/>
                  <a:t>Gradient (MV/m)</a:t>
                </a:r>
              </a:p>
            </c:rich>
          </c:tx>
          <c:layout>
            <c:manualLayout>
              <c:xMode val="edge"/>
              <c:yMode val="edge"/>
              <c:x val="0.40320278742449811"/>
              <c:y val="0.92782214231095128"/>
            </c:manualLayout>
          </c:layout>
          <c:spPr>
            <a:noFill/>
            <a:ln w="25400">
              <a:noFill/>
            </a:ln>
          </c:spPr>
        </c:title>
        <c:numFmt formatCode="0" sourceLinked="0"/>
        <c:majorTickMark val="cross"/>
        <c:minorTickMark val="in"/>
        <c:tickLblPos val="nextTo"/>
        <c:spPr>
          <a:ln w="12700">
            <a:solidFill>
              <a:srgbClr val="000000"/>
            </a:solidFill>
            <a:prstDash val="solid"/>
          </a:ln>
        </c:spPr>
        <c:txPr>
          <a:bodyPr rot="0" vert="horz"/>
          <a:lstStyle/>
          <a:p>
            <a:pPr>
              <a:defRPr sz="1400" b="0" i="0" u="none" strike="noStrike" baseline="0">
                <a:solidFill>
                  <a:srgbClr val="000000"/>
                </a:solidFill>
                <a:latin typeface="Times New Roman"/>
                <a:ea typeface="Times New Roman"/>
                <a:cs typeface="Times New Roman"/>
              </a:defRPr>
            </a:pPr>
            <a:endParaRPr lang="en-US"/>
          </a:p>
        </c:txPr>
        <c:crossAx val="89750144"/>
        <c:crosses val="autoZero"/>
        <c:crossBetween val="midCat"/>
        <c:majorUnit val="5"/>
        <c:minorUnit val="1"/>
      </c:valAx>
      <c:valAx>
        <c:axId val="89750144"/>
        <c:scaling>
          <c:logBase val="10"/>
          <c:orientation val="minMax"/>
          <c:max val="100000000000"/>
          <c:min val="100000000"/>
        </c:scaling>
        <c:axPos val="l"/>
        <c:majorGridlines>
          <c:spPr>
            <a:ln w="3175">
              <a:solidFill>
                <a:srgbClr val="000000"/>
              </a:solidFill>
              <a:prstDash val="solid"/>
            </a:ln>
          </c:spPr>
        </c:majorGridlines>
        <c:minorGridlines>
          <c:spPr>
            <a:ln w="3175">
              <a:solidFill>
                <a:srgbClr val="000000"/>
              </a:solidFill>
              <a:prstDash val="sysDash"/>
            </a:ln>
          </c:spPr>
        </c:minorGridlines>
        <c:title>
          <c:tx>
            <c:rich>
              <a:bodyPr/>
              <a:lstStyle/>
              <a:p>
                <a:pPr>
                  <a:defRPr sz="1200" b="0" i="0" u="none" strike="noStrike" baseline="0">
                    <a:solidFill>
                      <a:srgbClr val="000000"/>
                    </a:solidFill>
                    <a:latin typeface="Calibri"/>
                    <a:ea typeface="Calibri"/>
                    <a:cs typeface="Calibri"/>
                  </a:defRPr>
                </a:pPr>
                <a:r>
                  <a:rPr lang="en-US" sz="1200" b="0" i="0" u="none" strike="noStrike" baseline="0">
                    <a:solidFill>
                      <a:srgbClr val="000000"/>
                    </a:solidFill>
                    <a:latin typeface="Times New Roman"/>
                    <a:cs typeface="Times New Roman"/>
                  </a:rPr>
                  <a:t>Q</a:t>
                </a:r>
                <a:r>
                  <a:rPr lang="en-US" sz="1200" b="0" i="0" u="none" strike="noStrike" baseline="-25000">
                    <a:solidFill>
                      <a:srgbClr val="000000"/>
                    </a:solidFill>
                    <a:latin typeface="Times New Roman"/>
                    <a:cs typeface="Times New Roman"/>
                  </a:rPr>
                  <a:t>0</a:t>
                </a:r>
              </a:p>
            </c:rich>
          </c:tx>
          <c:layout>
            <c:manualLayout>
              <c:xMode val="edge"/>
              <c:yMode val="edge"/>
              <c:x val="3.444929645803009E-2"/>
              <c:y val="0.45013123359580054"/>
            </c:manualLayout>
          </c:layout>
          <c:spPr>
            <a:noFill/>
            <a:ln w="25400">
              <a:noFill/>
            </a:ln>
          </c:spPr>
        </c:title>
        <c:numFmt formatCode="0.E+00" sourceLinked="0"/>
        <c:majorTickMark val="cross"/>
        <c:minorTickMark val="in"/>
        <c:tickLblPos val="nextTo"/>
        <c:spPr>
          <a:ln w="3175">
            <a:solidFill>
              <a:srgbClr val="000000"/>
            </a:solidFill>
            <a:prstDash val="solid"/>
          </a:ln>
        </c:spPr>
        <c:txPr>
          <a:bodyPr rot="0" vert="horz"/>
          <a:lstStyle/>
          <a:p>
            <a:pPr>
              <a:defRPr sz="1200" b="0" i="0" u="none" strike="noStrike" baseline="0">
                <a:solidFill>
                  <a:srgbClr val="000000"/>
                </a:solidFill>
                <a:latin typeface="Times New Roman"/>
                <a:ea typeface="Times New Roman"/>
                <a:cs typeface="Times New Roman"/>
              </a:defRPr>
            </a:pPr>
            <a:endParaRPr lang="en-US"/>
          </a:p>
        </c:txPr>
        <c:crossAx val="89747840"/>
        <c:crosses val="autoZero"/>
        <c:crossBetween val="midCat"/>
        <c:majorUnit val="10"/>
      </c:valAx>
      <c:valAx>
        <c:axId val="89760512"/>
        <c:scaling>
          <c:orientation val="minMax"/>
        </c:scaling>
        <c:delete val="1"/>
        <c:axPos val="b"/>
        <c:numFmt formatCode="0.00E+00" sourceLinked="1"/>
        <c:tickLblPos val="nextTo"/>
        <c:crossAx val="89762048"/>
        <c:crosses val="autoZero"/>
        <c:crossBetween val="midCat"/>
      </c:valAx>
      <c:valAx>
        <c:axId val="89762048"/>
        <c:scaling>
          <c:logBase val="10"/>
          <c:orientation val="minMax"/>
          <c:max val="10000"/>
          <c:min val="1.0000000000000005E-2"/>
        </c:scaling>
        <c:axPos val="r"/>
        <c:title>
          <c:tx>
            <c:rich>
              <a:bodyPr/>
              <a:lstStyle/>
              <a:p>
                <a:pPr>
                  <a:defRPr sz="1200" b="0" i="0" u="none" strike="noStrike" baseline="0">
                    <a:solidFill>
                      <a:srgbClr val="000000"/>
                    </a:solidFill>
                    <a:latin typeface="Times New Roman"/>
                    <a:ea typeface="Times New Roman"/>
                    <a:cs typeface="Times New Roman"/>
                  </a:defRPr>
                </a:pPr>
                <a:r>
                  <a:rPr lang="en-US" sz="1200"/>
                  <a:t>Radiation (mR/hr)</a:t>
                </a:r>
              </a:p>
            </c:rich>
          </c:tx>
          <c:layout/>
          <c:spPr>
            <a:noFill/>
            <a:ln w="25400">
              <a:noFill/>
            </a:ln>
          </c:spPr>
        </c:title>
        <c:numFmt formatCode="0.E+00" sourceLinked="0"/>
        <c:majorTickMark val="cross"/>
        <c:minorTickMark val="in"/>
        <c:tickLblPos val="nextTo"/>
        <c:spPr>
          <a:ln w="12700">
            <a:solidFill>
              <a:srgbClr val="000000"/>
            </a:solidFill>
            <a:prstDash val="solid"/>
          </a:ln>
        </c:spPr>
        <c:txPr>
          <a:bodyPr rot="0" vert="horz"/>
          <a:lstStyle/>
          <a:p>
            <a:pPr>
              <a:defRPr sz="1200" b="0" i="0" u="none" strike="noStrike" baseline="0">
                <a:solidFill>
                  <a:srgbClr val="000000"/>
                </a:solidFill>
                <a:latin typeface="Times New Roman"/>
                <a:ea typeface="Times New Roman"/>
                <a:cs typeface="Times New Roman"/>
              </a:defRPr>
            </a:pPr>
            <a:endParaRPr lang="en-US"/>
          </a:p>
        </c:txPr>
        <c:crossAx val="89760512"/>
        <c:crosses val="max"/>
        <c:crossBetween val="midCat"/>
      </c:valAx>
      <c:spPr>
        <a:noFill/>
        <a:ln w="25400">
          <a:noFill/>
        </a:ln>
      </c:spPr>
    </c:plotArea>
    <c:plotVisOnly val="1"/>
    <c:dispBlanksAs val="gap"/>
  </c:chart>
  <c:spPr>
    <a:solidFill>
      <a:srgbClr val="FFFFFF"/>
    </a:solidFill>
    <a:ln w="3175">
      <a:solidFill>
        <a:srgbClr val="000000"/>
      </a:solidFill>
      <a:prstDash val="solid"/>
    </a:ln>
  </c:spPr>
  <c:txPr>
    <a:bodyPr/>
    <a:lstStyle/>
    <a:p>
      <a:pPr>
        <a:defRPr sz="1200" b="0" i="0" u="none" strike="noStrike" baseline="0">
          <a:solidFill>
            <a:srgbClr val="000000"/>
          </a:solidFill>
          <a:latin typeface="Times New Roman"/>
          <a:ea typeface="Times New Roman"/>
          <a:cs typeface="Times New Roman"/>
        </a:defRPr>
      </a:pPr>
      <a:endParaRPr lang="en-US"/>
    </a:p>
  </c:txPr>
  <c:externalData r:id="rId1"/>
  <c:userShapes r:id="rId2"/>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sz="1400" b="0" i="0" u="none" strike="noStrike" baseline="0">
                <a:solidFill>
                  <a:srgbClr val="000000"/>
                </a:solidFill>
                <a:latin typeface="Times New Roman"/>
                <a:ea typeface="Times New Roman"/>
                <a:cs typeface="Times New Roman"/>
              </a:defRPr>
            </a:pPr>
            <a:r>
              <a:rPr lang="en-US" sz="1400"/>
              <a:t>ILC- TB9AES003 - Q vs E</a:t>
            </a:r>
          </a:p>
        </c:rich>
      </c:tx>
      <c:layout>
        <c:manualLayout>
          <c:xMode val="edge"/>
          <c:yMode val="edge"/>
          <c:x val="0.31968458091210322"/>
          <c:y val="7.874015748031496E-3"/>
        </c:manualLayout>
      </c:layout>
      <c:spPr>
        <a:noFill/>
        <a:ln w="25400">
          <a:noFill/>
        </a:ln>
      </c:spPr>
    </c:title>
    <c:plotArea>
      <c:layout>
        <c:manualLayout>
          <c:layoutTarget val="inner"/>
          <c:xMode val="edge"/>
          <c:yMode val="edge"/>
          <c:x val="0.13965241244407769"/>
          <c:y val="0.13129931593196548"/>
          <c:w val="0.69740550990078209"/>
          <c:h val="0.71355405377477465"/>
        </c:manualLayout>
      </c:layout>
      <c:scatterChart>
        <c:scatterStyle val="lineMarker"/>
        <c:ser>
          <c:idx val="0"/>
          <c:order val="0"/>
          <c:spPr>
            <a:ln w="28575">
              <a:noFill/>
            </a:ln>
          </c:spPr>
          <c:marker>
            <c:symbol val="square"/>
            <c:size val="5"/>
            <c:spPr>
              <a:solidFill>
                <a:srgbClr val="0000FF"/>
              </a:solidFill>
              <a:ln>
                <a:solidFill>
                  <a:srgbClr val="0000FF"/>
                </a:solidFill>
                <a:prstDash val="solid"/>
              </a:ln>
            </c:spPr>
          </c:marker>
          <c:dPt>
            <c:idx val="43"/>
            <c:marker>
              <c:symbol val="none"/>
            </c:marker>
          </c:dPt>
          <c:dPt>
            <c:idx val="68"/>
            <c:marker>
              <c:symbol val="none"/>
            </c:marker>
          </c:dPt>
          <c:dPt>
            <c:idx val="70"/>
            <c:marker>
              <c:symbol val="none"/>
            </c:marker>
          </c:dPt>
          <c:dPt>
            <c:idx val="72"/>
            <c:marker>
              <c:symbol val="none"/>
            </c:marker>
          </c:dPt>
          <c:dPt>
            <c:idx val="76"/>
            <c:marker>
              <c:symbol val="none"/>
            </c:marker>
          </c:dPt>
          <c:dPt>
            <c:idx val="84"/>
            <c:marker>
              <c:symbol val="none"/>
            </c:marker>
          </c:dPt>
          <c:xVal>
            <c:numRef>
              <c:f>HG!$C$13:$C$97</c:f>
              <c:numCache>
                <c:formatCode>0.00E+00</c:formatCode>
                <c:ptCount val="85"/>
                <c:pt idx="0">
                  <c:v>3.2304413299999997</c:v>
                </c:pt>
                <c:pt idx="1">
                  <c:v>2.9467397100000001</c:v>
                </c:pt>
                <c:pt idx="2">
                  <c:v>2.6989459499999997</c:v>
                </c:pt>
                <c:pt idx="3">
                  <c:v>2.2357528999999987</c:v>
                </c:pt>
                <c:pt idx="4">
                  <c:v>1.73917546</c:v>
                </c:pt>
                <c:pt idx="5">
                  <c:v>1.5407405700000001</c:v>
                </c:pt>
                <c:pt idx="6">
                  <c:v>1.3749815000000001</c:v>
                </c:pt>
                <c:pt idx="7">
                  <c:v>1.0802764300000001</c:v>
                </c:pt>
                <c:pt idx="8">
                  <c:v>0.985138913</c:v>
                </c:pt>
                <c:pt idx="9">
                  <c:v>0.80285669199999998</c:v>
                </c:pt>
                <c:pt idx="10">
                  <c:v>0.62327812700000051</c:v>
                </c:pt>
                <c:pt idx="11">
                  <c:v>0.54569041000000085</c:v>
                </c:pt>
                <c:pt idx="12">
                  <c:v>3.0033074900000001</c:v>
                </c:pt>
                <c:pt idx="13">
                  <c:v>3.496026639999998</c:v>
                </c:pt>
                <c:pt idx="14">
                  <c:v>3.8667604099999977</c:v>
                </c:pt>
                <c:pt idx="15">
                  <c:v>4.4905886800000001</c:v>
                </c:pt>
                <c:pt idx="16">
                  <c:v>4.8871389399999918</c:v>
                </c:pt>
                <c:pt idx="17">
                  <c:v>5.2364162199999953</c:v>
                </c:pt>
                <c:pt idx="18">
                  <c:v>5.7145763199999919</c:v>
                </c:pt>
                <c:pt idx="19">
                  <c:v>6.2053367899999996</c:v>
                </c:pt>
                <c:pt idx="20">
                  <c:v>7.2106380400000001</c:v>
                </c:pt>
                <c:pt idx="21">
                  <c:v>7.9139464500000001</c:v>
                </c:pt>
                <c:pt idx="22">
                  <c:v>8.5799538700000006</c:v>
                </c:pt>
                <c:pt idx="23">
                  <c:v>9.5115901300000001</c:v>
                </c:pt>
                <c:pt idx="24">
                  <c:v>10.09584490000001</c:v>
                </c:pt>
                <c:pt idx="25">
                  <c:v>10.74806169999999</c:v>
                </c:pt>
                <c:pt idx="26">
                  <c:v>10.759587000000009</c:v>
                </c:pt>
                <c:pt idx="27">
                  <c:v>11.643782100000001</c:v>
                </c:pt>
                <c:pt idx="28">
                  <c:v>11.6606796</c:v>
                </c:pt>
                <c:pt idx="29">
                  <c:v>12.145481500000002</c:v>
                </c:pt>
                <c:pt idx="30">
                  <c:v>12.9008038</c:v>
                </c:pt>
                <c:pt idx="31">
                  <c:v>13.4444692</c:v>
                </c:pt>
                <c:pt idx="32">
                  <c:v>14.3138091</c:v>
                </c:pt>
                <c:pt idx="33">
                  <c:v>14.997053300000001</c:v>
                </c:pt>
                <c:pt idx="34">
                  <c:v>15.711979599999999</c:v>
                </c:pt>
                <c:pt idx="35">
                  <c:v>16.428420399999975</c:v>
                </c:pt>
                <c:pt idx="36">
                  <c:v>18.056506499999987</c:v>
                </c:pt>
                <c:pt idx="37">
                  <c:v>16.973445300000002</c:v>
                </c:pt>
                <c:pt idx="38">
                  <c:v>17.144655600000018</c:v>
                </c:pt>
                <c:pt idx="39">
                  <c:v>17.8846645</c:v>
                </c:pt>
                <c:pt idx="40">
                  <c:v>19.092669099999974</c:v>
                </c:pt>
                <c:pt idx="41">
                  <c:v>19.955380000000002</c:v>
                </c:pt>
                <c:pt idx="42">
                  <c:v>20.830946600000001</c:v>
                </c:pt>
                <c:pt idx="43">
                  <c:v>21.326897700000018</c:v>
                </c:pt>
                <c:pt idx="44">
                  <c:v>21.775477899999974</c:v>
                </c:pt>
                <c:pt idx="45">
                  <c:v>22.5077955</c:v>
                </c:pt>
                <c:pt idx="46">
                  <c:v>23.0208163</c:v>
                </c:pt>
                <c:pt idx="47">
                  <c:v>23.341342899999976</c:v>
                </c:pt>
                <c:pt idx="48">
                  <c:v>24.320282599999977</c:v>
                </c:pt>
                <c:pt idx="49">
                  <c:v>23.771091999999999</c:v>
                </c:pt>
                <c:pt idx="50">
                  <c:v>23.724928999999999</c:v>
                </c:pt>
                <c:pt idx="51">
                  <c:v>24.480613699999964</c:v>
                </c:pt>
                <c:pt idx="52">
                  <c:v>25.025614199999989</c:v>
                </c:pt>
                <c:pt idx="53">
                  <c:v>25.558037899999977</c:v>
                </c:pt>
                <c:pt idx="54">
                  <c:v>26.065137999999976</c:v>
                </c:pt>
                <c:pt idx="55">
                  <c:v>26.789855800000005</c:v>
                </c:pt>
                <c:pt idx="56">
                  <c:v>26.816783000000001</c:v>
                </c:pt>
                <c:pt idx="57">
                  <c:v>27.307781899999988</c:v>
                </c:pt>
                <c:pt idx="58">
                  <c:v>27.769736399999964</c:v>
                </c:pt>
                <c:pt idx="59">
                  <c:v>28.211324900000001</c:v>
                </c:pt>
                <c:pt idx="60">
                  <c:v>29.0315765</c:v>
                </c:pt>
                <c:pt idx="61">
                  <c:v>29.3491842</c:v>
                </c:pt>
                <c:pt idx="62">
                  <c:v>29.360912899999978</c:v>
                </c:pt>
                <c:pt idx="63">
                  <c:v>29.648236299999976</c:v>
                </c:pt>
                <c:pt idx="64">
                  <c:v>29.629613599999978</c:v>
                </c:pt>
                <c:pt idx="65">
                  <c:v>29.9081841</c:v>
                </c:pt>
                <c:pt idx="66">
                  <c:v>30.173754500000001</c:v>
                </c:pt>
                <c:pt idx="67">
                  <c:v>30.4243454</c:v>
                </c:pt>
                <c:pt idx="68">
                  <c:v>30.735457799999999</c:v>
                </c:pt>
                <c:pt idx="69">
                  <c:v>30.916193700000001</c:v>
                </c:pt>
                <c:pt idx="70">
                  <c:v>30.911054200000017</c:v>
                </c:pt>
                <c:pt idx="71">
                  <c:v>31.059563300000001</c:v>
                </c:pt>
                <c:pt idx="72">
                  <c:v>31.217214400000017</c:v>
                </c:pt>
                <c:pt idx="73">
                  <c:v>31.502982200000002</c:v>
                </c:pt>
                <c:pt idx="74">
                  <c:v>31.495238499999989</c:v>
                </c:pt>
                <c:pt idx="75">
                  <c:v>31.611605300000019</c:v>
                </c:pt>
                <c:pt idx="76">
                  <c:v>31.770187700000001</c:v>
                </c:pt>
                <c:pt idx="77">
                  <c:v>31.895763899999977</c:v>
                </c:pt>
                <c:pt idx="78">
                  <c:v>32.0887435</c:v>
                </c:pt>
                <c:pt idx="79">
                  <c:v>32.179947800000001</c:v>
                </c:pt>
                <c:pt idx="80">
                  <c:v>32.168448700000013</c:v>
                </c:pt>
                <c:pt idx="81">
                  <c:v>30.852179599999989</c:v>
                </c:pt>
                <c:pt idx="82">
                  <c:v>31.378548299999977</c:v>
                </c:pt>
                <c:pt idx="83">
                  <c:v>31.905620799999976</c:v>
                </c:pt>
                <c:pt idx="84">
                  <c:v>32.076562900000013</c:v>
                </c:pt>
              </c:numCache>
            </c:numRef>
          </c:xVal>
          <c:yVal>
            <c:numRef>
              <c:f>HG!$F$13:$F$97</c:f>
              <c:numCache>
                <c:formatCode>0.00E+00</c:formatCode>
                <c:ptCount val="85"/>
                <c:pt idx="0">
                  <c:v>18629815600</c:v>
                </c:pt>
                <c:pt idx="1">
                  <c:v>18661555300</c:v>
                </c:pt>
                <c:pt idx="2">
                  <c:v>18649776300</c:v>
                </c:pt>
                <c:pt idx="3">
                  <c:v>18569801700</c:v>
                </c:pt>
                <c:pt idx="4">
                  <c:v>18140892000</c:v>
                </c:pt>
                <c:pt idx="5">
                  <c:v>17869153900</c:v>
                </c:pt>
                <c:pt idx="6">
                  <c:v>17546927400</c:v>
                </c:pt>
                <c:pt idx="7">
                  <c:v>17318849300</c:v>
                </c:pt>
                <c:pt idx="8">
                  <c:v>16873469300</c:v>
                </c:pt>
                <c:pt idx="9">
                  <c:v>16313786000</c:v>
                </c:pt>
                <c:pt idx="10">
                  <c:v>15843859200</c:v>
                </c:pt>
                <c:pt idx="11">
                  <c:v>15312736900</c:v>
                </c:pt>
                <c:pt idx="12">
                  <c:v>18735621600</c:v>
                </c:pt>
                <c:pt idx="13">
                  <c:v>18734578400</c:v>
                </c:pt>
                <c:pt idx="14">
                  <c:v>18697050200</c:v>
                </c:pt>
                <c:pt idx="15">
                  <c:v>18602208100</c:v>
                </c:pt>
                <c:pt idx="16">
                  <c:v>18450377300</c:v>
                </c:pt>
                <c:pt idx="17">
                  <c:v>18305339600</c:v>
                </c:pt>
                <c:pt idx="18">
                  <c:v>18172449700</c:v>
                </c:pt>
                <c:pt idx="19">
                  <c:v>18010942000</c:v>
                </c:pt>
                <c:pt idx="20">
                  <c:v>17793288900</c:v>
                </c:pt>
                <c:pt idx="21">
                  <c:v>17535385000</c:v>
                </c:pt>
                <c:pt idx="22">
                  <c:v>17304546400</c:v>
                </c:pt>
                <c:pt idx="23">
                  <c:v>17071536900</c:v>
                </c:pt>
                <c:pt idx="24">
                  <c:v>16881045800</c:v>
                </c:pt>
                <c:pt idx="25">
                  <c:v>16693762500</c:v>
                </c:pt>
                <c:pt idx="26">
                  <c:v>16705494200</c:v>
                </c:pt>
                <c:pt idx="27">
                  <c:v>16421389400</c:v>
                </c:pt>
                <c:pt idx="28">
                  <c:v>16478307400</c:v>
                </c:pt>
                <c:pt idx="29">
                  <c:v>16299071000</c:v>
                </c:pt>
                <c:pt idx="30">
                  <c:v>16087987700</c:v>
                </c:pt>
                <c:pt idx="31">
                  <c:v>15961868500</c:v>
                </c:pt>
                <c:pt idx="32">
                  <c:v>15752460100</c:v>
                </c:pt>
                <c:pt idx="33">
                  <c:v>15759235000</c:v>
                </c:pt>
                <c:pt idx="34">
                  <c:v>15771989300</c:v>
                </c:pt>
                <c:pt idx="35">
                  <c:v>15681337000</c:v>
                </c:pt>
                <c:pt idx="36">
                  <c:v>15287910700</c:v>
                </c:pt>
                <c:pt idx="37">
                  <c:v>15524697800</c:v>
                </c:pt>
                <c:pt idx="38">
                  <c:v>15469474600</c:v>
                </c:pt>
                <c:pt idx="39">
                  <c:v>15281564000</c:v>
                </c:pt>
                <c:pt idx="40">
                  <c:v>15006658700</c:v>
                </c:pt>
                <c:pt idx="41">
                  <c:v>14794682800</c:v>
                </c:pt>
                <c:pt idx="42">
                  <c:v>14574780500</c:v>
                </c:pt>
                <c:pt idx="43">
                  <c:v>14538383900</c:v>
                </c:pt>
                <c:pt idx="44">
                  <c:v>14461138900</c:v>
                </c:pt>
                <c:pt idx="45">
                  <c:v>14347130700</c:v>
                </c:pt>
                <c:pt idx="46">
                  <c:v>14207182700</c:v>
                </c:pt>
                <c:pt idx="47">
                  <c:v>13883299700</c:v>
                </c:pt>
                <c:pt idx="48">
                  <c:v>13889589600</c:v>
                </c:pt>
                <c:pt idx="49">
                  <c:v>14173015100</c:v>
                </c:pt>
                <c:pt idx="50">
                  <c:v>14193704400</c:v>
                </c:pt>
                <c:pt idx="51">
                  <c:v>13936826700</c:v>
                </c:pt>
                <c:pt idx="52">
                  <c:v>13781770600</c:v>
                </c:pt>
                <c:pt idx="53">
                  <c:v>13542740500</c:v>
                </c:pt>
                <c:pt idx="54">
                  <c:v>13328931600</c:v>
                </c:pt>
                <c:pt idx="55">
                  <c:v>12981932900</c:v>
                </c:pt>
                <c:pt idx="56">
                  <c:v>13019431700</c:v>
                </c:pt>
                <c:pt idx="57">
                  <c:v>12769379300</c:v>
                </c:pt>
                <c:pt idx="58">
                  <c:v>12501637900</c:v>
                </c:pt>
                <c:pt idx="59">
                  <c:v>12231673100</c:v>
                </c:pt>
                <c:pt idx="60">
                  <c:v>11531179600</c:v>
                </c:pt>
                <c:pt idx="61">
                  <c:v>11229655200</c:v>
                </c:pt>
                <c:pt idx="62">
                  <c:v>11220838400</c:v>
                </c:pt>
                <c:pt idx="63">
                  <c:v>10898282600</c:v>
                </c:pt>
                <c:pt idx="64">
                  <c:v>10915482800</c:v>
                </c:pt>
                <c:pt idx="65">
                  <c:v>10578655900</c:v>
                </c:pt>
                <c:pt idx="66">
                  <c:v>10242188600</c:v>
                </c:pt>
                <c:pt idx="67">
                  <c:v>9950087560</c:v>
                </c:pt>
                <c:pt idx="68">
                  <c:v>9533577400</c:v>
                </c:pt>
                <c:pt idx="69">
                  <c:v>9283305780</c:v>
                </c:pt>
                <c:pt idx="70">
                  <c:v>9226031710</c:v>
                </c:pt>
                <c:pt idx="71">
                  <c:v>8990907780</c:v>
                </c:pt>
                <c:pt idx="72">
                  <c:v>8753603550</c:v>
                </c:pt>
                <c:pt idx="73">
                  <c:v>8320674800</c:v>
                </c:pt>
                <c:pt idx="74">
                  <c:v>8300056330</c:v>
                </c:pt>
                <c:pt idx="75">
                  <c:v>8105695390</c:v>
                </c:pt>
                <c:pt idx="76">
                  <c:v>7856217400</c:v>
                </c:pt>
                <c:pt idx="77">
                  <c:v>7634305100</c:v>
                </c:pt>
                <c:pt idx="78">
                  <c:v>7641928290</c:v>
                </c:pt>
                <c:pt idx="79">
                  <c:v>7165784130</c:v>
                </c:pt>
                <c:pt idx="80">
                  <c:v>7168859390</c:v>
                </c:pt>
                <c:pt idx="81">
                  <c:v>8991824130</c:v>
                </c:pt>
                <c:pt idx="82">
                  <c:v>8328458400</c:v>
                </c:pt>
                <c:pt idx="83">
                  <c:v>7593111590</c:v>
                </c:pt>
                <c:pt idx="84">
                  <c:v>7478201890</c:v>
                </c:pt>
              </c:numCache>
            </c:numRef>
          </c:yVal>
        </c:ser>
        <c:ser>
          <c:idx val="2"/>
          <c:order val="2"/>
          <c:spPr>
            <a:ln w="28575">
              <a:noFill/>
            </a:ln>
          </c:spPr>
          <c:marker>
            <c:symbol val="square"/>
            <c:size val="5"/>
            <c:spPr>
              <a:solidFill>
                <a:srgbClr val="FF6600"/>
              </a:solidFill>
              <a:ln>
                <a:solidFill>
                  <a:srgbClr val="FF6600"/>
                </a:solidFill>
                <a:prstDash val="solid"/>
              </a:ln>
            </c:spPr>
          </c:marker>
          <c:xVal>
            <c:numRef>
              <c:f>HG!$C$98:$C$160</c:f>
              <c:numCache>
                <c:formatCode>0.00E+00</c:formatCode>
                <c:ptCount val="63"/>
                <c:pt idx="0">
                  <c:v>21.2282151</c:v>
                </c:pt>
                <c:pt idx="1">
                  <c:v>30.9969249</c:v>
                </c:pt>
                <c:pt idx="2">
                  <c:v>31.275099699999974</c:v>
                </c:pt>
                <c:pt idx="3">
                  <c:v>31.494111400000001</c:v>
                </c:pt>
                <c:pt idx="4">
                  <c:v>31.609241099999988</c:v>
                </c:pt>
                <c:pt idx="5">
                  <c:v>31.885492999999975</c:v>
                </c:pt>
                <c:pt idx="6">
                  <c:v>32.079793100000003</c:v>
                </c:pt>
                <c:pt idx="7">
                  <c:v>32.214093200000001</c:v>
                </c:pt>
                <c:pt idx="8">
                  <c:v>32.162153900000071</c:v>
                </c:pt>
                <c:pt idx="9">
                  <c:v>31.6438326</c:v>
                </c:pt>
                <c:pt idx="10">
                  <c:v>30.9048233</c:v>
                </c:pt>
                <c:pt idx="11">
                  <c:v>30.480780399999976</c:v>
                </c:pt>
                <c:pt idx="12">
                  <c:v>29.953519199999977</c:v>
                </c:pt>
                <c:pt idx="13">
                  <c:v>29.360854900000017</c:v>
                </c:pt>
                <c:pt idx="14">
                  <c:v>28.7145926</c:v>
                </c:pt>
                <c:pt idx="15">
                  <c:v>28.044364000000005</c:v>
                </c:pt>
                <c:pt idx="16">
                  <c:v>28.390886500000001</c:v>
                </c:pt>
                <c:pt idx="17">
                  <c:v>27.597343899999974</c:v>
                </c:pt>
                <c:pt idx="18">
                  <c:v>26.7197605</c:v>
                </c:pt>
                <c:pt idx="19">
                  <c:v>25.708563300000002</c:v>
                </c:pt>
                <c:pt idx="20">
                  <c:v>25.015679299999977</c:v>
                </c:pt>
                <c:pt idx="21">
                  <c:v>23.656102300000001</c:v>
                </c:pt>
                <c:pt idx="22">
                  <c:v>23.694609499999999</c:v>
                </c:pt>
                <c:pt idx="23">
                  <c:v>24.797128300000001</c:v>
                </c:pt>
                <c:pt idx="24">
                  <c:v>23.532651600000001</c:v>
                </c:pt>
                <c:pt idx="25">
                  <c:v>22.730859000000017</c:v>
                </c:pt>
                <c:pt idx="26">
                  <c:v>21.998713499999976</c:v>
                </c:pt>
                <c:pt idx="27">
                  <c:v>21.011666999999999</c:v>
                </c:pt>
                <c:pt idx="28">
                  <c:v>20.058888199999998</c:v>
                </c:pt>
                <c:pt idx="29">
                  <c:v>19.074825100000034</c:v>
                </c:pt>
                <c:pt idx="30">
                  <c:v>18.193518900000001</c:v>
                </c:pt>
                <c:pt idx="31">
                  <c:v>17.473723499999974</c:v>
                </c:pt>
                <c:pt idx="32">
                  <c:v>16.654819900000017</c:v>
                </c:pt>
                <c:pt idx="33">
                  <c:v>16.048143699999976</c:v>
                </c:pt>
                <c:pt idx="34">
                  <c:v>15.758350399999999</c:v>
                </c:pt>
                <c:pt idx="35">
                  <c:v>14.568034300000004</c:v>
                </c:pt>
                <c:pt idx="36">
                  <c:v>13.805646300000019</c:v>
                </c:pt>
                <c:pt idx="37">
                  <c:v>12.924771599999998</c:v>
                </c:pt>
                <c:pt idx="38">
                  <c:v>12.126938600000001</c:v>
                </c:pt>
                <c:pt idx="39">
                  <c:v>11.529600500000004</c:v>
                </c:pt>
                <c:pt idx="40">
                  <c:v>10.707596000000002</c:v>
                </c:pt>
                <c:pt idx="41">
                  <c:v>10.161928099999999</c:v>
                </c:pt>
                <c:pt idx="42">
                  <c:v>9.145967859999999</c:v>
                </c:pt>
                <c:pt idx="43">
                  <c:v>8.3945586400000014</c:v>
                </c:pt>
                <c:pt idx="44">
                  <c:v>7.3555872299999905</c:v>
                </c:pt>
                <c:pt idx="45">
                  <c:v>6.7230773599999951</c:v>
                </c:pt>
                <c:pt idx="46">
                  <c:v>6.7414633400000046</c:v>
                </c:pt>
                <c:pt idx="47">
                  <c:v>6.7475677799999954</c:v>
                </c:pt>
                <c:pt idx="48">
                  <c:v>6.1722894899999998</c:v>
                </c:pt>
                <c:pt idx="49">
                  <c:v>5.3558555499999905</c:v>
                </c:pt>
                <c:pt idx="50">
                  <c:v>4.7872895900000003</c:v>
                </c:pt>
                <c:pt idx="51">
                  <c:v>4.1876579699999938</c:v>
                </c:pt>
                <c:pt idx="52">
                  <c:v>3.5778400499999998</c:v>
                </c:pt>
                <c:pt idx="53">
                  <c:v>3.0613913800000012</c:v>
                </c:pt>
                <c:pt idx="54">
                  <c:v>2.5051012400000023</c:v>
                </c:pt>
                <c:pt idx="55">
                  <c:v>2.0439162500000023</c:v>
                </c:pt>
                <c:pt idx="56">
                  <c:v>1.8179488099999999</c:v>
                </c:pt>
                <c:pt idx="57">
                  <c:v>1.5871118499999999</c:v>
                </c:pt>
                <c:pt idx="58">
                  <c:v>1.3280313499999998</c:v>
                </c:pt>
                <c:pt idx="59">
                  <c:v>1.07443957</c:v>
                </c:pt>
                <c:pt idx="60">
                  <c:v>0.86605428799999995</c:v>
                </c:pt>
                <c:pt idx="61">
                  <c:v>0.71836952300000001</c:v>
                </c:pt>
                <c:pt idx="62">
                  <c:v>0.604582815</c:v>
                </c:pt>
              </c:numCache>
            </c:numRef>
          </c:xVal>
          <c:yVal>
            <c:numRef>
              <c:f>HG!$F$98:$F$160</c:f>
              <c:numCache>
                <c:formatCode>0.00E+00</c:formatCode>
                <c:ptCount val="63"/>
                <c:pt idx="0">
                  <c:v>12010866800</c:v>
                </c:pt>
                <c:pt idx="1">
                  <c:v>7008099740</c:v>
                </c:pt>
                <c:pt idx="2">
                  <c:v>6723088840</c:v>
                </c:pt>
                <c:pt idx="3">
                  <c:v>6457117940</c:v>
                </c:pt>
                <c:pt idx="4">
                  <c:v>6316302760</c:v>
                </c:pt>
                <c:pt idx="5">
                  <c:v>5926062680</c:v>
                </c:pt>
                <c:pt idx="6">
                  <c:v>5590197840</c:v>
                </c:pt>
                <c:pt idx="7">
                  <c:v>5443384720</c:v>
                </c:pt>
                <c:pt idx="8">
                  <c:v>5480465120</c:v>
                </c:pt>
                <c:pt idx="9">
                  <c:v>6010294900</c:v>
                </c:pt>
                <c:pt idx="10">
                  <c:v>6883115090</c:v>
                </c:pt>
                <c:pt idx="11">
                  <c:v>7500167760</c:v>
                </c:pt>
                <c:pt idx="12">
                  <c:v>7965684930</c:v>
                </c:pt>
                <c:pt idx="13">
                  <c:v>8502895880</c:v>
                </c:pt>
                <c:pt idx="14">
                  <c:v>9065389250</c:v>
                </c:pt>
                <c:pt idx="15">
                  <c:v>9500108850</c:v>
                </c:pt>
                <c:pt idx="16">
                  <c:v>9307207700</c:v>
                </c:pt>
                <c:pt idx="17">
                  <c:v>9747339450</c:v>
                </c:pt>
                <c:pt idx="18">
                  <c:v>10132534200</c:v>
                </c:pt>
                <c:pt idx="19">
                  <c:v>10509845200</c:v>
                </c:pt>
                <c:pt idx="20">
                  <c:v>10706901500</c:v>
                </c:pt>
                <c:pt idx="21">
                  <c:v>11043741900</c:v>
                </c:pt>
                <c:pt idx="22">
                  <c:v>11998627700</c:v>
                </c:pt>
                <c:pt idx="23">
                  <c:v>11620080300</c:v>
                </c:pt>
                <c:pt idx="24">
                  <c:v>12371492200</c:v>
                </c:pt>
                <c:pt idx="25">
                  <c:v>12194466200</c:v>
                </c:pt>
                <c:pt idx="26">
                  <c:v>12389759800</c:v>
                </c:pt>
                <c:pt idx="27">
                  <c:v>12635822200</c:v>
                </c:pt>
                <c:pt idx="28">
                  <c:v>12878448500</c:v>
                </c:pt>
                <c:pt idx="29">
                  <c:v>13097475600</c:v>
                </c:pt>
                <c:pt idx="30">
                  <c:v>13288054500</c:v>
                </c:pt>
                <c:pt idx="31">
                  <c:v>13445611100</c:v>
                </c:pt>
                <c:pt idx="32">
                  <c:v>13579189200</c:v>
                </c:pt>
                <c:pt idx="33">
                  <c:v>13737634400</c:v>
                </c:pt>
                <c:pt idx="34">
                  <c:v>14622704000</c:v>
                </c:pt>
                <c:pt idx="35">
                  <c:v>14917856900</c:v>
                </c:pt>
                <c:pt idx="36">
                  <c:v>14975873600</c:v>
                </c:pt>
                <c:pt idx="37">
                  <c:v>15112695100</c:v>
                </c:pt>
                <c:pt idx="38">
                  <c:v>15305760200</c:v>
                </c:pt>
                <c:pt idx="39">
                  <c:v>15444612300</c:v>
                </c:pt>
                <c:pt idx="40">
                  <c:v>15504032100</c:v>
                </c:pt>
                <c:pt idx="41">
                  <c:v>15584451200</c:v>
                </c:pt>
                <c:pt idx="42">
                  <c:v>15765871300</c:v>
                </c:pt>
                <c:pt idx="43">
                  <c:v>15794206600</c:v>
                </c:pt>
                <c:pt idx="44">
                  <c:v>15814342200</c:v>
                </c:pt>
                <c:pt idx="45">
                  <c:v>15788771800</c:v>
                </c:pt>
                <c:pt idx="46">
                  <c:v>19721313100</c:v>
                </c:pt>
                <c:pt idx="47">
                  <c:v>19640273600</c:v>
                </c:pt>
                <c:pt idx="48">
                  <c:v>19673233200</c:v>
                </c:pt>
                <c:pt idx="49">
                  <c:v>19512637200</c:v>
                </c:pt>
                <c:pt idx="50">
                  <c:v>19562964900</c:v>
                </c:pt>
                <c:pt idx="51">
                  <c:v>19446189700</c:v>
                </c:pt>
                <c:pt idx="52">
                  <c:v>19487665200</c:v>
                </c:pt>
                <c:pt idx="53">
                  <c:v>19481171600</c:v>
                </c:pt>
                <c:pt idx="54">
                  <c:v>19502843500</c:v>
                </c:pt>
                <c:pt idx="55">
                  <c:v>19448376600</c:v>
                </c:pt>
                <c:pt idx="56">
                  <c:v>19355320800</c:v>
                </c:pt>
                <c:pt idx="57">
                  <c:v>18884890800</c:v>
                </c:pt>
                <c:pt idx="58">
                  <c:v>18333994500</c:v>
                </c:pt>
                <c:pt idx="59">
                  <c:v>17814235400</c:v>
                </c:pt>
                <c:pt idx="60">
                  <c:v>17074494300</c:v>
                </c:pt>
                <c:pt idx="61">
                  <c:v>16822680400</c:v>
                </c:pt>
                <c:pt idx="62">
                  <c:v>16523352800</c:v>
                </c:pt>
              </c:numCache>
            </c:numRef>
          </c:yVal>
        </c:ser>
        <c:ser>
          <c:idx val="3"/>
          <c:order val="4"/>
          <c:spPr>
            <a:ln w="28575">
              <a:noFill/>
            </a:ln>
          </c:spPr>
          <c:marker>
            <c:symbol val="square"/>
            <c:size val="5"/>
            <c:spPr>
              <a:solidFill>
                <a:srgbClr val="7030A0"/>
              </a:solidFill>
              <a:ln>
                <a:noFill/>
              </a:ln>
            </c:spPr>
          </c:marker>
          <c:xVal>
            <c:numRef>
              <c:f>HG!$H$339:$H$437</c:f>
              <c:numCache>
                <c:formatCode>0.00E+00</c:formatCode>
                <c:ptCount val="99"/>
                <c:pt idx="0">
                  <c:v>2.9721473899999977</c:v>
                </c:pt>
                <c:pt idx="1">
                  <c:v>3.3015298299999998</c:v>
                </c:pt>
                <c:pt idx="2">
                  <c:v>3.5696144899999998</c:v>
                </c:pt>
                <c:pt idx="3">
                  <c:v>3.7604173100000002</c:v>
                </c:pt>
                <c:pt idx="4">
                  <c:v>2.8468845199999997</c:v>
                </c:pt>
                <c:pt idx="5">
                  <c:v>2.0268125399999977</c:v>
                </c:pt>
                <c:pt idx="6">
                  <c:v>2.2893722700000012</c:v>
                </c:pt>
                <c:pt idx="7">
                  <c:v>1.81951116</c:v>
                </c:pt>
                <c:pt idx="8">
                  <c:v>1.5748535200000011</c:v>
                </c:pt>
                <c:pt idx="9">
                  <c:v>1.5737252799999988</c:v>
                </c:pt>
                <c:pt idx="10">
                  <c:v>1.2897689499999998</c:v>
                </c:pt>
                <c:pt idx="11">
                  <c:v>1.05515234</c:v>
                </c:pt>
                <c:pt idx="12">
                  <c:v>0.810662408</c:v>
                </c:pt>
                <c:pt idx="13">
                  <c:v>0.68392720600000056</c:v>
                </c:pt>
                <c:pt idx="14">
                  <c:v>0.57835236399999956</c:v>
                </c:pt>
                <c:pt idx="15">
                  <c:v>4.0739772900000002</c:v>
                </c:pt>
                <c:pt idx="16">
                  <c:v>4.5213387799999953</c:v>
                </c:pt>
                <c:pt idx="17">
                  <c:v>4.9209249399999919</c:v>
                </c:pt>
                <c:pt idx="18">
                  <c:v>5.2337102099999955</c:v>
                </c:pt>
                <c:pt idx="19">
                  <c:v>5.9251938699999949</c:v>
                </c:pt>
                <c:pt idx="20">
                  <c:v>6.3168724899999997</c:v>
                </c:pt>
                <c:pt idx="21">
                  <c:v>6.8118940800000001</c:v>
                </c:pt>
                <c:pt idx="22">
                  <c:v>7.5513991499999999</c:v>
                </c:pt>
                <c:pt idx="23">
                  <c:v>7.6461437099999996</c:v>
                </c:pt>
                <c:pt idx="24">
                  <c:v>8.3092094100000047</c:v>
                </c:pt>
                <c:pt idx="25">
                  <c:v>8.6238141799999983</c:v>
                </c:pt>
                <c:pt idx="26">
                  <c:v>9.1123771699999985</c:v>
                </c:pt>
                <c:pt idx="27">
                  <c:v>9.6621615400000014</c:v>
                </c:pt>
                <c:pt idx="28">
                  <c:v>10.0197319</c:v>
                </c:pt>
                <c:pt idx="29">
                  <c:v>10.623573299999999</c:v>
                </c:pt>
                <c:pt idx="30">
                  <c:v>11.084031700000001</c:v>
                </c:pt>
                <c:pt idx="31">
                  <c:v>11.713824399999998</c:v>
                </c:pt>
                <c:pt idx="32">
                  <c:v>12.1470822</c:v>
                </c:pt>
                <c:pt idx="33">
                  <c:v>12.819967800000002</c:v>
                </c:pt>
                <c:pt idx="34">
                  <c:v>13.522840200000006</c:v>
                </c:pt>
                <c:pt idx="35">
                  <c:v>14.0345341</c:v>
                </c:pt>
                <c:pt idx="36">
                  <c:v>14.4513005</c:v>
                </c:pt>
                <c:pt idx="37">
                  <c:v>15.5886663</c:v>
                </c:pt>
                <c:pt idx="38">
                  <c:v>16.177099599999988</c:v>
                </c:pt>
                <c:pt idx="39">
                  <c:v>16.761336199999977</c:v>
                </c:pt>
                <c:pt idx="40">
                  <c:v>17.351512100000001</c:v>
                </c:pt>
                <c:pt idx="41">
                  <c:v>17.658329199999987</c:v>
                </c:pt>
                <c:pt idx="42">
                  <c:v>17.413173400000005</c:v>
                </c:pt>
                <c:pt idx="43">
                  <c:v>18.325090100000001</c:v>
                </c:pt>
                <c:pt idx="44">
                  <c:v>19.215649699999975</c:v>
                </c:pt>
                <c:pt idx="45">
                  <c:v>19.546878800000005</c:v>
                </c:pt>
                <c:pt idx="46">
                  <c:v>20.208512099999979</c:v>
                </c:pt>
                <c:pt idx="47">
                  <c:v>20.078423599999976</c:v>
                </c:pt>
                <c:pt idx="48">
                  <c:v>20.326403799999987</c:v>
                </c:pt>
                <c:pt idx="49">
                  <c:v>21.1736079</c:v>
                </c:pt>
                <c:pt idx="50">
                  <c:v>21.5588467</c:v>
                </c:pt>
                <c:pt idx="51">
                  <c:v>22.307986499999998</c:v>
                </c:pt>
                <c:pt idx="52">
                  <c:v>22.595514999999978</c:v>
                </c:pt>
                <c:pt idx="53">
                  <c:v>22.956387899999989</c:v>
                </c:pt>
                <c:pt idx="54">
                  <c:v>23.402165499999999</c:v>
                </c:pt>
                <c:pt idx="55">
                  <c:v>23.819050399999998</c:v>
                </c:pt>
                <c:pt idx="56">
                  <c:v>24.282294699999976</c:v>
                </c:pt>
                <c:pt idx="57">
                  <c:v>24.693448999999987</c:v>
                </c:pt>
                <c:pt idx="58">
                  <c:v>25.103288599999999</c:v>
                </c:pt>
                <c:pt idx="59">
                  <c:v>25.528475100000001</c:v>
                </c:pt>
                <c:pt idx="60">
                  <c:v>25.928063999999981</c:v>
                </c:pt>
                <c:pt idx="61">
                  <c:v>26.8203602</c:v>
                </c:pt>
                <c:pt idx="62">
                  <c:v>27.245369399999976</c:v>
                </c:pt>
                <c:pt idx="63">
                  <c:v>27.691097200000005</c:v>
                </c:pt>
                <c:pt idx="64">
                  <c:v>28.121742599999976</c:v>
                </c:pt>
                <c:pt idx="65">
                  <c:v>28.522412199999977</c:v>
                </c:pt>
                <c:pt idx="66">
                  <c:v>28.939965399999998</c:v>
                </c:pt>
                <c:pt idx="67">
                  <c:v>29.325672499999989</c:v>
                </c:pt>
                <c:pt idx="68">
                  <c:v>29.725356599999976</c:v>
                </c:pt>
                <c:pt idx="69">
                  <c:v>30.080713199999977</c:v>
                </c:pt>
                <c:pt idx="70">
                  <c:v>30.4471509</c:v>
                </c:pt>
                <c:pt idx="71">
                  <c:v>30.783013299999975</c:v>
                </c:pt>
                <c:pt idx="72">
                  <c:v>31.104614300000001</c:v>
                </c:pt>
                <c:pt idx="73">
                  <c:v>31.363062899999989</c:v>
                </c:pt>
                <c:pt idx="74">
                  <c:v>31.638764900000005</c:v>
                </c:pt>
                <c:pt idx="75">
                  <c:v>31.864533199999986</c:v>
                </c:pt>
                <c:pt idx="76">
                  <c:v>32.076561000000005</c:v>
                </c:pt>
                <c:pt idx="77">
                  <c:v>32.484568899999999</c:v>
                </c:pt>
                <c:pt idx="78">
                  <c:v>32.648458400000003</c:v>
                </c:pt>
                <c:pt idx="79">
                  <c:v>32.9716959</c:v>
                </c:pt>
                <c:pt idx="80">
                  <c:v>33.2402856</c:v>
                </c:pt>
                <c:pt idx="81">
                  <c:v>33.464794000000005</c:v>
                </c:pt>
                <c:pt idx="82">
                  <c:v>33.653248900000001</c:v>
                </c:pt>
                <c:pt idx="83">
                  <c:v>33.744192400000003</c:v>
                </c:pt>
                <c:pt idx="84">
                  <c:v>34.014359499999998</c:v>
                </c:pt>
                <c:pt idx="85">
                  <c:v>34.2579134</c:v>
                </c:pt>
                <c:pt idx="86">
                  <c:v>34.228662500000013</c:v>
                </c:pt>
                <c:pt idx="87">
                  <c:v>28.777741299999978</c:v>
                </c:pt>
                <c:pt idx="88">
                  <c:v>31.429728799999989</c:v>
                </c:pt>
                <c:pt idx="89">
                  <c:v>32.402925700000011</c:v>
                </c:pt>
                <c:pt idx="90">
                  <c:v>32.896251200000002</c:v>
                </c:pt>
                <c:pt idx="91">
                  <c:v>34.049474699999998</c:v>
                </c:pt>
                <c:pt idx="92">
                  <c:v>34.300032700000003</c:v>
                </c:pt>
                <c:pt idx="93">
                  <c:v>34.350837099999964</c:v>
                </c:pt>
                <c:pt idx="94">
                  <c:v>34.346662899999998</c:v>
                </c:pt>
                <c:pt idx="95">
                  <c:v>34.348264899999997</c:v>
                </c:pt>
                <c:pt idx="96">
                  <c:v>34.464470900000002</c:v>
                </c:pt>
                <c:pt idx="97">
                  <c:v>34.463686399999993</c:v>
                </c:pt>
                <c:pt idx="98">
                  <c:v>34.466049599999998</c:v>
                </c:pt>
              </c:numCache>
            </c:numRef>
          </c:xVal>
          <c:yVal>
            <c:numRef>
              <c:f>HG!$I$339:$I$437</c:f>
              <c:numCache>
                <c:formatCode>0.00E+00</c:formatCode>
                <c:ptCount val="99"/>
                <c:pt idx="0">
                  <c:v>18214918300</c:v>
                </c:pt>
                <c:pt idx="1">
                  <c:v>18210807300</c:v>
                </c:pt>
                <c:pt idx="2">
                  <c:v>18222125300</c:v>
                </c:pt>
                <c:pt idx="3">
                  <c:v>18130688800</c:v>
                </c:pt>
                <c:pt idx="4">
                  <c:v>18238610500</c:v>
                </c:pt>
                <c:pt idx="5">
                  <c:v>17842008700</c:v>
                </c:pt>
                <c:pt idx="6">
                  <c:v>18122872400</c:v>
                </c:pt>
                <c:pt idx="7">
                  <c:v>17759427800</c:v>
                </c:pt>
                <c:pt idx="8">
                  <c:v>17554740000</c:v>
                </c:pt>
                <c:pt idx="9">
                  <c:v>17586554300</c:v>
                </c:pt>
                <c:pt idx="10">
                  <c:v>17244691900</c:v>
                </c:pt>
                <c:pt idx="11">
                  <c:v>16793783300</c:v>
                </c:pt>
                <c:pt idx="12">
                  <c:v>16263765300</c:v>
                </c:pt>
                <c:pt idx="13">
                  <c:v>16070016100</c:v>
                </c:pt>
                <c:pt idx="14">
                  <c:v>15784142100</c:v>
                </c:pt>
                <c:pt idx="15">
                  <c:v>19408227200</c:v>
                </c:pt>
                <c:pt idx="16">
                  <c:v>19108237600</c:v>
                </c:pt>
                <c:pt idx="17">
                  <c:v>19059736600</c:v>
                </c:pt>
                <c:pt idx="18">
                  <c:v>19080110900</c:v>
                </c:pt>
                <c:pt idx="19">
                  <c:v>18811494700</c:v>
                </c:pt>
                <c:pt idx="20">
                  <c:v>18559844800</c:v>
                </c:pt>
                <c:pt idx="21">
                  <c:v>18243050100</c:v>
                </c:pt>
                <c:pt idx="22">
                  <c:v>17906582600</c:v>
                </c:pt>
                <c:pt idx="23">
                  <c:v>17909741900</c:v>
                </c:pt>
                <c:pt idx="24">
                  <c:v>17637541100</c:v>
                </c:pt>
                <c:pt idx="25">
                  <c:v>17395892000</c:v>
                </c:pt>
                <c:pt idx="26">
                  <c:v>17049012300</c:v>
                </c:pt>
                <c:pt idx="27">
                  <c:v>16784203700</c:v>
                </c:pt>
                <c:pt idx="28">
                  <c:v>16649829000</c:v>
                </c:pt>
                <c:pt idx="29">
                  <c:v>16411678800</c:v>
                </c:pt>
                <c:pt idx="30">
                  <c:v>16276203700</c:v>
                </c:pt>
                <c:pt idx="31">
                  <c:v>16061117000</c:v>
                </c:pt>
                <c:pt idx="32">
                  <c:v>15867163600</c:v>
                </c:pt>
                <c:pt idx="33">
                  <c:v>15598543100</c:v>
                </c:pt>
                <c:pt idx="34">
                  <c:v>15308341600</c:v>
                </c:pt>
                <c:pt idx="35">
                  <c:v>15096179200</c:v>
                </c:pt>
                <c:pt idx="36">
                  <c:v>14881892200</c:v>
                </c:pt>
                <c:pt idx="37">
                  <c:v>14515985100</c:v>
                </c:pt>
                <c:pt idx="38">
                  <c:v>14310627500</c:v>
                </c:pt>
                <c:pt idx="39">
                  <c:v>14093970800</c:v>
                </c:pt>
                <c:pt idx="40">
                  <c:v>13936514100</c:v>
                </c:pt>
                <c:pt idx="41">
                  <c:v>13765851800</c:v>
                </c:pt>
                <c:pt idx="42">
                  <c:v>13831617600</c:v>
                </c:pt>
                <c:pt idx="43">
                  <c:v>13497614400</c:v>
                </c:pt>
                <c:pt idx="44">
                  <c:v>13286917200</c:v>
                </c:pt>
                <c:pt idx="45">
                  <c:v>13182333300</c:v>
                </c:pt>
                <c:pt idx="46">
                  <c:v>12977315900</c:v>
                </c:pt>
                <c:pt idx="47">
                  <c:v>13246368700</c:v>
                </c:pt>
                <c:pt idx="48">
                  <c:v>13024160800</c:v>
                </c:pt>
                <c:pt idx="49">
                  <c:v>12991652700</c:v>
                </c:pt>
                <c:pt idx="50">
                  <c:v>12866552500</c:v>
                </c:pt>
                <c:pt idx="51">
                  <c:v>12622865600</c:v>
                </c:pt>
                <c:pt idx="52">
                  <c:v>12402574200</c:v>
                </c:pt>
                <c:pt idx="53">
                  <c:v>12268533100</c:v>
                </c:pt>
                <c:pt idx="54">
                  <c:v>12180944900</c:v>
                </c:pt>
                <c:pt idx="55">
                  <c:v>12052340600</c:v>
                </c:pt>
                <c:pt idx="56">
                  <c:v>11952603100</c:v>
                </c:pt>
                <c:pt idx="57">
                  <c:v>11833875700</c:v>
                </c:pt>
                <c:pt idx="58">
                  <c:v>11682457300</c:v>
                </c:pt>
                <c:pt idx="59">
                  <c:v>11537916000</c:v>
                </c:pt>
                <c:pt idx="60">
                  <c:v>11386764600</c:v>
                </c:pt>
                <c:pt idx="61">
                  <c:v>11051978000</c:v>
                </c:pt>
                <c:pt idx="62">
                  <c:v>10882586500</c:v>
                </c:pt>
                <c:pt idx="63">
                  <c:v>10700749100</c:v>
                </c:pt>
                <c:pt idx="64">
                  <c:v>10521077100</c:v>
                </c:pt>
                <c:pt idx="65">
                  <c:v>10311672400</c:v>
                </c:pt>
                <c:pt idx="66">
                  <c:v>10124863200</c:v>
                </c:pt>
                <c:pt idx="67">
                  <c:v>9935308340</c:v>
                </c:pt>
                <c:pt idx="68">
                  <c:v>9702544290</c:v>
                </c:pt>
                <c:pt idx="69">
                  <c:v>9513832050</c:v>
                </c:pt>
                <c:pt idx="70">
                  <c:v>9298363830</c:v>
                </c:pt>
                <c:pt idx="71">
                  <c:v>9070694990</c:v>
                </c:pt>
                <c:pt idx="72">
                  <c:v>8818905080</c:v>
                </c:pt>
                <c:pt idx="73">
                  <c:v>8609886330</c:v>
                </c:pt>
                <c:pt idx="74">
                  <c:v>8351531890</c:v>
                </c:pt>
                <c:pt idx="75">
                  <c:v>8122554000</c:v>
                </c:pt>
                <c:pt idx="76">
                  <c:v>7907592990</c:v>
                </c:pt>
                <c:pt idx="77">
                  <c:v>7480431220</c:v>
                </c:pt>
                <c:pt idx="78">
                  <c:v>7282255420</c:v>
                </c:pt>
                <c:pt idx="79">
                  <c:v>6900329230</c:v>
                </c:pt>
                <c:pt idx="80">
                  <c:v>6555538630</c:v>
                </c:pt>
                <c:pt idx="81">
                  <c:v>6267859990</c:v>
                </c:pt>
                <c:pt idx="82">
                  <c:v>5966068090</c:v>
                </c:pt>
                <c:pt idx="83">
                  <c:v>5851022910</c:v>
                </c:pt>
                <c:pt idx="84">
                  <c:v>5522012800</c:v>
                </c:pt>
                <c:pt idx="85">
                  <c:v>5557157410</c:v>
                </c:pt>
                <c:pt idx="86">
                  <c:v>5125839170</c:v>
                </c:pt>
                <c:pt idx="87">
                  <c:v>10626804300</c:v>
                </c:pt>
                <c:pt idx="88">
                  <c:v>9117014960</c:v>
                </c:pt>
                <c:pt idx="89">
                  <c:v>8100927260</c:v>
                </c:pt>
                <c:pt idx="90">
                  <c:v>7412917880</c:v>
                </c:pt>
                <c:pt idx="91">
                  <c:v>5668016430</c:v>
                </c:pt>
                <c:pt idx="92">
                  <c:v>5321325710</c:v>
                </c:pt>
                <c:pt idx="93">
                  <c:v>5137960890</c:v>
                </c:pt>
                <c:pt idx="94">
                  <c:v>5136475190</c:v>
                </c:pt>
                <c:pt idx="95">
                  <c:v>5188431390</c:v>
                </c:pt>
                <c:pt idx="96">
                  <c:v>4861890140</c:v>
                </c:pt>
                <c:pt idx="97">
                  <c:v>4866329120</c:v>
                </c:pt>
                <c:pt idx="98">
                  <c:v>4871231100</c:v>
                </c:pt>
              </c:numCache>
            </c:numRef>
          </c:yVal>
        </c:ser>
        <c:axId val="89858816"/>
        <c:axId val="89861120"/>
      </c:scatterChart>
      <c:scatterChart>
        <c:scatterStyle val="lineMarker"/>
        <c:ser>
          <c:idx val="1"/>
          <c:order val="1"/>
          <c:spPr>
            <a:ln w="28575">
              <a:noFill/>
            </a:ln>
          </c:spPr>
          <c:marker>
            <c:symbol val="circle"/>
            <c:size val="5"/>
            <c:spPr>
              <a:solidFill>
                <a:srgbClr val="339966"/>
              </a:solidFill>
              <a:ln>
                <a:solidFill>
                  <a:srgbClr val="339966"/>
                </a:solidFill>
                <a:prstDash val="solid"/>
              </a:ln>
            </c:spPr>
          </c:marker>
          <c:dPt>
            <c:idx val="40"/>
            <c:marker>
              <c:symbol val="none"/>
            </c:marker>
          </c:dPt>
          <c:dPt>
            <c:idx val="41"/>
            <c:marker>
              <c:symbol val="none"/>
            </c:marker>
          </c:dPt>
          <c:dPt>
            <c:idx val="43"/>
            <c:marker>
              <c:symbol val="none"/>
            </c:marker>
          </c:dPt>
          <c:dPt>
            <c:idx val="65"/>
            <c:marker>
              <c:symbol val="none"/>
            </c:marker>
          </c:dPt>
          <c:dPt>
            <c:idx val="72"/>
            <c:marker>
              <c:symbol val="none"/>
            </c:marker>
          </c:dPt>
          <c:dPt>
            <c:idx val="84"/>
            <c:marker>
              <c:symbol val="none"/>
            </c:marker>
          </c:dPt>
          <c:xVal>
            <c:numRef>
              <c:f>HG!$C$13:$C$97</c:f>
              <c:numCache>
                <c:formatCode>0.00E+00</c:formatCode>
                <c:ptCount val="85"/>
                <c:pt idx="0">
                  <c:v>3.2304413299999997</c:v>
                </c:pt>
                <c:pt idx="1">
                  <c:v>2.9467397100000001</c:v>
                </c:pt>
                <c:pt idx="2">
                  <c:v>2.6989459499999997</c:v>
                </c:pt>
                <c:pt idx="3">
                  <c:v>2.2357528999999987</c:v>
                </c:pt>
                <c:pt idx="4">
                  <c:v>1.73917546</c:v>
                </c:pt>
                <c:pt idx="5">
                  <c:v>1.5407405700000001</c:v>
                </c:pt>
                <c:pt idx="6">
                  <c:v>1.3749815000000001</c:v>
                </c:pt>
                <c:pt idx="7">
                  <c:v>1.0802764300000001</c:v>
                </c:pt>
                <c:pt idx="8">
                  <c:v>0.985138913</c:v>
                </c:pt>
                <c:pt idx="9">
                  <c:v>0.80285669199999998</c:v>
                </c:pt>
                <c:pt idx="10">
                  <c:v>0.62327812700000051</c:v>
                </c:pt>
                <c:pt idx="11">
                  <c:v>0.54569041000000085</c:v>
                </c:pt>
                <c:pt idx="12">
                  <c:v>3.0033074900000001</c:v>
                </c:pt>
                <c:pt idx="13">
                  <c:v>3.496026639999998</c:v>
                </c:pt>
                <c:pt idx="14">
                  <c:v>3.8667604099999977</c:v>
                </c:pt>
                <c:pt idx="15">
                  <c:v>4.4905886800000001</c:v>
                </c:pt>
                <c:pt idx="16">
                  <c:v>4.8871389399999918</c:v>
                </c:pt>
                <c:pt idx="17">
                  <c:v>5.2364162199999953</c:v>
                </c:pt>
                <c:pt idx="18">
                  <c:v>5.7145763199999919</c:v>
                </c:pt>
                <c:pt idx="19">
                  <c:v>6.2053367899999996</c:v>
                </c:pt>
                <c:pt idx="20">
                  <c:v>7.2106380400000001</c:v>
                </c:pt>
                <c:pt idx="21">
                  <c:v>7.9139464500000001</c:v>
                </c:pt>
                <c:pt idx="22">
                  <c:v>8.5799538700000006</c:v>
                </c:pt>
                <c:pt idx="23">
                  <c:v>9.5115901300000001</c:v>
                </c:pt>
                <c:pt idx="24">
                  <c:v>10.09584490000001</c:v>
                </c:pt>
                <c:pt idx="25">
                  <c:v>10.74806169999999</c:v>
                </c:pt>
                <c:pt idx="26">
                  <c:v>10.759587000000009</c:v>
                </c:pt>
                <c:pt idx="27">
                  <c:v>11.643782100000001</c:v>
                </c:pt>
                <c:pt idx="28">
                  <c:v>11.6606796</c:v>
                </c:pt>
                <c:pt idx="29">
                  <c:v>12.145481500000002</c:v>
                </c:pt>
                <c:pt idx="30">
                  <c:v>12.9008038</c:v>
                </c:pt>
                <c:pt idx="31">
                  <c:v>13.4444692</c:v>
                </c:pt>
                <c:pt idx="32">
                  <c:v>14.3138091</c:v>
                </c:pt>
                <c:pt idx="33">
                  <c:v>14.997053300000001</c:v>
                </c:pt>
                <c:pt idx="34">
                  <c:v>15.711979599999999</c:v>
                </c:pt>
                <c:pt idx="35">
                  <c:v>16.428420399999975</c:v>
                </c:pt>
                <c:pt idx="36">
                  <c:v>18.056506499999987</c:v>
                </c:pt>
                <c:pt idx="37">
                  <c:v>16.973445300000002</c:v>
                </c:pt>
                <c:pt idx="38">
                  <c:v>17.144655600000018</c:v>
                </c:pt>
                <c:pt idx="39">
                  <c:v>17.8846645</c:v>
                </c:pt>
                <c:pt idx="40">
                  <c:v>19.092669099999974</c:v>
                </c:pt>
                <c:pt idx="41">
                  <c:v>19.955380000000002</c:v>
                </c:pt>
                <c:pt idx="42">
                  <c:v>20.830946600000001</c:v>
                </c:pt>
                <c:pt idx="43">
                  <c:v>21.326897700000018</c:v>
                </c:pt>
                <c:pt idx="44">
                  <c:v>21.775477899999974</c:v>
                </c:pt>
                <c:pt idx="45">
                  <c:v>22.5077955</c:v>
                </c:pt>
                <c:pt idx="46">
                  <c:v>23.0208163</c:v>
                </c:pt>
                <c:pt idx="47">
                  <c:v>23.341342899999976</c:v>
                </c:pt>
                <c:pt idx="48">
                  <c:v>24.320282599999977</c:v>
                </c:pt>
                <c:pt idx="49">
                  <c:v>23.771091999999999</c:v>
                </c:pt>
                <c:pt idx="50">
                  <c:v>23.724928999999999</c:v>
                </c:pt>
                <c:pt idx="51">
                  <c:v>24.480613699999964</c:v>
                </c:pt>
                <c:pt idx="52">
                  <c:v>25.025614199999989</c:v>
                </c:pt>
                <c:pt idx="53">
                  <c:v>25.558037899999977</c:v>
                </c:pt>
                <c:pt idx="54">
                  <c:v>26.065137999999976</c:v>
                </c:pt>
                <c:pt idx="55">
                  <c:v>26.789855800000005</c:v>
                </c:pt>
                <c:pt idx="56">
                  <c:v>26.816783000000001</c:v>
                </c:pt>
                <c:pt idx="57">
                  <c:v>27.307781899999988</c:v>
                </c:pt>
                <c:pt idx="58">
                  <c:v>27.769736399999964</c:v>
                </c:pt>
                <c:pt idx="59">
                  <c:v>28.211324900000001</c:v>
                </c:pt>
                <c:pt idx="60">
                  <c:v>29.0315765</c:v>
                </c:pt>
                <c:pt idx="61">
                  <c:v>29.3491842</c:v>
                </c:pt>
                <c:pt idx="62">
                  <c:v>29.360912899999978</c:v>
                </c:pt>
                <c:pt idx="63">
                  <c:v>29.648236299999976</c:v>
                </c:pt>
                <c:pt idx="64">
                  <c:v>29.629613599999978</c:v>
                </c:pt>
                <c:pt idx="65">
                  <c:v>29.9081841</c:v>
                </c:pt>
                <c:pt idx="66">
                  <c:v>30.173754500000001</c:v>
                </c:pt>
                <c:pt idx="67">
                  <c:v>30.4243454</c:v>
                </c:pt>
                <c:pt idx="68">
                  <c:v>30.735457799999999</c:v>
                </c:pt>
                <c:pt idx="69">
                  <c:v>30.916193700000001</c:v>
                </c:pt>
                <c:pt idx="70">
                  <c:v>30.911054200000017</c:v>
                </c:pt>
                <c:pt idx="71">
                  <c:v>31.059563300000001</c:v>
                </c:pt>
                <c:pt idx="72">
                  <c:v>31.217214400000017</c:v>
                </c:pt>
                <c:pt idx="73">
                  <c:v>31.502982200000002</c:v>
                </c:pt>
                <c:pt idx="74">
                  <c:v>31.495238499999989</c:v>
                </c:pt>
                <c:pt idx="75">
                  <c:v>31.611605300000019</c:v>
                </c:pt>
                <c:pt idx="76">
                  <c:v>31.770187700000001</c:v>
                </c:pt>
                <c:pt idx="77">
                  <c:v>31.895763899999977</c:v>
                </c:pt>
                <c:pt idx="78">
                  <c:v>32.0887435</c:v>
                </c:pt>
                <c:pt idx="79">
                  <c:v>32.179947800000001</c:v>
                </c:pt>
                <c:pt idx="80">
                  <c:v>32.168448700000013</c:v>
                </c:pt>
                <c:pt idx="81">
                  <c:v>30.852179599999989</c:v>
                </c:pt>
                <c:pt idx="82">
                  <c:v>31.378548299999977</c:v>
                </c:pt>
                <c:pt idx="83">
                  <c:v>31.905620799999976</c:v>
                </c:pt>
                <c:pt idx="84">
                  <c:v>32.076562900000013</c:v>
                </c:pt>
              </c:numCache>
            </c:numRef>
          </c:xVal>
          <c:yVal>
            <c:numRef>
              <c:f>HG!$AF$13:$AF$97</c:f>
              <c:numCache>
                <c:formatCode>0.00E+00</c:formatCode>
                <c:ptCount val="85"/>
                <c:pt idx="0">
                  <c:v>1.5139213599999988E-2</c:v>
                </c:pt>
                <c:pt idx="1">
                  <c:v>1.4323854300000013E-2</c:v>
                </c:pt>
                <c:pt idx="2">
                  <c:v>1.5003907700000001E-2</c:v>
                </c:pt>
                <c:pt idx="3">
                  <c:v>1.4485502400000001E-2</c:v>
                </c:pt>
                <c:pt idx="4">
                  <c:v>1.3341152400000011E-2</c:v>
                </c:pt>
                <c:pt idx="5">
                  <c:v>1.47921422E-2</c:v>
                </c:pt>
                <c:pt idx="6">
                  <c:v>1.50826885E-2</c:v>
                </c:pt>
                <c:pt idx="7">
                  <c:v>1.5003907700000001E-2</c:v>
                </c:pt>
                <c:pt idx="8">
                  <c:v>1.4880939900000001E-2</c:v>
                </c:pt>
                <c:pt idx="9">
                  <c:v>1.4550671300000003E-2</c:v>
                </c:pt>
                <c:pt idx="10">
                  <c:v>1.4291741899999998E-2</c:v>
                </c:pt>
                <c:pt idx="11">
                  <c:v>1.3828945800000001E-2</c:v>
                </c:pt>
                <c:pt idx="12">
                  <c:v>1.2641533200000011E-2</c:v>
                </c:pt>
                <c:pt idx="13">
                  <c:v>1.1616754200000011E-2</c:v>
                </c:pt>
                <c:pt idx="14">
                  <c:v>1.20055175E-2</c:v>
                </c:pt>
                <c:pt idx="15">
                  <c:v>1.1444230100000001E-2</c:v>
                </c:pt>
                <c:pt idx="16">
                  <c:v>1.16602901E-2</c:v>
                </c:pt>
                <c:pt idx="17">
                  <c:v>1.094187920000003E-2</c:v>
                </c:pt>
                <c:pt idx="18">
                  <c:v>1.00925644E-2</c:v>
                </c:pt>
                <c:pt idx="19">
                  <c:v>1.0707041800000001E-2</c:v>
                </c:pt>
                <c:pt idx="20">
                  <c:v>1.10158019E-2</c:v>
                </c:pt>
                <c:pt idx="21">
                  <c:v>1.11317866E-2</c:v>
                </c:pt>
                <c:pt idx="22">
                  <c:v>1.1933878100000014E-2</c:v>
                </c:pt>
                <c:pt idx="23">
                  <c:v>1.00624071E-2</c:v>
                </c:pt>
                <c:pt idx="24">
                  <c:v>9.5847914700000047E-3</c:v>
                </c:pt>
                <c:pt idx="25">
                  <c:v>9.7438527100000005E-3</c:v>
                </c:pt>
                <c:pt idx="26">
                  <c:v>1.0321643599999998E-2</c:v>
                </c:pt>
                <c:pt idx="27">
                  <c:v>9.8685693500000175E-3</c:v>
                </c:pt>
                <c:pt idx="28">
                  <c:v>1.5506024700000013E-2</c:v>
                </c:pt>
                <c:pt idx="29">
                  <c:v>1.4068961200000001E-2</c:v>
                </c:pt>
                <c:pt idx="30">
                  <c:v>1.3777312899999998E-2</c:v>
                </c:pt>
                <c:pt idx="31">
                  <c:v>1.3654178900000001E-2</c:v>
                </c:pt>
                <c:pt idx="32">
                  <c:v>1.34112026E-2</c:v>
                </c:pt>
                <c:pt idx="33">
                  <c:v>1.2360966099999999E-2</c:v>
                </c:pt>
                <c:pt idx="34">
                  <c:v>1.13419479E-2</c:v>
                </c:pt>
                <c:pt idx="35">
                  <c:v>1.13419479E-2</c:v>
                </c:pt>
                <c:pt idx="36">
                  <c:v>1.1625448400000005E-2</c:v>
                </c:pt>
                <c:pt idx="37">
                  <c:v>1.20055175E-2</c:v>
                </c:pt>
                <c:pt idx="38">
                  <c:v>1.242586970000001E-2</c:v>
                </c:pt>
                <c:pt idx="39">
                  <c:v>1.15560769E-2</c:v>
                </c:pt>
                <c:pt idx="40">
                  <c:v>9.9948823100000153E-3</c:v>
                </c:pt>
                <c:pt idx="41">
                  <c:v>9.6423292400000006E-3</c:v>
                </c:pt>
                <c:pt idx="42">
                  <c:v>1.02141E-2</c:v>
                </c:pt>
                <c:pt idx="43">
                  <c:v>9.3931243500000108E-3</c:v>
                </c:pt>
                <c:pt idx="44">
                  <c:v>9.7365657200000014E-3</c:v>
                </c:pt>
                <c:pt idx="45">
                  <c:v>1.0100117800000001E-2</c:v>
                </c:pt>
                <c:pt idx="46">
                  <c:v>1.06750484E-2</c:v>
                </c:pt>
                <c:pt idx="47">
                  <c:v>1.2131922899999998E-2</c:v>
                </c:pt>
                <c:pt idx="48">
                  <c:v>1.2351721900000001E-2</c:v>
                </c:pt>
                <c:pt idx="49">
                  <c:v>1.4153417499999998E-2</c:v>
                </c:pt>
                <c:pt idx="50">
                  <c:v>1.4323854300000013E-2</c:v>
                </c:pt>
                <c:pt idx="51">
                  <c:v>2.1631464600000011E-2</c:v>
                </c:pt>
                <c:pt idx="52">
                  <c:v>2.2811540600000034E-2</c:v>
                </c:pt>
                <c:pt idx="53">
                  <c:v>2.9199493299999997E-2</c:v>
                </c:pt>
                <c:pt idx="54">
                  <c:v>3.3085331700000005E-2</c:v>
                </c:pt>
                <c:pt idx="55">
                  <c:v>3.4269385999999999E-2</c:v>
                </c:pt>
                <c:pt idx="56">
                  <c:v>5.9434835599999986E-2</c:v>
                </c:pt>
                <c:pt idx="57">
                  <c:v>7.2956971300000076E-2</c:v>
                </c:pt>
                <c:pt idx="58">
                  <c:v>0.11918147400000002</c:v>
                </c:pt>
                <c:pt idx="59">
                  <c:v>0.15278454000000014</c:v>
                </c:pt>
                <c:pt idx="60">
                  <c:v>0.13728309000000014</c:v>
                </c:pt>
                <c:pt idx="61">
                  <c:v>0.14850215899999999</c:v>
                </c:pt>
                <c:pt idx="62">
                  <c:v>0.16039789700000001</c:v>
                </c:pt>
                <c:pt idx="63">
                  <c:v>0.18269779300000014</c:v>
                </c:pt>
                <c:pt idx="64">
                  <c:v>0.24977353099999999</c:v>
                </c:pt>
                <c:pt idx="65">
                  <c:v>0.28599303199999998</c:v>
                </c:pt>
                <c:pt idx="66">
                  <c:v>0.35316739300000027</c:v>
                </c:pt>
                <c:pt idx="67">
                  <c:v>8.5801690000000003E-3</c:v>
                </c:pt>
                <c:pt idx="68">
                  <c:v>1.2014502599999996E-2</c:v>
                </c:pt>
                <c:pt idx="69">
                  <c:v>1.0406935899999999E-2</c:v>
                </c:pt>
                <c:pt idx="70">
                  <c:v>1.4068961200000001E-2</c:v>
                </c:pt>
                <c:pt idx="71">
                  <c:v>1.3808269500000001E-2</c:v>
                </c:pt>
                <c:pt idx="72">
                  <c:v>1.1703989200000021E-2</c:v>
                </c:pt>
                <c:pt idx="73">
                  <c:v>1.7102666499999999E-2</c:v>
                </c:pt>
                <c:pt idx="74">
                  <c:v>1.2379475300000001E-2</c:v>
                </c:pt>
                <c:pt idx="75">
                  <c:v>1.0039848299999999E-2</c:v>
                </c:pt>
                <c:pt idx="76">
                  <c:v>8.6123247400000016E-3</c:v>
                </c:pt>
                <c:pt idx="77">
                  <c:v>1.06034124E-2</c:v>
                </c:pt>
                <c:pt idx="78">
                  <c:v>9.2605496100000191E-3</c:v>
                </c:pt>
                <c:pt idx="79">
                  <c:v>9.9799384500000067E-3</c:v>
                </c:pt>
                <c:pt idx="80">
                  <c:v>1.0321643599999998E-2</c:v>
                </c:pt>
                <c:pt idx="81">
                  <c:v>1.0229394499999999E-2</c:v>
                </c:pt>
                <c:pt idx="82">
                  <c:v>1.1232173500000001E-2</c:v>
                </c:pt>
                <c:pt idx="83">
                  <c:v>1.11317866E-2</c:v>
                </c:pt>
                <c:pt idx="84">
                  <c:v>1.0469409000000011E-2</c:v>
                </c:pt>
              </c:numCache>
            </c:numRef>
          </c:yVal>
        </c:ser>
        <c:ser>
          <c:idx val="4"/>
          <c:order val="3"/>
          <c:spPr>
            <a:ln w="28575">
              <a:noFill/>
            </a:ln>
          </c:spPr>
          <c:marker>
            <c:symbol val="diamond"/>
            <c:size val="5"/>
            <c:spPr>
              <a:solidFill>
                <a:srgbClr val="800080"/>
              </a:solidFill>
              <a:ln>
                <a:solidFill>
                  <a:srgbClr val="800080"/>
                </a:solidFill>
                <a:prstDash val="solid"/>
              </a:ln>
            </c:spPr>
          </c:marker>
          <c:xVal>
            <c:numRef>
              <c:f>HG!$C$98:$C$160</c:f>
              <c:numCache>
                <c:formatCode>0.00E+00</c:formatCode>
                <c:ptCount val="63"/>
                <c:pt idx="0">
                  <c:v>21.2282151</c:v>
                </c:pt>
                <c:pt idx="1">
                  <c:v>30.9969249</c:v>
                </c:pt>
                <c:pt idx="2">
                  <c:v>31.275099699999974</c:v>
                </c:pt>
                <c:pt idx="3">
                  <c:v>31.494111400000001</c:v>
                </c:pt>
                <c:pt idx="4">
                  <c:v>31.609241099999988</c:v>
                </c:pt>
                <c:pt idx="5">
                  <c:v>31.885492999999975</c:v>
                </c:pt>
                <c:pt idx="6">
                  <c:v>32.079793100000003</c:v>
                </c:pt>
                <c:pt idx="7">
                  <c:v>32.214093200000001</c:v>
                </c:pt>
                <c:pt idx="8">
                  <c:v>32.162153900000071</c:v>
                </c:pt>
                <c:pt idx="9">
                  <c:v>31.6438326</c:v>
                </c:pt>
                <c:pt idx="10">
                  <c:v>30.9048233</c:v>
                </c:pt>
                <c:pt idx="11">
                  <c:v>30.480780399999976</c:v>
                </c:pt>
                <c:pt idx="12">
                  <c:v>29.953519199999977</c:v>
                </c:pt>
                <c:pt idx="13">
                  <c:v>29.360854900000017</c:v>
                </c:pt>
                <c:pt idx="14">
                  <c:v>28.7145926</c:v>
                </c:pt>
                <c:pt idx="15">
                  <c:v>28.044364000000005</c:v>
                </c:pt>
                <c:pt idx="16">
                  <c:v>28.390886500000001</c:v>
                </c:pt>
                <c:pt idx="17">
                  <c:v>27.597343899999974</c:v>
                </c:pt>
                <c:pt idx="18">
                  <c:v>26.7197605</c:v>
                </c:pt>
                <c:pt idx="19">
                  <c:v>25.708563300000002</c:v>
                </c:pt>
                <c:pt idx="20">
                  <c:v>25.015679299999977</c:v>
                </c:pt>
                <c:pt idx="21">
                  <c:v>23.656102300000001</c:v>
                </c:pt>
                <c:pt idx="22">
                  <c:v>23.694609499999999</c:v>
                </c:pt>
                <c:pt idx="23">
                  <c:v>24.797128300000001</c:v>
                </c:pt>
                <c:pt idx="24">
                  <c:v>23.532651600000001</c:v>
                </c:pt>
                <c:pt idx="25">
                  <c:v>22.730859000000017</c:v>
                </c:pt>
                <c:pt idx="26">
                  <c:v>21.998713499999976</c:v>
                </c:pt>
                <c:pt idx="27">
                  <c:v>21.011666999999999</c:v>
                </c:pt>
                <c:pt idx="28">
                  <c:v>20.058888199999998</c:v>
                </c:pt>
                <c:pt idx="29">
                  <c:v>19.074825100000034</c:v>
                </c:pt>
                <c:pt idx="30">
                  <c:v>18.193518900000001</c:v>
                </c:pt>
                <c:pt idx="31">
                  <c:v>17.473723499999974</c:v>
                </c:pt>
                <c:pt idx="32">
                  <c:v>16.654819900000017</c:v>
                </c:pt>
                <c:pt idx="33">
                  <c:v>16.048143699999976</c:v>
                </c:pt>
                <c:pt idx="34">
                  <c:v>15.758350399999999</c:v>
                </c:pt>
                <c:pt idx="35">
                  <c:v>14.568034300000004</c:v>
                </c:pt>
                <c:pt idx="36">
                  <c:v>13.805646300000019</c:v>
                </c:pt>
                <c:pt idx="37">
                  <c:v>12.924771599999998</c:v>
                </c:pt>
                <c:pt idx="38">
                  <c:v>12.126938600000001</c:v>
                </c:pt>
                <c:pt idx="39">
                  <c:v>11.529600500000004</c:v>
                </c:pt>
                <c:pt idx="40">
                  <c:v>10.707596000000002</c:v>
                </c:pt>
                <c:pt idx="41">
                  <c:v>10.161928099999999</c:v>
                </c:pt>
                <c:pt idx="42">
                  <c:v>9.145967859999999</c:v>
                </c:pt>
                <c:pt idx="43">
                  <c:v>8.3945586400000014</c:v>
                </c:pt>
                <c:pt idx="44">
                  <c:v>7.3555872299999905</c:v>
                </c:pt>
                <c:pt idx="45">
                  <c:v>6.7230773599999951</c:v>
                </c:pt>
                <c:pt idx="46">
                  <c:v>6.7414633400000046</c:v>
                </c:pt>
                <c:pt idx="47">
                  <c:v>6.7475677799999954</c:v>
                </c:pt>
                <c:pt idx="48">
                  <c:v>6.1722894899999998</c:v>
                </c:pt>
                <c:pt idx="49">
                  <c:v>5.3558555499999905</c:v>
                </c:pt>
                <c:pt idx="50">
                  <c:v>4.7872895900000003</c:v>
                </c:pt>
                <c:pt idx="51">
                  <c:v>4.1876579699999938</c:v>
                </c:pt>
                <c:pt idx="52">
                  <c:v>3.5778400499999998</c:v>
                </c:pt>
                <c:pt idx="53">
                  <c:v>3.0613913800000012</c:v>
                </c:pt>
                <c:pt idx="54">
                  <c:v>2.5051012400000023</c:v>
                </c:pt>
                <c:pt idx="55">
                  <c:v>2.0439162500000023</c:v>
                </c:pt>
                <c:pt idx="56">
                  <c:v>1.8179488099999999</c:v>
                </c:pt>
                <c:pt idx="57">
                  <c:v>1.5871118499999999</c:v>
                </c:pt>
                <c:pt idx="58">
                  <c:v>1.3280313499999998</c:v>
                </c:pt>
                <c:pt idx="59">
                  <c:v>1.07443957</c:v>
                </c:pt>
                <c:pt idx="60">
                  <c:v>0.86605428799999995</c:v>
                </c:pt>
                <c:pt idx="61">
                  <c:v>0.71836952300000001</c:v>
                </c:pt>
                <c:pt idx="62">
                  <c:v>0.604582815</c:v>
                </c:pt>
              </c:numCache>
            </c:numRef>
          </c:xVal>
          <c:yVal>
            <c:numRef>
              <c:f>HG!$AF$98:$AF$160</c:f>
              <c:numCache>
                <c:formatCode>0.00E+00</c:formatCode>
                <c:ptCount val="63"/>
                <c:pt idx="0">
                  <c:v>1.24165769E-2</c:v>
                </c:pt>
                <c:pt idx="1">
                  <c:v>1.00850166E-2</c:v>
                </c:pt>
                <c:pt idx="2">
                  <c:v>1.0595482599999996E-2</c:v>
                </c:pt>
                <c:pt idx="3">
                  <c:v>1.1140117800000003E-2</c:v>
                </c:pt>
                <c:pt idx="4">
                  <c:v>1.1444230100000001E-2</c:v>
                </c:pt>
                <c:pt idx="5">
                  <c:v>1.1123461600000016E-2</c:v>
                </c:pt>
                <c:pt idx="6">
                  <c:v>1.0901025700000021E-2</c:v>
                </c:pt>
                <c:pt idx="7">
                  <c:v>1.3974550000000014E-2</c:v>
                </c:pt>
                <c:pt idx="8">
                  <c:v>1.31626989E-2</c:v>
                </c:pt>
                <c:pt idx="9">
                  <c:v>1.0950068300000001E-2</c:v>
                </c:pt>
                <c:pt idx="10">
                  <c:v>1.1040553600000017E-2</c:v>
                </c:pt>
                <c:pt idx="11">
                  <c:v>1.1223773500000011E-2</c:v>
                </c:pt>
                <c:pt idx="12">
                  <c:v>1.13419479E-2</c:v>
                </c:pt>
                <c:pt idx="13">
                  <c:v>1.1032296799999996E-2</c:v>
                </c:pt>
                <c:pt idx="14">
                  <c:v>1.05165099E-2</c:v>
                </c:pt>
                <c:pt idx="15">
                  <c:v>1.0453755700000001E-2</c:v>
                </c:pt>
                <c:pt idx="16">
                  <c:v>1.1040553600000017E-2</c:v>
                </c:pt>
                <c:pt idx="17">
                  <c:v>1.1358931200000005E-2</c:v>
                </c:pt>
                <c:pt idx="18">
                  <c:v>1.4153417499999998E-2</c:v>
                </c:pt>
                <c:pt idx="19">
                  <c:v>9.1025654400000121E-3</c:v>
                </c:pt>
                <c:pt idx="20">
                  <c:v>8.2961166200000002E-3</c:v>
                </c:pt>
                <c:pt idx="21">
                  <c:v>8.2713272600000009E-3</c:v>
                </c:pt>
                <c:pt idx="22">
                  <c:v>9.950117710000015E-3</c:v>
                </c:pt>
                <c:pt idx="23">
                  <c:v>9.8464451200000087E-3</c:v>
                </c:pt>
                <c:pt idx="24">
                  <c:v>9.4991279300000123E-3</c:v>
                </c:pt>
                <c:pt idx="25">
                  <c:v>1.0500786100000001E-2</c:v>
                </c:pt>
                <c:pt idx="26">
                  <c:v>1.0229394499999999E-2</c:v>
                </c:pt>
                <c:pt idx="27">
                  <c:v>1.1115142899999998E-2</c:v>
                </c:pt>
                <c:pt idx="28">
                  <c:v>1.1040553600000017E-2</c:v>
                </c:pt>
                <c:pt idx="29">
                  <c:v>1.06590876E-2</c:v>
                </c:pt>
                <c:pt idx="30">
                  <c:v>1.0321643599999998E-2</c:v>
                </c:pt>
                <c:pt idx="31">
                  <c:v>1.1240579800000025E-2</c:v>
                </c:pt>
                <c:pt idx="32">
                  <c:v>1.0508645E-2</c:v>
                </c:pt>
                <c:pt idx="33">
                  <c:v>1.0321643599999998E-2</c:v>
                </c:pt>
                <c:pt idx="34">
                  <c:v>1.1115142899999998E-2</c:v>
                </c:pt>
                <c:pt idx="35">
                  <c:v>1.1924953300000011E-2</c:v>
                </c:pt>
                <c:pt idx="36">
                  <c:v>1.1032296799999996E-2</c:v>
                </c:pt>
                <c:pt idx="37">
                  <c:v>1.1040553600000017E-2</c:v>
                </c:pt>
                <c:pt idx="38">
                  <c:v>1.0595482599999996E-2</c:v>
                </c:pt>
                <c:pt idx="39">
                  <c:v>9.7657464300000153E-3</c:v>
                </c:pt>
                <c:pt idx="40">
                  <c:v>9.7584430600000088E-3</c:v>
                </c:pt>
                <c:pt idx="41">
                  <c:v>9.5418635699999997E-3</c:v>
                </c:pt>
                <c:pt idx="42">
                  <c:v>9.883346460000015E-3</c:v>
                </c:pt>
                <c:pt idx="43">
                  <c:v>1.0321643599999998E-2</c:v>
                </c:pt>
                <c:pt idx="44">
                  <c:v>1.0469409000000011E-2</c:v>
                </c:pt>
                <c:pt idx="45">
                  <c:v>1.07793779E-2</c:v>
                </c:pt>
                <c:pt idx="46">
                  <c:v>1.0500786100000001E-2</c:v>
                </c:pt>
                <c:pt idx="47">
                  <c:v>1.0803598400000001E-2</c:v>
                </c:pt>
                <c:pt idx="48">
                  <c:v>1.0795518800000001E-2</c:v>
                </c:pt>
                <c:pt idx="49">
                  <c:v>9.8685693500000175E-3</c:v>
                </c:pt>
                <c:pt idx="50">
                  <c:v>1.0024837199999999E-2</c:v>
                </c:pt>
                <c:pt idx="51">
                  <c:v>9.2605496100000191E-3</c:v>
                </c:pt>
                <c:pt idx="52">
                  <c:v>9.3860996500000175E-3</c:v>
                </c:pt>
                <c:pt idx="53">
                  <c:v>9.5633034300000048E-3</c:v>
                </c:pt>
                <c:pt idx="54">
                  <c:v>1.00548819E-2</c:v>
                </c:pt>
                <c:pt idx="55">
                  <c:v>1.1048816499999999E-2</c:v>
                </c:pt>
                <c:pt idx="56">
                  <c:v>1.0795518800000001E-2</c:v>
                </c:pt>
                <c:pt idx="57">
                  <c:v>1.0047362299999999E-2</c:v>
                </c:pt>
                <c:pt idx="58">
                  <c:v>1.0198828300000001E-2</c:v>
                </c:pt>
                <c:pt idx="59">
                  <c:v>1.1048816499999999E-2</c:v>
                </c:pt>
                <c:pt idx="60">
                  <c:v>1.1333465700000003E-2</c:v>
                </c:pt>
                <c:pt idx="61">
                  <c:v>1.1140117800000003E-2</c:v>
                </c:pt>
                <c:pt idx="62">
                  <c:v>1.0909184200000014E-2</c:v>
                </c:pt>
              </c:numCache>
            </c:numRef>
          </c:yVal>
        </c:ser>
        <c:axId val="89871488"/>
        <c:axId val="89873024"/>
      </c:scatterChart>
      <c:valAx>
        <c:axId val="89858816"/>
        <c:scaling>
          <c:orientation val="minMax"/>
          <c:max val="40"/>
          <c:min val="0"/>
        </c:scaling>
        <c:axPos val="b"/>
        <c:title>
          <c:tx>
            <c:rich>
              <a:bodyPr/>
              <a:lstStyle/>
              <a:p>
                <a:pPr>
                  <a:defRPr sz="1400" b="0" i="0" u="none" strike="noStrike" baseline="0">
                    <a:solidFill>
                      <a:srgbClr val="000000"/>
                    </a:solidFill>
                    <a:latin typeface="Times New Roman"/>
                    <a:ea typeface="Times New Roman"/>
                    <a:cs typeface="Times New Roman"/>
                  </a:defRPr>
                </a:pPr>
                <a:r>
                  <a:rPr lang="en-US"/>
                  <a:t>Gradient (MV/m)</a:t>
                </a:r>
              </a:p>
            </c:rich>
          </c:tx>
          <c:layout>
            <c:manualLayout>
              <c:xMode val="edge"/>
              <c:yMode val="edge"/>
              <c:x val="0.40320278742449822"/>
              <c:y val="0.92782214231095128"/>
            </c:manualLayout>
          </c:layout>
          <c:spPr>
            <a:noFill/>
            <a:ln w="25400">
              <a:noFill/>
            </a:ln>
          </c:spPr>
        </c:title>
        <c:numFmt formatCode="0" sourceLinked="0"/>
        <c:majorTickMark val="cross"/>
        <c:minorTickMark val="in"/>
        <c:tickLblPos val="nextTo"/>
        <c:spPr>
          <a:ln w="12700">
            <a:solidFill>
              <a:srgbClr val="000000"/>
            </a:solidFill>
            <a:prstDash val="solid"/>
          </a:ln>
        </c:spPr>
        <c:txPr>
          <a:bodyPr rot="0" vert="horz"/>
          <a:lstStyle/>
          <a:p>
            <a:pPr>
              <a:defRPr sz="1400" b="0" i="0" u="none" strike="noStrike" baseline="0">
                <a:solidFill>
                  <a:srgbClr val="000000"/>
                </a:solidFill>
                <a:latin typeface="Times New Roman"/>
                <a:ea typeface="Times New Roman"/>
                <a:cs typeface="Times New Roman"/>
              </a:defRPr>
            </a:pPr>
            <a:endParaRPr lang="en-US"/>
          </a:p>
        </c:txPr>
        <c:crossAx val="89861120"/>
        <c:crosses val="autoZero"/>
        <c:crossBetween val="midCat"/>
        <c:majorUnit val="5"/>
        <c:minorUnit val="1"/>
      </c:valAx>
      <c:valAx>
        <c:axId val="89861120"/>
        <c:scaling>
          <c:logBase val="10"/>
          <c:orientation val="minMax"/>
          <c:max val="100000000000"/>
          <c:min val="100000000"/>
        </c:scaling>
        <c:axPos val="l"/>
        <c:majorGridlines>
          <c:spPr>
            <a:ln w="3175">
              <a:solidFill>
                <a:srgbClr val="000000"/>
              </a:solidFill>
              <a:prstDash val="solid"/>
            </a:ln>
          </c:spPr>
        </c:majorGridlines>
        <c:minorGridlines>
          <c:spPr>
            <a:ln w="3175">
              <a:solidFill>
                <a:srgbClr val="000000"/>
              </a:solidFill>
              <a:prstDash val="sysDash"/>
            </a:ln>
          </c:spPr>
        </c:minorGridlines>
        <c:title>
          <c:tx>
            <c:rich>
              <a:bodyPr/>
              <a:lstStyle/>
              <a:p>
                <a:pPr>
                  <a:defRPr sz="1200" b="0" i="0" u="none" strike="noStrike" baseline="0">
                    <a:solidFill>
                      <a:srgbClr val="000000"/>
                    </a:solidFill>
                    <a:latin typeface="Calibri"/>
                    <a:ea typeface="Calibri"/>
                    <a:cs typeface="Calibri"/>
                  </a:defRPr>
                </a:pPr>
                <a:r>
                  <a:rPr lang="en-US" sz="1200" b="0" i="0" u="none" strike="noStrike" baseline="0">
                    <a:solidFill>
                      <a:srgbClr val="000000"/>
                    </a:solidFill>
                    <a:latin typeface="Times New Roman"/>
                    <a:cs typeface="Times New Roman"/>
                  </a:rPr>
                  <a:t>Q</a:t>
                </a:r>
                <a:r>
                  <a:rPr lang="en-US" sz="1200" b="0" i="0" u="none" strike="noStrike" baseline="-25000">
                    <a:solidFill>
                      <a:srgbClr val="000000"/>
                    </a:solidFill>
                    <a:latin typeface="Times New Roman"/>
                    <a:cs typeface="Times New Roman"/>
                  </a:rPr>
                  <a:t>0</a:t>
                </a:r>
              </a:p>
            </c:rich>
          </c:tx>
          <c:layout>
            <c:manualLayout>
              <c:xMode val="edge"/>
              <c:yMode val="edge"/>
              <c:x val="6.8322774714897738E-3"/>
              <c:y val="0.4430655880486708"/>
            </c:manualLayout>
          </c:layout>
          <c:spPr>
            <a:noFill/>
            <a:ln w="25400">
              <a:noFill/>
            </a:ln>
          </c:spPr>
        </c:title>
        <c:numFmt formatCode="0.E+00" sourceLinked="0"/>
        <c:majorTickMark val="cross"/>
        <c:minorTickMark val="in"/>
        <c:tickLblPos val="nextTo"/>
        <c:spPr>
          <a:ln w="3175">
            <a:solidFill>
              <a:srgbClr val="000000"/>
            </a:solidFill>
            <a:prstDash val="solid"/>
          </a:ln>
        </c:spPr>
        <c:txPr>
          <a:bodyPr rot="0" vert="horz"/>
          <a:lstStyle/>
          <a:p>
            <a:pPr>
              <a:defRPr sz="1200" b="0" i="0" u="none" strike="noStrike" baseline="0">
                <a:solidFill>
                  <a:srgbClr val="000000"/>
                </a:solidFill>
                <a:latin typeface="Times New Roman"/>
                <a:ea typeface="Times New Roman"/>
                <a:cs typeface="Times New Roman"/>
              </a:defRPr>
            </a:pPr>
            <a:endParaRPr lang="en-US"/>
          </a:p>
        </c:txPr>
        <c:crossAx val="89858816"/>
        <c:crosses val="autoZero"/>
        <c:crossBetween val="midCat"/>
        <c:majorUnit val="10"/>
      </c:valAx>
      <c:valAx>
        <c:axId val="89871488"/>
        <c:scaling>
          <c:orientation val="minMax"/>
        </c:scaling>
        <c:delete val="1"/>
        <c:axPos val="b"/>
        <c:numFmt formatCode="0.00E+00" sourceLinked="1"/>
        <c:tickLblPos val="nextTo"/>
        <c:crossAx val="89873024"/>
        <c:crosses val="autoZero"/>
        <c:crossBetween val="midCat"/>
      </c:valAx>
      <c:valAx>
        <c:axId val="89873024"/>
        <c:scaling>
          <c:logBase val="10"/>
          <c:orientation val="minMax"/>
          <c:max val="10000"/>
          <c:min val="1.0000000000000005E-2"/>
        </c:scaling>
        <c:axPos val="r"/>
        <c:title>
          <c:tx>
            <c:rich>
              <a:bodyPr/>
              <a:lstStyle/>
              <a:p>
                <a:pPr>
                  <a:defRPr sz="1200" b="0" i="0" u="none" strike="noStrike" baseline="0">
                    <a:solidFill>
                      <a:srgbClr val="000000"/>
                    </a:solidFill>
                    <a:latin typeface="Times New Roman"/>
                    <a:ea typeface="Times New Roman"/>
                    <a:cs typeface="Times New Roman"/>
                  </a:defRPr>
                </a:pPr>
                <a:r>
                  <a:rPr lang="en-US" sz="1200"/>
                  <a:t>Radiation (mR/hr)</a:t>
                </a:r>
              </a:p>
            </c:rich>
          </c:tx>
          <c:layout/>
          <c:spPr>
            <a:noFill/>
            <a:ln w="25400">
              <a:noFill/>
            </a:ln>
          </c:spPr>
        </c:title>
        <c:numFmt formatCode="0.E+00" sourceLinked="0"/>
        <c:majorTickMark val="cross"/>
        <c:minorTickMark val="in"/>
        <c:tickLblPos val="nextTo"/>
        <c:spPr>
          <a:ln w="12700">
            <a:solidFill>
              <a:srgbClr val="000000"/>
            </a:solidFill>
            <a:prstDash val="solid"/>
          </a:ln>
        </c:spPr>
        <c:txPr>
          <a:bodyPr rot="0" vert="horz"/>
          <a:lstStyle/>
          <a:p>
            <a:pPr>
              <a:defRPr sz="1200" b="0" i="0" u="none" strike="noStrike" baseline="0">
                <a:solidFill>
                  <a:srgbClr val="000000"/>
                </a:solidFill>
                <a:latin typeface="Times New Roman"/>
                <a:ea typeface="Times New Roman"/>
                <a:cs typeface="Times New Roman"/>
              </a:defRPr>
            </a:pPr>
            <a:endParaRPr lang="en-US"/>
          </a:p>
        </c:txPr>
        <c:crossAx val="89871488"/>
        <c:crosses val="max"/>
        <c:crossBetween val="midCat"/>
      </c:valAx>
      <c:spPr>
        <a:noFill/>
        <a:ln w="25400">
          <a:noFill/>
        </a:ln>
      </c:spPr>
    </c:plotArea>
    <c:plotVisOnly val="1"/>
    <c:dispBlanksAs val="gap"/>
  </c:chart>
  <c:spPr>
    <a:solidFill>
      <a:srgbClr val="FFFFFF"/>
    </a:solidFill>
    <a:ln w="3175">
      <a:solidFill>
        <a:srgbClr val="000000"/>
      </a:solidFill>
      <a:prstDash val="solid"/>
    </a:ln>
  </c:spPr>
  <c:txPr>
    <a:bodyPr/>
    <a:lstStyle/>
    <a:p>
      <a:pPr>
        <a:defRPr sz="1200" b="0" i="0" u="none" strike="noStrike" baseline="0">
          <a:solidFill>
            <a:srgbClr val="000000"/>
          </a:solidFill>
          <a:latin typeface="Times New Roman"/>
          <a:ea typeface="Times New Roman"/>
          <a:cs typeface="Times New Roman"/>
        </a:defRPr>
      </a:pPr>
      <a:endParaRPr lang="en-US"/>
    </a:p>
  </c:txPr>
  <c:externalData r:id="rId1"/>
  <c:userShapes r:id="rId2"/>
</c:chartSpace>
</file>

<file path=ppt/charts/chart12.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sz="1200" b="0" i="0" u="none" strike="noStrike" baseline="0">
                <a:solidFill>
                  <a:srgbClr val="000000"/>
                </a:solidFill>
                <a:latin typeface="Times New Roman"/>
                <a:ea typeface="Times New Roman"/>
                <a:cs typeface="Times New Roman"/>
              </a:defRPr>
            </a:pPr>
            <a:r>
              <a:rPr lang="en-US" sz="1200" b="0" i="0" u="none" strike="noStrike" baseline="0">
                <a:solidFill>
                  <a:srgbClr val="000000"/>
                </a:solidFill>
                <a:latin typeface="Times New Roman"/>
                <a:cs typeface="Times New Roman"/>
              </a:rPr>
              <a:t>ILC-TB9AES003 - R</a:t>
            </a:r>
            <a:r>
              <a:rPr lang="en-US" sz="1200" b="0" i="0" u="none" strike="noStrike" baseline="-25000">
                <a:solidFill>
                  <a:srgbClr val="000000"/>
                </a:solidFill>
                <a:latin typeface="Times New Roman"/>
                <a:cs typeface="Times New Roman"/>
              </a:rPr>
              <a:t>s</a:t>
            </a:r>
            <a:r>
              <a:rPr lang="en-US" sz="1200" b="0" i="0" u="none" strike="noStrike" baseline="0">
                <a:solidFill>
                  <a:srgbClr val="000000"/>
                </a:solidFill>
                <a:latin typeface="Times New Roman"/>
                <a:cs typeface="Times New Roman"/>
              </a:rPr>
              <a:t> vs T</a:t>
            </a:r>
          </a:p>
        </c:rich>
      </c:tx>
      <c:layout>
        <c:manualLayout>
          <c:xMode val="edge"/>
          <c:yMode val="edge"/>
          <c:x val="0.29115368978494088"/>
          <c:y val="6.1321461036652975E-3"/>
        </c:manualLayout>
      </c:layout>
      <c:spPr>
        <a:noFill/>
        <a:ln w="25400">
          <a:noFill/>
        </a:ln>
      </c:spPr>
    </c:title>
    <c:plotArea>
      <c:layout>
        <c:manualLayout>
          <c:layoutTarget val="inner"/>
          <c:xMode val="edge"/>
          <c:yMode val="edge"/>
          <c:x val="0.15847872802249074"/>
          <c:y val="0.1004099693411601"/>
          <c:w val="0.79080885283222691"/>
          <c:h val="0.71440655406437592"/>
        </c:manualLayout>
      </c:layout>
      <c:scatterChart>
        <c:scatterStyle val="lineMarker"/>
        <c:ser>
          <c:idx val="0"/>
          <c:order val="0"/>
          <c:spPr>
            <a:ln w="28575">
              <a:noFill/>
            </a:ln>
          </c:spPr>
          <c:marker>
            <c:symbol val="circle"/>
            <c:size val="6"/>
            <c:spPr>
              <a:solidFill>
                <a:srgbClr val="0000FF"/>
              </a:solidFill>
              <a:ln>
                <a:solidFill>
                  <a:srgbClr val="0000FF"/>
                </a:solidFill>
                <a:prstDash val="solid"/>
              </a:ln>
            </c:spPr>
          </c:marker>
          <c:xVal>
            <c:numRef>
              <c:f>HG!$J$292:$J$310</c:f>
              <c:numCache>
                <c:formatCode>General</c:formatCode>
                <c:ptCount val="19"/>
                <c:pt idx="0">
                  <c:v>0.50358806496285935</c:v>
                </c:pt>
                <c:pt idx="1">
                  <c:v>0.51433714800051367</c:v>
                </c:pt>
                <c:pt idx="2">
                  <c:v>0.52376587665313712</c:v>
                </c:pt>
                <c:pt idx="3">
                  <c:v>0.53814072379927369</c:v>
                </c:pt>
                <c:pt idx="4">
                  <c:v>0.55104008816641403</c:v>
                </c:pt>
                <c:pt idx="5">
                  <c:v>0.57703404500865552</c:v>
                </c:pt>
                <c:pt idx="6">
                  <c:v>0.5855658029571067</c:v>
                </c:pt>
                <c:pt idx="7">
                  <c:v>0.59523809523809523</c:v>
                </c:pt>
                <c:pt idx="8">
                  <c:v>0.61059380247290485</c:v>
                </c:pt>
                <c:pt idx="9">
                  <c:v>0.62092517851598961</c:v>
                </c:pt>
                <c:pt idx="10">
                  <c:v>0.63181172010740805</c:v>
                </c:pt>
                <c:pt idx="11">
                  <c:v>0.63959066197633507</c:v>
                </c:pt>
                <c:pt idx="12">
                  <c:v>0.64683053040103544</c:v>
                </c:pt>
              </c:numCache>
            </c:numRef>
          </c:xVal>
          <c:yVal>
            <c:numRef>
              <c:f>HG!$H$292:$H$310</c:f>
              <c:numCache>
                <c:formatCode>0.00</c:formatCode>
                <c:ptCount val="19"/>
                <c:pt idx="0">
                  <c:v>14.078288527614681</c:v>
                </c:pt>
                <c:pt idx="1">
                  <c:v>12.842581269917762</c:v>
                </c:pt>
                <c:pt idx="2">
                  <c:v>11.990622000316803</c:v>
                </c:pt>
                <c:pt idx="3">
                  <c:v>10.683449486742226</c:v>
                </c:pt>
                <c:pt idx="4">
                  <c:v>10.051220168580198</c:v>
                </c:pt>
                <c:pt idx="5">
                  <c:v>8.6124497525963708</c:v>
                </c:pt>
                <c:pt idx="6">
                  <c:v>8.253335073895828</c:v>
                </c:pt>
                <c:pt idx="7">
                  <c:v>8.0752384996100322</c:v>
                </c:pt>
                <c:pt idx="8">
                  <c:v>7.5995309269812008</c:v>
                </c:pt>
                <c:pt idx="9">
                  <c:v>7.3194512479892255</c:v>
                </c:pt>
                <c:pt idx="10">
                  <c:v>7.2009929598123135</c:v>
                </c:pt>
                <c:pt idx="11">
                  <c:v>7.1033406076227577</c:v>
                </c:pt>
                <c:pt idx="12">
                  <c:v>6.7388934337843507</c:v>
                </c:pt>
              </c:numCache>
            </c:numRef>
          </c:yVal>
        </c:ser>
        <c:axId val="89887872"/>
        <c:axId val="89940736"/>
      </c:scatterChart>
      <c:valAx>
        <c:axId val="89887872"/>
        <c:scaling>
          <c:orientation val="minMax"/>
          <c:max val="0.70000000000000062"/>
          <c:min val="0.5"/>
        </c:scaling>
        <c:axPos val="b"/>
        <c:title>
          <c:tx>
            <c:rich>
              <a:bodyPr/>
              <a:lstStyle/>
              <a:p>
                <a:pPr>
                  <a:defRPr sz="1200" b="0" i="0" u="none" strike="noStrike" baseline="0">
                    <a:solidFill>
                      <a:srgbClr val="000000"/>
                    </a:solidFill>
                    <a:latin typeface="Times New Roman"/>
                    <a:ea typeface="Times New Roman"/>
                    <a:cs typeface="Times New Roman"/>
                  </a:defRPr>
                </a:pPr>
                <a:r>
                  <a:rPr lang="en-US" sz="1200"/>
                  <a:t>1/T (1/K)</a:t>
                </a:r>
              </a:p>
            </c:rich>
          </c:tx>
          <c:layout>
            <c:manualLayout>
              <c:xMode val="edge"/>
              <c:yMode val="edge"/>
              <c:x val="0.49286879552100438"/>
              <c:y val="0.90643438576025726"/>
            </c:manualLayout>
          </c:layout>
          <c:spPr>
            <a:noFill/>
            <a:ln w="25400">
              <a:noFill/>
            </a:ln>
          </c:spPr>
        </c:title>
        <c:numFmt formatCode="General" sourceLinked="1"/>
        <c:majorTickMark val="cross"/>
        <c:minorTickMark val="in"/>
        <c:tickLblPos val="nextTo"/>
        <c:spPr>
          <a:ln w="12700">
            <a:solidFill>
              <a:srgbClr val="000000"/>
            </a:solidFill>
            <a:prstDash val="solid"/>
          </a:ln>
        </c:spPr>
        <c:txPr>
          <a:bodyPr rot="0" vert="horz"/>
          <a:lstStyle/>
          <a:p>
            <a:pPr>
              <a:defRPr sz="1200" b="0" i="0" u="none" strike="noStrike" baseline="0">
                <a:solidFill>
                  <a:srgbClr val="000000"/>
                </a:solidFill>
                <a:latin typeface="Times New Roman"/>
                <a:ea typeface="Times New Roman"/>
                <a:cs typeface="Times New Roman"/>
              </a:defRPr>
            </a:pPr>
            <a:endParaRPr lang="en-US"/>
          </a:p>
        </c:txPr>
        <c:crossAx val="89940736"/>
        <c:crossesAt val="0"/>
        <c:crossBetween val="midCat"/>
        <c:majorUnit val="0.05"/>
        <c:minorUnit val="1.0000000000000005E-2"/>
      </c:valAx>
      <c:valAx>
        <c:axId val="89940736"/>
        <c:scaling>
          <c:orientation val="minMax"/>
          <c:max val="20"/>
          <c:min val="0"/>
        </c:scaling>
        <c:axPos val="l"/>
        <c:majorGridlines>
          <c:spPr>
            <a:ln w="3175">
              <a:solidFill>
                <a:srgbClr val="000000"/>
              </a:solidFill>
              <a:prstDash val="solid"/>
            </a:ln>
          </c:spPr>
        </c:majorGridlines>
        <c:title>
          <c:tx>
            <c:rich>
              <a:bodyPr/>
              <a:lstStyle/>
              <a:p>
                <a:pPr>
                  <a:defRPr sz="1200" b="0" i="0" u="none" strike="noStrike" baseline="0">
                    <a:solidFill>
                      <a:srgbClr val="000000"/>
                    </a:solidFill>
                    <a:latin typeface="Calibri"/>
                    <a:ea typeface="Calibri"/>
                    <a:cs typeface="Calibri"/>
                  </a:defRPr>
                </a:pPr>
                <a:r>
                  <a:rPr lang="en-US" sz="1200" b="0" i="0" u="none" strike="noStrike" baseline="0">
                    <a:solidFill>
                      <a:srgbClr val="000000"/>
                    </a:solidFill>
                    <a:latin typeface="Times New Roman"/>
                    <a:cs typeface="Times New Roman"/>
                  </a:rPr>
                  <a:t>R</a:t>
                </a:r>
                <a:r>
                  <a:rPr lang="en-US" sz="1200" b="0" i="0" u="none" strike="noStrike" baseline="-25000">
                    <a:solidFill>
                      <a:srgbClr val="000000"/>
                    </a:solidFill>
                    <a:latin typeface="Times New Roman"/>
                    <a:cs typeface="Times New Roman"/>
                  </a:rPr>
                  <a:t>s</a:t>
                </a:r>
                <a:r>
                  <a:rPr lang="en-US" sz="1200" b="0" i="0" u="none" strike="noStrike" baseline="0">
                    <a:solidFill>
                      <a:srgbClr val="000000"/>
                    </a:solidFill>
                    <a:latin typeface="Times New Roman"/>
                    <a:cs typeface="Times New Roman"/>
                  </a:rPr>
                  <a:t>(n</a:t>
                </a:r>
                <a:r>
                  <a:rPr lang="en-US" sz="1200" b="0" i="0" u="none" strike="noStrike" baseline="0">
                    <a:solidFill>
                      <a:srgbClr val="000000"/>
                    </a:solidFill>
                    <a:latin typeface="SymbolPS"/>
                  </a:rPr>
                  <a:t>W</a:t>
                </a:r>
                <a:r>
                  <a:rPr lang="en-US" sz="1200" b="0" i="0" u="none" strike="noStrike" baseline="0">
                    <a:solidFill>
                      <a:srgbClr val="000000"/>
                    </a:solidFill>
                    <a:latin typeface="Times New Roman"/>
                    <a:cs typeface="Times New Roman"/>
                  </a:rPr>
                  <a:t>)</a:t>
                </a:r>
              </a:p>
            </c:rich>
          </c:tx>
          <c:layout>
            <c:manualLayout>
              <c:xMode val="edge"/>
              <c:yMode val="edge"/>
              <c:x val="1.198538703620693E-3"/>
              <c:y val="0.38757984230435916"/>
            </c:manualLayout>
          </c:layout>
          <c:spPr>
            <a:noFill/>
            <a:ln w="25400">
              <a:noFill/>
            </a:ln>
          </c:spPr>
        </c:title>
        <c:numFmt formatCode="0" sourceLinked="0"/>
        <c:majorTickMark val="cross"/>
        <c:minorTickMark val="in"/>
        <c:tickLblPos val="nextTo"/>
        <c:spPr>
          <a:ln w="12700">
            <a:solidFill>
              <a:srgbClr val="000000"/>
            </a:solidFill>
            <a:prstDash val="solid"/>
          </a:ln>
        </c:spPr>
        <c:txPr>
          <a:bodyPr rot="0" vert="horz"/>
          <a:lstStyle/>
          <a:p>
            <a:pPr>
              <a:defRPr sz="1200" b="0" i="0" u="none" strike="noStrike" baseline="0">
                <a:solidFill>
                  <a:srgbClr val="000000"/>
                </a:solidFill>
                <a:latin typeface="Times New Roman"/>
                <a:ea typeface="Times New Roman"/>
                <a:cs typeface="Times New Roman"/>
              </a:defRPr>
            </a:pPr>
            <a:endParaRPr lang="en-US"/>
          </a:p>
        </c:txPr>
        <c:crossAx val="89887872"/>
        <c:crosses val="autoZero"/>
        <c:crossBetween val="midCat"/>
        <c:majorUnit val="5"/>
        <c:minorUnit val="1"/>
      </c:valAx>
      <c:spPr>
        <a:noFill/>
        <a:ln w="12700">
          <a:solidFill>
            <a:srgbClr val="808080"/>
          </a:solidFill>
          <a:prstDash val="solid"/>
        </a:ln>
      </c:spPr>
    </c:plotArea>
    <c:plotVisOnly val="1"/>
    <c:dispBlanksAs val="gap"/>
  </c:chart>
  <c:spPr>
    <a:solidFill>
      <a:srgbClr val="FFFFFF"/>
    </a:solidFill>
    <a:ln w="3175">
      <a:solidFill>
        <a:srgbClr val="000000"/>
      </a:solidFill>
      <a:prstDash val="solid"/>
    </a:ln>
  </c:spPr>
  <c:txPr>
    <a:bodyPr/>
    <a:lstStyle/>
    <a:p>
      <a:pPr>
        <a:defRPr sz="1150" b="0" i="0" u="none" strike="noStrike" baseline="0">
          <a:solidFill>
            <a:srgbClr val="000000"/>
          </a:solidFill>
          <a:latin typeface="Times New Roman"/>
          <a:ea typeface="Times New Roman"/>
          <a:cs typeface="Times New Roman"/>
        </a:defRPr>
      </a:pPr>
      <a:endParaRPr lang="en-US"/>
    </a:p>
  </c:txPr>
  <c:externalData r:id="rId1"/>
  <c:userShapes r:id="rId2"/>
</c:chartSpace>
</file>

<file path=ppt/charts/chart13.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sz="1650" b="0" i="0" u="none" strike="noStrike" baseline="0">
                <a:solidFill>
                  <a:srgbClr val="000000"/>
                </a:solidFill>
                <a:latin typeface="Times New Roman"/>
                <a:ea typeface="Times New Roman"/>
                <a:cs typeface="Times New Roman"/>
              </a:defRPr>
            </a:pPr>
            <a:r>
              <a:rPr lang="en-US"/>
              <a:t>ILC- TB9RI024 - Q vs E</a:t>
            </a:r>
          </a:p>
        </c:rich>
      </c:tx>
      <c:layout>
        <c:manualLayout>
          <c:xMode val="edge"/>
          <c:yMode val="edge"/>
          <c:x val="0.31968458091210344"/>
          <c:y val="7.874015748031496E-3"/>
        </c:manualLayout>
      </c:layout>
      <c:spPr>
        <a:noFill/>
        <a:ln w="25400">
          <a:noFill/>
        </a:ln>
      </c:spPr>
    </c:title>
    <c:plotArea>
      <c:layout>
        <c:manualLayout>
          <c:layoutTarget val="inner"/>
          <c:xMode val="edge"/>
          <c:yMode val="edge"/>
          <c:x val="0.17868191791133836"/>
          <c:y val="0.13392398784797624"/>
          <c:w val="0.65429492063783645"/>
          <c:h val="0.69255667844669055"/>
        </c:manualLayout>
      </c:layout>
      <c:scatterChart>
        <c:scatterStyle val="lineMarker"/>
        <c:ser>
          <c:idx val="0"/>
          <c:order val="0"/>
          <c:tx>
            <c:v>2.0 K</c:v>
          </c:tx>
          <c:spPr>
            <a:ln w="28575">
              <a:noFill/>
            </a:ln>
          </c:spPr>
          <c:marker>
            <c:symbol val="square"/>
            <c:size val="5"/>
            <c:spPr>
              <a:solidFill>
                <a:srgbClr val="0000FF"/>
              </a:solidFill>
              <a:ln>
                <a:solidFill>
                  <a:srgbClr val="0000FF"/>
                </a:solidFill>
                <a:prstDash val="solid"/>
              </a:ln>
            </c:spPr>
          </c:marker>
          <c:dPt>
            <c:idx val="43"/>
            <c:marker>
              <c:symbol val="none"/>
            </c:marker>
          </c:dPt>
          <c:dPt>
            <c:idx val="68"/>
            <c:marker>
              <c:symbol val="none"/>
            </c:marker>
          </c:dPt>
          <c:dPt>
            <c:idx val="70"/>
            <c:marker>
              <c:symbol val="none"/>
            </c:marker>
          </c:dPt>
          <c:dPt>
            <c:idx val="72"/>
            <c:marker>
              <c:symbol val="none"/>
            </c:marker>
          </c:dPt>
          <c:dPt>
            <c:idx val="76"/>
            <c:marker>
              <c:symbol val="none"/>
            </c:marker>
          </c:dPt>
          <c:xVal>
            <c:numRef>
              <c:f>HG!$C$15:$C$98</c:f>
              <c:numCache>
                <c:formatCode>0.00E+00</c:formatCode>
                <c:ptCount val="84"/>
                <c:pt idx="0">
                  <c:v>0.31055958300000053</c:v>
                </c:pt>
                <c:pt idx="1">
                  <c:v>0.39917645300000065</c:v>
                </c:pt>
                <c:pt idx="2">
                  <c:v>0.62072186800000106</c:v>
                </c:pt>
                <c:pt idx="3">
                  <c:v>0.73156935199999951</c:v>
                </c:pt>
                <c:pt idx="4">
                  <c:v>0.86479038000000064</c:v>
                </c:pt>
                <c:pt idx="5">
                  <c:v>0.93474113000000103</c:v>
                </c:pt>
                <c:pt idx="6">
                  <c:v>1.0769579200000023</c:v>
                </c:pt>
                <c:pt idx="7">
                  <c:v>1.18498649</c:v>
                </c:pt>
                <c:pt idx="8">
                  <c:v>1.3058215999999976</c:v>
                </c:pt>
                <c:pt idx="9">
                  <c:v>1.6238175100000001</c:v>
                </c:pt>
                <c:pt idx="10">
                  <c:v>1.7458092599999975</c:v>
                </c:pt>
                <c:pt idx="11">
                  <c:v>1.9347081200000009</c:v>
                </c:pt>
                <c:pt idx="12">
                  <c:v>2.1864909699999999</c:v>
                </c:pt>
                <c:pt idx="13">
                  <c:v>2.4074360700000002</c:v>
                </c:pt>
                <c:pt idx="14">
                  <c:v>2.6438163399999999</c:v>
                </c:pt>
                <c:pt idx="15">
                  <c:v>2.8929331399999967</c:v>
                </c:pt>
                <c:pt idx="16">
                  <c:v>3.0839104399999999</c:v>
                </c:pt>
                <c:pt idx="17">
                  <c:v>3.20367289</c:v>
                </c:pt>
                <c:pt idx="18">
                  <c:v>3.4204621699999977</c:v>
                </c:pt>
                <c:pt idx="19">
                  <c:v>3.5657560899999998</c:v>
                </c:pt>
                <c:pt idx="20">
                  <c:v>3.64640772</c:v>
                </c:pt>
                <c:pt idx="21">
                  <c:v>3.8155442699999997</c:v>
                </c:pt>
                <c:pt idx="22">
                  <c:v>3.9812157299999997</c:v>
                </c:pt>
                <c:pt idx="23">
                  <c:v>3.8362411099999956</c:v>
                </c:pt>
                <c:pt idx="24">
                  <c:v>4.1657902099999884</c:v>
                </c:pt>
                <c:pt idx="25">
                  <c:v>4.8710377600000001</c:v>
                </c:pt>
                <c:pt idx="26">
                  <c:v>4.5812566900000071</c:v>
                </c:pt>
                <c:pt idx="27">
                  <c:v>5.2125452399999883</c:v>
                </c:pt>
                <c:pt idx="28">
                  <c:v>5.6713136999999998</c:v>
                </c:pt>
                <c:pt idx="29">
                  <c:v>5.9784228400000003</c:v>
                </c:pt>
                <c:pt idx="30">
                  <c:v>6.6236583199999934</c:v>
                </c:pt>
                <c:pt idx="31">
                  <c:v>7.03223266</c:v>
                </c:pt>
                <c:pt idx="32">
                  <c:v>7.6184534900000003</c:v>
                </c:pt>
                <c:pt idx="33">
                  <c:v>7.9169021700000002</c:v>
                </c:pt>
                <c:pt idx="34">
                  <c:v>8.2068513099999993</c:v>
                </c:pt>
                <c:pt idx="35">
                  <c:v>8.719697140000001</c:v>
                </c:pt>
                <c:pt idx="36">
                  <c:v>9.2451420400000011</c:v>
                </c:pt>
                <c:pt idx="37">
                  <c:v>9.7815387599999983</c:v>
                </c:pt>
                <c:pt idx="38">
                  <c:v>10.179029</c:v>
                </c:pt>
                <c:pt idx="39">
                  <c:v>10.7609745</c:v>
                </c:pt>
                <c:pt idx="40">
                  <c:v>11.4388568</c:v>
                </c:pt>
                <c:pt idx="41">
                  <c:v>12.0852521</c:v>
                </c:pt>
                <c:pt idx="42">
                  <c:v>12.5214985</c:v>
                </c:pt>
                <c:pt idx="43">
                  <c:v>12.9548041</c:v>
                </c:pt>
                <c:pt idx="44">
                  <c:v>13.6993695</c:v>
                </c:pt>
                <c:pt idx="45">
                  <c:v>13.936087200000006</c:v>
                </c:pt>
                <c:pt idx="46">
                  <c:v>14.403320600000001</c:v>
                </c:pt>
                <c:pt idx="47">
                  <c:v>15.149813899999998</c:v>
                </c:pt>
                <c:pt idx="48">
                  <c:v>15.908738100000001</c:v>
                </c:pt>
                <c:pt idx="49">
                  <c:v>16.4919096</c:v>
                </c:pt>
                <c:pt idx="50">
                  <c:v>17.041488399999999</c:v>
                </c:pt>
                <c:pt idx="51">
                  <c:v>17.477114100000001</c:v>
                </c:pt>
                <c:pt idx="52">
                  <c:v>17.976815200000001</c:v>
                </c:pt>
                <c:pt idx="53">
                  <c:v>18.522957900000005</c:v>
                </c:pt>
                <c:pt idx="54">
                  <c:v>19.451451400000025</c:v>
                </c:pt>
                <c:pt idx="55">
                  <c:v>19.6891304</c:v>
                </c:pt>
                <c:pt idx="56">
                  <c:v>19.8034778</c:v>
                </c:pt>
                <c:pt idx="57">
                  <c:v>20.4088031</c:v>
                </c:pt>
                <c:pt idx="58">
                  <c:v>20.965666699999968</c:v>
                </c:pt>
                <c:pt idx="59">
                  <c:v>21.320159499999999</c:v>
                </c:pt>
                <c:pt idx="60">
                  <c:v>21.960858399999999</c:v>
                </c:pt>
                <c:pt idx="61">
                  <c:v>22.555856599999988</c:v>
                </c:pt>
                <c:pt idx="62">
                  <c:v>22.960054599999989</c:v>
                </c:pt>
                <c:pt idx="63">
                  <c:v>23.589733099999968</c:v>
                </c:pt>
                <c:pt idx="64">
                  <c:v>24.199729099999971</c:v>
                </c:pt>
                <c:pt idx="65">
                  <c:v>24.2025857</c:v>
                </c:pt>
                <c:pt idx="66">
                  <c:v>24.7919433</c:v>
                </c:pt>
                <c:pt idx="67">
                  <c:v>25.379992900000001</c:v>
                </c:pt>
                <c:pt idx="68">
                  <c:v>25.635430800000002</c:v>
                </c:pt>
                <c:pt idx="69">
                  <c:v>25.92875979999997</c:v>
                </c:pt>
                <c:pt idx="70">
                  <c:v>26.525164400000001</c:v>
                </c:pt>
                <c:pt idx="71">
                  <c:v>27.056018600000005</c:v>
                </c:pt>
                <c:pt idx="72">
                  <c:v>27.528137599999969</c:v>
                </c:pt>
                <c:pt idx="73">
                  <c:v>27.976818099999999</c:v>
                </c:pt>
                <c:pt idx="74">
                  <c:v>28.401304199999988</c:v>
                </c:pt>
                <c:pt idx="75">
                  <c:v>28.750678600000001</c:v>
                </c:pt>
                <c:pt idx="76">
                  <c:v>25.519704999999988</c:v>
                </c:pt>
                <c:pt idx="77">
                  <c:v>28.555194499999999</c:v>
                </c:pt>
                <c:pt idx="78">
                  <c:v>28.724450699999988</c:v>
                </c:pt>
                <c:pt idx="79">
                  <c:v>28.872907399999999</c:v>
                </c:pt>
                <c:pt idx="80">
                  <c:v>28.883750299999974</c:v>
                </c:pt>
                <c:pt idx="81">
                  <c:v>28.856138000000001</c:v>
                </c:pt>
                <c:pt idx="82">
                  <c:v>28.811773400000025</c:v>
                </c:pt>
                <c:pt idx="83">
                  <c:v>28.806816699999999</c:v>
                </c:pt>
              </c:numCache>
            </c:numRef>
          </c:xVal>
          <c:yVal>
            <c:numRef>
              <c:f>HG!$F$15:$F$98</c:f>
              <c:numCache>
                <c:formatCode>0.00E+00</c:formatCode>
                <c:ptCount val="84"/>
                <c:pt idx="0">
                  <c:v>12970903900</c:v>
                </c:pt>
                <c:pt idx="1">
                  <c:v>13200698600</c:v>
                </c:pt>
                <c:pt idx="2">
                  <c:v>14056290500</c:v>
                </c:pt>
                <c:pt idx="3">
                  <c:v>14433275000</c:v>
                </c:pt>
                <c:pt idx="4">
                  <c:v>14872160200</c:v>
                </c:pt>
                <c:pt idx="5">
                  <c:v>14919807100</c:v>
                </c:pt>
                <c:pt idx="6">
                  <c:v>15189675700</c:v>
                </c:pt>
                <c:pt idx="7">
                  <c:v>15374564900</c:v>
                </c:pt>
                <c:pt idx="8">
                  <c:v>15588763700</c:v>
                </c:pt>
                <c:pt idx="9">
                  <c:v>15999432100</c:v>
                </c:pt>
                <c:pt idx="10">
                  <c:v>16108893200</c:v>
                </c:pt>
                <c:pt idx="11">
                  <c:v>16351606700</c:v>
                </c:pt>
                <c:pt idx="12">
                  <c:v>16735847800</c:v>
                </c:pt>
                <c:pt idx="13">
                  <c:v>16882391200</c:v>
                </c:pt>
                <c:pt idx="14">
                  <c:v>16942418500</c:v>
                </c:pt>
                <c:pt idx="15">
                  <c:v>16990343800</c:v>
                </c:pt>
                <c:pt idx="16">
                  <c:v>16997527900</c:v>
                </c:pt>
                <c:pt idx="17">
                  <c:v>16984643500</c:v>
                </c:pt>
                <c:pt idx="18">
                  <c:v>16917215200</c:v>
                </c:pt>
                <c:pt idx="19">
                  <c:v>16857335900</c:v>
                </c:pt>
                <c:pt idx="20">
                  <c:v>16818520700</c:v>
                </c:pt>
                <c:pt idx="21">
                  <c:v>17363275200</c:v>
                </c:pt>
                <c:pt idx="22">
                  <c:v>17663011200</c:v>
                </c:pt>
                <c:pt idx="23">
                  <c:v>18177022000</c:v>
                </c:pt>
                <c:pt idx="24">
                  <c:v>18087913500</c:v>
                </c:pt>
                <c:pt idx="25">
                  <c:v>18270918200</c:v>
                </c:pt>
                <c:pt idx="26">
                  <c:v>18465898700</c:v>
                </c:pt>
                <c:pt idx="27">
                  <c:v>18503375300</c:v>
                </c:pt>
                <c:pt idx="28">
                  <c:v>18358068100</c:v>
                </c:pt>
                <c:pt idx="29">
                  <c:v>18204748900</c:v>
                </c:pt>
                <c:pt idx="30">
                  <c:v>18007007600</c:v>
                </c:pt>
                <c:pt idx="31">
                  <c:v>17905111700</c:v>
                </c:pt>
                <c:pt idx="32">
                  <c:v>17709038300</c:v>
                </c:pt>
                <c:pt idx="33">
                  <c:v>17589959400</c:v>
                </c:pt>
                <c:pt idx="34">
                  <c:v>17689215200</c:v>
                </c:pt>
                <c:pt idx="35">
                  <c:v>17499070000</c:v>
                </c:pt>
                <c:pt idx="36">
                  <c:v>17298541800</c:v>
                </c:pt>
                <c:pt idx="37">
                  <c:v>17089527900</c:v>
                </c:pt>
                <c:pt idx="38">
                  <c:v>16942190800</c:v>
                </c:pt>
                <c:pt idx="39">
                  <c:v>16720179600</c:v>
                </c:pt>
                <c:pt idx="40">
                  <c:v>16495362800</c:v>
                </c:pt>
                <c:pt idx="41">
                  <c:v>16255219400</c:v>
                </c:pt>
                <c:pt idx="42">
                  <c:v>16056747200</c:v>
                </c:pt>
                <c:pt idx="43">
                  <c:v>15890034500</c:v>
                </c:pt>
                <c:pt idx="44">
                  <c:v>15652433400</c:v>
                </c:pt>
                <c:pt idx="45">
                  <c:v>15565938000</c:v>
                </c:pt>
                <c:pt idx="46">
                  <c:v>15348389400</c:v>
                </c:pt>
                <c:pt idx="47">
                  <c:v>15032427000</c:v>
                </c:pt>
                <c:pt idx="48">
                  <c:v>14672160900</c:v>
                </c:pt>
                <c:pt idx="49">
                  <c:v>14472772700</c:v>
                </c:pt>
                <c:pt idx="50">
                  <c:v>14218212600</c:v>
                </c:pt>
                <c:pt idx="51">
                  <c:v>13804246800</c:v>
                </c:pt>
                <c:pt idx="52">
                  <c:v>13363398500</c:v>
                </c:pt>
                <c:pt idx="53">
                  <c:v>13050278500</c:v>
                </c:pt>
                <c:pt idx="54">
                  <c:v>12597525200</c:v>
                </c:pt>
                <c:pt idx="55">
                  <c:v>12412259600</c:v>
                </c:pt>
                <c:pt idx="56">
                  <c:v>12081571500</c:v>
                </c:pt>
                <c:pt idx="57">
                  <c:v>11809931700</c:v>
                </c:pt>
                <c:pt idx="58">
                  <c:v>11431357500</c:v>
                </c:pt>
                <c:pt idx="59">
                  <c:v>11343651000</c:v>
                </c:pt>
                <c:pt idx="60">
                  <c:v>11023127800</c:v>
                </c:pt>
                <c:pt idx="61">
                  <c:v>10666555100</c:v>
                </c:pt>
                <c:pt idx="62">
                  <c:v>10616752300</c:v>
                </c:pt>
                <c:pt idx="63">
                  <c:v>10285694900</c:v>
                </c:pt>
                <c:pt idx="64">
                  <c:v>9901560880</c:v>
                </c:pt>
                <c:pt idx="65">
                  <c:v>9941281850</c:v>
                </c:pt>
                <c:pt idx="66">
                  <c:v>9536677280</c:v>
                </c:pt>
                <c:pt idx="67">
                  <c:v>9185770710</c:v>
                </c:pt>
                <c:pt idx="68">
                  <c:v>9012733270</c:v>
                </c:pt>
                <c:pt idx="69">
                  <c:v>8802310740</c:v>
                </c:pt>
                <c:pt idx="70">
                  <c:v>8391556770</c:v>
                </c:pt>
                <c:pt idx="71">
                  <c:v>7984660150</c:v>
                </c:pt>
                <c:pt idx="72">
                  <c:v>7609093780</c:v>
                </c:pt>
                <c:pt idx="73">
                  <c:v>7226836390</c:v>
                </c:pt>
                <c:pt idx="74">
                  <c:v>6871352960</c:v>
                </c:pt>
                <c:pt idx="75">
                  <c:v>6515020360</c:v>
                </c:pt>
                <c:pt idx="76">
                  <c:v>8992948240</c:v>
                </c:pt>
                <c:pt idx="77">
                  <c:v>6697257240</c:v>
                </c:pt>
                <c:pt idx="78">
                  <c:v>6537401240</c:v>
                </c:pt>
                <c:pt idx="79">
                  <c:v>6378248950</c:v>
                </c:pt>
                <c:pt idx="80">
                  <c:v>6491254670</c:v>
                </c:pt>
                <c:pt idx="81">
                  <c:v>6480275990</c:v>
                </c:pt>
                <c:pt idx="82">
                  <c:v>6468917000</c:v>
                </c:pt>
                <c:pt idx="83">
                  <c:v>6472088000</c:v>
                </c:pt>
              </c:numCache>
            </c:numRef>
          </c:yVal>
        </c:ser>
        <c:axId val="107165952"/>
        <c:axId val="107189760"/>
      </c:scatterChart>
      <c:scatterChart>
        <c:scatterStyle val="lineMarker"/>
        <c:ser>
          <c:idx val="1"/>
          <c:order val="1"/>
          <c:spPr>
            <a:ln w="28575">
              <a:noFill/>
            </a:ln>
          </c:spPr>
          <c:marker>
            <c:symbol val="circle"/>
            <c:size val="5"/>
            <c:spPr>
              <a:solidFill>
                <a:srgbClr val="339966"/>
              </a:solidFill>
              <a:ln>
                <a:solidFill>
                  <a:srgbClr val="339966"/>
                </a:solidFill>
                <a:prstDash val="solid"/>
              </a:ln>
            </c:spPr>
          </c:marker>
          <c:dPt>
            <c:idx val="40"/>
            <c:marker>
              <c:symbol val="none"/>
            </c:marker>
          </c:dPt>
          <c:dPt>
            <c:idx val="41"/>
            <c:marker>
              <c:symbol val="none"/>
            </c:marker>
          </c:dPt>
          <c:dPt>
            <c:idx val="43"/>
            <c:marker>
              <c:symbol val="none"/>
            </c:marker>
          </c:dPt>
          <c:dPt>
            <c:idx val="65"/>
            <c:marker>
              <c:symbol val="none"/>
            </c:marker>
          </c:dPt>
          <c:dPt>
            <c:idx val="72"/>
            <c:marker>
              <c:symbol val="none"/>
            </c:marker>
          </c:dPt>
          <c:dPt>
            <c:idx val="84"/>
            <c:marker>
              <c:symbol val="none"/>
            </c:marker>
          </c:dPt>
          <c:xVal>
            <c:numRef>
              <c:f>HG!$C$15:$C$100</c:f>
              <c:numCache>
                <c:formatCode>0.00E+00</c:formatCode>
                <c:ptCount val="86"/>
                <c:pt idx="0">
                  <c:v>0.31055958300000053</c:v>
                </c:pt>
                <c:pt idx="1">
                  <c:v>0.39917645300000065</c:v>
                </c:pt>
                <c:pt idx="2">
                  <c:v>0.62072186800000106</c:v>
                </c:pt>
                <c:pt idx="3">
                  <c:v>0.73156935199999951</c:v>
                </c:pt>
                <c:pt idx="4">
                  <c:v>0.86479038000000064</c:v>
                </c:pt>
                <c:pt idx="5">
                  <c:v>0.93474113000000103</c:v>
                </c:pt>
                <c:pt idx="6">
                  <c:v>1.0769579200000023</c:v>
                </c:pt>
                <c:pt idx="7">
                  <c:v>1.18498649</c:v>
                </c:pt>
                <c:pt idx="8">
                  <c:v>1.3058215999999976</c:v>
                </c:pt>
                <c:pt idx="9">
                  <c:v>1.6238175100000001</c:v>
                </c:pt>
                <c:pt idx="10">
                  <c:v>1.7458092599999975</c:v>
                </c:pt>
                <c:pt idx="11">
                  <c:v>1.9347081200000009</c:v>
                </c:pt>
                <c:pt idx="12">
                  <c:v>2.1864909699999999</c:v>
                </c:pt>
                <c:pt idx="13">
                  <c:v>2.4074360700000002</c:v>
                </c:pt>
                <c:pt idx="14">
                  <c:v>2.6438163399999999</c:v>
                </c:pt>
                <c:pt idx="15">
                  <c:v>2.8929331399999967</c:v>
                </c:pt>
                <c:pt idx="16">
                  <c:v>3.0839104399999999</c:v>
                </c:pt>
                <c:pt idx="17">
                  <c:v>3.20367289</c:v>
                </c:pt>
                <c:pt idx="18">
                  <c:v>3.4204621699999977</c:v>
                </c:pt>
                <c:pt idx="19">
                  <c:v>3.5657560899999998</c:v>
                </c:pt>
                <c:pt idx="20">
                  <c:v>3.64640772</c:v>
                </c:pt>
                <c:pt idx="21">
                  <c:v>3.8155442699999997</c:v>
                </c:pt>
                <c:pt idx="22">
                  <c:v>3.9812157299999997</c:v>
                </c:pt>
                <c:pt idx="23">
                  <c:v>3.8362411099999956</c:v>
                </c:pt>
                <c:pt idx="24">
                  <c:v>4.1657902099999884</c:v>
                </c:pt>
                <c:pt idx="25">
                  <c:v>4.8710377600000001</c:v>
                </c:pt>
                <c:pt idx="26">
                  <c:v>4.5812566900000071</c:v>
                </c:pt>
                <c:pt idx="27">
                  <c:v>5.2125452399999883</c:v>
                </c:pt>
                <c:pt idx="28">
                  <c:v>5.6713136999999998</c:v>
                </c:pt>
                <c:pt idx="29">
                  <c:v>5.9784228400000003</c:v>
                </c:pt>
                <c:pt idx="30">
                  <c:v>6.6236583199999934</c:v>
                </c:pt>
                <c:pt idx="31">
                  <c:v>7.03223266</c:v>
                </c:pt>
                <c:pt idx="32">
                  <c:v>7.6184534900000003</c:v>
                </c:pt>
                <c:pt idx="33">
                  <c:v>7.9169021700000002</c:v>
                </c:pt>
                <c:pt idx="34">
                  <c:v>8.2068513099999993</c:v>
                </c:pt>
                <c:pt idx="35">
                  <c:v>8.719697140000001</c:v>
                </c:pt>
                <c:pt idx="36">
                  <c:v>9.2451420400000011</c:v>
                </c:pt>
                <c:pt idx="37">
                  <c:v>9.7815387599999983</c:v>
                </c:pt>
                <c:pt idx="38">
                  <c:v>10.179029</c:v>
                </c:pt>
                <c:pt idx="39">
                  <c:v>10.7609745</c:v>
                </c:pt>
                <c:pt idx="40">
                  <c:v>11.4388568</c:v>
                </c:pt>
                <c:pt idx="41">
                  <c:v>12.0852521</c:v>
                </c:pt>
                <c:pt idx="42">
                  <c:v>12.5214985</c:v>
                </c:pt>
                <c:pt idx="43">
                  <c:v>12.9548041</c:v>
                </c:pt>
                <c:pt idx="44">
                  <c:v>13.6993695</c:v>
                </c:pt>
                <c:pt idx="45">
                  <c:v>13.936087200000006</c:v>
                </c:pt>
                <c:pt idx="46">
                  <c:v>14.403320600000001</c:v>
                </c:pt>
                <c:pt idx="47">
                  <c:v>15.149813899999998</c:v>
                </c:pt>
                <c:pt idx="48">
                  <c:v>15.908738100000001</c:v>
                </c:pt>
                <c:pt idx="49">
                  <c:v>16.4919096</c:v>
                </c:pt>
                <c:pt idx="50">
                  <c:v>17.041488399999999</c:v>
                </c:pt>
                <c:pt idx="51">
                  <c:v>17.477114100000001</c:v>
                </c:pt>
                <c:pt idx="52">
                  <c:v>17.976815200000001</c:v>
                </c:pt>
                <c:pt idx="53">
                  <c:v>18.522957900000005</c:v>
                </c:pt>
                <c:pt idx="54">
                  <c:v>19.451451400000025</c:v>
                </c:pt>
                <c:pt idx="55">
                  <c:v>19.6891304</c:v>
                </c:pt>
                <c:pt idx="56">
                  <c:v>19.8034778</c:v>
                </c:pt>
                <c:pt idx="57">
                  <c:v>20.4088031</c:v>
                </c:pt>
                <c:pt idx="58">
                  <c:v>20.965666699999968</c:v>
                </c:pt>
                <c:pt idx="59">
                  <c:v>21.320159499999999</c:v>
                </c:pt>
                <c:pt idx="60">
                  <c:v>21.960858399999999</c:v>
                </c:pt>
                <c:pt idx="61">
                  <c:v>22.555856599999988</c:v>
                </c:pt>
                <c:pt idx="62">
                  <c:v>22.960054599999989</c:v>
                </c:pt>
                <c:pt idx="63">
                  <c:v>23.589733099999968</c:v>
                </c:pt>
                <c:pt idx="64">
                  <c:v>24.199729099999971</c:v>
                </c:pt>
                <c:pt idx="65">
                  <c:v>24.2025857</c:v>
                </c:pt>
                <c:pt idx="66">
                  <c:v>24.7919433</c:v>
                </c:pt>
                <c:pt idx="67">
                  <c:v>25.379992900000001</c:v>
                </c:pt>
                <c:pt idx="68">
                  <c:v>25.635430800000002</c:v>
                </c:pt>
                <c:pt idx="69">
                  <c:v>25.92875979999997</c:v>
                </c:pt>
                <c:pt idx="70">
                  <c:v>26.525164400000001</c:v>
                </c:pt>
                <c:pt idx="71">
                  <c:v>27.056018600000005</c:v>
                </c:pt>
                <c:pt idx="72">
                  <c:v>27.528137599999969</c:v>
                </c:pt>
                <c:pt idx="73">
                  <c:v>27.976818099999999</c:v>
                </c:pt>
                <c:pt idx="74">
                  <c:v>28.401304199999988</c:v>
                </c:pt>
                <c:pt idx="75">
                  <c:v>28.750678600000001</c:v>
                </c:pt>
                <c:pt idx="76">
                  <c:v>25.519704999999988</c:v>
                </c:pt>
                <c:pt idx="77">
                  <c:v>28.555194499999999</c:v>
                </c:pt>
                <c:pt idx="78">
                  <c:v>28.724450699999988</c:v>
                </c:pt>
                <c:pt idx="79">
                  <c:v>28.872907399999999</c:v>
                </c:pt>
                <c:pt idx="80">
                  <c:v>28.883750299999974</c:v>
                </c:pt>
                <c:pt idx="81">
                  <c:v>28.856138000000001</c:v>
                </c:pt>
                <c:pt idx="82">
                  <c:v>28.811773400000025</c:v>
                </c:pt>
                <c:pt idx="83">
                  <c:v>28.806816699999999</c:v>
                </c:pt>
                <c:pt idx="84">
                  <c:v>18.671804600000041</c:v>
                </c:pt>
                <c:pt idx="85">
                  <c:v>18.72362379999997</c:v>
                </c:pt>
              </c:numCache>
            </c:numRef>
          </c:xVal>
          <c:yVal>
            <c:numRef>
              <c:f>HG!$AF$15:$AF$100</c:f>
              <c:numCache>
                <c:formatCode>0.00E+00</c:formatCode>
                <c:ptCount val="86"/>
                <c:pt idx="0">
                  <c:v>1.5716247899999994E-2</c:v>
                </c:pt>
                <c:pt idx="1">
                  <c:v>1.4925538400000018E-2</c:v>
                </c:pt>
                <c:pt idx="2">
                  <c:v>1.5506024700000022E-2</c:v>
                </c:pt>
                <c:pt idx="3">
                  <c:v>2.3797082100000011E-4</c:v>
                </c:pt>
                <c:pt idx="4">
                  <c:v>1.4605202599999994E-2</c:v>
                </c:pt>
                <c:pt idx="5">
                  <c:v>1.4431418E-2</c:v>
                </c:pt>
                <c:pt idx="6">
                  <c:v>1.41428328E-2</c:v>
                </c:pt>
                <c:pt idx="7">
                  <c:v>1.8591021000000037E-4</c:v>
                </c:pt>
                <c:pt idx="8">
                  <c:v>8.873947120000017E-3</c:v>
                </c:pt>
                <c:pt idx="9">
                  <c:v>1.4217092399999996E-2</c:v>
                </c:pt>
                <c:pt idx="10">
                  <c:v>1.4132255999999998E-2</c:v>
                </c:pt>
                <c:pt idx="11">
                  <c:v>1.4399064399999998E-2</c:v>
                </c:pt>
                <c:pt idx="12">
                  <c:v>1.9693429400000046E-4</c:v>
                </c:pt>
                <c:pt idx="13">
                  <c:v>1.4399064399999998E-2</c:v>
                </c:pt>
                <c:pt idx="14">
                  <c:v>1.4561561200000026E-2</c:v>
                </c:pt>
                <c:pt idx="15">
                  <c:v>1.4323854300000022E-2</c:v>
                </c:pt>
                <c:pt idx="16">
                  <c:v>1.4550671300000012E-2</c:v>
                </c:pt>
                <c:pt idx="17">
                  <c:v>1.4803212899999998E-2</c:v>
                </c:pt>
                <c:pt idx="18">
                  <c:v>8.3820104200000212E-4</c:v>
                </c:pt>
                <c:pt idx="19">
                  <c:v>1.5344463800000001E-2</c:v>
                </c:pt>
                <c:pt idx="20">
                  <c:v>1.4195835700000001E-2</c:v>
                </c:pt>
                <c:pt idx="21">
                  <c:v>9.9203860900000211E-3</c:v>
                </c:pt>
                <c:pt idx="22">
                  <c:v>9.7365657200000014E-3</c:v>
                </c:pt>
                <c:pt idx="23">
                  <c:v>1.0619289899999999E-2</c:v>
                </c:pt>
                <c:pt idx="24">
                  <c:v>1.0306211200000005E-2</c:v>
                </c:pt>
                <c:pt idx="25">
                  <c:v>3.2291424500000053E-4</c:v>
                </c:pt>
                <c:pt idx="26">
                  <c:v>1.08440868E-2</c:v>
                </c:pt>
                <c:pt idx="27">
                  <c:v>9.606327789999999E-3</c:v>
                </c:pt>
                <c:pt idx="28">
                  <c:v>1.5442778400000045E-4</c:v>
                </c:pt>
                <c:pt idx="29">
                  <c:v>1.0643150700000022E-2</c:v>
                </c:pt>
                <c:pt idx="30">
                  <c:v>1.1206992200000002E-2</c:v>
                </c:pt>
                <c:pt idx="31">
                  <c:v>1.0563822600000022E-2</c:v>
                </c:pt>
                <c:pt idx="32">
                  <c:v>9.5418635700000049E-3</c:v>
                </c:pt>
                <c:pt idx="33">
                  <c:v>2.8096604900000008E-4</c:v>
                </c:pt>
                <c:pt idx="34">
                  <c:v>2.3290360100000022E-3</c:v>
                </c:pt>
                <c:pt idx="35">
                  <c:v>1.123217350000001E-2</c:v>
                </c:pt>
                <c:pt idx="36">
                  <c:v>1.0344835600000024E-2</c:v>
                </c:pt>
                <c:pt idx="37">
                  <c:v>8.4085913300000151E-3</c:v>
                </c:pt>
                <c:pt idx="38">
                  <c:v>1.0795518800000001E-2</c:v>
                </c:pt>
                <c:pt idx="39">
                  <c:v>1.08440868E-2</c:v>
                </c:pt>
                <c:pt idx="40">
                  <c:v>1.1469944399999999E-2</c:v>
                </c:pt>
                <c:pt idx="41">
                  <c:v>1.0707041800000001E-2</c:v>
                </c:pt>
                <c:pt idx="42">
                  <c:v>1.17390663E-2</c:v>
                </c:pt>
                <c:pt idx="43">
                  <c:v>2.8012650500000016E-4</c:v>
                </c:pt>
                <c:pt idx="44">
                  <c:v>1.08440868E-2</c:v>
                </c:pt>
                <c:pt idx="45">
                  <c:v>1.1015801900000005E-2</c:v>
                </c:pt>
                <c:pt idx="46">
                  <c:v>1.2032492999999986E-2</c:v>
                </c:pt>
                <c:pt idx="47">
                  <c:v>9.1435169800000073E-3</c:v>
                </c:pt>
                <c:pt idx="48">
                  <c:v>1.30992108E-4</c:v>
                </c:pt>
                <c:pt idx="49">
                  <c:v>1.0771316499999998E-2</c:v>
                </c:pt>
                <c:pt idx="50">
                  <c:v>1.042251910000001E-2</c:v>
                </c:pt>
                <c:pt idx="51">
                  <c:v>1.1048816499999999E-2</c:v>
                </c:pt>
                <c:pt idx="52">
                  <c:v>3.2704738700000064E-4</c:v>
                </c:pt>
                <c:pt idx="53">
                  <c:v>1.1190236099999999E-2</c:v>
                </c:pt>
                <c:pt idx="54">
                  <c:v>2.3886265800000044E-4</c:v>
                </c:pt>
                <c:pt idx="55">
                  <c:v>9.7584430600000122E-3</c:v>
                </c:pt>
                <c:pt idx="56">
                  <c:v>1.0739131000000009E-2</c:v>
                </c:pt>
                <c:pt idx="57">
                  <c:v>1.0206461300000014E-2</c:v>
                </c:pt>
                <c:pt idx="58">
                  <c:v>9.7220080800000004E-3</c:v>
                </c:pt>
                <c:pt idx="59">
                  <c:v>1.0352577800000014E-2</c:v>
                </c:pt>
                <c:pt idx="60">
                  <c:v>4.2374525600000004E-3</c:v>
                </c:pt>
                <c:pt idx="61">
                  <c:v>1.01303881E-2</c:v>
                </c:pt>
                <c:pt idx="62">
                  <c:v>9.3790802000000284E-3</c:v>
                </c:pt>
                <c:pt idx="63">
                  <c:v>1.3974550000000025E-2</c:v>
                </c:pt>
                <c:pt idx="64">
                  <c:v>1.5869846100000001E-2</c:v>
                </c:pt>
                <c:pt idx="65">
                  <c:v>2.1957563500000016E-2</c:v>
                </c:pt>
                <c:pt idx="66">
                  <c:v>2.4842453899999999E-2</c:v>
                </c:pt>
                <c:pt idx="67">
                  <c:v>2.6973339900000039E-2</c:v>
                </c:pt>
                <c:pt idx="68">
                  <c:v>3.4397816800000015E-2</c:v>
                </c:pt>
                <c:pt idx="69">
                  <c:v>3.6301493300000001E-2</c:v>
                </c:pt>
                <c:pt idx="70">
                  <c:v>5.8313156500000031E-4</c:v>
                </c:pt>
                <c:pt idx="71">
                  <c:v>4.8130021699999997E-2</c:v>
                </c:pt>
                <c:pt idx="72">
                  <c:v>8.9221184600000031E-2</c:v>
                </c:pt>
                <c:pt idx="73">
                  <c:v>0.12025626000000011</c:v>
                </c:pt>
                <c:pt idx="74">
                  <c:v>0.15085368099999999</c:v>
                </c:pt>
                <c:pt idx="75">
                  <c:v>2.9391615400000052E-3</c:v>
                </c:pt>
                <c:pt idx="76">
                  <c:v>3.9830292100000053E-2</c:v>
                </c:pt>
                <c:pt idx="77">
                  <c:v>0.22376099400000019</c:v>
                </c:pt>
                <c:pt idx="78">
                  <c:v>3.017139110000005E-3</c:v>
                </c:pt>
                <c:pt idx="79">
                  <c:v>3.3228353999999998E-3</c:v>
                </c:pt>
                <c:pt idx="80">
                  <c:v>0.28792518800000039</c:v>
                </c:pt>
                <c:pt idx="81">
                  <c:v>0.26320263900000002</c:v>
                </c:pt>
                <c:pt idx="82">
                  <c:v>2.9523845300000028E-3</c:v>
                </c:pt>
                <c:pt idx="83">
                  <c:v>0.24459573700000026</c:v>
                </c:pt>
                <c:pt idx="84">
                  <c:v>1.1219891700000022E-4</c:v>
                </c:pt>
                <c:pt idx="85">
                  <c:v>2.4964218900000012E-4</c:v>
                </c:pt>
              </c:numCache>
            </c:numRef>
          </c:yVal>
        </c:ser>
        <c:axId val="107191680"/>
        <c:axId val="107230336"/>
      </c:scatterChart>
      <c:valAx>
        <c:axId val="107165952"/>
        <c:scaling>
          <c:orientation val="minMax"/>
          <c:max val="40"/>
          <c:min val="0"/>
        </c:scaling>
        <c:axPos val="b"/>
        <c:title>
          <c:tx>
            <c:rich>
              <a:bodyPr/>
              <a:lstStyle/>
              <a:p>
                <a:pPr>
                  <a:defRPr sz="1400" b="0" i="0" u="none" strike="noStrike" baseline="0">
                    <a:solidFill>
                      <a:srgbClr val="000000"/>
                    </a:solidFill>
                    <a:latin typeface="Times New Roman"/>
                    <a:ea typeface="Times New Roman"/>
                    <a:cs typeface="Times New Roman"/>
                  </a:defRPr>
                </a:pPr>
                <a:r>
                  <a:rPr lang="en-US"/>
                  <a:t>Gradient (MV/m)</a:t>
                </a:r>
              </a:p>
            </c:rich>
          </c:tx>
          <c:layout>
            <c:manualLayout>
              <c:xMode val="edge"/>
              <c:yMode val="edge"/>
              <c:x val="0.40320278742449833"/>
              <c:y val="0.92782214231095128"/>
            </c:manualLayout>
          </c:layout>
          <c:spPr>
            <a:noFill/>
            <a:ln w="25400">
              <a:noFill/>
            </a:ln>
          </c:spPr>
        </c:title>
        <c:numFmt formatCode="0" sourceLinked="0"/>
        <c:majorTickMark val="cross"/>
        <c:minorTickMark val="in"/>
        <c:tickLblPos val="nextTo"/>
        <c:spPr>
          <a:ln w="12700">
            <a:solidFill>
              <a:srgbClr val="000000"/>
            </a:solidFill>
            <a:prstDash val="solid"/>
          </a:ln>
        </c:spPr>
        <c:txPr>
          <a:bodyPr rot="0" vert="horz"/>
          <a:lstStyle/>
          <a:p>
            <a:pPr>
              <a:defRPr sz="1400" b="0" i="0" u="none" strike="noStrike" baseline="0">
                <a:solidFill>
                  <a:srgbClr val="000000"/>
                </a:solidFill>
                <a:latin typeface="Times New Roman"/>
                <a:ea typeface="Times New Roman"/>
                <a:cs typeface="Times New Roman"/>
              </a:defRPr>
            </a:pPr>
            <a:endParaRPr lang="en-US"/>
          </a:p>
        </c:txPr>
        <c:crossAx val="107189760"/>
        <c:crosses val="autoZero"/>
        <c:crossBetween val="midCat"/>
        <c:majorUnit val="5"/>
        <c:minorUnit val="1"/>
      </c:valAx>
      <c:valAx>
        <c:axId val="107189760"/>
        <c:scaling>
          <c:logBase val="10"/>
          <c:orientation val="minMax"/>
          <c:max val="100000000000"/>
          <c:min val="100000000"/>
        </c:scaling>
        <c:axPos val="l"/>
        <c:majorGridlines>
          <c:spPr>
            <a:ln w="3175">
              <a:solidFill>
                <a:srgbClr val="000000"/>
              </a:solidFill>
              <a:prstDash val="solid"/>
            </a:ln>
          </c:spPr>
        </c:majorGridlines>
        <c:minorGridlines>
          <c:spPr>
            <a:ln w="3175">
              <a:solidFill>
                <a:srgbClr val="000000"/>
              </a:solidFill>
              <a:prstDash val="sysDash"/>
            </a:ln>
          </c:spPr>
        </c:minorGridlines>
        <c:title>
          <c:tx>
            <c:rich>
              <a:bodyPr/>
              <a:lstStyle/>
              <a:p>
                <a:pPr>
                  <a:defRPr sz="1100" b="0" i="0" u="none" strike="noStrike" baseline="0">
                    <a:solidFill>
                      <a:srgbClr val="000000"/>
                    </a:solidFill>
                    <a:latin typeface="Calibri"/>
                    <a:ea typeface="Calibri"/>
                    <a:cs typeface="Calibri"/>
                  </a:defRPr>
                </a:pPr>
                <a:r>
                  <a:rPr lang="en-US" sz="1400" b="0" i="0" u="none" strike="noStrike" baseline="0">
                    <a:solidFill>
                      <a:srgbClr val="000000"/>
                    </a:solidFill>
                    <a:latin typeface="Times New Roman"/>
                    <a:cs typeface="Times New Roman"/>
                  </a:rPr>
                  <a:t>Q</a:t>
                </a:r>
                <a:r>
                  <a:rPr lang="en-US" sz="1400" b="0" i="0" u="none" strike="noStrike" baseline="-25000">
                    <a:solidFill>
                      <a:srgbClr val="000000"/>
                    </a:solidFill>
                    <a:latin typeface="Times New Roman"/>
                    <a:cs typeface="Times New Roman"/>
                  </a:rPr>
                  <a:t>0</a:t>
                </a:r>
              </a:p>
            </c:rich>
          </c:tx>
          <c:layout>
            <c:manualLayout>
              <c:xMode val="edge"/>
              <c:yMode val="edge"/>
              <c:x val="4.2256566083116912E-2"/>
              <c:y val="0.44750656167979125"/>
            </c:manualLayout>
          </c:layout>
          <c:spPr>
            <a:noFill/>
            <a:ln w="25400">
              <a:noFill/>
            </a:ln>
          </c:spPr>
        </c:title>
        <c:numFmt formatCode="0.E+00" sourceLinked="0"/>
        <c:majorTickMark val="cross"/>
        <c:minorTickMark val="in"/>
        <c:tickLblPos val="nextTo"/>
        <c:spPr>
          <a:ln w="3175">
            <a:solidFill>
              <a:srgbClr val="000000"/>
            </a:solidFill>
            <a:prstDash val="solid"/>
          </a:ln>
        </c:spPr>
        <c:txPr>
          <a:bodyPr rot="0" vert="horz"/>
          <a:lstStyle/>
          <a:p>
            <a:pPr>
              <a:defRPr sz="1400" b="0" i="0" u="none" strike="noStrike" baseline="0">
                <a:solidFill>
                  <a:srgbClr val="000000"/>
                </a:solidFill>
                <a:latin typeface="Times New Roman"/>
                <a:ea typeface="Times New Roman"/>
                <a:cs typeface="Times New Roman"/>
              </a:defRPr>
            </a:pPr>
            <a:endParaRPr lang="en-US"/>
          </a:p>
        </c:txPr>
        <c:crossAx val="107165952"/>
        <c:crosses val="autoZero"/>
        <c:crossBetween val="midCat"/>
        <c:majorUnit val="10"/>
      </c:valAx>
      <c:valAx>
        <c:axId val="107191680"/>
        <c:scaling>
          <c:orientation val="minMax"/>
        </c:scaling>
        <c:delete val="1"/>
        <c:axPos val="b"/>
        <c:numFmt formatCode="0.00E+00" sourceLinked="1"/>
        <c:tickLblPos val="nextTo"/>
        <c:crossAx val="107230336"/>
        <c:crosses val="autoZero"/>
        <c:crossBetween val="midCat"/>
      </c:valAx>
      <c:valAx>
        <c:axId val="107230336"/>
        <c:scaling>
          <c:logBase val="10"/>
          <c:orientation val="minMax"/>
          <c:max val="10000"/>
          <c:min val="1.0000000000000014E-2"/>
        </c:scaling>
        <c:axPos val="r"/>
        <c:title>
          <c:tx>
            <c:rich>
              <a:bodyPr/>
              <a:lstStyle/>
              <a:p>
                <a:pPr>
                  <a:defRPr sz="1400" b="0" i="0" u="none" strike="noStrike" baseline="0">
                    <a:solidFill>
                      <a:srgbClr val="000000"/>
                    </a:solidFill>
                    <a:latin typeface="Times New Roman"/>
                    <a:ea typeface="Times New Roman"/>
                    <a:cs typeface="Times New Roman"/>
                  </a:defRPr>
                </a:pPr>
                <a:r>
                  <a:rPr lang="en-US"/>
                  <a:t>Radiation (mR/hr)</a:t>
                </a:r>
              </a:p>
            </c:rich>
          </c:tx>
          <c:layout/>
          <c:spPr>
            <a:noFill/>
            <a:ln w="25400">
              <a:noFill/>
            </a:ln>
          </c:spPr>
        </c:title>
        <c:numFmt formatCode="0.E+00" sourceLinked="0"/>
        <c:majorTickMark val="cross"/>
        <c:minorTickMark val="in"/>
        <c:tickLblPos val="nextTo"/>
        <c:spPr>
          <a:ln w="12700">
            <a:solidFill>
              <a:srgbClr val="000000"/>
            </a:solidFill>
            <a:prstDash val="solid"/>
          </a:ln>
        </c:spPr>
        <c:txPr>
          <a:bodyPr rot="0" vert="horz"/>
          <a:lstStyle/>
          <a:p>
            <a:pPr>
              <a:defRPr sz="1400" b="0" i="0" u="none" strike="noStrike" baseline="0">
                <a:solidFill>
                  <a:srgbClr val="000000"/>
                </a:solidFill>
                <a:latin typeface="Times New Roman"/>
                <a:ea typeface="Times New Roman"/>
                <a:cs typeface="Times New Roman"/>
              </a:defRPr>
            </a:pPr>
            <a:endParaRPr lang="en-US"/>
          </a:p>
        </c:txPr>
        <c:crossAx val="107191680"/>
        <c:crosses val="max"/>
        <c:crossBetween val="midCat"/>
      </c:valAx>
      <c:spPr>
        <a:noFill/>
        <a:ln w="25400">
          <a:noFill/>
        </a:ln>
      </c:spPr>
    </c:plotArea>
    <c:plotVisOnly val="1"/>
    <c:dispBlanksAs val="gap"/>
  </c:chart>
  <c:spPr>
    <a:solidFill>
      <a:srgbClr val="FFFFFF"/>
    </a:solidFill>
    <a:ln w="3175">
      <a:noFill/>
      <a:prstDash val="solid"/>
    </a:ln>
  </c:spPr>
  <c:txPr>
    <a:bodyPr/>
    <a:lstStyle/>
    <a:p>
      <a:pPr>
        <a:defRPr sz="1200" b="0" i="0" u="none" strike="noStrike" baseline="0">
          <a:solidFill>
            <a:srgbClr val="000000"/>
          </a:solidFill>
          <a:latin typeface="Times New Roman"/>
          <a:ea typeface="Times New Roman"/>
          <a:cs typeface="Times New Roman"/>
        </a:defRPr>
      </a:pPr>
      <a:endParaRPr lang="en-US"/>
    </a:p>
  </c:txPr>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b="0">
                <a:latin typeface="Times New Roman" pitchFamily="18" charset="0"/>
                <a:cs typeface="Times New Roman" pitchFamily="18" charset="0"/>
              </a:defRPr>
            </a:pPr>
            <a:r>
              <a:rPr lang="en-US" b="0">
                <a:latin typeface="Times New Roman" pitchFamily="18" charset="0"/>
                <a:cs typeface="Times New Roman" pitchFamily="18" charset="0"/>
              </a:rPr>
              <a:t>TB9RI024 - Cell Fields</a:t>
            </a:r>
          </a:p>
        </c:rich>
      </c:tx>
      <c:layout>
        <c:manualLayout>
          <c:xMode val="edge"/>
          <c:yMode val="edge"/>
          <c:x val="0.30486811023622096"/>
          <c:y val="2.4169184290030149E-2"/>
        </c:manualLayout>
      </c:layout>
      <c:overlay val="1"/>
    </c:title>
    <c:plotArea>
      <c:layout>
        <c:manualLayout>
          <c:layoutTarget val="inner"/>
          <c:xMode val="edge"/>
          <c:yMode val="edge"/>
          <c:x val="0.16782174103237096"/>
          <c:y val="0.13755913441333456"/>
          <c:w val="0.75915179352581086"/>
          <c:h val="0.63955880137339438"/>
        </c:manualLayout>
      </c:layout>
      <c:barChart>
        <c:barDir val="col"/>
        <c:grouping val="clustered"/>
        <c:ser>
          <c:idx val="0"/>
          <c:order val="0"/>
          <c:spPr>
            <a:solidFill>
              <a:srgbClr val="0070C0"/>
            </a:solidFill>
          </c:spPr>
          <c:val>
            <c:numRef>
              <c:f>HG!$I$286:$I$294</c:f>
              <c:numCache>
                <c:formatCode>General</c:formatCode>
                <c:ptCount val="9"/>
                <c:pt idx="0">
                  <c:v>28.8</c:v>
                </c:pt>
                <c:pt idx="1">
                  <c:v>24.2</c:v>
                </c:pt>
                <c:pt idx="2">
                  <c:v>33.800000000000004</c:v>
                </c:pt>
                <c:pt idx="3">
                  <c:v>26.5</c:v>
                </c:pt>
                <c:pt idx="4">
                  <c:v>31.8</c:v>
                </c:pt>
                <c:pt idx="5">
                  <c:v>26.5</c:v>
                </c:pt>
                <c:pt idx="6">
                  <c:v>33.800000000000004</c:v>
                </c:pt>
                <c:pt idx="7">
                  <c:v>24.2</c:v>
                </c:pt>
                <c:pt idx="8">
                  <c:v>28.8</c:v>
                </c:pt>
              </c:numCache>
            </c:numRef>
          </c:val>
        </c:ser>
        <c:axId val="87514496"/>
        <c:axId val="87520768"/>
      </c:barChart>
      <c:catAx>
        <c:axId val="87514496"/>
        <c:scaling>
          <c:orientation val="minMax"/>
        </c:scaling>
        <c:axPos val="b"/>
        <c:title>
          <c:tx>
            <c:rich>
              <a:bodyPr/>
              <a:lstStyle/>
              <a:p>
                <a:pPr>
                  <a:defRPr sz="1400" b="0">
                    <a:latin typeface="Times New Roman" pitchFamily="18" charset="0"/>
                    <a:cs typeface="Times New Roman" pitchFamily="18" charset="0"/>
                  </a:defRPr>
                </a:pPr>
                <a:r>
                  <a:rPr lang="en-US" sz="1400" b="0">
                    <a:latin typeface="Times New Roman" pitchFamily="18" charset="0"/>
                    <a:cs typeface="Times New Roman" pitchFamily="18" charset="0"/>
                  </a:rPr>
                  <a:t>Cell #</a:t>
                </a:r>
              </a:p>
            </c:rich>
          </c:tx>
          <c:layout/>
        </c:title>
        <c:tickLblPos val="nextTo"/>
        <c:txPr>
          <a:bodyPr/>
          <a:lstStyle/>
          <a:p>
            <a:pPr>
              <a:defRPr sz="1200">
                <a:latin typeface="Times New Roman" pitchFamily="18" charset="0"/>
                <a:cs typeface="Times New Roman" pitchFamily="18" charset="0"/>
              </a:defRPr>
            </a:pPr>
            <a:endParaRPr lang="en-US"/>
          </a:p>
        </c:txPr>
        <c:crossAx val="87520768"/>
        <c:crosses val="autoZero"/>
        <c:auto val="1"/>
        <c:lblAlgn val="ctr"/>
        <c:lblOffset val="100"/>
      </c:catAx>
      <c:valAx>
        <c:axId val="87520768"/>
        <c:scaling>
          <c:orientation val="minMax"/>
        </c:scaling>
        <c:axPos val="l"/>
        <c:majorGridlines/>
        <c:title>
          <c:tx>
            <c:rich>
              <a:bodyPr rot="-5400000" vert="horz"/>
              <a:lstStyle/>
              <a:p>
                <a:pPr>
                  <a:defRPr sz="1400" b="0">
                    <a:latin typeface="Times New Roman" pitchFamily="18" charset="0"/>
                    <a:cs typeface="Times New Roman" pitchFamily="18" charset="0"/>
                  </a:defRPr>
                </a:pPr>
                <a:r>
                  <a:rPr lang="en-US" sz="1400" b="0">
                    <a:latin typeface="Times New Roman" pitchFamily="18" charset="0"/>
                    <a:cs typeface="Times New Roman" pitchFamily="18" charset="0"/>
                  </a:rPr>
                  <a:t>Field (MV/m)</a:t>
                </a:r>
              </a:p>
            </c:rich>
          </c:tx>
          <c:layout>
            <c:manualLayout>
              <c:xMode val="edge"/>
              <c:yMode val="edge"/>
              <c:x val="1.9738407699037671E-2"/>
              <c:y val="0.28626083370998617"/>
            </c:manualLayout>
          </c:layout>
        </c:title>
        <c:numFmt formatCode="General" sourceLinked="1"/>
        <c:tickLblPos val="nextTo"/>
        <c:txPr>
          <a:bodyPr/>
          <a:lstStyle/>
          <a:p>
            <a:pPr>
              <a:defRPr sz="1200">
                <a:latin typeface="Times New Roman" pitchFamily="18" charset="0"/>
                <a:cs typeface="Times New Roman" pitchFamily="18" charset="0"/>
              </a:defRPr>
            </a:pPr>
            <a:endParaRPr lang="en-US"/>
          </a:p>
        </c:txPr>
        <c:crossAx val="87514496"/>
        <c:crosses val="autoZero"/>
        <c:crossBetween val="between"/>
      </c:valAx>
    </c:plotArea>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sz="1150" b="0" i="0" u="none" strike="noStrike" baseline="0">
                <a:solidFill>
                  <a:srgbClr val="000000"/>
                </a:solidFill>
                <a:latin typeface="Times New Roman"/>
                <a:ea typeface="Times New Roman"/>
                <a:cs typeface="Times New Roman"/>
              </a:defRPr>
            </a:pPr>
            <a:r>
              <a:rPr lang="en-US" sz="1800" b="0" i="0" u="none" strike="noStrike" baseline="0">
                <a:solidFill>
                  <a:srgbClr val="000000"/>
                </a:solidFill>
                <a:latin typeface="Times New Roman"/>
                <a:cs typeface="Times New Roman"/>
              </a:rPr>
              <a:t>ILC-TB9RI024 - R</a:t>
            </a:r>
            <a:r>
              <a:rPr lang="en-US" sz="1800" b="0" i="0" u="none" strike="noStrike" baseline="-25000">
                <a:solidFill>
                  <a:srgbClr val="000000"/>
                </a:solidFill>
                <a:latin typeface="Times New Roman"/>
                <a:cs typeface="Times New Roman"/>
              </a:rPr>
              <a:t>s</a:t>
            </a:r>
            <a:r>
              <a:rPr lang="en-US" sz="1800" b="0" i="0" u="none" strike="noStrike" baseline="0">
                <a:solidFill>
                  <a:srgbClr val="000000"/>
                </a:solidFill>
                <a:latin typeface="Times New Roman"/>
                <a:cs typeface="Times New Roman"/>
              </a:rPr>
              <a:t> vs T</a:t>
            </a:r>
          </a:p>
        </c:rich>
      </c:tx>
      <c:layout>
        <c:manualLayout>
          <c:xMode val="edge"/>
          <c:yMode val="edge"/>
          <c:x val="0.32065521128401014"/>
          <c:y val="2.5341130604288498E-2"/>
        </c:manualLayout>
      </c:layout>
      <c:spPr>
        <a:noFill/>
        <a:ln w="25400">
          <a:noFill/>
        </a:ln>
      </c:spPr>
    </c:title>
    <c:plotArea>
      <c:layout>
        <c:manualLayout>
          <c:layoutTarget val="inner"/>
          <c:xMode val="edge"/>
          <c:yMode val="edge"/>
          <c:x val="0.15847877177001071"/>
          <c:y val="0.16244355420484718"/>
          <c:w val="0.79080885283222691"/>
          <c:h val="0.64717472126035813"/>
        </c:manualLayout>
      </c:layout>
      <c:scatterChart>
        <c:scatterStyle val="lineMarker"/>
        <c:ser>
          <c:idx val="0"/>
          <c:order val="0"/>
          <c:spPr>
            <a:ln w="28575">
              <a:noFill/>
            </a:ln>
          </c:spPr>
          <c:marker>
            <c:symbol val="circle"/>
            <c:size val="6"/>
            <c:spPr>
              <a:solidFill>
                <a:srgbClr val="0000FF"/>
              </a:solidFill>
              <a:ln>
                <a:solidFill>
                  <a:srgbClr val="0000FF"/>
                </a:solidFill>
                <a:prstDash val="solid"/>
              </a:ln>
            </c:spPr>
          </c:marker>
          <c:xVal>
            <c:numRef>
              <c:f>HG!$H$245:$H$259</c:f>
              <c:numCache>
                <c:formatCode>General</c:formatCode>
                <c:ptCount val="15"/>
                <c:pt idx="0">
                  <c:v>0.53951982735365522</c:v>
                </c:pt>
                <c:pt idx="1">
                  <c:v>0.54429174037283978</c:v>
                </c:pt>
                <c:pt idx="2">
                  <c:v>0.55340343110127288</c:v>
                </c:pt>
                <c:pt idx="3">
                  <c:v>0.56473245799802363</c:v>
                </c:pt>
                <c:pt idx="4">
                  <c:v>0.58849492423127847</c:v>
                </c:pt>
                <c:pt idx="5">
                  <c:v>0.60304537916478296</c:v>
                </c:pt>
                <c:pt idx="6">
                  <c:v>0.61642780089382065</c:v>
                </c:pt>
                <c:pt idx="7">
                  <c:v>0.6332119677061897</c:v>
                </c:pt>
                <c:pt idx="8">
                  <c:v>0.64370775667846913</c:v>
                </c:pt>
                <c:pt idx="9">
                  <c:v>0.65520065520065562</c:v>
                </c:pt>
                <c:pt idx="10">
                  <c:v>0.65941312232113425</c:v>
                </c:pt>
                <c:pt idx="11">
                  <c:v>0.66688896298766254</c:v>
                </c:pt>
                <c:pt idx="12">
                  <c:v>0.66867268472082964</c:v>
                </c:pt>
                <c:pt idx="13">
                  <c:v>0.6708032869361068</c:v>
                </c:pt>
                <c:pt idx="14">
                  <c:v>0.67226890756302593</c:v>
                </c:pt>
              </c:numCache>
            </c:numRef>
          </c:xVal>
          <c:yVal>
            <c:numRef>
              <c:f>HG!$F$245:$F$259</c:f>
              <c:numCache>
                <c:formatCode>General</c:formatCode>
                <c:ptCount val="15"/>
                <c:pt idx="0">
                  <c:v>11.65932214360501</c:v>
                </c:pt>
                <c:pt idx="1">
                  <c:v>11.050681830550451</c:v>
                </c:pt>
                <c:pt idx="2">
                  <c:v>10.391429952774571</c:v>
                </c:pt>
                <c:pt idx="3">
                  <c:v>9.8209949312891549</c:v>
                </c:pt>
                <c:pt idx="4">
                  <c:v>8.7062529706094942</c:v>
                </c:pt>
                <c:pt idx="5">
                  <c:v>8.1237978875566093</c:v>
                </c:pt>
                <c:pt idx="6">
                  <c:v>7.8619075577677027</c:v>
                </c:pt>
                <c:pt idx="7">
                  <c:v>7.4819458953925624</c:v>
                </c:pt>
                <c:pt idx="8">
                  <c:v>7.3094011078776404</c:v>
                </c:pt>
                <c:pt idx="9">
                  <c:v>7.0486964524044033</c:v>
                </c:pt>
                <c:pt idx="10">
                  <c:v>7.1855673049464768</c:v>
                </c:pt>
                <c:pt idx="11">
                  <c:v>7.1329833467284685</c:v>
                </c:pt>
                <c:pt idx="12">
                  <c:v>7.1158044451079938</c:v>
                </c:pt>
                <c:pt idx="13">
                  <c:v>7.036638055621574</c:v>
                </c:pt>
                <c:pt idx="14">
                  <c:v>7.0015145952488496</c:v>
                </c:pt>
              </c:numCache>
            </c:numRef>
          </c:yVal>
        </c:ser>
        <c:axId val="87549440"/>
        <c:axId val="89165824"/>
      </c:scatterChart>
      <c:valAx>
        <c:axId val="87549440"/>
        <c:scaling>
          <c:orientation val="minMax"/>
          <c:max val="0.70000000000000062"/>
          <c:min val="0.5"/>
        </c:scaling>
        <c:axPos val="b"/>
        <c:title>
          <c:tx>
            <c:rich>
              <a:bodyPr/>
              <a:lstStyle/>
              <a:p>
                <a:pPr>
                  <a:defRPr sz="1400" b="0" i="0" u="none" strike="noStrike" baseline="0">
                    <a:solidFill>
                      <a:srgbClr val="000000"/>
                    </a:solidFill>
                    <a:latin typeface="Times New Roman"/>
                    <a:ea typeface="Times New Roman"/>
                    <a:cs typeface="Times New Roman"/>
                  </a:defRPr>
                </a:pPr>
                <a:r>
                  <a:rPr lang="en-US"/>
                  <a:t>1/T (1/K)</a:t>
                </a:r>
              </a:p>
            </c:rich>
          </c:tx>
          <c:layout>
            <c:manualLayout>
              <c:xMode val="edge"/>
              <c:yMode val="edge"/>
              <c:x val="0.49286879552100438"/>
              <c:y val="0.90643438576025726"/>
            </c:manualLayout>
          </c:layout>
          <c:spPr>
            <a:noFill/>
            <a:ln w="25400">
              <a:noFill/>
            </a:ln>
          </c:spPr>
        </c:title>
        <c:numFmt formatCode="General" sourceLinked="1"/>
        <c:majorTickMark val="cross"/>
        <c:minorTickMark val="in"/>
        <c:tickLblPos val="nextTo"/>
        <c:spPr>
          <a:ln w="12700">
            <a:solidFill>
              <a:srgbClr val="000000"/>
            </a:solidFill>
            <a:prstDash val="solid"/>
          </a:ln>
        </c:spPr>
        <c:txPr>
          <a:bodyPr rot="0" vert="horz"/>
          <a:lstStyle/>
          <a:p>
            <a:pPr>
              <a:defRPr sz="1400" b="0" i="0" u="none" strike="noStrike" baseline="0">
                <a:solidFill>
                  <a:srgbClr val="000000"/>
                </a:solidFill>
                <a:latin typeface="Times New Roman"/>
                <a:ea typeface="Times New Roman"/>
                <a:cs typeface="Times New Roman"/>
              </a:defRPr>
            </a:pPr>
            <a:endParaRPr lang="en-US"/>
          </a:p>
        </c:txPr>
        <c:crossAx val="89165824"/>
        <c:crossesAt val="0"/>
        <c:crossBetween val="midCat"/>
        <c:majorUnit val="0.05"/>
        <c:minorUnit val="1.0000000000000005E-2"/>
      </c:valAx>
      <c:valAx>
        <c:axId val="89165824"/>
        <c:scaling>
          <c:orientation val="minMax"/>
          <c:max val="20"/>
          <c:min val="0"/>
        </c:scaling>
        <c:axPos val="l"/>
        <c:majorGridlines>
          <c:spPr>
            <a:ln w="3175">
              <a:solidFill>
                <a:srgbClr val="000000"/>
              </a:solidFill>
              <a:prstDash val="solid"/>
            </a:ln>
          </c:spPr>
        </c:majorGridlines>
        <c:title>
          <c:tx>
            <c:rich>
              <a:bodyPr/>
              <a:lstStyle/>
              <a:p>
                <a:pPr>
                  <a:defRPr sz="1100" b="0" i="0" u="none" strike="noStrike" baseline="0">
                    <a:solidFill>
                      <a:srgbClr val="000000"/>
                    </a:solidFill>
                    <a:latin typeface="Calibri"/>
                    <a:ea typeface="Calibri"/>
                    <a:cs typeface="Calibri"/>
                  </a:defRPr>
                </a:pPr>
                <a:r>
                  <a:rPr lang="en-US" sz="1400" b="0" i="0" u="none" strike="noStrike" baseline="0">
                    <a:solidFill>
                      <a:srgbClr val="000000"/>
                    </a:solidFill>
                    <a:latin typeface="Times New Roman"/>
                    <a:cs typeface="Times New Roman"/>
                  </a:rPr>
                  <a:t>R</a:t>
                </a:r>
                <a:r>
                  <a:rPr lang="en-US" sz="1400" b="0" i="0" u="none" strike="noStrike" baseline="-25000">
                    <a:solidFill>
                      <a:srgbClr val="000000"/>
                    </a:solidFill>
                    <a:latin typeface="Times New Roman"/>
                    <a:cs typeface="Times New Roman"/>
                  </a:rPr>
                  <a:t>s</a:t>
                </a:r>
                <a:r>
                  <a:rPr lang="en-US" sz="1400" b="0" i="0" u="none" strike="noStrike" baseline="0">
                    <a:solidFill>
                      <a:srgbClr val="000000"/>
                    </a:solidFill>
                    <a:latin typeface="Times New Roman"/>
                    <a:cs typeface="Times New Roman"/>
                  </a:rPr>
                  <a:t>(n</a:t>
                </a:r>
                <a:r>
                  <a:rPr lang="en-US" sz="1400" b="0" i="0" u="none" strike="noStrike" baseline="0">
                    <a:solidFill>
                      <a:srgbClr val="000000"/>
                    </a:solidFill>
                    <a:latin typeface="Symbol" pitchFamily="18" charset="2"/>
                  </a:rPr>
                  <a:t>W</a:t>
                </a:r>
                <a:r>
                  <a:rPr lang="en-US" sz="1400" b="0" i="0" u="none" strike="noStrike" baseline="0">
                    <a:solidFill>
                      <a:srgbClr val="000000"/>
                    </a:solidFill>
                    <a:latin typeface="Times New Roman"/>
                    <a:cs typeface="Times New Roman"/>
                  </a:rPr>
                  <a:t>)</a:t>
                </a:r>
              </a:p>
            </c:rich>
          </c:tx>
          <c:layout>
            <c:manualLayout>
              <c:xMode val="edge"/>
              <c:yMode val="edge"/>
              <c:x val="2.6941362916006413E-2"/>
              <c:y val="0.43080003888402885"/>
            </c:manualLayout>
          </c:layout>
          <c:spPr>
            <a:noFill/>
            <a:ln w="25400">
              <a:noFill/>
            </a:ln>
          </c:spPr>
        </c:title>
        <c:numFmt formatCode="0" sourceLinked="0"/>
        <c:majorTickMark val="cross"/>
        <c:minorTickMark val="in"/>
        <c:tickLblPos val="nextTo"/>
        <c:spPr>
          <a:ln w="12700">
            <a:solidFill>
              <a:srgbClr val="000000"/>
            </a:solidFill>
            <a:prstDash val="solid"/>
          </a:ln>
        </c:spPr>
        <c:txPr>
          <a:bodyPr rot="0" vert="horz"/>
          <a:lstStyle/>
          <a:p>
            <a:pPr>
              <a:defRPr sz="1400" b="0" i="0" u="none" strike="noStrike" baseline="0">
                <a:solidFill>
                  <a:srgbClr val="000000"/>
                </a:solidFill>
                <a:latin typeface="Times New Roman"/>
                <a:ea typeface="Times New Roman"/>
                <a:cs typeface="Times New Roman"/>
              </a:defRPr>
            </a:pPr>
            <a:endParaRPr lang="en-US"/>
          </a:p>
        </c:txPr>
        <c:crossAx val="87549440"/>
        <c:crosses val="autoZero"/>
        <c:crossBetween val="midCat"/>
        <c:majorUnit val="5"/>
        <c:minorUnit val="1"/>
      </c:valAx>
      <c:spPr>
        <a:noFill/>
        <a:ln w="12700">
          <a:solidFill>
            <a:srgbClr val="808080"/>
          </a:solidFill>
          <a:prstDash val="solid"/>
        </a:ln>
      </c:spPr>
    </c:plotArea>
    <c:plotVisOnly val="1"/>
    <c:dispBlanksAs val="gap"/>
  </c:chart>
  <c:spPr>
    <a:solidFill>
      <a:srgbClr val="FFFFFF"/>
    </a:solidFill>
    <a:ln w="3175">
      <a:noFill/>
      <a:prstDash val="solid"/>
    </a:ln>
  </c:spPr>
  <c:txPr>
    <a:bodyPr/>
    <a:lstStyle/>
    <a:p>
      <a:pPr>
        <a:defRPr sz="1150" b="0" i="0" u="none" strike="noStrike" baseline="0">
          <a:solidFill>
            <a:srgbClr val="000000"/>
          </a:solidFill>
          <a:latin typeface="Times New Roman"/>
          <a:ea typeface="Times New Roman"/>
          <a:cs typeface="Times New Roman"/>
        </a:defRPr>
      </a:pPr>
      <a:endParaRPr lang="en-US"/>
    </a:p>
  </c:txPr>
  <c:externalData r:id="rId1"/>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sz="1650" b="0" i="0" u="none" strike="noStrike" baseline="0">
                <a:solidFill>
                  <a:srgbClr val="000000"/>
                </a:solidFill>
                <a:latin typeface="Times New Roman"/>
                <a:ea typeface="Times New Roman"/>
                <a:cs typeface="Times New Roman"/>
              </a:defRPr>
            </a:pPr>
            <a:r>
              <a:rPr lang="en-US"/>
              <a:t>ILC- TB9RI026 - Q vs E</a:t>
            </a:r>
          </a:p>
        </c:rich>
      </c:tx>
      <c:layout>
        <c:manualLayout>
          <c:xMode val="edge"/>
          <c:yMode val="edge"/>
          <c:x val="0.319684580912103"/>
          <c:y val="7.874015748031496E-3"/>
        </c:manualLayout>
      </c:layout>
      <c:spPr>
        <a:noFill/>
        <a:ln w="25400">
          <a:noFill/>
        </a:ln>
      </c:spPr>
    </c:title>
    <c:plotArea>
      <c:layout>
        <c:manualLayout>
          <c:layoutTarget val="inner"/>
          <c:xMode val="edge"/>
          <c:yMode val="edge"/>
          <c:x val="0.17868191791133836"/>
          <c:y val="0.13392398784797602"/>
          <c:w val="0.65429492063783601"/>
          <c:h val="0.69255667844669022"/>
        </c:manualLayout>
      </c:layout>
      <c:scatterChart>
        <c:scatterStyle val="lineMarker"/>
        <c:ser>
          <c:idx val="0"/>
          <c:order val="0"/>
          <c:spPr>
            <a:ln w="28575">
              <a:noFill/>
            </a:ln>
          </c:spPr>
          <c:marker>
            <c:symbol val="square"/>
            <c:size val="5"/>
            <c:spPr>
              <a:solidFill>
                <a:srgbClr val="0000FF"/>
              </a:solidFill>
              <a:ln>
                <a:solidFill>
                  <a:srgbClr val="0000FF"/>
                </a:solidFill>
                <a:prstDash val="solid"/>
              </a:ln>
            </c:spPr>
          </c:marker>
          <c:dPt>
            <c:idx val="43"/>
            <c:marker>
              <c:symbol val="none"/>
            </c:marker>
          </c:dPt>
          <c:dPt>
            <c:idx val="68"/>
            <c:marker>
              <c:symbol val="none"/>
            </c:marker>
          </c:dPt>
          <c:dPt>
            <c:idx val="70"/>
            <c:marker>
              <c:symbol val="none"/>
            </c:marker>
          </c:dPt>
          <c:dPt>
            <c:idx val="72"/>
            <c:marker>
              <c:symbol val="none"/>
            </c:marker>
          </c:dPt>
          <c:dPt>
            <c:idx val="76"/>
            <c:marker>
              <c:symbol val="none"/>
            </c:marker>
          </c:dPt>
          <c:xVal>
            <c:numRef>
              <c:f>HG!$C$12:$C$170</c:f>
              <c:numCache>
                <c:formatCode>0.00E+00</c:formatCode>
                <c:ptCount val="159"/>
                <c:pt idx="0">
                  <c:v>3.4611161099999999</c:v>
                </c:pt>
                <c:pt idx="1">
                  <c:v>2.9963377900000001</c:v>
                </c:pt>
                <c:pt idx="2">
                  <c:v>2.7650920800000001</c:v>
                </c:pt>
                <c:pt idx="3">
                  <c:v>2.0050575899999998</c:v>
                </c:pt>
                <c:pt idx="4">
                  <c:v>2.1667627899999999</c:v>
                </c:pt>
                <c:pt idx="5">
                  <c:v>2.4011520399999982</c:v>
                </c:pt>
                <c:pt idx="6">
                  <c:v>1.8510923399999999</c:v>
                </c:pt>
                <c:pt idx="7">
                  <c:v>1.55421008</c:v>
                </c:pt>
                <c:pt idx="8">
                  <c:v>1.272920719999999</c:v>
                </c:pt>
                <c:pt idx="9">
                  <c:v>1.1033648799999998</c:v>
                </c:pt>
                <c:pt idx="10">
                  <c:v>0.81822135700000043</c:v>
                </c:pt>
                <c:pt idx="11">
                  <c:v>0.68274456400000005</c:v>
                </c:pt>
                <c:pt idx="12">
                  <c:v>0.57636013600000002</c:v>
                </c:pt>
                <c:pt idx="13">
                  <c:v>0.25312846800000022</c:v>
                </c:pt>
                <c:pt idx="14">
                  <c:v>2.7466474199999982</c:v>
                </c:pt>
                <c:pt idx="15">
                  <c:v>2.9130807000000001</c:v>
                </c:pt>
                <c:pt idx="16">
                  <c:v>3.0265199899999997</c:v>
                </c:pt>
                <c:pt idx="17">
                  <c:v>3.2751916300000001</c:v>
                </c:pt>
                <c:pt idx="18">
                  <c:v>3.44859749</c:v>
                </c:pt>
                <c:pt idx="19">
                  <c:v>3.6547073500000002</c:v>
                </c:pt>
                <c:pt idx="20">
                  <c:v>3.7315647100000002</c:v>
                </c:pt>
                <c:pt idx="21">
                  <c:v>3.9817979399999999</c:v>
                </c:pt>
                <c:pt idx="22">
                  <c:v>4.5470626100000002</c:v>
                </c:pt>
                <c:pt idx="23">
                  <c:v>4.9251079899999963</c:v>
                </c:pt>
                <c:pt idx="24">
                  <c:v>5.2326868499999959</c:v>
                </c:pt>
                <c:pt idx="25">
                  <c:v>5.5483281800000039</c:v>
                </c:pt>
                <c:pt idx="26">
                  <c:v>5.85639807</c:v>
                </c:pt>
                <c:pt idx="27">
                  <c:v>6.164982819999989</c:v>
                </c:pt>
                <c:pt idx="28">
                  <c:v>6.1625671099999968</c:v>
                </c:pt>
                <c:pt idx="29">
                  <c:v>6.4841991099999996</c:v>
                </c:pt>
                <c:pt idx="30">
                  <c:v>6.83112502</c:v>
                </c:pt>
                <c:pt idx="31">
                  <c:v>7.5427823900000002</c:v>
                </c:pt>
                <c:pt idx="32">
                  <c:v>7.6762541999999998</c:v>
                </c:pt>
                <c:pt idx="33">
                  <c:v>8.2420586799999995</c:v>
                </c:pt>
                <c:pt idx="34">
                  <c:v>8.6434609800000004</c:v>
                </c:pt>
                <c:pt idx="35">
                  <c:v>8.9379983299999992</c:v>
                </c:pt>
                <c:pt idx="36">
                  <c:v>9.3817731799999997</c:v>
                </c:pt>
                <c:pt idx="37">
                  <c:v>10.086180300000002</c:v>
                </c:pt>
                <c:pt idx="38">
                  <c:v>10.508245799999999</c:v>
                </c:pt>
                <c:pt idx="39">
                  <c:v>11.158192700000001</c:v>
                </c:pt>
                <c:pt idx="40">
                  <c:v>11.775182300000004</c:v>
                </c:pt>
                <c:pt idx="41">
                  <c:v>12.212775799999999</c:v>
                </c:pt>
                <c:pt idx="42">
                  <c:v>12.7848668</c:v>
                </c:pt>
                <c:pt idx="43">
                  <c:v>13.1733609</c:v>
                </c:pt>
                <c:pt idx="44">
                  <c:v>13.997132800000006</c:v>
                </c:pt>
                <c:pt idx="45">
                  <c:v>14.582925900000001</c:v>
                </c:pt>
                <c:pt idx="46">
                  <c:v>15.201023699999997</c:v>
                </c:pt>
                <c:pt idx="47">
                  <c:v>15.882020900000002</c:v>
                </c:pt>
                <c:pt idx="48">
                  <c:v>16.193739599999979</c:v>
                </c:pt>
                <c:pt idx="49">
                  <c:v>16.218981400000015</c:v>
                </c:pt>
                <c:pt idx="50">
                  <c:v>16.553292799999987</c:v>
                </c:pt>
                <c:pt idx="51">
                  <c:v>16.91923629999998</c:v>
                </c:pt>
                <c:pt idx="52">
                  <c:v>17.241560199999999</c:v>
                </c:pt>
                <c:pt idx="53">
                  <c:v>18.6350926</c:v>
                </c:pt>
                <c:pt idx="54">
                  <c:v>17.915121299999985</c:v>
                </c:pt>
                <c:pt idx="55">
                  <c:v>18.96750699999998</c:v>
                </c:pt>
                <c:pt idx="56">
                  <c:v>18.97043949999998</c:v>
                </c:pt>
                <c:pt idx="57">
                  <c:v>19.777990200000001</c:v>
                </c:pt>
                <c:pt idx="58">
                  <c:v>19.987976400000001</c:v>
                </c:pt>
                <c:pt idx="59">
                  <c:v>20.799827199999999</c:v>
                </c:pt>
                <c:pt idx="60">
                  <c:v>21.246144699999981</c:v>
                </c:pt>
                <c:pt idx="61">
                  <c:v>21.5844059</c:v>
                </c:pt>
                <c:pt idx="62">
                  <c:v>21.911952200000005</c:v>
                </c:pt>
                <c:pt idx="63">
                  <c:v>21.979553799999987</c:v>
                </c:pt>
                <c:pt idx="64">
                  <c:v>22.290458000000001</c:v>
                </c:pt>
                <c:pt idx="65">
                  <c:v>19.171264200000014</c:v>
                </c:pt>
                <c:pt idx="66">
                  <c:v>21.9273287</c:v>
                </c:pt>
                <c:pt idx="67">
                  <c:v>22.858055600000014</c:v>
                </c:pt>
                <c:pt idx="68">
                  <c:v>23.331627300000001</c:v>
                </c:pt>
                <c:pt idx="69">
                  <c:v>23.8583718</c:v>
                </c:pt>
                <c:pt idx="70">
                  <c:v>24.3985804</c:v>
                </c:pt>
                <c:pt idx="71">
                  <c:v>25.73861699999998</c:v>
                </c:pt>
                <c:pt idx="72">
                  <c:v>25.218478600000001</c:v>
                </c:pt>
                <c:pt idx="73">
                  <c:v>22.2063971</c:v>
                </c:pt>
                <c:pt idx="74">
                  <c:v>25.749090499999987</c:v>
                </c:pt>
                <c:pt idx="75">
                  <c:v>25.881620300000002</c:v>
                </c:pt>
                <c:pt idx="76">
                  <c:v>26.315217400000005</c:v>
                </c:pt>
                <c:pt idx="77">
                  <c:v>26.733455800000005</c:v>
                </c:pt>
                <c:pt idx="78">
                  <c:v>27.2611417</c:v>
                </c:pt>
                <c:pt idx="79">
                  <c:v>27.289558899999989</c:v>
                </c:pt>
                <c:pt idx="80">
                  <c:v>27.701023500000002</c:v>
                </c:pt>
                <c:pt idx="81">
                  <c:v>28.0575999</c:v>
                </c:pt>
                <c:pt idx="82">
                  <c:v>28.383896199999999</c:v>
                </c:pt>
                <c:pt idx="83">
                  <c:v>28.8435804</c:v>
                </c:pt>
                <c:pt idx="84">
                  <c:v>29.16974399999998</c:v>
                </c:pt>
                <c:pt idx="85">
                  <c:v>25.7274855</c:v>
                </c:pt>
                <c:pt idx="86">
                  <c:v>28.153055500000015</c:v>
                </c:pt>
                <c:pt idx="87">
                  <c:v>29.332541799999987</c:v>
                </c:pt>
                <c:pt idx="88">
                  <c:v>17.593417799999987</c:v>
                </c:pt>
                <c:pt idx="89">
                  <c:v>17.219182799999999</c:v>
                </c:pt>
                <c:pt idx="90">
                  <c:v>16.639729499999987</c:v>
                </c:pt>
                <c:pt idx="91">
                  <c:v>15.8103944</c:v>
                </c:pt>
                <c:pt idx="92">
                  <c:v>10.334141799999999</c:v>
                </c:pt>
                <c:pt idx="93">
                  <c:v>15.363317500000004</c:v>
                </c:pt>
                <c:pt idx="94">
                  <c:v>14.418003300000001</c:v>
                </c:pt>
                <c:pt idx="95">
                  <c:v>13.888430500000007</c:v>
                </c:pt>
                <c:pt idx="96">
                  <c:v>13.889939300000007</c:v>
                </c:pt>
                <c:pt idx="97">
                  <c:v>13.6346062</c:v>
                </c:pt>
                <c:pt idx="98">
                  <c:v>13.2519103</c:v>
                </c:pt>
                <c:pt idx="99">
                  <c:v>12.9385519</c:v>
                </c:pt>
                <c:pt idx="100">
                  <c:v>12.5138354</c:v>
                </c:pt>
                <c:pt idx="101">
                  <c:v>12.197750600000001</c:v>
                </c:pt>
                <c:pt idx="102">
                  <c:v>11.7050728</c:v>
                </c:pt>
                <c:pt idx="103">
                  <c:v>11.341849</c:v>
                </c:pt>
                <c:pt idx="104">
                  <c:v>10.7762051</c:v>
                </c:pt>
                <c:pt idx="105">
                  <c:v>10.3950187</c:v>
                </c:pt>
                <c:pt idx="106">
                  <c:v>10.3715411</c:v>
                </c:pt>
                <c:pt idx="107">
                  <c:v>9.8389606799999996</c:v>
                </c:pt>
                <c:pt idx="108">
                  <c:v>9.4459718299999995</c:v>
                </c:pt>
                <c:pt idx="109">
                  <c:v>10.706950600000001</c:v>
                </c:pt>
                <c:pt idx="110">
                  <c:v>11.229353699999999</c:v>
                </c:pt>
                <c:pt idx="111">
                  <c:v>11.7335814</c:v>
                </c:pt>
                <c:pt idx="112">
                  <c:v>12.260792500000004</c:v>
                </c:pt>
                <c:pt idx="113">
                  <c:v>12.7465011</c:v>
                </c:pt>
                <c:pt idx="114">
                  <c:v>13.1503981</c:v>
                </c:pt>
                <c:pt idx="115">
                  <c:v>13.530182700000001</c:v>
                </c:pt>
                <c:pt idx="116">
                  <c:v>13.7937721</c:v>
                </c:pt>
                <c:pt idx="117">
                  <c:v>13.9900897</c:v>
                </c:pt>
                <c:pt idx="118">
                  <c:v>14.0971844</c:v>
                </c:pt>
                <c:pt idx="119">
                  <c:v>13.872496000000016</c:v>
                </c:pt>
                <c:pt idx="120">
                  <c:v>14.221627399999999</c:v>
                </c:pt>
                <c:pt idx="121">
                  <c:v>13.532711900000001</c:v>
                </c:pt>
                <c:pt idx="122">
                  <c:v>11.742892600000001</c:v>
                </c:pt>
                <c:pt idx="123">
                  <c:v>13.1731012</c:v>
                </c:pt>
                <c:pt idx="124">
                  <c:v>13.0700535</c:v>
                </c:pt>
                <c:pt idx="125">
                  <c:v>12.7590029</c:v>
                </c:pt>
                <c:pt idx="126">
                  <c:v>12.3089619</c:v>
                </c:pt>
                <c:pt idx="127">
                  <c:v>13.0563781</c:v>
                </c:pt>
                <c:pt idx="128">
                  <c:v>13.717193200000001</c:v>
                </c:pt>
                <c:pt idx="129">
                  <c:v>14.0529647</c:v>
                </c:pt>
                <c:pt idx="130">
                  <c:v>10.094036600000004</c:v>
                </c:pt>
                <c:pt idx="131">
                  <c:v>9.7308560200000009</c:v>
                </c:pt>
                <c:pt idx="132">
                  <c:v>9.0813761699999986</c:v>
                </c:pt>
                <c:pt idx="133">
                  <c:v>8.4764412600000067</c:v>
                </c:pt>
                <c:pt idx="134">
                  <c:v>8.1164144300000007</c:v>
                </c:pt>
                <c:pt idx="135">
                  <c:v>7.8578032699999936</c:v>
                </c:pt>
                <c:pt idx="136">
                  <c:v>6.9435464600000003</c:v>
                </c:pt>
                <c:pt idx="137">
                  <c:v>6.9367525199999998</c:v>
                </c:pt>
                <c:pt idx="138">
                  <c:v>9.8178518200000013</c:v>
                </c:pt>
                <c:pt idx="139">
                  <c:v>11.248104999999999</c:v>
                </c:pt>
                <c:pt idx="140">
                  <c:v>11.522859200000006</c:v>
                </c:pt>
                <c:pt idx="141">
                  <c:v>12.1775324</c:v>
                </c:pt>
                <c:pt idx="142">
                  <c:v>12.5336199</c:v>
                </c:pt>
                <c:pt idx="143">
                  <c:v>7.7506510100000003</c:v>
                </c:pt>
                <c:pt idx="144">
                  <c:v>6.3351183299999958</c:v>
                </c:pt>
                <c:pt idx="145">
                  <c:v>5.8114445799999936</c:v>
                </c:pt>
                <c:pt idx="146">
                  <c:v>5.6797639699999998</c:v>
                </c:pt>
                <c:pt idx="147">
                  <c:v>5.0669605399999957</c:v>
                </c:pt>
                <c:pt idx="148">
                  <c:v>8.7911491699999988</c:v>
                </c:pt>
                <c:pt idx="149">
                  <c:v>10.096552200000007</c:v>
                </c:pt>
                <c:pt idx="150">
                  <c:v>10.8489866</c:v>
                </c:pt>
                <c:pt idx="151">
                  <c:v>11.394746300000007</c:v>
                </c:pt>
                <c:pt idx="152">
                  <c:v>11.889394200000007</c:v>
                </c:pt>
                <c:pt idx="153">
                  <c:v>12.325535700000007</c:v>
                </c:pt>
                <c:pt idx="154">
                  <c:v>12.7964904</c:v>
                </c:pt>
                <c:pt idx="155">
                  <c:v>13.3036513</c:v>
                </c:pt>
                <c:pt idx="156">
                  <c:v>13.230384000000001</c:v>
                </c:pt>
                <c:pt idx="157">
                  <c:v>13.422280300000002</c:v>
                </c:pt>
                <c:pt idx="158">
                  <c:v>11.926130300000002</c:v>
                </c:pt>
              </c:numCache>
            </c:numRef>
          </c:xVal>
          <c:yVal>
            <c:numRef>
              <c:f>HG!$F$12:$F$170</c:f>
              <c:numCache>
                <c:formatCode>0.00E+00</c:formatCode>
                <c:ptCount val="159"/>
                <c:pt idx="0">
                  <c:v>18165289600</c:v>
                </c:pt>
                <c:pt idx="1">
                  <c:v>18063800700</c:v>
                </c:pt>
                <c:pt idx="2">
                  <c:v>17959488800</c:v>
                </c:pt>
                <c:pt idx="3">
                  <c:v>17285194300</c:v>
                </c:pt>
                <c:pt idx="4">
                  <c:v>17463415500</c:v>
                </c:pt>
                <c:pt idx="5">
                  <c:v>17681815300</c:v>
                </c:pt>
                <c:pt idx="6">
                  <c:v>16855582300</c:v>
                </c:pt>
                <c:pt idx="7">
                  <c:v>16349960500</c:v>
                </c:pt>
                <c:pt idx="8">
                  <c:v>15674424900</c:v>
                </c:pt>
                <c:pt idx="9">
                  <c:v>15247625000</c:v>
                </c:pt>
                <c:pt idx="10">
                  <c:v>14307633100</c:v>
                </c:pt>
                <c:pt idx="11">
                  <c:v>13906678600</c:v>
                </c:pt>
                <c:pt idx="12">
                  <c:v>13388634600</c:v>
                </c:pt>
                <c:pt idx="13">
                  <c:v>11733787200</c:v>
                </c:pt>
                <c:pt idx="14">
                  <c:v>17621712200</c:v>
                </c:pt>
                <c:pt idx="15">
                  <c:v>17726054600</c:v>
                </c:pt>
                <c:pt idx="16">
                  <c:v>17823749400</c:v>
                </c:pt>
                <c:pt idx="17">
                  <c:v>17956540300</c:v>
                </c:pt>
                <c:pt idx="18">
                  <c:v>17985709800</c:v>
                </c:pt>
                <c:pt idx="19">
                  <c:v>18155304900</c:v>
                </c:pt>
                <c:pt idx="20">
                  <c:v>18163350400</c:v>
                </c:pt>
                <c:pt idx="21">
                  <c:v>18242181700</c:v>
                </c:pt>
                <c:pt idx="22">
                  <c:v>18277056600</c:v>
                </c:pt>
                <c:pt idx="23">
                  <c:v>18265164500</c:v>
                </c:pt>
                <c:pt idx="24">
                  <c:v>18234899800</c:v>
                </c:pt>
                <c:pt idx="25">
                  <c:v>18199777900</c:v>
                </c:pt>
                <c:pt idx="26">
                  <c:v>18067126700</c:v>
                </c:pt>
                <c:pt idx="27">
                  <c:v>17982991100</c:v>
                </c:pt>
                <c:pt idx="28">
                  <c:v>17985885100</c:v>
                </c:pt>
                <c:pt idx="29">
                  <c:v>17864032100</c:v>
                </c:pt>
                <c:pt idx="30">
                  <c:v>17707432100</c:v>
                </c:pt>
                <c:pt idx="31">
                  <c:v>17679385400</c:v>
                </c:pt>
                <c:pt idx="32">
                  <c:v>17633883800</c:v>
                </c:pt>
                <c:pt idx="33">
                  <c:v>17319062200</c:v>
                </c:pt>
                <c:pt idx="34">
                  <c:v>17012509600</c:v>
                </c:pt>
                <c:pt idx="35">
                  <c:v>16838735900</c:v>
                </c:pt>
                <c:pt idx="36">
                  <c:v>16436013200</c:v>
                </c:pt>
                <c:pt idx="37">
                  <c:v>16189172100</c:v>
                </c:pt>
                <c:pt idx="38">
                  <c:v>15977124200</c:v>
                </c:pt>
                <c:pt idx="39">
                  <c:v>15715775700</c:v>
                </c:pt>
                <c:pt idx="40">
                  <c:v>15375932000</c:v>
                </c:pt>
                <c:pt idx="41">
                  <c:v>15074009500</c:v>
                </c:pt>
                <c:pt idx="42">
                  <c:v>14562080500</c:v>
                </c:pt>
                <c:pt idx="43">
                  <c:v>14260423600</c:v>
                </c:pt>
                <c:pt idx="44">
                  <c:v>13892538600</c:v>
                </c:pt>
                <c:pt idx="45">
                  <c:v>13619738800</c:v>
                </c:pt>
                <c:pt idx="46">
                  <c:v>13374897700</c:v>
                </c:pt>
                <c:pt idx="47">
                  <c:v>13042455100</c:v>
                </c:pt>
                <c:pt idx="48">
                  <c:v>12920581200</c:v>
                </c:pt>
                <c:pt idx="49">
                  <c:v>12975500200</c:v>
                </c:pt>
                <c:pt idx="50">
                  <c:v>12887529200</c:v>
                </c:pt>
                <c:pt idx="51">
                  <c:v>12886178700</c:v>
                </c:pt>
                <c:pt idx="52">
                  <c:v>12819010500</c:v>
                </c:pt>
                <c:pt idx="53">
                  <c:v>12543244000</c:v>
                </c:pt>
                <c:pt idx="54">
                  <c:v>12589436000</c:v>
                </c:pt>
                <c:pt idx="55">
                  <c:v>12397096600</c:v>
                </c:pt>
                <c:pt idx="56">
                  <c:v>12316637700</c:v>
                </c:pt>
                <c:pt idx="57">
                  <c:v>12188349600</c:v>
                </c:pt>
                <c:pt idx="58">
                  <c:v>11830705300</c:v>
                </c:pt>
                <c:pt idx="59">
                  <c:v>11710684200</c:v>
                </c:pt>
                <c:pt idx="60">
                  <c:v>11635599200</c:v>
                </c:pt>
                <c:pt idx="61">
                  <c:v>11396118500</c:v>
                </c:pt>
                <c:pt idx="62">
                  <c:v>11248434300</c:v>
                </c:pt>
                <c:pt idx="63">
                  <c:v>11367883300</c:v>
                </c:pt>
                <c:pt idx="64">
                  <c:v>11094240900</c:v>
                </c:pt>
                <c:pt idx="65">
                  <c:v>11372162400</c:v>
                </c:pt>
                <c:pt idx="66">
                  <c:v>11223294800</c:v>
                </c:pt>
                <c:pt idx="67">
                  <c:v>11039214100</c:v>
                </c:pt>
                <c:pt idx="68">
                  <c:v>10942268200</c:v>
                </c:pt>
                <c:pt idx="69">
                  <c:v>10864691800</c:v>
                </c:pt>
                <c:pt idx="70">
                  <c:v>10803377900</c:v>
                </c:pt>
                <c:pt idx="71">
                  <c:v>10560587900</c:v>
                </c:pt>
                <c:pt idx="72">
                  <c:v>10665674800</c:v>
                </c:pt>
                <c:pt idx="73">
                  <c:v>11492167300</c:v>
                </c:pt>
                <c:pt idx="74">
                  <c:v>10813585700</c:v>
                </c:pt>
                <c:pt idx="75">
                  <c:v>10759594000</c:v>
                </c:pt>
                <c:pt idx="76">
                  <c:v>10645023000</c:v>
                </c:pt>
                <c:pt idx="77">
                  <c:v>10442839800</c:v>
                </c:pt>
                <c:pt idx="78">
                  <c:v>10266159700</c:v>
                </c:pt>
                <c:pt idx="79">
                  <c:v>10305851500</c:v>
                </c:pt>
                <c:pt idx="80">
                  <c:v>10095552900</c:v>
                </c:pt>
                <c:pt idx="81">
                  <c:v>9876206300</c:v>
                </c:pt>
                <c:pt idx="82">
                  <c:v>9698997260</c:v>
                </c:pt>
                <c:pt idx="83">
                  <c:v>9489782280</c:v>
                </c:pt>
                <c:pt idx="84">
                  <c:v>9213730390</c:v>
                </c:pt>
                <c:pt idx="85">
                  <c:v>11259476500</c:v>
                </c:pt>
                <c:pt idx="86">
                  <c:v>10286001600</c:v>
                </c:pt>
                <c:pt idx="87">
                  <c:v>9415964880</c:v>
                </c:pt>
                <c:pt idx="88">
                  <c:v>3395260770</c:v>
                </c:pt>
                <c:pt idx="89">
                  <c:v>4774392540</c:v>
                </c:pt>
                <c:pt idx="90">
                  <c:v>7172169920</c:v>
                </c:pt>
                <c:pt idx="91">
                  <c:v>7179623070</c:v>
                </c:pt>
                <c:pt idx="92">
                  <c:v>15170801700</c:v>
                </c:pt>
                <c:pt idx="93">
                  <c:v>6926023110</c:v>
                </c:pt>
                <c:pt idx="94">
                  <c:v>7096084060</c:v>
                </c:pt>
                <c:pt idx="95">
                  <c:v>7441212720</c:v>
                </c:pt>
                <c:pt idx="96">
                  <c:v>7417011460</c:v>
                </c:pt>
                <c:pt idx="97">
                  <c:v>8638928900</c:v>
                </c:pt>
                <c:pt idx="98">
                  <c:v>10077395500</c:v>
                </c:pt>
                <c:pt idx="99">
                  <c:v>10662194400</c:v>
                </c:pt>
                <c:pt idx="100">
                  <c:v>11692773500</c:v>
                </c:pt>
                <c:pt idx="101">
                  <c:v>12367063000</c:v>
                </c:pt>
                <c:pt idx="102">
                  <c:v>13297552000</c:v>
                </c:pt>
                <c:pt idx="103">
                  <c:v>13921508500</c:v>
                </c:pt>
                <c:pt idx="104">
                  <c:v>14639539400</c:v>
                </c:pt>
                <c:pt idx="105">
                  <c:v>15046024900</c:v>
                </c:pt>
                <c:pt idx="106">
                  <c:v>15073288500</c:v>
                </c:pt>
                <c:pt idx="107">
                  <c:v>15663452300</c:v>
                </c:pt>
                <c:pt idx="108">
                  <c:v>15864071400</c:v>
                </c:pt>
                <c:pt idx="109">
                  <c:v>14865884200</c:v>
                </c:pt>
                <c:pt idx="110">
                  <c:v>14095649000</c:v>
                </c:pt>
                <c:pt idx="111">
                  <c:v>13201820800</c:v>
                </c:pt>
                <c:pt idx="112">
                  <c:v>12335325900</c:v>
                </c:pt>
                <c:pt idx="113">
                  <c:v>11288252500</c:v>
                </c:pt>
                <c:pt idx="114">
                  <c:v>10532831500</c:v>
                </c:pt>
                <c:pt idx="115">
                  <c:v>9568542110</c:v>
                </c:pt>
                <c:pt idx="116">
                  <c:v>8261558380</c:v>
                </c:pt>
                <c:pt idx="117">
                  <c:v>7730588460</c:v>
                </c:pt>
                <c:pt idx="118">
                  <c:v>7092348830</c:v>
                </c:pt>
                <c:pt idx="119">
                  <c:v>6222662560</c:v>
                </c:pt>
                <c:pt idx="120">
                  <c:v>6471098340</c:v>
                </c:pt>
                <c:pt idx="121">
                  <c:v>5373049100</c:v>
                </c:pt>
                <c:pt idx="122">
                  <c:v>4234451380</c:v>
                </c:pt>
                <c:pt idx="123">
                  <c:v>8774169970</c:v>
                </c:pt>
                <c:pt idx="124">
                  <c:v>8918949590</c:v>
                </c:pt>
                <c:pt idx="125">
                  <c:v>9987770270</c:v>
                </c:pt>
                <c:pt idx="126">
                  <c:v>11252416000</c:v>
                </c:pt>
                <c:pt idx="127">
                  <c:v>8904587850</c:v>
                </c:pt>
                <c:pt idx="128">
                  <c:v>5878071650</c:v>
                </c:pt>
                <c:pt idx="129">
                  <c:v>4137161860</c:v>
                </c:pt>
                <c:pt idx="130">
                  <c:v>14361843000</c:v>
                </c:pt>
                <c:pt idx="131">
                  <c:v>15174590800</c:v>
                </c:pt>
                <c:pt idx="132">
                  <c:v>15470963800</c:v>
                </c:pt>
                <c:pt idx="133">
                  <c:v>15842562300</c:v>
                </c:pt>
                <c:pt idx="134">
                  <c:v>16033345100</c:v>
                </c:pt>
                <c:pt idx="135">
                  <c:v>16296273700</c:v>
                </c:pt>
                <c:pt idx="136">
                  <c:v>16528447900</c:v>
                </c:pt>
                <c:pt idx="137">
                  <c:v>16555656100</c:v>
                </c:pt>
                <c:pt idx="138">
                  <c:v>14696006200</c:v>
                </c:pt>
                <c:pt idx="139">
                  <c:v>11931468100</c:v>
                </c:pt>
                <c:pt idx="140">
                  <c:v>11176089100</c:v>
                </c:pt>
                <c:pt idx="141">
                  <c:v>9572228520</c:v>
                </c:pt>
                <c:pt idx="142">
                  <c:v>8459915330</c:v>
                </c:pt>
                <c:pt idx="143">
                  <c:v>16337958000</c:v>
                </c:pt>
                <c:pt idx="144">
                  <c:v>16593033600</c:v>
                </c:pt>
                <c:pt idx="145">
                  <c:v>18414016100</c:v>
                </c:pt>
                <c:pt idx="146">
                  <c:v>16611324900</c:v>
                </c:pt>
                <c:pt idx="147">
                  <c:v>16556545500</c:v>
                </c:pt>
                <c:pt idx="148">
                  <c:v>15779920300</c:v>
                </c:pt>
                <c:pt idx="149">
                  <c:v>14331262400</c:v>
                </c:pt>
                <c:pt idx="150">
                  <c:v>12908212300</c:v>
                </c:pt>
                <c:pt idx="151">
                  <c:v>11587015000</c:v>
                </c:pt>
                <c:pt idx="152">
                  <c:v>10216009500</c:v>
                </c:pt>
                <c:pt idx="153">
                  <c:v>8917238920</c:v>
                </c:pt>
                <c:pt idx="154">
                  <c:v>7502287050</c:v>
                </c:pt>
                <c:pt idx="155">
                  <c:v>6625865680</c:v>
                </c:pt>
                <c:pt idx="156">
                  <c:v>6464492420</c:v>
                </c:pt>
                <c:pt idx="157">
                  <c:v>5475274360</c:v>
                </c:pt>
                <c:pt idx="158">
                  <c:v>3277353380</c:v>
                </c:pt>
              </c:numCache>
            </c:numRef>
          </c:yVal>
        </c:ser>
        <c:axId val="89229184"/>
        <c:axId val="89260416"/>
      </c:scatterChart>
      <c:scatterChart>
        <c:scatterStyle val="lineMarker"/>
        <c:ser>
          <c:idx val="1"/>
          <c:order val="1"/>
          <c:spPr>
            <a:ln w="28575">
              <a:noFill/>
            </a:ln>
          </c:spPr>
          <c:marker>
            <c:symbol val="circle"/>
            <c:size val="5"/>
            <c:spPr>
              <a:solidFill>
                <a:srgbClr val="339966"/>
              </a:solidFill>
              <a:ln>
                <a:solidFill>
                  <a:srgbClr val="339966"/>
                </a:solidFill>
                <a:prstDash val="solid"/>
              </a:ln>
            </c:spPr>
          </c:marker>
          <c:dPt>
            <c:idx val="40"/>
            <c:marker>
              <c:symbol val="none"/>
            </c:marker>
          </c:dPt>
          <c:dPt>
            <c:idx val="41"/>
            <c:marker>
              <c:symbol val="none"/>
            </c:marker>
          </c:dPt>
          <c:dPt>
            <c:idx val="43"/>
            <c:marker>
              <c:symbol val="none"/>
            </c:marker>
          </c:dPt>
          <c:dPt>
            <c:idx val="65"/>
            <c:marker>
              <c:symbol val="none"/>
            </c:marker>
          </c:dPt>
          <c:dPt>
            <c:idx val="72"/>
            <c:marker>
              <c:symbol val="none"/>
            </c:marker>
          </c:dPt>
          <c:dPt>
            <c:idx val="84"/>
            <c:marker>
              <c:symbol val="none"/>
            </c:marker>
          </c:dPt>
          <c:xVal>
            <c:numRef>
              <c:f>HG!$C$12:$C$170</c:f>
              <c:numCache>
                <c:formatCode>0.00E+00</c:formatCode>
                <c:ptCount val="159"/>
                <c:pt idx="0">
                  <c:v>3.4611161099999999</c:v>
                </c:pt>
                <c:pt idx="1">
                  <c:v>2.9963377900000001</c:v>
                </c:pt>
                <c:pt idx="2">
                  <c:v>2.7650920800000001</c:v>
                </c:pt>
                <c:pt idx="3">
                  <c:v>2.0050575899999998</c:v>
                </c:pt>
                <c:pt idx="4">
                  <c:v>2.1667627899999999</c:v>
                </c:pt>
                <c:pt idx="5">
                  <c:v>2.4011520399999982</c:v>
                </c:pt>
                <c:pt idx="6">
                  <c:v>1.8510923399999999</c:v>
                </c:pt>
                <c:pt idx="7">
                  <c:v>1.55421008</c:v>
                </c:pt>
                <c:pt idx="8">
                  <c:v>1.272920719999999</c:v>
                </c:pt>
                <c:pt idx="9">
                  <c:v>1.1033648799999998</c:v>
                </c:pt>
                <c:pt idx="10">
                  <c:v>0.81822135700000043</c:v>
                </c:pt>
                <c:pt idx="11">
                  <c:v>0.68274456400000005</c:v>
                </c:pt>
                <c:pt idx="12">
                  <c:v>0.57636013600000002</c:v>
                </c:pt>
                <c:pt idx="13">
                  <c:v>0.25312846800000022</c:v>
                </c:pt>
                <c:pt idx="14">
                  <c:v>2.7466474199999982</c:v>
                </c:pt>
                <c:pt idx="15">
                  <c:v>2.9130807000000001</c:v>
                </c:pt>
                <c:pt idx="16">
                  <c:v>3.0265199899999997</c:v>
                </c:pt>
                <c:pt idx="17">
                  <c:v>3.2751916300000001</c:v>
                </c:pt>
                <c:pt idx="18">
                  <c:v>3.44859749</c:v>
                </c:pt>
                <c:pt idx="19">
                  <c:v>3.6547073500000002</c:v>
                </c:pt>
                <c:pt idx="20">
                  <c:v>3.7315647100000002</c:v>
                </c:pt>
                <c:pt idx="21">
                  <c:v>3.9817979399999999</c:v>
                </c:pt>
                <c:pt idx="22">
                  <c:v>4.5470626100000002</c:v>
                </c:pt>
                <c:pt idx="23">
                  <c:v>4.9251079899999963</c:v>
                </c:pt>
                <c:pt idx="24">
                  <c:v>5.2326868499999959</c:v>
                </c:pt>
                <c:pt idx="25">
                  <c:v>5.5483281800000039</c:v>
                </c:pt>
                <c:pt idx="26">
                  <c:v>5.85639807</c:v>
                </c:pt>
                <c:pt idx="27">
                  <c:v>6.164982819999989</c:v>
                </c:pt>
                <c:pt idx="28">
                  <c:v>6.1625671099999968</c:v>
                </c:pt>
                <c:pt idx="29">
                  <c:v>6.4841991099999996</c:v>
                </c:pt>
                <c:pt idx="30">
                  <c:v>6.83112502</c:v>
                </c:pt>
                <c:pt idx="31">
                  <c:v>7.5427823900000002</c:v>
                </c:pt>
                <c:pt idx="32">
                  <c:v>7.6762541999999998</c:v>
                </c:pt>
                <c:pt idx="33">
                  <c:v>8.2420586799999995</c:v>
                </c:pt>
                <c:pt idx="34">
                  <c:v>8.6434609800000004</c:v>
                </c:pt>
                <c:pt idx="35">
                  <c:v>8.9379983299999992</c:v>
                </c:pt>
                <c:pt idx="36">
                  <c:v>9.3817731799999997</c:v>
                </c:pt>
                <c:pt idx="37">
                  <c:v>10.086180300000002</c:v>
                </c:pt>
                <c:pt idx="38">
                  <c:v>10.508245799999999</c:v>
                </c:pt>
                <c:pt idx="39">
                  <c:v>11.158192700000001</c:v>
                </c:pt>
                <c:pt idx="40">
                  <c:v>11.775182300000004</c:v>
                </c:pt>
                <c:pt idx="41">
                  <c:v>12.212775799999999</c:v>
                </c:pt>
                <c:pt idx="42">
                  <c:v>12.7848668</c:v>
                </c:pt>
                <c:pt idx="43">
                  <c:v>13.1733609</c:v>
                </c:pt>
                <c:pt idx="44">
                  <c:v>13.997132800000006</c:v>
                </c:pt>
                <c:pt idx="45">
                  <c:v>14.582925900000001</c:v>
                </c:pt>
                <c:pt idx="46">
                  <c:v>15.201023699999997</c:v>
                </c:pt>
                <c:pt idx="47">
                  <c:v>15.882020900000002</c:v>
                </c:pt>
                <c:pt idx="48">
                  <c:v>16.193739599999979</c:v>
                </c:pt>
                <c:pt idx="49">
                  <c:v>16.218981400000015</c:v>
                </c:pt>
                <c:pt idx="50">
                  <c:v>16.553292799999987</c:v>
                </c:pt>
                <c:pt idx="51">
                  <c:v>16.91923629999998</c:v>
                </c:pt>
                <c:pt idx="52">
                  <c:v>17.241560199999999</c:v>
                </c:pt>
                <c:pt idx="53">
                  <c:v>18.6350926</c:v>
                </c:pt>
                <c:pt idx="54">
                  <c:v>17.915121299999985</c:v>
                </c:pt>
                <c:pt idx="55">
                  <c:v>18.96750699999998</c:v>
                </c:pt>
                <c:pt idx="56">
                  <c:v>18.97043949999998</c:v>
                </c:pt>
                <c:pt idx="57">
                  <c:v>19.777990200000001</c:v>
                </c:pt>
                <c:pt idx="58">
                  <c:v>19.987976400000001</c:v>
                </c:pt>
                <c:pt idx="59">
                  <c:v>20.799827199999999</c:v>
                </c:pt>
                <c:pt idx="60">
                  <c:v>21.246144699999981</c:v>
                </c:pt>
                <c:pt idx="61">
                  <c:v>21.5844059</c:v>
                </c:pt>
                <c:pt idx="62">
                  <c:v>21.911952200000005</c:v>
                </c:pt>
                <c:pt idx="63">
                  <c:v>21.979553799999987</c:v>
                </c:pt>
                <c:pt idx="64">
                  <c:v>22.290458000000001</c:v>
                </c:pt>
                <c:pt idx="65">
                  <c:v>19.171264200000014</c:v>
                </c:pt>
                <c:pt idx="66">
                  <c:v>21.9273287</c:v>
                </c:pt>
                <c:pt idx="67">
                  <c:v>22.858055600000014</c:v>
                </c:pt>
                <c:pt idx="68">
                  <c:v>23.331627300000001</c:v>
                </c:pt>
                <c:pt idx="69">
                  <c:v>23.8583718</c:v>
                </c:pt>
                <c:pt idx="70">
                  <c:v>24.3985804</c:v>
                </c:pt>
                <c:pt idx="71">
                  <c:v>25.73861699999998</c:v>
                </c:pt>
                <c:pt idx="72">
                  <c:v>25.218478600000001</c:v>
                </c:pt>
                <c:pt idx="73">
                  <c:v>22.2063971</c:v>
                </c:pt>
                <c:pt idx="74">
                  <c:v>25.749090499999987</c:v>
                </c:pt>
                <c:pt idx="75">
                  <c:v>25.881620300000002</c:v>
                </c:pt>
                <c:pt idx="76">
                  <c:v>26.315217400000005</c:v>
                </c:pt>
                <c:pt idx="77">
                  <c:v>26.733455800000005</c:v>
                </c:pt>
                <c:pt idx="78">
                  <c:v>27.2611417</c:v>
                </c:pt>
                <c:pt idx="79">
                  <c:v>27.289558899999989</c:v>
                </c:pt>
                <c:pt idx="80">
                  <c:v>27.701023500000002</c:v>
                </c:pt>
                <c:pt idx="81">
                  <c:v>28.0575999</c:v>
                </c:pt>
                <c:pt idx="82">
                  <c:v>28.383896199999999</c:v>
                </c:pt>
                <c:pt idx="83">
                  <c:v>28.8435804</c:v>
                </c:pt>
                <c:pt idx="84">
                  <c:v>29.16974399999998</c:v>
                </c:pt>
                <c:pt idx="85">
                  <c:v>25.7274855</c:v>
                </c:pt>
                <c:pt idx="86">
                  <c:v>28.153055500000015</c:v>
                </c:pt>
                <c:pt idx="87">
                  <c:v>29.332541799999987</c:v>
                </c:pt>
                <c:pt idx="88">
                  <c:v>17.593417799999987</c:v>
                </c:pt>
                <c:pt idx="89">
                  <c:v>17.219182799999999</c:v>
                </c:pt>
                <c:pt idx="90">
                  <c:v>16.639729499999987</c:v>
                </c:pt>
                <c:pt idx="91">
                  <c:v>15.8103944</c:v>
                </c:pt>
                <c:pt idx="92">
                  <c:v>10.334141799999999</c:v>
                </c:pt>
                <c:pt idx="93">
                  <c:v>15.363317500000004</c:v>
                </c:pt>
                <c:pt idx="94">
                  <c:v>14.418003300000001</c:v>
                </c:pt>
                <c:pt idx="95">
                  <c:v>13.888430500000007</c:v>
                </c:pt>
                <c:pt idx="96">
                  <c:v>13.889939300000007</c:v>
                </c:pt>
                <c:pt idx="97">
                  <c:v>13.6346062</c:v>
                </c:pt>
                <c:pt idx="98">
                  <c:v>13.2519103</c:v>
                </c:pt>
                <c:pt idx="99">
                  <c:v>12.9385519</c:v>
                </c:pt>
                <c:pt idx="100">
                  <c:v>12.5138354</c:v>
                </c:pt>
                <c:pt idx="101">
                  <c:v>12.197750600000001</c:v>
                </c:pt>
                <c:pt idx="102">
                  <c:v>11.7050728</c:v>
                </c:pt>
                <c:pt idx="103">
                  <c:v>11.341849</c:v>
                </c:pt>
                <c:pt idx="104">
                  <c:v>10.7762051</c:v>
                </c:pt>
                <c:pt idx="105">
                  <c:v>10.3950187</c:v>
                </c:pt>
                <c:pt idx="106">
                  <c:v>10.3715411</c:v>
                </c:pt>
                <c:pt idx="107">
                  <c:v>9.8389606799999996</c:v>
                </c:pt>
                <c:pt idx="108">
                  <c:v>9.4459718299999995</c:v>
                </c:pt>
                <c:pt idx="109">
                  <c:v>10.706950600000001</c:v>
                </c:pt>
                <c:pt idx="110">
                  <c:v>11.229353699999999</c:v>
                </c:pt>
                <c:pt idx="111">
                  <c:v>11.7335814</c:v>
                </c:pt>
                <c:pt idx="112">
                  <c:v>12.260792500000004</c:v>
                </c:pt>
                <c:pt idx="113">
                  <c:v>12.7465011</c:v>
                </c:pt>
                <c:pt idx="114">
                  <c:v>13.1503981</c:v>
                </c:pt>
                <c:pt idx="115">
                  <c:v>13.530182700000001</c:v>
                </c:pt>
                <c:pt idx="116">
                  <c:v>13.7937721</c:v>
                </c:pt>
                <c:pt idx="117">
                  <c:v>13.9900897</c:v>
                </c:pt>
                <c:pt idx="118">
                  <c:v>14.0971844</c:v>
                </c:pt>
                <c:pt idx="119">
                  <c:v>13.872496000000016</c:v>
                </c:pt>
                <c:pt idx="120">
                  <c:v>14.221627399999999</c:v>
                </c:pt>
                <c:pt idx="121">
                  <c:v>13.532711900000001</c:v>
                </c:pt>
                <c:pt idx="122">
                  <c:v>11.742892600000001</c:v>
                </c:pt>
                <c:pt idx="123">
                  <c:v>13.1731012</c:v>
                </c:pt>
                <c:pt idx="124">
                  <c:v>13.0700535</c:v>
                </c:pt>
                <c:pt idx="125">
                  <c:v>12.7590029</c:v>
                </c:pt>
                <c:pt idx="126">
                  <c:v>12.3089619</c:v>
                </c:pt>
                <c:pt idx="127">
                  <c:v>13.0563781</c:v>
                </c:pt>
                <c:pt idx="128">
                  <c:v>13.717193200000001</c:v>
                </c:pt>
                <c:pt idx="129">
                  <c:v>14.0529647</c:v>
                </c:pt>
                <c:pt idx="130">
                  <c:v>10.094036600000004</c:v>
                </c:pt>
                <c:pt idx="131">
                  <c:v>9.7308560200000009</c:v>
                </c:pt>
                <c:pt idx="132">
                  <c:v>9.0813761699999986</c:v>
                </c:pt>
                <c:pt idx="133">
                  <c:v>8.4764412600000067</c:v>
                </c:pt>
                <c:pt idx="134">
                  <c:v>8.1164144300000007</c:v>
                </c:pt>
                <c:pt idx="135">
                  <c:v>7.8578032699999936</c:v>
                </c:pt>
                <c:pt idx="136">
                  <c:v>6.9435464600000003</c:v>
                </c:pt>
                <c:pt idx="137">
                  <c:v>6.9367525199999998</c:v>
                </c:pt>
                <c:pt idx="138">
                  <c:v>9.8178518200000013</c:v>
                </c:pt>
                <c:pt idx="139">
                  <c:v>11.248104999999999</c:v>
                </c:pt>
                <c:pt idx="140">
                  <c:v>11.522859200000006</c:v>
                </c:pt>
                <c:pt idx="141">
                  <c:v>12.1775324</c:v>
                </c:pt>
                <c:pt idx="142">
                  <c:v>12.5336199</c:v>
                </c:pt>
                <c:pt idx="143">
                  <c:v>7.7506510100000003</c:v>
                </c:pt>
                <c:pt idx="144">
                  <c:v>6.3351183299999958</c:v>
                </c:pt>
                <c:pt idx="145">
                  <c:v>5.8114445799999936</c:v>
                </c:pt>
                <c:pt idx="146">
                  <c:v>5.6797639699999998</c:v>
                </c:pt>
                <c:pt idx="147">
                  <c:v>5.0669605399999957</c:v>
                </c:pt>
                <c:pt idx="148">
                  <c:v>8.7911491699999988</c:v>
                </c:pt>
                <c:pt idx="149">
                  <c:v>10.096552200000007</c:v>
                </c:pt>
                <c:pt idx="150">
                  <c:v>10.8489866</c:v>
                </c:pt>
                <c:pt idx="151">
                  <c:v>11.394746300000007</c:v>
                </c:pt>
                <c:pt idx="152">
                  <c:v>11.889394200000007</c:v>
                </c:pt>
                <c:pt idx="153">
                  <c:v>12.325535700000007</c:v>
                </c:pt>
                <c:pt idx="154">
                  <c:v>12.7964904</c:v>
                </c:pt>
                <c:pt idx="155">
                  <c:v>13.3036513</c:v>
                </c:pt>
                <c:pt idx="156">
                  <c:v>13.230384000000001</c:v>
                </c:pt>
                <c:pt idx="157">
                  <c:v>13.422280300000002</c:v>
                </c:pt>
                <c:pt idx="158">
                  <c:v>11.926130300000002</c:v>
                </c:pt>
              </c:numCache>
            </c:numRef>
          </c:xVal>
          <c:yVal>
            <c:numRef>
              <c:f>HG!$AF$12:$AF$170</c:f>
              <c:numCache>
                <c:formatCode>0.00E+00</c:formatCode>
                <c:ptCount val="159"/>
                <c:pt idx="0">
                  <c:v>1.41428328E-2</c:v>
                </c:pt>
                <c:pt idx="1">
                  <c:v>1.4528915799999998E-2</c:v>
                </c:pt>
                <c:pt idx="2">
                  <c:v>1.4992686899999998E-2</c:v>
                </c:pt>
                <c:pt idx="3">
                  <c:v>1.4291741899999998E-2</c:v>
                </c:pt>
                <c:pt idx="4">
                  <c:v>1.4539789499999999E-2</c:v>
                </c:pt>
                <c:pt idx="5">
                  <c:v>1.4892077E-2</c:v>
                </c:pt>
                <c:pt idx="6">
                  <c:v>1.4281053700000001E-2</c:v>
                </c:pt>
                <c:pt idx="7">
                  <c:v>1.3331175100000009E-2</c:v>
                </c:pt>
                <c:pt idx="8">
                  <c:v>1.3654178900000001E-2</c:v>
                </c:pt>
                <c:pt idx="9">
                  <c:v>1.4561561200000012E-2</c:v>
                </c:pt>
                <c:pt idx="10">
                  <c:v>1.3064591500000005E-2</c:v>
                </c:pt>
                <c:pt idx="11">
                  <c:v>1.3221916499999998E-2</c:v>
                </c:pt>
                <c:pt idx="12">
                  <c:v>1.3964099000000011E-2</c:v>
                </c:pt>
                <c:pt idx="13">
                  <c:v>1.3901557300000018E-2</c:v>
                </c:pt>
                <c:pt idx="14">
                  <c:v>1.07793779E-2</c:v>
                </c:pt>
                <c:pt idx="15">
                  <c:v>1.1721514600000016E-2</c:v>
                </c:pt>
                <c:pt idx="16">
                  <c:v>1.1106830300000011E-2</c:v>
                </c:pt>
                <c:pt idx="17">
                  <c:v>1.1240579800000018E-2</c:v>
                </c:pt>
                <c:pt idx="18">
                  <c:v>1.1040553600000013E-2</c:v>
                </c:pt>
                <c:pt idx="19">
                  <c:v>1.0795518800000001E-2</c:v>
                </c:pt>
                <c:pt idx="20">
                  <c:v>1.0175963699999999E-2</c:v>
                </c:pt>
                <c:pt idx="21">
                  <c:v>1.1316520500000003E-2</c:v>
                </c:pt>
                <c:pt idx="22">
                  <c:v>1.10240463E-2</c:v>
                </c:pt>
                <c:pt idx="23">
                  <c:v>1.12574114E-2</c:v>
                </c:pt>
                <c:pt idx="24">
                  <c:v>1.0803598400000001E-2</c:v>
                </c:pt>
                <c:pt idx="25">
                  <c:v>1.0795518800000001E-2</c:v>
                </c:pt>
                <c:pt idx="26">
                  <c:v>1.0958263499999996E-2</c:v>
                </c:pt>
                <c:pt idx="27">
                  <c:v>1.1625448400000005E-2</c:v>
                </c:pt>
                <c:pt idx="28">
                  <c:v>1.1800704400000013E-2</c:v>
                </c:pt>
                <c:pt idx="29">
                  <c:v>1.3035302099999998E-2</c:v>
                </c:pt>
                <c:pt idx="30">
                  <c:v>1.2050510400000001E-2</c:v>
                </c:pt>
                <c:pt idx="31">
                  <c:v>1.14613665E-2</c:v>
                </c:pt>
                <c:pt idx="32">
                  <c:v>1.193387810000001E-2</c:v>
                </c:pt>
                <c:pt idx="33">
                  <c:v>1.1444230100000001E-2</c:v>
                </c:pt>
                <c:pt idx="34">
                  <c:v>1.0571728700000001E-2</c:v>
                </c:pt>
                <c:pt idx="35">
                  <c:v>1.1783060600000011E-2</c:v>
                </c:pt>
                <c:pt idx="36">
                  <c:v>1.2425869700000008E-2</c:v>
                </c:pt>
                <c:pt idx="37">
                  <c:v>1.29187998E-2</c:v>
                </c:pt>
                <c:pt idx="38">
                  <c:v>1.3341152400000009E-2</c:v>
                </c:pt>
                <c:pt idx="39">
                  <c:v>1.4550671300000003E-2</c:v>
                </c:pt>
                <c:pt idx="40">
                  <c:v>1.2889837300000003E-2</c:v>
                </c:pt>
                <c:pt idx="41">
                  <c:v>1.24165769E-2</c:v>
                </c:pt>
                <c:pt idx="42">
                  <c:v>1.1916035100000003E-2</c:v>
                </c:pt>
                <c:pt idx="43">
                  <c:v>9.685709130000008E-3</c:v>
                </c:pt>
                <c:pt idx="44">
                  <c:v>9.6495457100000091E-3</c:v>
                </c:pt>
                <c:pt idx="45">
                  <c:v>9.5633034300000048E-3</c:v>
                </c:pt>
                <c:pt idx="46">
                  <c:v>9.809681560000014E-3</c:v>
                </c:pt>
                <c:pt idx="47">
                  <c:v>1.0321643599999998E-2</c:v>
                </c:pt>
                <c:pt idx="48">
                  <c:v>1.0595482599999996E-2</c:v>
                </c:pt>
                <c:pt idx="49">
                  <c:v>1.00023626E-2</c:v>
                </c:pt>
                <c:pt idx="50">
                  <c:v>1.0383604700000005E-2</c:v>
                </c:pt>
                <c:pt idx="51">
                  <c:v>1.00925644E-2</c:v>
                </c:pt>
                <c:pt idx="52">
                  <c:v>9.1984057700000028E-3</c:v>
                </c:pt>
                <c:pt idx="53">
                  <c:v>1.06830378E-2</c:v>
                </c:pt>
                <c:pt idx="54">
                  <c:v>1.52073234E-2</c:v>
                </c:pt>
                <c:pt idx="55">
                  <c:v>1.2650994299999999E-2</c:v>
                </c:pt>
                <c:pt idx="56">
                  <c:v>1.27459958E-2</c:v>
                </c:pt>
                <c:pt idx="57">
                  <c:v>1.6823477900000001E-2</c:v>
                </c:pt>
                <c:pt idx="58">
                  <c:v>1.2528550100000001E-2</c:v>
                </c:pt>
                <c:pt idx="59">
                  <c:v>1.2379475300000001E-2</c:v>
                </c:pt>
                <c:pt idx="60">
                  <c:v>1.1651569900000009E-2</c:v>
                </c:pt>
                <c:pt idx="61">
                  <c:v>2.5866620899999998E-2</c:v>
                </c:pt>
                <c:pt idx="62">
                  <c:v>4.2788660399999999E-3</c:v>
                </c:pt>
                <c:pt idx="63">
                  <c:v>8.3473930200000004E-2</c:v>
                </c:pt>
                <c:pt idx="64">
                  <c:v>1.2851321600000009E-2</c:v>
                </c:pt>
                <c:pt idx="65">
                  <c:v>1.06750484E-2</c:v>
                </c:pt>
                <c:pt idx="66">
                  <c:v>1.1358931200000005E-2</c:v>
                </c:pt>
                <c:pt idx="67">
                  <c:v>1.13504364E-2</c:v>
                </c:pt>
                <c:pt idx="68">
                  <c:v>1.6735604500000001E-2</c:v>
                </c:pt>
                <c:pt idx="69">
                  <c:v>7.3835527200000028E-2</c:v>
                </c:pt>
                <c:pt idx="70">
                  <c:v>1.2870565000000009E-2</c:v>
                </c:pt>
                <c:pt idx="71">
                  <c:v>0.23791791600000012</c:v>
                </c:pt>
                <c:pt idx="72">
                  <c:v>0.21538421999999999</c:v>
                </c:pt>
                <c:pt idx="73">
                  <c:v>1.4281053700000001E-2</c:v>
                </c:pt>
                <c:pt idx="74">
                  <c:v>0.209660713</c:v>
                </c:pt>
                <c:pt idx="75">
                  <c:v>0.21814104100000012</c:v>
                </c:pt>
                <c:pt idx="76">
                  <c:v>0.24643250999999999</c:v>
                </c:pt>
                <c:pt idx="77">
                  <c:v>0.37974936300000023</c:v>
                </c:pt>
                <c:pt idx="78">
                  <c:v>0.41947911400000026</c:v>
                </c:pt>
                <c:pt idx="79">
                  <c:v>0.42389579600000027</c:v>
                </c:pt>
                <c:pt idx="80">
                  <c:v>0.44601875700000021</c:v>
                </c:pt>
                <c:pt idx="81">
                  <c:v>0.58387710999999942</c:v>
                </c:pt>
                <c:pt idx="82">
                  <c:v>0.6992383879999996</c:v>
                </c:pt>
                <c:pt idx="83">
                  <c:v>0.79347895899999998</c:v>
                </c:pt>
                <c:pt idx="84">
                  <c:v>0.81758309200000001</c:v>
                </c:pt>
                <c:pt idx="85">
                  <c:v>0.14498918100000019</c:v>
                </c:pt>
                <c:pt idx="86">
                  <c:v>0.51684555600000071</c:v>
                </c:pt>
                <c:pt idx="87">
                  <c:v>0.94458262999999942</c:v>
                </c:pt>
                <c:pt idx="88">
                  <c:v>8.2326009100000004</c:v>
                </c:pt>
                <c:pt idx="89">
                  <c:v>4.4877916999999998</c:v>
                </c:pt>
                <c:pt idx="90">
                  <c:v>1.6223761700000001</c:v>
                </c:pt>
                <c:pt idx="91">
                  <c:v>1.37513686</c:v>
                </c:pt>
                <c:pt idx="92">
                  <c:v>9.1640617899999988E-3</c:v>
                </c:pt>
                <c:pt idx="93">
                  <c:v>1.3375935499999998</c:v>
                </c:pt>
                <c:pt idx="94">
                  <c:v>0.97838735200000004</c:v>
                </c:pt>
                <c:pt idx="95">
                  <c:v>0.931250723</c:v>
                </c:pt>
                <c:pt idx="96">
                  <c:v>0.8693100499999995</c:v>
                </c:pt>
                <c:pt idx="97">
                  <c:v>0.76092233899999995</c:v>
                </c:pt>
                <c:pt idx="98">
                  <c:v>0.29934711300000022</c:v>
                </c:pt>
                <c:pt idx="99">
                  <c:v>0.283225008</c:v>
                </c:pt>
                <c:pt idx="100">
                  <c:v>0.224263769</c:v>
                </c:pt>
                <c:pt idx="101">
                  <c:v>0.18297136400000011</c:v>
                </c:pt>
                <c:pt idx="102">
                  <c:v>0.14262233399999999</c:v>
                </c:pt>
                <c:pt idx="103">
                  <c:v>8.0228847400000025E-2</c:v>
                </c:pt>
                <c:pt idx="104">
                  <c:v>4.8892156800000038E-2</c:v>
                </c:pt>
                <c:pt idx="105">
                  <c:v>3.5389750999999997E-2</c:v>
                </c:pt>
                <c:pt idx="106">
                  <c:v>2.8359840100000002E-2</c:v>
                </c:pt>
                <c:pt idx="107">
                  <c:v>2.4657292200000017E-2</c:v>
                </c:pt>
                <c:pt idx="108">
                  <c:v>2.0344321499999998E-2</c:v>
                </c:pt>
                <c:pt idx="109">
                  <c:v>1.9133767600000001E-2</c:v>
                </c:pt>
                <c:pt idx="110">
                  <c:v>2.2439158800000018E-2</c:v>
                </c:pt>
                <c:pt idx="111">
                  <c:v>6.8924484499999994E-2</c:v>
                </c:pt>
                <c:pt idx="112">
                  <c:v>0.122434996</c:v>
                </c:pt>
                <c:pt idx="113">
                  <c:v>0.17016360999999997</c:v>
                </c:pt>
                <c:pt idx="114">
                  <c:v>0.274669359</c:v>
                </c:pt>
                <c:pt idx="115">
                  <c:v>0.29226573099999997</c:v>
                </c:pt>
                <c:pt idx="116">
                  <c:v>0.6596022350000007</c:v>
                </c:pt>
                <c:pt idx="117">
                  <c:v>0.69195283600000046</c:v>
                </c:pt>
                <c:pt idx="118">
                  <c:v>0.9375422170000004</c:v>
                </c:pt>
                <c:pt idx="119">
                  <c:v>1.234691749999999</c:v>
                </c:pt>
                <c:pt idx="120">
                  <c:v>1.220913399999999</c:v>
                </c:pt>
                <c:pt idx="121">
                  <c:v>1.2741039599999999</c:v>
                </c:pt>
                <c:pt idx="122">
                  <c:v>1.3256388299999999</c:v>
                </c:pt>
                <c:pt idx="123">
                  <c:v>0.50085784700000002</c:v>
                </c:pt>
                <c:pt idx="124">
                  <c:v>0.48718368700000036</c:v>
                </c:pt>
                <c:pt idx="125">
                  <c:v>0.44601875700000021</c:v>
                </c:pt>
                <c:pt idx="126">
                  <c:v>0.21441956500000012</c:v>
                </c:pt>
                <c:pt idx="127">
                  <c:v>0.46371222600000001</c:v>
                </c:pt>
                <c:pt idx="128">
                  <c:v>1.2000846399999998</c:v>
                </c:pt>
                <c:pt idx="129">
                  <c:v>2.0627588299999982</c:v>
                </c:pt>
                <c:pt idx="130">
                  <c:v>3.7600647300000026E-2</c:v>
                </c:pt>
                <c:pt idx="131">
                  <c:v>3.7826365300000012E-2</c:v>
                </c:pt>
                <c:pt idx="132">
                  <c:v>2.8043364000000001E-2</c:v>
                </c:pt>
                <c:pt idx="133">
                  <c:v>2.56546252E-2</c:v>
                </c:pt>
                <c:pt idx="134">
                  <c:v>1.5517629599999999E-2</c:v>
                </c:pt>
                <c:pt idx="135">
                  <c:v>1.4814291799999999E-2</c:v>
                </c:pt>
                <c:pt idx="136">
                  <c:v>1.4270373499999999E-2</c:v>
                </c:pt>
                <c:pt idx="137">
                  <c:v>1.30450579E-2</c:v>
                </c:pt>
                <c:pt idx="138">
                  <c:v>1.5965113300000007E-2</c:v>
                </c:pt>
                <c:pt idx="139">
                  <c:v>0.11802796</c:v>
                </c:pt>
                <c:pt idx="140">
                  <c:v>0.13945695899999999</c:v>
                </c:pt>
                <c:pt idx="141">
                  <c:v>0.29644984000000002</c:v>
                </c:pt>
                <c:pt idx="142">
                  <c:v>0.30046897400000044</c:v>
                </c:pt>
                <c:pt idx="143">
                  <c:v>1.1223773500000008E-2</c:v>
                </c:pt>
                <c:pt idx="144">
                  <c:v>1.1634149000000003E-2</c:v>
                </c:pt>
                <c:pt idx="145">
                  <c:v>1.1791879200000023E-2</c:v>
                </c:pt>
                <c:pt idx="146">
                  <c:v>1.1774248499999999E-2</c:v>
                </c:pt>
                <c:pt idx="147">
                  <c:v>1.1032296799999996E-2</c:v>
                </c:pt>
                <c:pt idx="148">
                  <c:v>1.1712748600000001E-2</c:v>
                </c:pt>
                <c:pt idx="149">
                  <c:v>1.3787624000000009E-2</c:v>
                </c:pt>
                <c:pt idx="150">
                  <c:v>1.44638444E-2</c:v>
                </c:pt>
                <c:pt idx="151">
                  <c:v>0.14401621400000011</c:v>
                </c:pt>
                <c:pt idx="152">
                  <c:v>0.18379453600000012</c:v>
                </c:pt>
                <c:pt idx="153">
                  <c:v>0.35290327400000027</c:v>
                </c:pt>
                <c:pt idx="154">
                  <c:v>0.63490917300000071</c:v>
                </c:pt>
                <c:pt idx="155">
                  <c:v>0.94528957300000005</c:v>
                </c:pt>
                <c:pt idx="156">
                  <c:v>0.94670504600000072</c:v>
                </c:pt>
                <c:pt idx="157">
                  <c:v>1.3557280699999998</c:v>
                </c:pt>
                <c:pt idx="158">
                  <c:v>1.60907957</c:v>
                </c:pt>
              </c:numCache>
            </c:numRef>
          </c:yVal>
        </c:ser>
        <c:axId val="89262336"/>
        <c:axId val="89280512"/>
      </c:scatterChart>
      <c:valAx>
        <c:axId val="89229184"/>
        <c:scaling>
          <c:orientation val="minMax"/>
          <c:max val="40"/>
          <c:min val="0"/>
        </c:scaling>
        <c:axPos val="b"/>
        <c:title>
          <c:tx>
            <c:rich>
              <a:bodyPr/>
              <a:lstStyle/>
              <a:p>
                <a:pPr>
                  <a:defRPr sz="1400" b="0" i="0" u="none" strike="noStrike" baseline="0">
                    <a:solidFill>
                      <a:srgbClr val="000000"/>
                    </a:solidFill>
                    <a:latin typeface="Times New Roman"/>
                    <a:ea typeface="Times New Roman"/>
                    <a:cs typeface="Times New Roman"/>
                  </a:defRPr>
                </a:pPr>
                <a:r>
                  <a:rPr lang="en-US"/>
                  <a:t>Gradient (MV/m)</a:t>
                </a:r>
              </a:p>
            </c:rich>
          </c:tx>
          <c:layout>
            <c:manualLayout>
              <c:xMode val="edge"/>
              <c:yMode val="edge"/>
              <c:x val="0.40320278742449811"/>
              <c:y val="0.92782214231095128"/>
            </c:manualLayout>
          </c:layout>
          <c:spPr>
            <a:noFill/>
            <a:ln w="25400">
              <a:noFill/>
            </a:ln>
          </c:spPr>
        </c:title>
        <c:numFmt formatCode="0" sourceLinked="0"/>
        <c:majorTickMark val="cross"/>
        <c:minorTickMark val="in"/>
        <c:tickLblPos val="nextTo"/>
        <c:spPr>
          <a:ln w="12700">
            <a:solidFill>
              <a:srgbClr val="000000"/>
            </a:solidFill>
            <a:prstDash val="solid"/>
          </a:ln>
        </c:spPr>
        <c:txPr>
          <a:bodyPr rot="0" vert="horz"/>
          <a:lstStyle/>
          <a:p>
            <a:pPr>
              <a:defRPr sz="1400" b="0" i="0" u="none" strike="noStrike" baseline="0">
                <a:solidFill>
                  <a:srgbClr val="000000"/>
                </a:solidFill>
                <a:latin typeface="Times New Roman"/>
                <a:ea typeface="Times New Roman"/>
                <a:cs typeface="Times New Roman"/>
              </a:defRPr>
            </a:pPr>
            <a:endParaRPr lang="en-US"/>
          </a:p>
        </c:txPr>
        <c:crossAx val="89260416"/>
        <c:crosses val="autoZero"/>
        <c:crossBetween val="midCat"/>
        <c:majorUnit val="5"/>
        <c:minorUnit val="1"/>
      </c:valAx>
      <c:valAx>
        <c:axId val="89260416"/>
        <c:scaling>
          <c:logBase val="10"/>
          <c:orientation val="minMax"/>
          <c:max val="100000000000"/>
          <c:min val="100000000"/>
        </c:scaling>
        <c:axPos val="l"/>
        <c:majorGridlines>
          <c:spPr>
            <a:ln w="3175">
              <a:solidFill>
                <a:srgbClr val="000000"/>
              </a:solidFill>
              <a:prstDash val="solid"/>
            </a:ln>
          </c:spPr>
        </c:majorGridlines>
        <c:minorGridlines>
          <c:spPr>
            <a:ln w="3175">
              <a:solidFill>
                <a:srgbClr val="000000"/>
              </a:solidFill>
              <a:prstDash val="sysDash"/>
            </a:ln>
          </c:spPr>
        </c:minorGridlines>
        <c:title>
          <c:tx>
            <c:rich>
              <a:bodyPr/>
              <a:lstStyle/>
              <a:p>
                <a:pPr>
                  <a:defRPr sz="1100" b="0" i="0" u="none" strike="noStrike" baseline="0">
                    <a:solidFill>
                      <a:srgbClr val="000000"/>
                    </a:solidFill>
                    <a:latin typeface="Calibri"/>
                    <a:ea typeface="Calibri"/>
                    <a:cs typeface="Calibri"/>
                  </a:defRPr>
                </a:pPr>
                <a:r>
                  <a:rPr lang="en-US" sz="1400" b="0" i="0" u="none" strike="noStrike" baseline="0">
                    <a:solidFill>
                      <a:srgbClr val="000000"/>
                    </a:solidFill>
                    <a:latin typeface="Times New Roman"/>
                    <a:cs typeface="Times New Roman"/>
                  </a:rPr>
                  <a:t>Q</a:t>
                </a:r>
                <a:r>
                  <a:rPr lang="en-US" sz="1400" b="0" i="0" u="none" strike="noStrike" baseline="-25000">
                    <a:solidFill>
                      <a:srgbClr val="000000"/>
                    </a:solidFill>
                    <a:latin typeface="Times New Roman"/>
                    <a:cs typeface="Times New Roman"/>
                  </a:rPr>
                  <a:t>0</a:t>
                </a:r>
              </a:p>
            </c:rich>
          </c:tx>
          <c:layout>
            <c:manualLayout>
              <c:xMode val="edge"/>
              <c:yMode val="edge"/>
              <c:x val="4.2256566083116884E-2"/>
              <c:y val="0.44750656167979075"/>
            </c:manualLayout>
          </c:layout>
          <c:spPr>
            <a:noFill/>
            <a:ln w="25400">
              <a:noFill/>
            </a:ln>
          </c:spPr>
        </c:title>
        <c:numFmt formatCode="0.E+00" sourceLinked="0"/>
        <c:majorTickMark val="cross"/>
        <c:minorTickMark val="in"/>
        <c:tickLblPos val="nextTo"/>
        <c:spPr>
          <a:ln w="3175">
            <a:solidFill>
              <a:srgbClr val="000000"/>
            </a:solidFill>
            <a:prstDash val="solid"/>
          </a:ln>
        </c:spPr>
        <c:txPr>
          <a:bodyPr rot="0" vert="horz"/>
          <a:lstStyle/>
          <a:p>
            <a:pPr>
              <a:defRPr sz="1400" b="0" i="0" u="none" strike="noStrike" baseline="0">
                <a:solidFill>
                  <a:srgbClr val="000000"/>
                </a:solidFill>
                <a:latin typeface="Times New Roman"/>
                <a:ea typeface="Times New Roman"/>
                <a:cs typeface="Times New Roman"/>
              </a:defRPr>
            </a:pPr>
            <a:endParaRPr lang="en-US"/>
          </a:p>
        </c:txPr>
        <c:crossAx val="89229184"/>
        <c:crosses val="autoZero"/>
        <c:crossBetween val="midCat"/>
        <c:majorUnit val="10"/>
      </c:valAx>
      <c:valAx>
        <c:axId val="89262336"/>
        <c:scaling>
          <c:orientation val="minMax"/>
        </c:scaling>
        <c:delete val="1"/>
        <c:axPos val="b"/>
        <c:numFmt formatCode="0.00E+00" sourceLinked="1"/>
        <c:tickLblPos val="nextTo"/>
        <c:crossAx val="89280512"/>
        <c:crosses val="autoZero"/>
        <c:crossBetween val="midCat"/>
      </c:valAx>
      <c:valAx>
        <c:axId val="89280512"/>
        <c:scaling>
          <c:logBase val="10"/>
          <c:orientation val="minMax"/>
          <c:max val="1000"/>
          <c:min val="1.0000000000000018E-3"/>
        </c:scaling>
        <c:axPos val="r"/>
        <c:title>
          <c:tx>
            <c:rich>
              <a:bodyPr/>
              <a:lstStyle/>
              <a:p>
                <a:pPr>
                  <a:defRPr sz="1400" b="0" i="0" u="none" strike="noStrike" baseline="0">
                    <a:solidFill>
                      <a:srgbClr val="000000"/>
                    </a:solidFill>
                    <a:latin typeface="Times New Roman"/>
                    <a:ea typeface="Times New Roman"/>
                    <a:cs typeface="Times New Roman"/>
                  </a:defRPr>
                </a:pPr>
                <a:r>
                  <a:rPr lang="en-US"/>
                  <a:t>Radiation (mR/hr)</a:t>
                </a:r>
              </a:p>
            </c:rich>
          </c:tx>
          <c:layout/>
          <c:spPr>
            <a:noFill/>
            <a:ln w="25400">
              <a:noFill/>
            </a:ln>
          </c:spPr>
        </c:title>
        <c:numFmt formatCode="0.E+00" sourceLinked="0"/>
        <c:majorTickMark val="cross"/>
        <c:minorTickMark val="in"/>
        <c:tickLblPos val="nextTo"/>
        <c:spPr>
          <a:ln w="12700">
            <a:solidFill>
              <a:srgbClr val="000000"/>
            </a:solidFill>
            <a:prstDash val="solid"/>
          </a:ln>
        </c:spPr>
        <c:txPr>
          <a:bodyPr rot="0" vert="horz"/>
          <a:lstStyle/>
          <a:p>
            <a:pPr>
              <a:defRPr sz="1400" b="0" i="0" u="none" strike="noStrike" baseline="0">
                <a:solidFill>
                  <a:srgbClr val="000000"/>
                </a:solidFill>
                <a:latin typeface="Times New Roman"/>
                <a:ea typeface="Times New Roman"/>
                <a:cs typeface="Times New Roman"/>
              </a:defRPr>
            </a:pPr>
            <a:endParaRPr lang="en-US"/>
          </a:p>
        </c:txPr>
        <c:crossAx val="89262336"/>
        <c:crosses val="max"/>
        <c:crossBetween val="midCat"/>
      </c:valAx>
      <c:spPr>
        <a:noFill/>
        <a:ln w="25400">
          <a:noFill/>
        </a:ln>
      </c:spPr>
    </c:plotArea>
    <c:plotVisOnly val="1"/>
    <c:dispBlanksAs val="gap"/>
  </c:chart>
  <c:spPr>
    <a:solidFill>
      <a:srgbClr val="FFFFFF"/>
    </a:solidFill>
    <a:ln w="3175">
      <a:noFill/>
      <a:prstDash val="solid"/>
    </a:ln>
  </c:spPr>
  <c:txPr>
    <a:bodyPr/>
    <a:lstStyle/>
    <a:p>
      <a:pPr>
        <a:defRPr sz="1200" b="0" i="0" u="none" strike="noStrike" baseline="0">
          <a:solidFill>
            <a:srgbClr val="000000"/>
          </a:solidFill>
          <a:latin typeface="Times New Roman"/>
          <a:ea typeface="Times New Roman"/>
          <a:cs typeface="Times New Roman"/>
        </a:defRPr>
      </a:pPr>
      <a:endParaRPr lang="en-US"/>
    </a:p>
  </c:txPr>
  <c:externalData r:id="rId1"/>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b="0">
                <a:latin typeface="Times New Roman" pitchFamily="18" charset="0"/>
                <a:cs typeface="Times New Roman" pitchFamily="18" charset="0"/>
              </a:defRPr>
            </a:pPr>
            <a:r>
              <a:rPr lang="en-US" b="0">
                <a:latin typeface="Times New Roman" pitchFamily="18" charset="0"/>
                <a:cs typeface="Times New Roman" pitchFamily="18" charset="0"/>
              </a:rPr>
              <a:t>TB9RI026 - Cell Fields</a:t>
            </a:r>
          </a:p>
        </c:rich>
      </c:tx>
      <c:layout>
        <c:manualLayout>
          <c:xMode val="edge"/>
          <c:yMode val="edge"/>
          <c:x val="0.30486811023622096"/>
          <c:y val="2.4169184290030149E-2"/>
        </c:manualLayout>
      </c:layout>
      <c:overlay val="1"/>
    </c:title>
    <c:plotArea>
      <c:layout>
        <c:manualLayout>
          <c:layoutTarget val="inner"/>
          <c:xMode val="edge"/>
          <c:yMode val="edge"/>
          <c:x val="0.16782174103237096"/>
          <c:y val="0.13755913441333456"/>
          <c:w val="0.75915179352581086"/>
          <c:h val="0.63955880137339438"/>
        </c:manualLayout>
      </c:layout>
      <c:barChart>
        <c:barDir val="col"/>
        <c:grouping val="clustered"/>
        <c:ser>
          <c:idx val="0"/>
          <c:order val="0"/>
          <c:spPr>
            <a:solidFill>
              <a:srgbClr val="0070C0"/>
            </a:solidFill>
          </c:spPr>
          <c:val>
            <c:numRef>
              <c:f>HG!$I$387:$I$395</c:f>
              <c:numCache>
                <c:formatCode>General</c:formatCode>
                <c:ptCount val="9"/>
                <c:pt idx="0">
                  <c:v>15.3</c:v>
                </c:pt>
                <c:pt idx="1">
                  <c:v>18.7</c:v>
                </c:pt>
                <c:pt idx="2">
                  <c:v>24.7</c:v>
                </c:pt>
                <c:pt idx="3">
                  <c:v>14.7</c:v>
                </c:pt>
                <c:pt idx="4">
                  <c:v>35.300000000000004</c:v>
                </c:pt>
                <c:pt idx="5">
                  <c:v>14.7</c:v>
                </c:pt>
                <c:pt idx="6">
                  <c:v>24.7</c:v>
                </c:pt>
                <c:pt idx="7">
                  <c:v>18.7</c:v>
                </c:pt>
                <c:pt idx="8">
                  <c:v>15.3</c:v>
                </c:pt>
              </c:numCache>
            </c:numRef>
          </c:val>
        </c:ser>
        <c:axId val="89299584"/>
        <c:axId val="89315584"/>
      </c:barChart>
      <c:catAx>
        <c:axId val="89299584"/>
        <c:scaling>
          <c:orientation val="minMax"/>
        </c:scaling>
        <c:axPos val="b"/>
        <c:title>
          <c:tx>
            <c:rich>
              <a:bodyPr/>
              <a:lstStyle/>
              <a:p>
                <a:pPr>
                  <a:defRPr sz="1400" b="0">
                    <a:latin typeface="Times New Roman" pitchFamily="18" charset="0"/>
                    <a:cs typeface="Times New Roman" pitchFamily="18" charset="0"/>
                  </a:defRPr>
                </a:pPr>
                <a:r>
                  <a:rPr lang="en-US" sz="1400" b="0">
                    <a:latin typeface="Times New Roman" pitchFamily="18" charset="0"/>
                    <a:cs typeface="Times New Roman" pitchFamily="18" charset="0"/>
                  </a:rPr>
                  <a:t>Cell #</a:t>
                </a:r>
              </a:p>
            </c:rich>
          </c:tx>
          <c:layout/>
        </c:title>
        <c:tickLblPos val="nextTo"/>
        <c:txPr>
          <a:bodyPr/>
          <a:lstStyle/>
          <a:p>
            <a:pPr>
              <a:defRPr sz="1200">
                <a:latin typeface="Times New Roman" pitchFamily="18" charset="0"/>
                <a:cs typeface="Times New Roman" pitchFamily="18" charset="0"/>
              </a:defRPr>
            </a:pPr>
            <a:endParaRPr lang="en-US"/>
          </a:p>
        </c:txPr>
        <c:crossAx val="89315584"/>
        <c:crosses val="autoZero"/>
        <c:auto val="1"/>
        <c:lblAlgn val="ctr"/>
        <c:lblOffset val="100"/>
      </c:catAx>
      <c:valAx>
        <c:axId val="89315584"/>
        <c:scaling>
          <c:orientation val="minMax"/>
        </c:scaling>
        <c:axPos val="l"/>
        <c:majorGridlines/>
        <c:title>
          <c:tx>
            <c:rich>
              <a:bodyPr rot="-5400000" vert="horz"/>
              <a:lstStyle/>
              <a:p>
                <a:pPr>
                  <a:defRPr sz="1400" b="0">
                    <a:latin typeface="Times New Roman" pitchFamily="18" charset="0"/>
                    <a:cs typeface="Times New Roman" pitchFamily="18" charset="0"/>
                  </a:defRPr>
                </a:pPr>
                <a:r>
                  <a:rPr lang="en-US" sz="1400" b="0">
                    <a:latin typeface="Times New Roman" pitchFamily="18" charset="0"/>
                    <a:cs typeface="Times New Roman" pitchFamily="18" charset="0"/>
                  </a:rPr>
                  <a:t>Field (MV/m)</a:t>
                </a:r>
              </a:p>
            </c:rich>
          </c:tx>
          <c:layout>
            <c:manualLayout>
              <c:xMode val="edge"/>
              <c:yMode val="edge"/>
              <c:x val="1.9738407699037671E-2"/>
              <c:y val="0.28626083370998617"/>
            </c:manualLayout>
          </c:layout>
        </c:title>
        <c:numFmt formatCode="General" sourceLinked="1"/>
        <c:tickLblPos val="nextTo"/>
        <c:txPr>
          <a:bodyPr/>
          <a:lstStyle/>
          <a:p>
            <a:pPr>
              <a:defRPr sz="1200">
                <a:latin typeface="Times New Roman" pitchFamily="18" charset="0"/>
                <a:cs typeface="Times New Roman" pitchFamily="18" charset="0"/>
              </a:defRPr>
            </a:pPr>
            <a:endParaRPr lang="en-US"/>
          </a:p>
        </c:txPr>
        <c:crossAx val="89299584"/>
        <c:crosses val="autoZero"/>
        <c:crossBetween val="between"/>
      </c:valAx>
    </c:plotArea>
    <c:plotVisOnly val="1"/>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a:t>ILC- TB9RI026 - Q vs E</a:t>
            </a:r>
          </a:p>
        </c:rich>
      </c:tx>
      <c:layout>
        <c:manualLayout>
          <c:xMode val="edge"/>
          <c:yMode val="edge"/>
          <c:x val="0.31968458091210344"/>
          <c:y val="7.874015748031496E-3"/>
        </c:manualLayout>
      </c:layout>
      <c:spPr>
        <a:noFill/>
        <a:ln w="25400">
          <a:noFill/>
        </a:ln>
      </c:spPr>
    </c:title>
    <c:plotArea>
      <c:layout>
        <c:manualLayout>
          <c:layoutTarget val="inner"/>
          <c:xMode val="edge"/>
          <c:yMode val="edge"/>
          <c:x val="0.17868191791133836"/>
          <c:y val="0.13392398784797624"/>
          <c:w val="0.73979246801492071"/>
          <c:h val="0.69255667844669022"/>
        </c:manualLayout>
      </c:layout>
      <c:scatterChart>
        <c:scatterStyle val="lineMarker"/>
        <c:ser>
          <c:idx val="0"/>
          <c:order val="0"/>
          <c:tx>
            <c:v>Final Run</c:v>
          </c:tx>
          <c:spPr>
            <a:ln w="28575">
              <a:noFill/>
            </a:ln>
          </c:spPr>
          <c:marker>
            <c:symbol val="square"/>
            <c:size val="5"/>
            <c:spPr>
              <a:solidFill>
                <a:srgbClr val="0000FF"/>
              </a:solidFill>
              <a:ln>
                <a:solidFill>
                  <a:srgbClr val="0000FF"/>
                </a:solidFill>
                <a:prstDash val="solid"/>
              </a:ln>
            </c:spPr>
          </c:marker>
          <c:dPt>
            <c:idx val="43"/>
            <c:marker>
              <c:symbol val="none"/>
            </c:marker>
          </c:dPt>
          <c:xVal>
            <c:numRef>
              <c:f>HG!$C$277:$C$322</c:f>
              <c:numCache>
                <c:formatCode>0.00E+00</c:formatCode>
                <c:ptCount val="46"/>
                <c:pt idx="0">
                  <c:v>1.4153735499999998</c:v>
                </c:pt>
                <c:pt idx="1">
                  <c:v>1.7465190499999999</c:v>
                </c:pt>
                <c:pt idx="2">
                  <c:v>2.0684428999999982</c:v>
                </c:pt>
                <c:pt idx="3">
                  <c:v>2.4473908900000012</c:v>
                </c:pt>
                <c:pt idx="4">
                  <c:v>2.7400476500000002</c:v>
                </c:pt>
                <c:pt idx="5">
                  <c:v>2.9785977700000017</c:v>
                </c:pt>
                <c:pt idx="6">
                  <c:v>3.1278207000000018</c:v>
                </c:pt>
                <c:pt idx="7">
                  <c:v>3.4823610600000001</c:v>
                </c:pt>
                <c:pt idx="8">
                  <c:v>3.9926404899999963</c:v>
                </c:pt>
                <c:pt idx="9">
                  <c:v>4.3807367800000003</c:v>
                </c:pt>
                <c:pt idx="10">
                  <c:v>5.13987397</c:v>
                </c:pt>
                <c:pt idx="11">
                  <c:v>5.8894009</c:v>
                </c:pt>
                <c:pt idx="12">
                  <c:v>6.5020588899999963</c:v>
                </c:pt>
                <c:pt idx="13">
                  <c:v>7.1765622699999962</c:v>
                </c:pt>
                <c:pt idx="14">
                  <c:v>7.9083615700000003</c:v>
                </c:pt>
                <c:pt idx="15">
                  <c:v>9.0254532000000047</c:v>
                </c:pt>
                <c:pt idx="16">
                  <c:v>9.8636030200000047</c:v>
                </c:pt>
                <c:pt idx="17">
                  <c:v>10.9863032</c:v>
                </c:pt>
                <c:pt idx="18">
                  <c:v>11.875430400000011</c:v>
                </c:pt>
                <c:pt idx="19">
                  <c:v>12.5219542</c:v>
                </c:pt>
                <c:pt idx="20">
                  <c:v>14.246126800000001</c:v>
                </c:pt>
                <c:pt idx="21">
                  <c:v>14.9204536</c:v>
                </c:pt>
                <c:pt idx="22">
                  <c:v>16.239984400000019</c:v>
                </c:pt>
                <c:pt idx="23">
                  <c:v>17.199189799999999</c:v>
                </c:pt>
                <c:pt idx="24">
                  <c:v>17.278536299999971</c:v>
                </c:pt>
                <c:pt idx="25">
                  <c:v>17.718286499999987</c:v>
                </c:pt>
                <c:pt idx="26">
                  <c:v>18.023774599999989</c:v>
                </c:pt>
                <c:pt idx="27">
                  <c:v>18.242854300000001</c:v>
                </c:pt>
                <c:pt idx="28">
                  <c:v>18.54854599999998</c:v>
                </c:pt>
                <c:pt idx="29">
                  <c:v>18.789062699999981</c:v>
                </c:pt>
                <c:pt idx="30">
                  <c:v>18.996691299999977</c:v>
                </c:pt>
                <c:pt idx="31">
                  <c:v>18.993138099999989</c:v>
                </c:pt>
                <c:pt idx="32">
                  <c:v>19.481871000000005</c:v>
                </c:pt>
                <c:pt idx="33">
                  <c:v>19.486136799999979</c:v>
                </c:pt>
                <c:pt idx="34">
                  <c:v>19.613664400000019</c:v>
                </c:pt>
                <c:pt idx="35">
                  <c:v>19.727855700000024</c:v>
                </c:pt>
                <c:pt idx="36">
                  <c:v>19.914550299999988</c:v>
                </c:pt>
                <c:pt idx="37">
                  <c:v>18.795907100000001</c:v>
                </c:pt>
                <c:pt idx="38">
                  <c:v>19.130088800000014</c:v>
                </c:pt>
                <c:pt idx="39">
                  <c:v>19.557244099999988</c:v>
                </c:pt>
                <c:pt idx="40">
                  <c:v>19.608813900000001</c:v>
                </c:pt>
                <c:pt idx="41">
                  <c:v>19.6456014</c:v>
                </c:pt>
                <c:pt idx="42">
                  <c:v>19.726882</c:v>
                </c:pt>
                <c:pt idx="43">
                  <c:v>17.911156800000001</c:v>
                </c:pt>
                <c:pt idx="44">
                  <c:v>5.3850488000000002E-2</c:v>
                </c:pt>
                <c:pt idx="45">
                  <c:v>19.642932399999989</c:v>
                </c:pt>
              </c:numCache>
            </c:numRef>
          </c:xVal>
          <c:yVal>
            <c:numRef>
              <c:f>HG!$F$277:$F$322</c:f>
              <c:numCache>
                <c:formatCode>0.00E+00</c:formatCode>
                <c:ptCount val="46"/>
                <c:pt idx="0">
                  <c:v>14700530300</c:v>
                </c:pt>
                <c:pt idx="1">
                  <c:v>15401744000</c:v>
                </c:pt>
                <c:pt idx="2">
                  <c:v>16157408300</c:v>
                </c:pt>
                <c:pt idx="3">
                  <c:v>16646569800</c:v>
                </c:pt>
                <c:pt idx="4">
                  <c:v>16982763100</c:v>
                </c:pt>
                <c:pt idx="5">
                  <c:v>17231590300</c:v>
                </c:pt>
                <c:pt idx="6">
                  <c:v>17386753400</c:v>
                </c:pt>
                <c:pt idx="7">
                  <c:v>17603201400</c:v>
                </c:pt>
                <c:pt idx="8">
                  <c:v>17857760200</c:v>
                </c:pt>
                <c:pt idx="9">
                  <c:v>17964255300</c:v>
                </c:pt>
                <c:pt idx="10">
                  <c:v>18056815700</c:v>
                </c:pt>
                <c:pt idx="11">
                  <c:v>17974969500</c:v>
                </c:pt>
                <c:pt idx="12">
                  <c:v>17839467400</c:v>
                </c:pt>
                <c:pt idx="13">
                  <c:v>17692493400</c:v>
                </c:pt>
                <c:pt idx="14">
                  <c:v>17412093400</c:v>
                </c:pt>
                <c:pt idx="15">
                  <c:v>16823502700</c:v>
                </c:pt>
                <c:pt idx="16">
                  <c:v>16418691900</c:v>
                </c:pt>
                <c:pt idx="17">
                  <c:v>15843433800</c:v>
                </c:pt>
                <c:pt idx="18">
                  <c:v>15339818800</c:v>
                </c:pt>
                <c:pt idx="19">
                  <c:v>15007027200</c:v>
                </c:pt>
                <c:pt idx="20">
                  <c:v>14293174000</c:v>
                </c:pt>
                <c:pt idx="21">
                  <c:v>14015426000</c:v>
                </c:pt>
                <c:pt idx="22">
                  <c:v>13352723800</c:v>
                </c:pt>
                <c:pt idx="23">
                  <c:v>12268776000</c:v>
                </c:pt>
                <c:pt idx="24">
                  <c:v>12136455700</c:v>
                </c:pt>
                <c:pt idx="25">
                  <c:v>11096519000</c:v>
                </c:pt>
                <c:pt idx="26">
                  <c:v>10100511000</c:v>
                </c:pt>
                <c:pt idx="27">
                  <c:v>9214468040</c:v>
                </c:pt>
                <c:pt idx="28">
                  <c:v>7902031050</c:v>
                </c:pt>
                <c:pt idx="29">
                  <c:v>6832222660</c:v>
                </c:pt>
                <c:pt idx="30">
                  <c:v>5931798980</c:v>
                </c:pt>
                <c:pt idx="31">
                  <c:v>5944629740</c:v>
                </c:pt>
                <c:pt idx="32">
                  <c:v>4064148110</c:v>
                </c:pt>
                <c:pt idx="33">
                  <c:v>4046529420</c:v>
                </c:pt>
                <c:pt idx="34">
                  <c:v>3572744650</c:v>
                </c:pt>
                <c:pt idx="35">
                  <c:v>3182801180</c:v>
                </c:pt>
                <c:pt idx="36">
                  <c:v>2612209820</c:v>
                </c:pt>
                <c:pt idx="37">
                  <c:v>6154643150</c:v>
                </c:pt>
                <c:pt idx="38">
                  <c:v>4683373330</c:v>
                </c:pt>
                <c:pt idx="39">
                  <c:v>3229757520</c:v>
                </c:pt>
                <c:pt idx="40">
                  <c:v>2490384200</c:v>
                </c:pt>
                <c:pt idx="41">
                  <c:v>2500428680</c:v>
                </c:pt>
                <c:pt idx="42">
                  <c:v>2208744810</c:v>
                </c:pt>
                <c:pt idx="43">
                  <c:v>9390481110</c:v>
                </c:pt>
                <c:pt idx="44">
                  <c:v>21259.2709</c:v>
                </c:pt>
                <c:pt idx="45">
                  <c:v>2410239260</c:v>
                </c:pt>
              </c:numCache>
            </c:numRef>
          </c:yVal>
        </c:ser>
        <c:ser>
          <c:idx val="2"/>
          <c:order val="1"/>
          <c:tx>
            <c:v>Initial Run</c:v>
          </c:tx>
          <c:spPr>
            <a:ln w="28575">
              <a:noFill/>
            </a:ln>
          </c:spPr>
          <c:marker>
            <c:spPr>
              <a:solidFill>
                <a:srgbClr val="FF6600"/>
              </a:solidFill>
              <a:ln>
                <a:noFill/>
              </a:ln>
            </c:spPr>
          </c:marker>
          <c:xVal>
            <c:numRef>
              <c:f>HG!$C$12:$C$95</c:f>
              <c:numCache>
                <c:formatCode>0.00E+00</c:formatCode>
                <c:ptCount val="84"/>
                <c:pt idx="0">
                  <c:v>3.4611161099999999</c:v>
                </c:pt>
                <c:pt idx="1">
                  <c:v>2.9963377900000001</c:v>
                </c:pt>
                <c:pt idx="2">
                  <c:v>2.7650920800000001</c:v>
                </c:pt>
                <c:pt idx="3">
                  <c:v>2.0050575899999998</c:v>
                </c:pt>
                <c:pt idx="4">
                  <c:v>2.1667627899999999</c:v>
                </c:pt>
                <c:pt idx="5">
                  <c:v>2.4011520399999982</c:v>
                </c:pt>
                <c:pt idx="6">
                  <c:v>1.8510923399999999</c:v>
                </c:pt>
                <c:pt idx="7">
                  <c:v>1.55421008</c:v>
                </c:pt>
                <c:pt idx="8">
                  <c:v>1.272920719999999</c:v>
                </c:pt>
                <c:pt idx="9">
                  <c:v>1.1033648799999998</c:v>
                </c:pt>
                <c:pt idx="10">
                  <c:v>0.81822135700000043</c:v>
                </c:pt>
                <c:pt idx="11">
                  <c:v>0.68274456400000005</c:v>
                </c:pt>
                <c:pt idx="12">
                  <c:v>0.57636013600000002</c:v>
                </c:pt>
                <c:pt idx="13">
                  <c:v>0.25312846800000022</c:v>
                </c:pt>
                <c:pt idx="14">
                  <c:v>2.7466474199999982</c:v>
                </c:pt>
                <c:pt idx="15">
                  <c:v>2.9130807000000001</c:v>
                </c:pt>
                <c:pt idx="16">
                  <c:v>3.0265199899999997</c:v>
                </c:pt>
                <c:pt idx="17">
                  <c:v>3.2751916300000001</c:v>
                </c:pt>
                <c:pt idx="18">
                  <c:v>3.44859749</c:v>
                </c:pt>
                <c:pt idx="19">
                  <c:v>3.6547073500000002</c:v>
                </c:pt>
                <c:pt idx="20">
                  <c:v>3.7315647100000002</c:v>
                </c:pt>
                <c:pt idx="21">
                  <c:v>3.9817979399999999</c:v>
                </c:pt>
                <c:pt idx="22">
                  <c:v>4.5470626100000002</c:v>
                </c:pt>
                <c:pt idx="23">
                  <c:v>4.9251079899999963</c:v>
                </c:pt>
                <c:pt idx="24">
                  <c:v>5.2326868499999959</c:v>
                </c:pt>
                <c:pt idx="25">
                  <c:v>5.5483281800000039</c:v>
                </c:pt>
                <c:pt idx="26">
                  <c:v>5.85639807</c:v>
                </c:pt>
                <c:pt idx="27">
                  <c:v>6.164982819999989</c:v>
                </c:pt>
                <c:pt idx="28">
                  <c:v>6.1625671099999968</c:v>
                </c:pt>
                <c:pt idx="29">
                  <c:v>6.4841991099999996</c:v>
                </c:pt>
                <c:pt idx="30">
                  <c:v>6.83112502</c:v>
                </c:pt>
                <c:pt idx="31">
                  <c:v>7.5427823900000002</c:v>
                </c:pt>
                <c:pt idx="32">
                  <c:v>7.6762541999999998</c:v>
                </c:pt>
                <c:pt idx="33">
                  <c:v>8.2420586799999995</c:v>
                </c:pt>
                <c:pt idx="34">
                  <c:v>8.6434609800000004</c:v>
                </c:pt>
                <c:pt idx="35">
                  <c:v>8.9379983299999992</c:v>
                </c:pt>
                <c:pt idx="36">
                  <c:v>9.3817731799999997</c:v>
                </c:pt>
                <c:pt idx="37">
                  <c:v>10.086180300000002</c:v>
                </c:pt>
                <c:pt idx="38">
                  <c:v>10.508245799999999</c:v>
                </c:pt>
                <c:pt idx="39">
                  <c:v>11.158192700000001</c:v>
                </c:pt>
                <c:pt idx="40">
                  <c:v>11.775182300000004</c:v>
                </c:pt>
                <c:pt idx="41">
                  <c:v>12.212775799999999</c:v>
                </c:pt>
                <c:pt idx="42">
                  <c:v>12.7848668</c:v>
                </c:pt>
                <c:pt idx="43">
                  <c:v>13.1733609</c:v>
                </c:pt>
                <c:pt idx="44">
                  <c:v>13.997132800000006</c:v>
                </c:pt>
                <c:pt idx="45">
                  <c:v>14.582925900000001</c:v>
                </c:pt>
                <c:pt idx="46">
                  <c:v>15.201023699999997</c:v>
                </c:pt>
                <c:pt idx="47">
                  <c:v>15.882020900000002</c:v>
                </c:pt>
                <c:pt idx="48">
                  <c:v>16.193739599999979</c:v>
                </c:pt>
                <c:pt idx="49">
                  <c:v>16.218981400000015</c:v>
                </c:pt>
                <c:pt idx="50">
                  <c:v>16.553292799999987</c:v>
                </c:pt>
                <c:pt idx="51">
                  <c:v>16.91923629999998</c:v>
                </c:pt>
                <c:pt idx="52">
                  <c:v>17.241560199999999</c:v>
                </c:pt>
                <c:pt idx="53">
                  <c:v>18.6350926</c:v>
                </c:pt>
                <c:pt idx="54">
                  <c:v>17.915121299999985</c:v>
                </c:pt>
                <c:pt idx="55">
                  <c:v>18.96750699999998</c:v>
                </c:pt>
                <c:pt idx="56">
                  <c:v>18.97043949999998</c:v>
                </c:pt>
                <c:pt idx="57">
                  <c:v>19.777990200000001</c:v>
                </c:pt>
                <c:pt idx="58">
                  <c:v>19.987976400000001</c:v>
                </c:pt>
                <c:pt idx="59">
                  <c:v>20.799827199999999</c:v>
                </c:pt>
                <c:pt idx="60">
                  <c:v>21.246144699999981</c:v>
                </c:pt>
                <c:pt idx="61">
                  <c:v>21.5844059</c:v>
                </c:pt>
                <c:pt idx="62">
                  <c:v>21.911952200000005</c:v>
                </c:pt>
                <c:pt idx="63">
                  <c:v>21.979553799999987</c:v>
                </c:pt>
                <c:pt idx="64">
                  <c:v>22.290458000000001</c:v>
                </c:pt>
                <c:pt idx="65">
                  <c:v>19.171264200000014</c:v>
                </c:pt>
                <c:pt idx="66">
                  <c:v>21.9273287</c:v>
                </c:pt>
                <c:pt idx="67">
                  <c:v>22.858055600000014</c:v>
                </c:pt>
                <c:pt idx="68">
                  <c:v>23.331627300000001</c:v>
                </c:pt>
                <c:pt idx="69">
                  <c:v>23.8583718</c:v>
                </c:pt>
                <c:pt idx="70">
                  <c:v>24.3985804</c:v>
                </c:pt>
                <c:pt idx="71">
                  <c:v>25.73861699999998</c:v>
                </c:pt>
                <c:pt idx="72">
                  <c:v>25.218478600000001</c:v>
                </c:pt>
                <c:pt idx="73">
                  <c:v>22.2063971</c:v>
                </c:pt>
                <c:pt idx="74">
                  <c:v>25.749090499999987</c:v>
                </c:pt>
                <c:pt idx="75">
                  <c:v>25.881620300000002</c:v>
                </c:pt>
                <c:pt idx="76">
                  <c:v>26.315217400000005</c:v>
                </c:pt>
                <c:pt idx="77">
                  <c:v>26.733455800000005</c:v>
                </c:pt>
                <c:pt idx="78">
                  <c:v>27.2611417</c:v>
                </c:pt>
                <c:pt idx="79">
                  <c:v>27.289558899999989</c:v>
                </c:pt>
                <c:pt idx="80">
                  <c:v>27.701023500000002</c:v>
                </c:pt>
                <c:pt idx="81">
                  <c:v>28.0575999</c:v>
                </c:pt>
                <c:pt idx="82">
                  <c:v>28.383896199999999</c:v>
                </c:pt>
                <c:pt idx="83">
                  <c:v>28.8435804</c:v>
                </c:pt>
              </c:numCache>
            </c:numRef>
          </c:xVal>
          <c:yVal>
            <c:numRef>
              <c:f>HG!$F$12:$F$95</c:f>
              <c:numCache>
                <c:formatCode>0.00E+00</c:formatCode>
                <c:ptCount val="84"/>
                <c:pt idx="0">
                  <c:v>18165289600</c:v>
                </c:pt>
                <c:pt idx="1">
                  <c:v>18063800700</c:v>
                </c:pt>
                <c:pt idx="2">
                  <c:v>17959488800</c:v>
                </c:pt>
                <c:pt idx="3">
                  <c:v>17285194300</c:v>
                </c:pt>
                <c:pt idx="4">
                  <c:v>17463415500</c:v>
                </c:pt>
                <c:pt idx="5">
                  <c:v>17681815300</c:v>
                </c:pt>
                <c:pt idx="6">
                  <c:v>16855582300</c:v>
                </c:pt>
                <c:pt idx="7">
                  <c:v>16349960500</c:v>
                </c:pt>
                <c:pt idx="8">
                  <c:v>15674424900</c:v>
                </c:pt>
                <c:pt idx="9">
                  <c:v>15247625000</c:v>
                </c:pt>
                <c:pt idx="10">
                  <c:v>14307633100</c:v>
                </c:pt>
                <c:pt idx="11">
                  <c:v>13906678600</c:v>
                </c:pt>
                <c:pt idx="12">
                  <c:v>13388634600</c:v>
                </c:pt>
                <c:pt idx="13">
                  <c:v>11733787200</c:v>
                </c:pt>
                <c:pt idx="14">
                  <c:v>17621712200</c:v>
                </c:pt>
                <c:pt idx="15">
                  <c:v>17726054600</c:v>
                </c:pt>
                <c:pt idx="16">
                  <c:v>17823749400</c:v>
                </c:pt>
                <c:pt idx="17">
                  <c:v>17956540300</c:v>
                </c:pt>
                <c:pt idx="18">
                  <c:v>17985709800</c:v>
                </c:pt>
                <c:pt idx="19">
                  <c:v>18155304900</c:v>
                </c:pt>
                <c:pt idx="20">
                  <c:v>18163350400</c:v>
                </c:pt>
                <c:pt idx="21">
                  <c:v>18242181700</c:v>
                </c:pt>
                <c:pt idx="22">
                  <c:v>18277056600</c:v>
                </c:pt>
                <c:pt idx="23">
                  <c:v>18265164500</c:v>
                </c:pt>
                <c:pt idx="24">
                  <c:v>18234899800</c:v>
                </c:pt>
                <c:pt idx="25">
                  <c:v>18199777900</c:v>
                </c:pt>
                <c:pt idx="26">
                  <c:v>18067126700</c:v>
                </c:pt>
                <c:pt idx="27">
                  <c:v>17982991100</c:v>
                </c:pt>
                <c:pt idx="28">
                  <c:v>17985885100</c:v>
                </c:pt>
                <c:pt idx="29">
                  <c:v>17864032100</c:v>
                </c:pt>
                <c:pt idx="30">
                  <c:v>17707432100</c:v>
                </c:pt>
                <c:pt idx="31">
                  <c:v>17679385400</c:v>
                </c:pt>
                <c:pt idx="32">
                  <c:v>17633883800</c:v>
                </c:pt>
                <c:pt idx="33">
                  <c:v>17319062200</c:v>
                </c:pt>
                <c:pt idx="34">
                  <c:v>17012509600</c:v>
                </c:pt>
                <c:pt idx="35">
                  <c:v>16838735900</c:v>
                </c:pt>
                <c:pt idx="36">
                  <c:v>16436013200</c:v>
                </c:pt>
                <c:pt idx="37">
                  <c:v>16189172100</c:v>
                </c:pt>
                <c:pt idx="38">
                  <c:v>15977124200</c:v>
                </c:pt>
                <c:pt idx="39">
                  <c:v>15715775700</c:v>
                </c:pt>
                <c:pt idx="40">
                  <c:v>15375932000</c:v>
                </c:pt>
                <c:pt idx="41">
                  <c:v>15074009500</c:v>
                </c:pt>
                <c:pt idx="42">
                  <c:v>14562080500</c:v>
                </c:pt>
                <c:pt idx="43">
                  <c:v>14260423600</c:v>
                </c:pt>
                <c:pt idx="44">
                  <c:v>13892538600</c:v>
                </c:pt>
                <c:pt idx="45">
                  <c:v>13619738800</c:v>
                </c:pt>
                <c:pt idx="46">
                  <c:v>13374897700</c:v>
                </c:pt>
                <c:pt idx="47">
                  <c:v>13042455100</c:v>
                </c:pt>
                <c:pt idx="48">
                  <c:v>12920581200</c:v>
                </c:pt>
                <c:pt idx="49">
                  <c:v>12975500200</c:v>
                </c:pt>
                <c:pt idx="50">
                  <c:v>12887529200</c:v>
                </c:pt>
                <c:pt idx="51">
                  <c:v>12886178700</c:v>
                </c:pt>
                <c:pt idx="52">
                  <c:v>12819010500</c:v>
                </c:pt>
                <c:pt idx="53">
                  <c:v>12543244000</c:v>
                </c:pt>
                <c:pt idx="54">
                  <c:v>12589436000</c:v>
                </c:pt>
                <c:pt idx="55">
                  <c:v>12397096600</c:v>
                </c:pt>
                <c:pt idx="56">
                  <c:v>12316637700</c:v>
                </c:pt>
                <c:pt idx="57">
                  <c:v>12188349600</c:v>
                </c:pt>
                <c:pt idx="58">
                  <c:v>11830705300</c:v>
                </c:pt>
                <c:pt idx="59">
                  <c:v>11710684200</c:v>
                </c:pt>
                <c:pt idx="60">
                  <c:v>11635599200</c:v>
                </c:pt>
                <c:pt idx="61">
                  <c:v>11396118500</c:v>
                </c:pt>
                <c:pt idx="62">
                  <c:v>11248434300</c:v>
                </c:pt>
                <c:pt idx="63">
                  <c:v>11367883300</c:v>
                </c:pt>
                <c:pt idx="64">
                  <c:v>11094240900</c:v>
                </c:pt>
                <c:pt idx="65">
                  <c:v>11372162400</c:v>
                </c:pt>
                <c:pt idx="66">
                  <c:v>11223294800</c:v>
                </c:pt>
                <c:pt idx="67">
                  <c:v>11039214100</c:v>
                </c:pt>
                <c:pt idx="68">
                  <c:v>10942268200</c:v>
                </c:pt>
                <c:pt idx="69">
                  <c:v>10864691800</c:v>
                </c:pt>
                <c:pt idx="70">
                  <c:v>10803377900</c:v>
                </c:pt>
                <c:pt idx="71">
                  <c:v>10560587900</c:v>
                </c:pt>
                <c:pt idx="72">
                  <c:v>10665674800</c:v>
                </c:pt>
                <c:pt idx="73">
                  <c:v>11492167300</c:v>
                </c:pt>
                <c:pt idx="74">
                  <c:v>10813585700</c:v>
                </c:pt>
                <c:pt idx="75">
                  <c:v>10759594000</c:v>
                </c:pt>
                <c:pt idx="76">
                  <c:v>10645023000</c:v>
                </c:pt>
                <c:pt idx="77">
                  <c:v>10442839800</c:v>
                </c:pt>
                <c:pt idx="78">
                  <c:v>10266159700</c:v>
                </c:pt>
                <c:pt idx="79">
                  <c:v>10305851500</c:v>
                </c:pt>
                <c:pt idx="80">
                  <c:v>10095552900</c:v>
                </c:pt>
                <c:pt idx="81">
                  <c:v>9876206300</c:v>
                </c:pt>
                <c:pt idx="82">
                  <c:v>9698997260</c:v>
                </c:pt>
                <c:pt idx="83">
                  <c:v>9489782280</c:v>
                </c:pt>
              </c:numCache>
            </c:numRef>
          </c:yVal>
        </c:ser>
        <c:axId val="89387008"/>
        <c:axId val="89390080"/>
      </c:scatterChart>
      <c:valAx>
        <c:axId val="89387008"/>
        <c:scaling>
          <c:orientation val="minMax"/>
          <c:max val="40"/>
          <c:min val="0"/>
        </c:scaling>
        <c:axPos val="b"/>
        <c:title>
          <c:tx>
            <c:rich>
              <a:bodyPr/>
              <a:lstStyle/>
              <a:p>
                <a:pPr>
                  <a:defRPr/>
                </a:pPr>
                <a:r>
                  <a:rPr lang="en-US"/>
                  <a:t>Gradient (MV/m)</a:t>
                </a:r>
              </a:p>
            </c:rich>
          </c:tx>
          <c:layout>
            <c:manualLayout>
              <c:xMode val="edge"/>
              <c:yMode val="edge"/>
              <c:x val="0.40320278742449833"/>
              <c:y val="0.92782214231095128"/>
            </c:manualLayout>
          </c:layout>
          <c:spPr>
            <a:noFill/>
            <a:ln w="25400">
              <a:noFill/>
            </a:ln>
          </c:spPr>
        </c:title>
        <c:numFmt formatCode="0" sourceLinked="0"/>
        <c:majorTickMark val="cross"/>
        <c:minorTickMark val="in"/>
        <c:tickLblPos val="nextTo"/>
        <c:spPr>
          <a:ln w="12700">
            <a:solidFill>
              <a:srgbClr val="000000"/>
            </a:solidFill>
            <a:prstDash val="solid"/>
          </a:ln>
        </c:spPr>
        <c:txPr>
          <a:bodyPr rot="0" vert="horz"/>
          <a:lstStyle/>
          <a:p>
            <a:pPr>
              <a:defRPr/>
            </a:pPr>
            <a:endParaRPr lang="en-US"/>
          </a:p>
        </c:txPr>
        <c:crossAx val="89390080"/>
        <c:crosses val="autoZero"/>
        <c:crossBetween val="midCat"/>
        <c:majorUnit val="5"/>
        <c:minorUnit val="1"/>
      </c:valAx>
      <c:valAx>
        <c:axId val="89390080"/>
        <c:scaling>
          <c:logBase val="10"/>
          <c:orientation val="minMax"/>
          <c:max val="100000000000"/>
          <c:min val="100000000"/>
        </c:scaling>
        <c:axPos val="l"/>
        <c:majorGridlines>
          <c:spPr>
            <a:ln w="3175">
              <a:solidFill>
                <a:srgbClr val="000000"/>
              </a:solidFill>
              <a:prstDash val="solid"/>
            </a:ln>
          </c:spPr>
        </c:majorGridlines>
        <c:minorGridlines>
          <c:spPr>
            <a:ln w="3175">
              <a:solidFill>
                <a:srgbClr val="000000"/>
              </a:solidFill>
              <a:prstDash val="sysDash"/>
            </a:ln>
          </c:spPr>
        </c:minorGridlines>
        <c:title>
          <c:tx>
            <c:rich>
              <a:bodyPr/>
              <a:lstStyle/>
              <a:p>
                <a:pPr>
                  <a:defRPr/>
                </a:pPr>
                <a:r>
                  <a:rPr lang="en-US"/>
                  <a:t>Q0</a:t>
                </a:r>
              </a:p>
            </c:rich>
          </c:tx>
          <c:layout>
            <c:manualLayout>
              <c:xMode val="edge"/>
              <c:yMode val="edge"/>
              <c:x val="4.2256566083116884E-2"/>
              <c:y val="0.44750656167979103"/>
            </c:manualLayout>
          </c:layout>
          <c:spPr>
            <a:noFill/>
            <a:ln w="25400">
              <a:noFill/>
            </a:ln>
          </c:spPr>
        </c:title>
        <c:numFmt formatCode="0.E+00" sourceLinked="0"/>
        <c:majorTickMark val="cross"/>
        <c:minorTickMark val="in"/>
        <c:tickLblPos val="nextTo"/>
        <c:spPr>
          <a:ln w="3175">
            <a:solidFill>
              <a:srgbClr val="000000"/>
            </a:solidFill>
            <a:prstDash val="solid"/>
          </a:ln>
        </c:spPr>
        <c:txPr>
          <a:bodyPr rot="0" vert="horz"/>
          <a:lstStyle/>
          <a:p>
            <a:pPr>
              <a:defRPr/>
            </a:pPr>
            <a:endParaRPr lang="en-US"/>
          </a:p>
        </c:txPr>
        <c:crossAx val="89387008"/>
        <c:crosses val="autoZero"/>
        <c:crossBetween val="midCat"/>
        <c:majorUnit val="10"/>
      </c:valAx>
      <c:spPr>
        <a:noFill/>
        <a:ln w="25400">
          <a:noFill/>
        </a:ln>
      </c:spPr>
    </c:plotArea>
    <c:legend>
      <c:legendPos val="r"/>
      <c:layout>
        <c:manualLayout>
          <c:xMode val="edge"/>
          <c:yMode val="edge"/>
          <c:x val="0.68320651342795236"/>
          <c:y val="0.17147084960836589"/>
          <c:w val="0.21186473038764744"/>
          <c:h val="0.11382142468426437"/>
        </c:manualLayout>
      </c:layout>
      <c:spPr>
        <a:solidFill>
          <a:sysClr val="window" lastClr="FFFFFF"/>
        </a:solidFill>
        <a:ln w="15875" cmpd="dbl">
          <a:solidFill>
            <a:sysClr val="windowText" lastClr="000000"/>
          </a:solidFill>
        </a:ln>
      </c:spPr>
    </c:legend>
    <c:plotVisOnly val="1"/>
    <c:dispBlanksAs val="gap"/>
  </c:chart>
  <c:spPr>
    <a:solidFill>
      <a:srgbClr val="FFFFFF"/>
    </a:solidFill>
    <a:ln w="3175">
      <a:noFill/>
      <a:prstDash val="solid"/>
    </a:ln>
  </c:spPr>
  <c:txPr>
    <a:bodyPr/>
    <a:lstStyle/>
    <a:p>
      <a:pPr>
        <a:defRPr sz="1000" b="0" i="0" u="none" strike="noStrike" baseline="0">
          <a:solidFill>
            <a:srgbClr val="000000"/>
          </a:solidFill>
          <a:latin typeface="Times New Roman"/>
          <a:ea typeface="Times New Roman"/>
          <a:cs typeface="Times New Roman"/>
        </a:defRPr>
      </a:pPr>
      <a:endParaRPr lang="en-US"/>
    </a:p>
  </c:txPr>
  <c:externalData r:id="rId1"/>
  <c:userShapes r:id="rId2"/>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a:t>ILC- TB9RI026 - Q vs E</a:t>
            </a:r>
          </a:p>
        </c:rich>
      </c:tx>
      <c:layout>
        <c:manualLayout>
          <c:xMode val="edge"/>
          <c:yMode val="edge"/>
          <c:x val="0.31968458091210322"/>
          <c:y val="7.874015748031496E-3"/>
        </c:manualLayout>
      </c:layout>
      <c:spPr>
        <a:noFill/>
        <a:ln w="25400">
          <a:noFill/>
        </a:ln>
      </c:spPr>
    </c:title>
    <c:plotArea>
      <c:layout>
        <c:manualLayout>
          <c:layoutTarget val="inner"/>
          <c:xMode val="edge"/>
          <c:yMode val="edge"/>
          <c:x val="0.17868191791133836"/>
          <c:y val="0.13392398784797613"/>
          <c:w val="0.65429492063783623"/>
          <c:h val="0.69255667844669022"/>
        </c:manualLayout>
      </c:layout>
      <c:scatterChart>
        <c:scatterStyle val="lineMarker"/>
        <c:ser>
          <c:idx val="0"/>
          <c:order val="0"/>
          <c:spPr>
            <a:ln w="28575">
              <a:noFill/>
            </a:ln>
          </c:spPr>
          <c:marker>
            <c:symbol val="square"/>
            <c:size val="5"/>
            <c:spPr>
              <a:solidFill>
                <a:srgbClr val="0000FF"/>
              </a:solidFill>
              <a:ln>
                <a:solidFill>
                  <a:srgbClr val="0000FF"/>
                </a:solidFill>
                <a:prstDash val="solid"/>
              </a:ln>
            </c:spPr>
          </c:marker>
          <c:dPt>
            <c:idx val="43"/>
            <c:marker>
              <c:symbol val="none"/>
            </c:marker>
          </c:dPt>
          <c:xVal>
            <c:numRef>
              <c:f>HG!$C$277:$C$322</c:f>
              <c:numCache>
                <c:formatCode>0.00E+00</c:formatCode>
                <c:ptCount val="46"/>
                <c:pt idx="0">
                  <c:v>1.4153735499999998</c:v>
                </c:pt>
                <c:pt idx="1">
                  <c:v>1.7465190499999999</c:v>
                </c:pt>
                <c:pt idx="2">
                  <c:v>2.0684428999999982</c:v>
                </c:pt>
                <c:pt idx="3">
                  <c:v>2.4473908900000012</c:v>
                </c:pt>
                <c:pt idx="4">
                  <c:v>2.7400476500000002</c:v>
                </c:pt>
                <c:pt idx="5">
                  <c:v>2.9785977700000017</c:v>
                </c:pt>
                <c:pt idx="6">
                  <c:v>3.1278207000000018</c:v>
                </c:pt>
                <c:pt idx="7">
                  <c:v>3.4823610600000001</c:v>
                </c:pt>
                <c:pt idx="8">
                  <c:v>3.9926404899999963</c:v>
                </c:pt>
                <c:pt idx="9">
                  <c:v>4.3807367800000003</c:v>
                </c:pt>
                <c:pt idx="10">
                  <c:v>5.13987397</c:v>
                </c:pt>
                <c:pt idx="11">
                  <c:v>5.8894009</c:v>
                </c:pt>
                <c:pt idx="12">
                  <c:v>6.5020588899999963</c:v>
                </c:pt>
                <c:pt idx="13">
                  <c:v>7.1765622699999962</c:v>
                </c:pt>
                <c:pt idx="14">
                  <c:v>7.9083615700000003</c:v>
                </c:pt>
                <c:pt idx="15">
                  <c:v>9.0254532000000047</c:v>
                </c:pt>
                <c:pt idx="16">
                  <c:v>9.8636030200000047</c:v>
                </c:pt>
                <c:pt idx="17">
                  <c:v>10.9863032</c:v>
                </c:pt>
                <c:pt idx="18">
                  <c:v>11.875430400000011</c:v>
                </c:pt>
                <c:pt idx="19">
                  <c:v>12.5219542</c:v>
                </c:pt>
                <c:pt idx="20">
                  <c:v>14.246126800000001</c:v>
                </c:pt>
                <c:pt idx="21">
                  <c:v>14.9204536</c:v>
                </c:pt>
                <c:pt idx="22">
                  <c:v>16.239984400000019</c:v>
                </c:pt>
                <c:pt idx="23">
                  <c:v>17.199189799999999</c:v>
                </c:pt>
                <c:pt idx="24">
                  <c:v>17.278536299999971</c:v>
                </c:pt>
                <c:pt idx="25">
                  <c:v>17.718286499999987</c:v>
                </c:pt>
                <c:pt idx="26">
                  <c:v>18.023774599999989</c:v>
                </c:pt>
                <c:pt idx="27">
                  <c:v>18.242854300000001</c:v>
                </c:pt>
                <c:pt idx="28">
                  <c:v>18.54854599999998</c:v>
                </c:pt>
                <c:pt idx="29">
                  <c:v>18.789062699999981</c:v>
                </c:pt>
                <c:pt idx="30">
                  <c:v>18.996691299999977</c:v>
                </c:pt>
                <c:pt idx="31">
                  <c:v>18.993138099999989</c:v>
                </c:pt>
                <c:pt idx="32">
                  <c:v>19.481871000000005</c:v>
                </c:pt>
                <c:pt idx="33">
                  <c:v>19.486136799999979</c:v>
                </c:pt>
                <c:pt idx="34">
                  <c:v>19.613664400000019</c:v>
                </c:pt>
                <c:pt idx="35">
                  <c:v>19.727855700000024</c:v>
                </c:pt>
                <c:pt idx="36">
                  <c:v>19.914550299999988</c:v>
                </c:pt>
                <c:pt idx="37">
                  <c:v>18.795907100000001</c:v>
                </c:pt>
                <c:pt idx="38">
                  <c:v>19.130088800000014</c:v>
                </c:pt>
                <c:pt idx="39">
                  <c:v>19.557244099999988</c:v>
                </c:pt>
                <c:pt idx="40">
                  <c:v>19.608813900000001</c:v>
                </c:pt>
                <c:pt idx="41">
                  <c:v>19.6456014</c:v>
                </c:pt>
                <c:pt idx="42">
                  <c:v>19.726882</c:v>
                </c:pt>
                <c:pt idx="43">
                  <c:v>17.911156800000001</c:v>
                </c:pt>
                <c:pt idx="44">
                  <c:v>5.3850488000000002E-2</c:v>
                </c:pt>
                <c:pt idx="45">
                  <c:v>19.642932399999989</c:v>
                </c:pt>
              </c:numCache>
            </c:numRef>
          </c:xVal>
          <c:yVal>
            <c:numRef>
              <c:f>HG!$F$277:$F$322</c:f>
              <c:numCache>
                <c:formatCode>0.00E+00</c:formatCode>
                <c:ptCount val="46"/>
                <c:pt idx="0">
                  <c:v>14700530300</c:v>
                </c:pt>
                <c:pt idx="1">
                  <c:v>15401744000</c:v>
                </c:pt>
                <c:pt idx="2">
                  <c:v>16157408300</c:v>
                </c:pt>
                <c:pt idx="3">
                  <c:v>16646569800</c:v>
                </c:pt>
                <c:pt idx="4">
                  <c:v>16982763100</c:v>
                </c:pt>
                <c:pt idx="5">
                  <c:v>17231590300</c:v>
                </c:pt>
                <c:pt idx="6">
                  <c:v>17386753400</c:v>
                </c:pt>
                <c:pt idx="7">
                  <c:v>17603201400</c:v>
                </c:pt>
                <c:pt idx="8">
                  <c:v>17857760200</c:v>
                </c:pt>
                <c:pt idx="9">
                  <c:v>17964255300</c:v>
                </c:pt>
                <c:pt idx="10">
                  <c:v>18056815700</c:v>
                </c:pt>
                <c:pt idx="11">
                  <c:v>17974969500</c:v>
                </c:pt>
                <c:pt idx="12">
                  <c:v>17839467400</c:v>
                </c:pt>
                <c:pt idx="13">
                  <c:v>17692493400</c:v>
                </c:pt>
                <c:pt idx="14">
                  <c:v>17412093400</c:v>
                </c:pt>
                <c:pt idx="15">
                  <c:v>16823502700</c:v>
                </c:pt>
                <c:pt idx="16">
                  <c:v>16418691900</c:v>
                </c:pt>
                <c:pt idx="17">
                  <c:v>15843433800</c:v>
                </c:pt>
                <c:pt idx="18">
                  <c:v>15339818800</c:v>
                </c:pt>
                <c:pt idx="19">
                  <c:v>15007027200</c:v>
                </c:pt>
                <c:pt idx="20">
                  <c:v>14293174000</c:v>
                </c:pt>
                <c:pt idx="21">
                  <c:v>14015426000</c:v>
                </c:pt>
                <c:pt idx="22">
                  <c:v>13352723800</c:v>
                </c:pt>
                <c:pt idx="23">
                  <c:v>12268776000</c:v>
                </c:pt>
                <c:pt idx="24">
                  <c:v>12136455700</c:v>
                </c:pt>
                <c:pt idx="25">
                  <c:v>11096519000</c:v>
                </c:pt>
                <c:pt idx="26">
                  <c:v>10100511000</c:v>
                </c:pt>
                <c:pt idx="27">
                  <c:v>9214468040</c:v>
                </c:pt>
                <c:pt idx="28">
                  <c:v>7902031050</c:v>
                </c:pt>
                <c:pt idx="29">
                  <c:v>6832222660</c:v>
                </c:pt>
                <c:pt idx="30">
                  <c:v>5931798980</c:v>
                </c:pt>
                <c:pt idx="31">
                  <c:v>5944629740</c:v>
                </c:pt>
                <c:pt idx="32">
                  <c:v>4064148110</c:v>
                </c:pt>
                <c:pt idx="33">
                  <c:v>4046529420</c:v>
                </c:pt>
                <c:pt idx="34">
                  <c:v>3572744650</c:v>
                </c:pt>
                <c:pt idx="35">
                  <c:v>3182801180</c:v>
                </c:pt>
                <c:pt idx="36">
                  <c:v>2612209820</c:v>
                </c:pt>
                <c:pt idx="37">
                  <c:v>6154643150</c:v>
                </c:pt>
                <c:pt idx="38">
                  <c:v>4683373330</c:v>
                </c:pt>
                <c:pt idx="39">
                  <c:v>3229757520</c:v>
                </c:pt>
                <c:pt idx="40">
                  <c:v>2490384200</c:v>
                </c:pt>
                <c:pt idx="41">
                  <c:v>2500428680</c:v>
                </c:pt>
                <c:pt idx="42">
                  <c:v>2208744810</c:v>
                </c:pt>
                <c:pt idx="43">
                  <c:v>9390481110</c:v>
                </c:pt>
                <c:pt idx="44">
                  <c:v>21259.2709</c:v>
                </c:pt>
                <c:pt idx="45">
                  <c:v>2410239260</c:v>
                </c:pt>
              </c:numCache>
            </c:numRef>
          </c:yVal>
        </c:ser>
        <c:axId val="89490944"/>
        <c:axId val="89494272"/>
      </c:scatterChart>
      <c:scatterChart>
        <c:scatterStyle val="lineMarker"/>
        <c:ser>
          <c:idx val="1"/>
          <c:order val="1"/>
          <c:spPr>
            <a:ln w="28575">
              <a:noFill/>
            </a:ln>
          </c:spPr>
          <c:marker>
            <c:symbol val="circle"/>
            <c:size val="5"/>
            <c:spPr>
              <a:solidFill>
                <a:srgbClr val="339966"/>
              </a:solidFill>
              <a:ln>
                <a:solidFill>
                  <a:srgbClr val="339966"/>
                </a:solidFill>
                <a:prstDash val="solid"/>
              </a:ln>
            </c:spPr>
          </c:marker>
          <c:dPt>
            <c:idx val="40"/>
            <c:marker>
              <c:symbol val="none"/>
            </c:marker>
          </c:dPt>
          <c:dPt>
            <c:idx val="41"/>
            <c:marker>
              <c:symbol val="none"/>
            </c:marker>
          </c:dPt>
          <c:dPt>
            <c:idx val="43"/>
            <c:marker>
              <c:symbol val="none"/>
            </c:marker>
          </c:dPt>
          <c:xVal>
            <c:numRef>
              <c:f>HG!$C$277:$C$322</c:f>
              <c:numCache>
                <c:formatCode>0.00E+00</c:formatCode>
                <c:ptCount val="46"/>
                <c:pt idx="0">
                  <c:v>1.4153735499999998</c:v>
                </c:pt>
                <c:pt idx="1">
                  <c:v>1.7465190499999999</c:v>
                </c:pt>
                <c:pt idx="2">
                  <c:v>2.0684428999999982</c:v>
                </c:pt>
                <c:pt idx="3">
                  <c:v>2.4473908900000012</c:v>
                </c:pt>
                <c:pt idx="4">
                  <c:v>2.7400476500000002</c:v>
                </c:pt>
                <c:pt idx="5">
                  <c:v>2.9785977700000017</c:v>
                </c:pt>
                <c:pt idx="6">
                  <c:v>3.1278207000000018</c:v>
                </c:pt>
                <c:pt idx="7">
                  <c:v>3.4823610600000001</c:v>
                </c:pt>
                <c:pt idx="8">
                  <c:v>3.9926404899999963</c:v>
                </c:pt>
                <c:pt idx="9">
                  <c:v>4.3807367800000003</c:v>
                </c:pt>
                <c:pt idx="10">
                  <c:v>5.13987397</c:v>
                </c:pt>
                <c:pt idx="11">
                  <c:v>5.8894009</c:v>
                </c:pt>
                <c:pt idx="12">
                  <c:v>6.5020588899999963</c:v>
                </c:pt>
                <c:pt idx="13">
                  <c:v>7.1765622699999962</c:v>
                </c:pt>
                <c:pt idx="14">
                  <c:v>7.9083615700000003</c:v>
                </c:pt>
                <c:pt idx="15">
                  <c:v>9.0254532000000047</c:v>
                </c:pt>
                <c:pt idx="16">
                  <c:v>9.8636030200000047</c:v>
                </c:pt>
                <c:pt idx="17">
                  <c:v>10.9863032</c:v>
                </c:pt>
                <c:pt idx="18">
                  <c:v>11.875430400000011</c:v>
                </c:pt>
                <c:pt idx="19">
                  <c:v>12.5219542</c:v>
                </c:pt>
                <c:pt idx="20">
                  <c:v>14.246126800000001</c:v>
                </c:pt>
                <c:pt idx="21">
                  <c:v>14.9204536</c:v>
                </c:pt>
                <c:pt idx="22">
                  <c:v>16.239984400000019</c:v>
                </c:pt>
                <c:pt idx="23">
                  <c:v>17.199189799999999</c:v>
                </c:pt>
                <c:pt idx="24">
                  <c:v>17.278536299999971</c:v>
                </c:pt>
                <c:pt idx="25">
                  <c:v>17.718286499999987</c:v>
                </c:pt>
                <c:pt idx="26">
                  <c:v>18.023774599999989</c:v>
                </c:pt>
                <c:pt idx="27">
                  <c:v>18.242854300000001</c:v>
                </c:pt>
                <c:pt idx="28">
                  <c:v>18.54854599999998</c:v>
                </c:pt>
                <c:pt idx="29">
                  <c:v>18.789062699999981</c:v>
                </c:pt>
                <c:pt idx="30">
                  <c:v>18.996691299999977</c:v>
                </c:pt>
                <c:pt idx="31">
                  <c:v>18.993138099999989</c:v>
                </c:pt>
                <c:pt idx="32">
                  <c:v>19.481871000000005</c:v>
                </c:pt>
                <c:pt idx="33">
                  <c:v>19.486136799999979</c:v>
                </c:pt>
                <c:pt idx="34">
                  <c:v>19.613664400000019</c:v>
                </c:pt>
                <c:pt idx="35">
                  <c:v>19.727855700000024</c:v>
                </c:pt>
                <c:pt idx="36">
                  <c:v>19.914550299999988</c:v>
                </c:pt>
                <c:pt idx="37">
                  <c:v>18.795907100000001</c:v>
                </c:pt>
                <c:pt idx="38">
                  <c:v>19.130088800000014</c:v>
                </c:pt>
                <c:pt idx="39">
                  <c:v>19.557244099999988</c:v>
                </c:pt>
                <c:pt idx="40">
                  <c:v>19.608813900000001</c:v>
                </c:pt>
                <c:pt idx="41">
                  <c:v>19.6456014</c:v>
                </c:pt>
                <c:pt idx="42">
                  <c:v>19.726882</c:v>
                </c:pt>
                <c:pt idx="43">
                  <c:v>17.911156800000001</c:v>
                </c:pt>
                <c:pt idx="44">
                  <c:v>5.3850488000000002E-2</c:v>
                </c:pt>
                <c:pt idx="45">
                  <c:v>19.642932399999989</c:v>
                </c:pt>
              </c:numCache>
            </c:numRef>
          </c:xVal>
          <c:yVal>
            <c:numRef>
              <c:f>HG!$AF$277:$AF$322</c:f>
              <c:numCache>
                <c:formatCode>0.00E+00</c:formatCode>
                <c:ptCount val="46"/>
                <c:pt idx="0">
                  <c:v>1.06034124E-2</c:v>
                </c:pt>
                <c:pt idx="1">
                  <c:v>1.0492932999999991E-2</c:v>
                </c:pt>
                <c:pt idx="2">
                  <c:v>1.16952363E-2</c:v>
                </c:pt>
                <c:pt idx="3">
                  <c:v>1.2641533200000008E-2</c:v>
                </c:pt>
                <c:pt idx="4">
                  <c:v>1.3231811999999999E-2</c:v>
                </c:pt>
                <c:pt idx="5">
                  <c:v>1.1791879200000023E-2</c:v>
                </c:pt>
                <c:pt idx="6">
                  <c:v>1.180953620000001E-2</c:v>
                </c:pt>
                <c:pt idx="7">
                  <c:v>1.1590710700000001E-2</c:v>
                </c:pt>
                <c:pt idx="8">
                  <c:v>1.10158019E-2</c:v>
                </c:pt>
                <c:pt idx="9">
                  <c:v>1.02141E-2</c:v>
                </c:pt>
                <c:pt idx="10">
                  <c:v>9.9874075800000153E-3</c:v>
                </c:pt>
                <c:pt idx="11">
                  <c:v>1.0485085800000005E-2</c:v>
                </c:pt>
                <c:pt idx="12">
                  <c:v>1.0595482599999996E-2</c:v>
                </c:pt>
                <c:pt idx="13">
                  <c:v>9.9129670700000075E-3</c:v>
                </c:pt>
                <c:pt idx="14">
                  <c:v>1.00850166E-2</c:v>
                </c:pt>
                <c:pt idx="15">
                  <c:v>1.0039848299999999E-2</c:v>
                </c:pt>
                <c:pt idx="16">
                  <c:v>1.07552117E-2</c:v>
                </c:pt>
                <c:pt idx="17">
                  <c:v>9.8170232700000026E-3</c:v>
                </c:pt>
                <c:pt idx="18">
                  <c:v>9.8023453400000096E-3</c:v>
                </c:pt>
                <c:pt idx="19">
                  <c:v>9.846445120000007E-3</c:v>
                </c:pt>
                <c:pt idx="20">
                  <c:v>9.9278106600000013E-3</c:v>
                </c:pt>
                <c:pt idx="21">
                  <c:v>1.0399153E-2</c:v>
                </c:pt>
                <c:pt idx="22">
                  <c:v>5.5814688900000062E-2</c:v>
                </c:pt>
                <c:pt idx="23">
                  <c:v>0.30591270800000037</c:v>
                </c:pt>
                <c:pt idx="24">
                  <c:v>0.36199510000000001</c:v>
                </c:pt>
                <c:pt idx="25">
                  <c:v>0.77703015700000044</c:v>
                </c:pt>
                <c:pt idx="26">
                  <c:v>1.31280843</c:v>
                </c:pt>
                <c:pt idx="27">
                  <c:v>1.74840806</c:v>
                </c:pt>
                <c:pt idx="28">
                  <c:v>2.94514604</c:v>
                </c:pt>
                <c:pt idx="29">
                  <c:v>4.6728084900000004</c:v>
                </c:pt>
                <c:pt idx="30">
                  <c:v>5.7963270600000003</c:v>
                </c:pt>
                <c:pt idx="31">
                  <c:v>6.1262742999999968</c:v>
                </c:pt>
                <c:pt idx="32">
                  <c:v>12.791188399999999</c:v>
                </c:pt>
                <c:pt idx="33">
                  <c:v>13.3484534</c:v>
                </c:pt>
                <c:pt idx="34">
                  <c:v>14.0872007</c:v>
                </c:pt>
                <c:pt idx="35">
                  <c:v>15.878549500000007</c:v>
                </c:pt>
                <c:pt idx="36">
                  <c:v>25.136665399999998</c:v>
                </c:pt>
                <c:pt idx="37">
                  <c:v>5.4310707799999998</c:v>
                </c:pt>
                <c:pt idx="38">
                  <c:v>10.0228032</c:v>
                </c:pt>
                <c:pt idx="39">
                  <c:v>17.605520499999987</c:v>
                </c:pt>
                <c:pt idx="40">
                  <c:v>18.761454499999999</c:v>
                </c:pt>
                <c:pt idx="41">
                  <c:v>19.1873018</c:v>
                </c:pt>
                <c:pt idx="42">
                  <c:v>21.611013799999998</c:v>
                </c:pt>
                <c:pt idx="43">
                  <c:v>1.53155749</c:v>
                </c:pt>
                <c:pt idx="44">
                  <c:v>23.46473329999997</c:v>
                </c:pt>
                <c:pt idx="45">
                  <c:v>21.194705700000014</c:v>
                </c:pt>
              </c:numCache>
            </c:numRef>
          </c:yVal>
        </c:ser>
        <c:axId val="89496192"/>
        <c:axId val="89502080"/>
      </c:scatterChart>
      <c:valAx>
        <c:axId val="89490944"/>
        <c:scaling>
          <c:orientation val="minMax"/>
          <c:max val="40"/>
          <c:min val="0"/>
        </c:scaling>
        <c:axPos val="b"/>
        <c:title>
          <c:tx>
            <c:rich>
              <a:bodyPr/>
              <a:lstStyle/>
              <a:p>
                <a:pPr>
                  <a:defRPr/>
                </a:pPr>
                <a:r>
                  <a:rPr lang="en-US"/>
                  <a:t>Gradient (MV/m)</a:t>
                </a:r>
              </a:p>
            </c:rich>
          </c:tx>
          <c:layout>
            <c:manualLayout>
              <c:xMode val="edge"/>
              <c:yMode val="edge"/>
              <c:x val="0.40320278742449822"/>
              <c:y val="0.92782214231095128"/>
            </c:manualLayout>
          </c:layout>
          <c:spPr>
            <a:noFill/>
            <a:ln w="25400">
              <a:noFill/>
            </a:ln>
          </c:spPr>
        </c:title>
        <c:numFmt formatCode="0" sourceLinked="0"/>
        <c:majorTickMark val="cross"/>
        <c:minorTickMark val="in"/>
        <c:tickLblPos val="nextTo"/>
        <c:spPr>
          <a:ln w="12700">
            <a:solidFill>
              <a:srgbClr val="000000"/>
            </a:solidFill>
            <a:prstDash val="solid"/>
          </a:ln>
        </c:spPr>
        <c:txPr>
          <a:bodyPr rot="0" vert="horz"/>
          <a:lstStyle/>
          <a:p>
            <a:pPr>
              <a:defRPr/>
            </a:pPr>
            <a:endParaRPr lang="en-US"/>
          </a:p>
        </c:txPr>
        <c:crossAx val="89494272"/>
        <c:crosses val="autoZero"/>
        <c:crossBetween val="midCat"/>
        <c:majorUnit val="5"/>
        <c:minorUnit val="1"/>
      </c:valAx>
      <c:valAx>
        <c:axId val="89494272"/>
        <c:scaling>
          <c:logBase val="10"/>
          <c:orientation val="minMax"/>
          <c:max val="100000000000"/>
          <c:min val="100000000"/>
        </c:scaling>
        <c:axPos val="l"/>
        <c:majorGridlines>
          <c:spPr>
            <a:ln w="3175">
              <a:solidFill>
                <a:srgbClr val="000000"/>
              </a:solidFill>
              <a:prstDash val="solid"/>
            </a:ln>
          </c:spPr>
        </c:majorGridlines>
        <c:minorGridlines>
          <c:spPr>
            <a:ln w="3175">
              <a:solidFill>
                <a:srgbClr val="000000"/>
              </a:solidFill>
              <a:prstDash val="sysDash"/>
            </a:ln>
          </c:spPr>
        </c:minorGridlines>
        <c:title>
          <c:tx>
            <c:rich>
              <a:bodyPr/>
              <a:lstStyle/>
              <a:p>
                <a:pPr>
                  <a:defRPr/>
                </a:pPr>
                <a:r>
                  <a:rPr lang="en-US"/>
                  <a:t>Q0</a:t>
                </a:r>
              </a:p>
            </c:rich>
          </c:tx>
          <c:layout>
            <c:manualLayout>
              <c:xMode val="edge"/>
              <c:yMode val="edge"/>
              <c:x val="4.2256566083116884E-2"/>
              <c:y val="0.44750656167979092"/>
            </c:manualLayout>
          </c:layout>
          <c:spPr>
            <a:noFill/>
            <a:ln w="25400">
              <a:noFill/>
            </a:ln>
          </c:spPr>
        </c:title>
        <c:numFmt formatCode="0.E+00" sourceLinked="0"/>
        <c:majorTickMark val="cross"/>
        <c:minorTickMark val="in"/>
        <c:tickLblPos val="nextTo"/>
        <c:spPr>
          <a:ln w="3175">
            <a:solidFill>
              <a:srgbClr val="000000"/>
            </a:solidFill>
            <a:prstDash val="solid"/>
          </a:ln>
        </c:spPr>
        <c:txPr>
          <a:bodyPr rot="0" vert="horz"/>
          <a:lstStyle/>
          <a:p>
            <a:pPr>
              <a:defRPr/>
            </a:pPr>
            <a:endParaRPr lang="en-US"/>
          </a:p>
        </c:txPr>
        <c:crossAx val="89490944"/>
        <c:crosses val="autoZero"/>
        <c:crossBetween val="midCat"/>
        <c:majorUnit val="10"/>
      </c:valAx>
      <c:valAx>
        <c:axId val="89496192"/>
        <c:scaling>
          <c:orientation val="minMax"/>
        </c:scaling>
        <c:delete val="1"/>
        <c:axPos val="b"/>
        <c:numFmt formatCode="0.00E+00" sourceLinked="1"/>
        <c:tickLblPos val="nextTo"/>
        <c:crossAx val="89502080"/>
        <c:crosses val="autoZero"/>
        <c:crossBetween val="midCat"/>
      </c:valAx>
      <c:valAx>
        <c:axId val="89502080"/>
        <c:scaling>
          <c:logBase val="10"/>
          <c:orientation val="minMax"/>
          <c:max val="1000"/>
          <c:min val="1.0000000000000024E-3"/>
        </c:scaling>
        <c:axPos val="r"/>
        <c:title>
          <c:tx>
            <c:rich>
              <a:bodyPr/>
              <a:lstStyle/>
              <a:p>
                <a:pPr>
                  <a:defRPr/>
                </a:pPr>
                <a:r>
                  <a:rPr lang="en-US"/>
                  <a:t>Radiation (mR/hr)</a:t>
                </a:r>
              </a:p>
            </c:rich>
          </c:tx>
          <c:layout/>
          <c:spPr>
            <a:noFill/>
            <a:ln w="25400">
              <a:noFill/>
            </a:ln>
          </c:spPr>
        </c:title>
        <c:numFmt formatCode="0.E+00" sourceLinked="0"/>
        <c:majorTickMark val="cross"/>
        <c:minorTickMark val="in"/>
        <c:tickLblPos val="nextTo"/>
        <c:spPr>
          <a:ln w="12700">
            <a:solidFill>
              <a:srgbClr val="000000"/>
            </a:solidFill>
            <a:prstDash val="solid"/>
          </a:ln>
        </c:spPr>
        <c:txPr>
          <a:bodyPr rot="0" vert="horz"/>
          <a:lstStyle/>
          <a:p>
            <a:pPr>
              <a:defRPr/>
            </a:pPr>
            <a:endParaRPr lang="en-US"/>
          </a:p>
        </c:txPr>
        <c:crossAx val="89496192"/>
        <c:crosses val="max"/>
        <c:crossBetween val="midCat"/>
      </c:valAx>
      <c:spPr>
        <a:noFill/>
        <a:ln w="25400">
          <a:noFill/>
        </a:ln>
      </c:spPr>
    </c:plotArea>
    <c:plotVisOnly val="1"/>
    <c:dispBlanksAs val="gap"/>
  </c:chart>
  <c:spPr>
    <a:solidFill>
      <a:srgbClr val="FFFFFF"/>
    </a:solidFill>
    <a:ln w="3175">
      <a:noFill/>
      <a:prstDash val="solid"/>
    </a:ln>
  </c:spPr>
  <c:txPr>
    <a:bodyPr/>
    <a:lstStyle/>
    <a:p>
      <a:pPr>
        <a:defRPr sz="1000" b="0" i="0" u="none" strike="noStrike" baseline="0">
          <a:solidFill>
            <a:srgbClr val="000000"/>
          </a:solidFill>
          <a:latin typeface="Times New Roman"/>
          <a:ea typeface="Times New Roman"/>
          <a:cs typeface="Times New Roman"/>
        </a:defRPr>
      </a:pPr>
      <a:endParaRPr lang="en-US"/>
    </a:p>
  </c:txPr>
  <c:externalData r:id="rId1"/>
  <c:userShapes r:id="rId2"/>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sz="1150" b="0" i="0" u="none" strike="noStrike" baseline="0">
                <a:solidFill>
                  <a:srgbClr val="000000"/>
                </a:solidFill>
                <a:latin typeface="Times New Roman"/>
                <a:ea typeface="Times New Roman"/>
                <a:cs typeface="Times New Roman"/>
              </a:defRPr>
            </a:pPr>
            <a:r>
              <a:rPr lang="en-US" sz="1800" b="0" i="0" u="none" strike="noStrike" baseline="0">
                <a:solidFill>
                  <a:srgbClr val="000000"/>
                </a:solidFill>
                <a:latin typeface="Times New Roman"/>
                <a:cs typeface="Times New Roman"/>
              </a:rPr>
              <a:t>ILC-TB9RI026 - R</a:t>
            </a:r>
            <a:r>
              <a:rPr lang="en-US" sz="1800" b="0" i="0" u="none" strike="noStrike" baseline="-25000">
                <a:solidFill>
                  <a:srgbClr val="000000"/>
                </a:solidFill>
                <a:latin typeface="Times New Roman"/>
                <a:cs typeface="Times New Roman"/>
              </a:rPr>
              <a:t>s</a:t>
            </a:r>
            <a:r>
              <a:rPr lang="en-US" sz="1800" b="0" i="0" u="none" strike="noStrike" baseline="0">
                <a:solidFill>
                  <a:srgbClr val="000000"/>
                </a:solidFill>
                <a:latin typeface="Times New Roman"/>
                <a:cs typeface="Times New Roman"/>
              </a:rPr>
              <a:t> vs T</a:t>
            </a:r>
          </a:p>
        </c:rich>
      </c:tx>
      <c:layout>
        <c:manualLayout>
          <c:xMode val="edge"/>
          <c:yMode val="edge"/>
          <c:x val="0.2941891765695373"/>
          <c:y val="1.1976208591552417E-2"/>
        </c:manualLayout>
      </c:layout>
      <c:spPr>
        <a:noFill/>
        <a:ln w="25400">
          <a:noFill/>
        </a:ln>
      </c:spPr>
    </c:title>
    <c:plotArea>
      <c:layout>
        <c:manualLayout>
          <c:layoutTarget val="inner"/>
          <c:xMode val="edge"/>
          <c:yMode val="edge"/>
          <c:x val="0.16059181984185419"/>
          <c:y val="0.15466139689737277"/>
          <c:w val="0.79080885283222691"/>
          <c:h val="0.64717472126035813"/>
        </c:manualLayout>
      </c:layout>
      <c:scatterChart>
        <c:scatterStyle val="lineMarker"/>
        <c:ser>
          <c:idx val="0"/>
          <c:order val="0"/>
          <c:spPr>
            <a:ln w="28575">
              <a:noFill/>
            </a:ln>
          </c:spPr>
          <c:marker>
            <c:symbol val="circle"/>
            <c:size val="6"/>
            <c:spPr>
              <a:solidFill>
                <a:srgbClr val="0000FF"/>
              </a:solidFill>
              <a:ln>
                <a:solidFill>
                  <a:srgbClr val="0000FF"/>
                </a:solidFill>
                <a:prstDash val="solid"/>
              </a:ln>
            </c:spPr>
          </c:marker>
          <c:xVal>
            <c:numRef>
              <c:f>HG!$H$346:$H$363</c:f>
              <c:numCache>
                <c:formatCode>General</c:formatCode>
                <c:ptCount val="18"/>
                <c:pt idx="0">
                  <c:v>0.50505050505050508</c:v>
                </c:pt>
                <c:pt idx="1">
                  <c:v>0.5433306166802504</c:v>
                </c:pt>
                <c:pt idx="2">
                  <c:v>0.5614823133071305</c:v>
                </c:pt>
                <c:pt idx="3">
                  <c:v>0.56850483229107518</c:v>
                </c:pt>
                <c:pt idx="4">
                  <c:v>0.58300539279988361</c:v>
                </c:pt>
                <c:pt idx="5">
                  <c:v>0.59364796675571352</c:v>
                </c:pt>
                <c:pt idx="6">
                  <c:v>0.61031431187061336</c:v>
                </c:pt>
                <c:pt idx="7">
                  <c:v>0.6191950464396293</c:v>
                </c:pt>
                <c:pt idx="8">
                  <c:v>0.6306164275579379</c:v>
                </c:pt>
                <c:pt idx="9">
                  <c:v>0.63673989175421863</c:v>
                </c:pt>
                <c:pt idx="10">
                  <c:v>0.63785680114814292</c:v>
                </c:pt>
                <c:pt idx="11">
                  <c:v>0.64360418342719294</c:v>
                </c:pt>
                <c:pt idx="12">
                  <c:v>0.65072393037253995</c:v>
                </c:pt>
                <c:pt idx="13">
                  <c:v>0.65627563576702252</c:v>
                </c:pt>
                <c:pt idx="14">
                  <c:v>0.67181726570372868</c:v>
                </c:pt>
                <c:pt idx="15">
                  <c:v>0.67590402162892926</c:v>
                </c:pt>
                <c:pt idx="16">
                  <c:v>0.67946322405299819</c:v>
                </c:pt>
                <c:pt idx="17">
                  <c:v>0.6805035726437566</c:v>
                </c:pt>
              </c:numCache>
            </c:numRef>
          </c:xVal>
          <c:yVal>
            <c:numRef>
              <c:f>HG!$F$346:$F$363</c:f>
              <c:numCache>
                <c:formatCode>General</c:formatCode>
                <c:ptCount val="18"/>
                <c:pt idx="0">
                  <c:v>16.674918114131053</c:v>
                </c:pt>
                <c:pt idx="1">
                  <c:v>13.486642770015267</c:v>
                </c:pt>
                <c:pt idx="2">
                  <c:v>12.819852955431319</c:v>
                </c:pt>
                <c:pt idx="3">
                  <c:v>12.452350662496215</c:v>
                </c:pt>
                <c:pt idx="4">
                  <c:v>11.998844019448384</c:v>
                </c:pt>
                <c:pt idx="5">
                  <c:v>11.436421636416039</c:v>
                </c:pt>
                <c:pt idx="6">
                  <c:v>11.393246260132077</c:v>
                </c:pt>
                <c:pt idx="7">
                  <c:v>11.065214622325964</c:v>
                </c:pt>
                <c:pt idx="8">
                  <c:v>11.16035312432782</c:v>
                </c:pt>
                <c:pt idx="9">
                  <c:v>11.010731798701238</c:v>
                </c:pt>
                <c:pt idx="10">
                  <c:v>11.166489855633026</c:v>
                </c:pt>
                <c:pt idx="11">
                  <c:v>10.936580988215677</c:v>
                </c:pt>
                <c:pt idx="12">
                  <c:v>10.740140501260113</c:v>
                </c:pt>
                <c:pt idx="13">
                  <c:v>10.792995157325487</c:v>
                </c:pt>
                <c:pt idx="14">
                  <c:v>10.697037011145415</c:v>
                </c:pt>
                <c:pt idx="15">
                  <c:v>10.454379413158563</c:v>
                </c:pt>
                <c:pt idx="16">
                  <c:v>10.732883620470718</c:v>
                </c:pt>
                <c:pt idx="17">
                  <c:v>10.718736066983952</c:v>
                </c:pt>
              </c:numCache>
            </c:numRef>
          </c:yVal>
        </c:ser>
        <c:axId val="89633152"/>
        <c:axId val="89635456"/>
      </c:scatterChart>
      <c:valAx>
        <c:axId val="89633152"/>
        <c:scaling>
          <c:orientation val="minMax"/>
          <c:max val="0.70000000000000062"/>
          <c:min val="0.45"/>
        </c:scaling>
        <c:axPos val="b"/>
        <c:title>
          <c:tx>
            <c:rich>
              <a:bodyPr/>
              <a:lstStyle/>
              <a:p>
                <a:pPr>
                  <a:defRPr sz="1400" b="0" i="0" u="none" strike="noStrike" baseline="0">
                    <a:solidFill>
                      <a:srgbClr val="000000"/>
                    </a:solidFill>
                    <a:latin typeface="Times New Roman"/>
                    <a:ea typeface="Times New Roman"/>
                    <a:cs typeface="Times New Roman"/>
                  </a:defRPr>
                </a:pPr>
                <a:r>
                  <a:rPr lang="en-US"/>
                  <a:t>1/T (1/K)</a:t>
                </a:r>
              </a:p>
            </c:rich>
          </c:tx>
          <c:layout>
            <c:manualLayout>
              <c:xMode val="edge"/>
              <c:yMode val="edge"/>
              <c:x val="0.49286879552100438"/>
              <c:y val="0.90643438576025726"/>
            </c:manualLayout>
          </c:layout>
          <c:spPr>
            <a:noFill/>
            <a:ln w="25400">
              <a:noFill/>
            </a:ln>
          </c:spPr>
        </c:title>
        <c:numFmt formatCode="General" sourceLinked="1"/>
        <c:majorTickMark val="cross"/>
        <c:minorTickMark val="in"/>
        <c:tickLblPos val="nextTo"/>
        <c:spPr>
          <a:ln w="12700">
            <a:solidFill>
              <a:srgbClr val="000000"/>
            </a:solidFill>
            <a:prstDash val="solid"/>
          </a:ln>
        </c:spPr>
        <c:txPr>
          <a:bodyPr rot="0" vert="horz"/>
          <a:lstStyle/>
          <a:p>
            <a:pPr>
              <a:defRPr sz="1400" b="0" i="0" u="none" strike="noStrike" baseline="0">
                <a:solidFill>
                  <a:srgbClr val="000000"/>
                </a:solidFill>
                <a:latin typeface="Times New Roman"/>
                <a:ea typeface="Times New Roman"/>
                <a:cs typeface="Times New Roman"/>
              </a:defRPr>
            </a:pPr>
            <a:endParaRPr lang="en-US"/>
          </a:p>
        </c:txPr>
        <c:crossAx val="89635456"/>
        <c:crossesAt val="0"/>
        <c:crossBetween val="midCat"/>
        <c:majorUnit val="0.05"/>
        <c:minorUnit val="1.0000000000000005E-2"/>
      </c:valAx>
      <c:valAx>
        <c:axId val="89635456"/>
        <c:scaling>
          <c:orientation val="minMax"/>
          <c:max val="25"/>
          <c:min val="0"/>
        </c:scaling>
        <c:axPos val="l"/>
        <c:majorGridlines>
          <c:spPr>
            <a:ln w="3175">
              <a:solidFill>
                <a:srgbClr val="000000"/>
              </a:solidFill>
              <a:prstDash val="solid"/>
            </a:ln>
          </c:spPr>
        </c:majorGridlines>
        <c:title>
          <c:tx>
            <c:rich>
              <a:bodyPr/>
              <a:lstStyle/>
              <a:p>
                <a:pPr>
                  <a:defRPr sz="1100" b="0" i="0" u="none" strike="noStrike" baseline="0">
                    <a:solidFill>
                      <a:srgbClr val="000000"/>
                    </a:solidFill>
                    <a:latin typeface="Calibri"/>
                    <a:ea typeface="Calibri"/>
                    <a:cs typeface="Calibri"/>
                  </a:defRPr>
                </a:pPr>
                <a:r>
                  <a:rPr lang="en-US" sz="1400" b="0" i="0" u="none" strike="noStrike" baseline="0">
                    <a:solidFill>
                      <a:srgbClr val="000000"/>
                    </a:solidFill>
                    <a:latin typeface="Times New Roman"/>
                    <a:cs typeface="Times New Roman"/>
                  </a:rPr>
                  <a:t>R</a:t>
                </a:r>
                <a:r>
                  <a:rPr lang="en-US" sz="1400" b="0" i="0" u="none" strike="noStrike" baseline="-25000">
                    <a:solidFill>
                      <a:srgbClr val="000000"/>
                    </a:solidFill>
                    <a:latin typeface="Times New Roman"/>
                    <a:cs typeface="Times New Roman"/>
                  </a:rPr>
                  <a:t>s</a:t>
                </a:r>
                <a:r>
                  <a:rPr lang="en-US" sz="1400" b="0" i="0" u="none" strike="noStrike" baseline="0">
                    <a:solidFill>
                      <a:srgbClr val="000000"/>
                    </a:solidFill>
                    <a:latin typeface="Times New Roman"/>
                    <a:cs typeface="Times New Roman"/>
                  </a:rPr>
                  <a:t>(n</a:t>
                </a:r>
                <a:r>
                  <a:rPr lang="en-US" sz="1400" b="0" i="0" u="none" strike="noStrike" baseline="0">
                    <a:solidFill>
                      <a:srgbClr val="000000"/>
                    </a:solidFill>
                    <a:latin typeface="Symbol" pitchFamily="18" charset="2"/>
                  </a:rPr>
                  <a:t>W</a:t>
                </a:r>
                <a:r>
                  <a:rPr lang="en-US" sz="1400" b="0" i="0" u="none" strike="noStrike" baseline="0">
                    <a:solidFill>
                      <a:srgbClr val="000000"/>
                    </a:solidFill>
                    <a:latin typeface="Times New Roman"/>
                    <a:cs typeface="Times New Roman"/>
                  </a:rPr>
                  <a:t>)</a:t>
                </a:r>
              </a:p>
            </c:rich>
          </c:tx>
          <c:layout>
            <c:manualLayout>
              <c:xMode val="edge"/>
              <c:yMode val="edge"/>
              <c:x val="2.6941362916006413E-2"/>
              <c:y val="0.43080003888402885"/>
            </c:manualLayout>
          </c:layout>
          <c:spPr>
            <a:noFill/>
            <a:ln w="25400">
              <a:noFill/>
            </a:ln>
          </c:spPr>
        </c:title>
        <c:numFmt formatCode="0" sourceLinked="0"/>
        <c:majorTickMark val="cross"/>
        <c:minorTickMark val="in"/>
        <c:tickLblPos val="nextTo"/>
        <c:spPr>
          <a:ln w="12700">
            <a:solidFill>
              <a:srgbClr val="000000"/>
            </a:solidFill>
            <a:prstDash val="solid"/>
          </a:ln>
        </c:spPr>
        <c:txPr>
          <a:bodyPr rot="0" vert="horz"/>
          <a:lstStyle/>
          <a:p>
            <a:pPr>
              <a:defRPr sz="1400" b="0" i="0" u="none" strike="noStrike" baseline="0">
                <a:solidFill>
                  <a:srgbClr val="000000"/>
                </a:solidFill>
                <a:latin typeface="Times New Roman"/>
                <a:ea typeface="Times New Roman"/>
                <a:cs typeface="Times New Roman"/>
              </a:defRPr>
            </a:pPr>
            <a:endParaRPr lang="en-US"/>
          </a:p>
        </c:txPr>
        <c:crossAx val="89633152"/>
        <c:crosses val="autoZero"/>
        <c:crossBetween val="midCat"/>
        <c:majorUnit val="5"/>
        <c:minorUnit val="1"/>
      </c:valAx>
      <c:spPr>
        <a:noFill/>
        <a:ln w="12700">
          <a:solidFill>
            <a:srgbClr val="808080"/>
          </a:solidFill>
          <a:prstDash val="solid"/>
        </a:ln>
      </c:spPr>
    </c:plotArea>
    <c:plotVisOnly val="1"/>
    <c:dispBlanksAs val="gap"/>
  </c:chart>
  <c:spPr>
    <a:solidFill>
      <a:srgbClr val="FFFFFF"/>
    </a:solidFill>
    <a:ln w="3175">
      <a:noFill/>
      <a:prstDash val="solid"/>
    </a:ln>
  </c:spPr>
  <c:txPr>
    <a:bodyPr/>
    <a:lstStyle/>
    <a:p>
      <a:pPr>
        <a:defRPr sz="1150" b="0" i="0" u="none" strike="noStrike" baseline="0">
          <a:solidFill>
            <a:srgbClr val="000000"/>
          </a:solidFill>
          <a:latin typeface="Times New Roman"/>
          <a:ea typeface="Times New Roman"/>
          <a:cs typeface="Times New Roman"/>
        </a:defRPr>
      </a:pPr>
      <a:endParaRPr lang="en-US"/>
    </a:p>
  </c:txPr>
  <c:externalData r:id="rId1"/>
  <c:userShapes r:id="rId2"/>
</c:chartSpace>
</file>

<file path=ppt/charts/chart9.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sz="1800" b="0" i="0" u="none" strike="noStrike" baseline="0">
                <a:solidFill>
                  <a:srgbClr val="000000"/>
                </a:solidFill>
                <a:latin typeface="Times New Roman"/>
                <a:ea typeface="Times New Roman"/>
                <a:cs typeface="Times New Roman"/>
              </a:defRPr>
            </a:pPr>
            <a:r>
              <a:rPr lang="en-US" sz="1800"/>
              <a:t>ILC- TB9ACC014 - Q vs E</a:t>
            </a:r>
          </a:p>
        </c:rich>
      </c:tx>
      <c:layout>
        <c:manualLayout>
          <c:xMode val="edge"/>
          <c:yMode val="edge"/>
          <c:x val="0.29539117098314532"/>
          <c:y val="9.5166056998780765E-3"/>
        </c:manualLayout>
      </c:layout>
      <c:spPr>
        <a:noFill/>
        <a:ln w="25400">
          <a:noFill/>
        </a:ln>
      </c:spPr>
    </c:title>
    <c:plotArea>
      <c:layout>
        <c:manualLayout>
          <c:layoutTarget val="inner"/>
          <c:xMode val="edge"/>
          <c:yMode val="edge"/>
          <c:x val="0.1617827214369289"/>
          <c:y val="0.1451734970136607"/>
          <c:w val="0.69818122885241751"/>
          <c:h val="0.70777274887883124"/>
        </c:manualLayout>
      </c:layout>
      <c:scatterChart>
        <c:scatterStyle val="lineMarker"/>
        <c:ser>
          <c:idx val="0"/>
          <c:order val="0"/>
          <c:tx>
            <c:v>2.00 K</c:v>
          </c:tx>
          <c:spPr>
            <a:ln w="28575">
              <a:noFill/>
            </a:ln>
          </c:spPr>
          <c:marker>
            <c:symbol val="square"/>
            <c:size val="5"/>
            <c:spPr>
              <a:solidFill>
                <a:srgbClr val="0000FF"/>
              </a:solidFill>
              <a:ln>
                <a:solidFill>
                  <a:srgbClr val="0000FF"/>
                </a:solidFill>
                <a:prstDash val="solid"/>
              </a:ln>
            </c:spPr>
          </c:marker>
          <c:xVal>
            <c:numRef>
              <c:f>HG!$C$21:$C$144</c:f>
              <c:numCache>
                <c:formatCode>0.00E+00</c:formatCode>
                <c:ptCount val="124"/>
                <c:pt idx="0">
                  <c:v>3.9110236999999977</c:v>
                </c:pt>
                <c:pt idx="1">
                  <c:v>3.4707486699999976</c:v>
                </c:pt>
                <c:pt idx="2">
                  <c:v>3.0273600400000023</c:v>
                </c:pt>
                <c:pt idx="3">
                  <c:v>2.6497065500000012</c:v>
                </c:pt>
                <c:pt idx="4">
                  <c:v>2.2805815700000038</c:v>
                </c:pt>
                <c:pt idx="5">
                  <c:v>1.95899998</c:v>
                </c:pt>
                <c:pt idx="6">
                  <c:v>1.69192772</c:v>
                </c:pt>
                <c:pt idx="7">
                  <c:v>1.3086595200000011</c:v>
                </c:pt>
                <c:pt idx="8">
                  <c:v>1.0802525100000011</c:v>
                </c:pt>
                <c:pt idx="9">
                  <c:v>0.79555069700000003</c:v>
                </c:pt>
                <c:pt idx="10">
                  <c:v>0.55924700199999999</c:v>
                </c:pt>
                <c:pt idx="11">
                  <c:v>3.8317713799999997</c:v>
                </c:pt>
                <c:pt idx="12">
                  <c:v>4.4878390399999954</c:v>
                </c:pt>
                <c:pt idx="13">
                  <c:v>5.0766882200000003</c:v>
                </c:pt>
                <c:pt idx="14">
                  <c:v>5.6078815599999885</c:v>
                </c:pt>
                <c:pt idx="15">
                  <c:v>5.9751102999999954</c:v>
                </c:pt>
                <c:pt idx="16">
                  <c:v>6.3532941699999954</c:v>
                </c:pt>
                <c:pt idx="17">
                  <c:v>7.0154007599999959</c:v>
                </c:pt>
                <c:pt idx="18">
                  <c:v>7.4451368599999919</c:v>
                </c:pt>
                <c:pt idx="19">
                  <c:v>8.0858085000000006</c:v>
                </c:pt>
                <c:pt idx="20">
                  <c:v>8.5885939899999997</c:v>
                </c:pt>
                <c:pt idx="21">
                  <c:v>9.1003626099999995</c:v>
                </c:pt>
                <c:pt idx="22">
                  <c:v>9.8452906300000027</c:v>
                </c:pt>
                <c:pt idx="23">
                  <c:v>10.4173063</c:v>
                </c:pt>
                <c:pt idx="24">
                  <c:v>10.836212400000001</c:v>
                </c:pt>
                <c:pt idx="25">
                  <c:v>11.4611698</c:v>
                </c:pt>
                <c:pt idx="26">
                  <c:v>12.125581800000004</c:v>
                </c:pt>
                <c:pt idx="27">
                  <c:v>12.5837556</c:v>
                </c:pt>
                <c:pt idx="28">
                  <c:v>13.0950507</c:v>
                </c:pt>
                <c:pt idx="29">
                  <c:v>13.619665100000001</c:v>
                </c:pt>
                <c:pt idx="30">
                  <c:v>13.845591500000006</c:v>
                </c:pt>
                <c:pt idx="31">
                  <c:v>14.630237900000001</c:v>
                </c:pt>
                <c:pt idx="32">
                  <c:v>15.174482100000002</c:v>
                </c:pt>
                <c:pt idx="33">
                  <c:v>15.770251599999998</c:v>
                </c:pt>
                <c:pt idx="34">
                  <c:v>16.395558099999999</c:v>
                </c:pt>
                <c:pt idx="35">
                  <c:v>17.033762899999989</c:v>
                </c:pt>
                <c:pt idx="36">
                  <c:v>18.044623299999976</c:v>
                </c:pt>
                <c:pt idx="37">
                  <c:v>18.7522041</c:v>
                </c:pt>
                <c:pt idx="38">
                  <c:v>19.493472299999976</c:v>
                </c:pt>
                <c:pt idx="39">
                  <c:v>20.269689699999976</c:v>
                </c:pt>
                <c:pt idx="40">
                  <c:v>20.634663600000017</c:v>
                </c:pt>
                <c:pt idx="41">
                  <c:v>21.025020399999978</c:v>
                </c:pt>
                <c:pt idx="42">
                  <c:v>21.974219499999986</c:v>
                </c:pt>
                <c:pt idx="43">
                  <c:v>22.439560199999999</c:v>
                </c:pt>
                <c:pt idx="44">
                  <c:v>22.996663899999977</c:v>
                </c:pt>
                <c:pt idx="45">
                  <c:v>22.971898700000018</c:v>
                </c:pt>
                <c:pt idx="46">
                  <c:v>23.746046299999978</c:v>
                </c:pt>
                <c:pt idx="47">
                  <c:v>23.132662</c:v>
                </c:pt>
                <c:pt idx="48">
                  <c:v>24.135816400000017</c:v>
                </c:pt>
                <c:pt idx="49">
                  <c:v>25.127606799999999</c:v>
                </c:pt>
                <c:pt idx="50">
                  <c:v>24.606686400000001</c:v>
                </c:pt>
                <c:pt idx="51">
                  <c:v>25.5961888</c:v>
                </c:pt>
                <c:pt idx="52">
                  <c:v>26.106780700000005</c:v>
                </c:pt>
                <c:pt idx="53">
                  <c:v>26.6758098</c:v>
                </c:pt>
                <c:pt idx="54">
                  <c:v>27.176932099999988</c:v>
                </c:pt>
                <c:pt idx="55">
                  <c:v>27.797836499999999</c:v>
                </c:pt>
                <c:pt idx="56">
                  <c:v>28.291944000000001</c:v>
                </c:pt>
                <c:pt idx="57">
                  <c:v>29.746294299999978</c:v>
                </c:pt>
                <c:pt idx="58">
                  <c:v>29.226654400000001</c:v>
                </c:pt>
                <c:pt idx="59">
                  <c:v>28.903903499999988</c:v>
                </c:pt>
                <c:pt idx="60">
                  <c:v>29.901229099999973</c:v>
                </c:pt>
                <c:pt idx="61">
                  <c:v>30.623706199999987</c:v>
                </c:pt>
                <c:pt idx="62">
                  <c:v>30.898258700000017</c:v>
                </c:pt>
                <c:pt idx="63">
                  <c:v>31.460320199999977</c:v>
                </c:pt>
                <c:pt idx="64">
                  <c:v>31.713682499999987</c:v>
                </c:pt>
                <c:pt idx="65">
                  <c:v>32.291438700000036</c:v>
                </c:pt>
                <c:pt idx="66">
                  <c:v>32.5252774</c:v>
                </c:pt>
                <c:pt idx="67">
                  <c:v>32.533123800000013</c:v>
                </c:pt>
                <c:pt idx="68">
                  <c:v>32.835689399999993</c:v>
                </c:pt>
                <c:pt idx="69">
                  <c:v>33.035400200000012</c:v>
                </c:pt>
                <c:pt idx="70">
                  <c:v>33.324649899999997</c:v>
                </c:pt>
                <c:pt idx="71">
                  <c:v>32.587241599999963</c:v>
                </c:pt>
                <c:pt idx="72">
                  <c:v>32.863134200000012</c:v>
                </c:pt>
                <c:pt idx="73">
                  <c:v>33.130151800000036</c:v>
                </c:pt>
                <c:pt idx="74">
                  <c:v>33.403929300000001</c:v>
                </c:pt>
                <c:pt idx="75">
                  <c:v>33.687435600000001</c:v>
                </c:pt>
                <c:pt idx="76">
                  <c:v>33.989267599999962</c:v>
                </c:pt>
                <c:pt idx="77">
                  <c:v>34.100237</c:v>
                </c:pt>
                <c:pt idx="78">
                  <c:v>9.7632201300000034E-3</c:v>
                </c:pt>
                <c:pt idx="79">
                  <c:v>33.508046800000002</c:v>
                </c:pt>
                <c:pt idx="80">
                  <c:v>34.084107799999998</c:v>
                </c:pt>
                <c:pt idx="81">
                  <c:v>33.9761807</c:v>
                </c:pt>
                <c:pt idx="82">
                  <c:v>34.383946199999997</c:v>
                </c:pt>
                <c:pt idx="83">
                  <c:v>34.387576399999993</c:v>
                </c:pt>
                <c:pt idx="84">
                  <c:v>33.669697200000002</c:v>
                </c:pt>
                <c:pt idx="85">
                  <c:v>20.358844999999999</c:v>
                </c:pt>
                <c:pt idx="86">
                  <c:v>34.271520600000002</c:v>
                </c:pt>
                <c:pt idx="87">
                  <c:v>34.222038200000071</c:v>
                </c:pt>
                <c:pt idx="88">
                  <c:v>34.185290100000003</c:v>
                </c:pt>
                <c:pt idx="89">
                  <c:v>34.388655800000002</c:v>
                </c:pt>
                <c:pt idx="90">
                  <c:v>34.310457699999994</c:v>
                </c:pt>
                <c:pt idx="91">
                  <c:v>34.276349500000002</c:v>
                </c:pt>
                <c:pt idx="92">
                  <c:v>34.152563100000002</c:v>
                </c:pt>
                <c:pt idx="93">
                  <c:v>34.698290400000012</c:v>
                </c:pt>
                <c:pt idx="94">
                  <c:v>34.157944799999996</c:v>
                </c:pt>
                <c:pt idx="95">
                  <c:v>34.468126900000037</c:v>
                </c:pt>
                <c:pt idx="96">
                  <c:v>33.281727799999999</c:v>
                </c:pt>
                <c:pt idx="97">
                  <c:v>33.21902</c:v>
                </c:pt>
                <c:pt idx="98">
                  <c:v>32.396915700000037</c:v>
                </c:pt>
                <c:pt idx="99">
                  <c:v>33.268964000000011</c:v>
                </c:pt>
                <c:pt idx="100">
                  <c:v>33.270576700000035</c:v>
                </c:pt>
                <c:pt idx="101">
                  <c:v>21.993552899999976</c:v>
                </c:pt>
                <c:pt idx="102">
                  <c:v>30.436644499999989</c:v>
                </c:pt>
                <c:pt idx="103">
                  <c:v>30.439362199999987</c:v>
                </c:pt>
                <c:pt idx="104">
                  <c:v>30.440891400000005</c:v>
                </c:pt>
                <c:pt idx="105">
                  <c:v>33.255732300000062</c:v>
                </c:pt>
                <c:pt idx="106">
                  <c:v>33.284379300000012</c:v>
                </c:pt>
                <c:pt idx="107">
                  <c:v>33.384819799999995</c:v>
                </c:pt>
                <c:pt idx="108">
                  <c:v>32.889145200000002</c:v>
                </c:pt>
                <c:pt idx="109">
                  <c:v>32.881206999999975</c:v>
                </c:pt>
                <c:pt idx="110">
                  <c:v>32.853682199999994</c:v>
                </c:pt>
                <c:pt idx="111">
                  <c:v>34.229044200000011</c:v>
                </c:pt>
                <c:pt idx="112">
                  <c:v>34.244086399999993</c:v>
                </c:pt>
                <c:pt idx="113">
                  <c:v>34.348989799999998</c:v>
                </c:pt>
                <c:pt idx="114">
                  <c:v>34.344085199999995</c:v>
                </c:pt>
                <c:pt idx="115">
                  <c:v>34.644014599999998</c:v>
                </c:pt>
                <c:pt idx="116">
                  <c:v>34.650138600000012</c:v>
                </c:pt>
                <c:pt idx="117">
                  <c:v>34.942459700000001</c:v>
                </c:pt>
                <c:pt idx="118">
                  <c:v>34.952780099999998</c:v>
                </c:pt>
                <c:pt idx="119">
                  <c:v>34.927511200000012</c:v>
                </c:pt>
                <c:pt idx="120">
                  <c:v>32.4973575</c:v>
                </c:pt>
                <c:pt idx="121">
                  <c:v>31.8855653</c:v>
                </c:pt>
                <c:pt idx="122">
                  <c:v>31.398967200000001</c:v>
                </c:pt>
                <c:pt idx="123">
                  <c:v>32.631333800000036</c:v>
                </c:pt>
              </c:numCache>
            </c:numRef>
          </c:xVal>
          <c:yVal>
            <c:numRef>
              <c:f>HG!$E$21:$E$144</c:f>
              <c:numCache>
                <c:formatCode>0.00E+00</c:formatCode>
                <c:ptCount val="124"/>
                <c:pt idx="0">
                  <c:v>22469528100</c:v>
                </c:pt>
                <c:pt idx="1">
                  <c:v>22729264400</c:v>
                </c:pt>
                <c:pt idx="2">
                  <c:v>22831097100</c:v>
                </c:pt>
                <c:pt idx="3">
                  <c:v>22485264400</c:v>
                </c:pt>
                <c:pt idx="4">
                  <c:v>22275203900</c:v>
                </c:pt>
                <c:pt idx="5">
                  <c:v>22001998200</c:v>
                </c:pt>
                <c:pt idx="6">
                  <c:v>21744884300</c:v>
                </c:pt>
                <c:pt idx="7">
                  <c:v>21300964700</c:v>
                </c:pt>
                <c:pt idx="8">
                  <c:v>20974895800</c:v>
                </c:pt>
                <c:pt idx="9">
                  <c:v>20376462900</c:v>
                </c:pt>
                <c:pt idx="10">
                  <c:v>19596377500</c:v>
                </c:pt>
                <c:pt idx="11">
                  <c:v>22855801700</c:v>
                </c:pt>
                <c:pt idx="12">
                  <c:v>22872487600</c:v>
                </c:pt>
                <c:pt idx="13">
                  <c:v>22746522400</c:v>
                </c:pt>
                <c:pt idx="14">
                  <c:v>22246196800</c:v>
                </c:pt>
                <c:pt idx="15">
                  <c:v>22086316200</c:v>
                </c:pt>
                <c:pt idx="16">
                  <c:v>21851066400</c:v>
                </c:pt>
                <c:pt idx="17">
                  <c:v>21471872100</c:v>
                </c:pt>
                <c:pt idx="18">
                  <c:v>21140097400</c:v>
                </c:pt>
                <c:pt idx="19">
                  <c:v>20747965100</c:v>
                </c:pt>
                <c:pt idx="20">
                  <c:v>20489738000</c:v>
                </c:pt>
                <c:pt idx="21">
                  <c:v>20117486600</c:v>
                </c:pt>
                <c:pt idx="22">
                  <c:v>19700043500</c:v>
                </c:pt>
                <c:pt idx="23">
                  <c:v>19339804200</c:v>
                </c:pt>
                <c:pt idx="24">
                  <c:v>19118916700</c:v>
                </c:pt>
                <c:pt idx="25">
                  <c:v>18761957200</c:v>
                </c:pt>
                <c:pt idx="26">
                  <c:v>18363927900</c:v>
                </c:pt>
                <c:pt idx="27">
                  <c:v>18125389800</c:v>
                </c:pt>
                <c:pt idx="28">
                  <c:v>17828809900</c:v>
                </c:pt>
                <c:pt idx="29">
                  <c:v>17503549400</c:v>
                </c:pt>
                <c:pt idx="30">
                  <c:v>17221337700</c:v>
                </c:pt>
                <c:pt idx="31">
                  <c:v>16844920800</c:v>
                </c:pt>
                <c:pt idx="32">
                  <c:v>16635171300</c:v>
                </c:pt>
                <c:pt idx="33">
                  <c:v>16428746100</c:v>
                </c:pt>
                <c:pt idx="34">
                  <c:v>16146728100</c:v>
                </c:pt>
                <c:pt idx="35">
                  <c:v>15940187900</c:v>
                </c:pt>
                <c:pt idx="36">
                  <c:v>15656116600</c:v>
                </c:pt>
                <c:pt idx="37">
                  <c:v>15373354900</c:v>
                </c:pt>
                <c:pt idx="38">
                  <c:v>15197972400</c:v>
                </c:pt>
                <c:pt idx="39">
                  <c:v>15006852800</c:v>
                </c:pt>
                <c:pt idx="40">
                  <c:v>14891624700</c:v>
                </c:pt>
                <c:pt idx="41">
                  <c:v>14779391200</c:v>
                </c:pt>
                <c:pt idx="42">
                  <c:v>14301755700</c:v>
                </c:pt>
                <c:pt idx="43">
                  <c:v>14475762600</c:v>
                </c:pt>
                <c:pt idx="44">
                  <c:v>14261059200</c:v>
                </c:pt>
                <c:pt idx="45">
                  <c:v>14343295100</c:v>
                </c:pt>
                <c:pt idx="46">
                  <c:v>14168255900</c:v>
                </c:pt>
                <c:pt idx="47">
                  <c:v>14142766800</c:v>
                </c:pt>
                <c:pt idx="48">
                  <c:v>14006342200</c:v>
                </c:pt>
                <c:pt idx="49">
                  <c:v>13857727600</c:v>
                </c:pt>
                <c:pt idx="50">
                  <c:v>13901614200</c:v>
                </c:pt>
                <c:pt idx="51">
                  <c:v>13719656300</c:v>
                </c:pt>
                <c:pt idx="52">
                  <c:v>13612861600</c:v>
                </c:pt>
                <c:pt idx="53">
                  <c:v>13603836600</c:v>
                </c:pt>
                <c:pt idx="54">
                  <c:v>13497993000</c:v>
                </c:pt>
                <c:pt idx="55">
                  <c:v>13482445100</c:v>
                </c:pt>
                <c:pt idx="56">
                  <c:v>13368329100</c:v>
                </c:pt>
                <c:pt idx="57">
                  <c:v>12877988800</c:v>
                </c:pt>
                <c:pt idx="58">
                  <c:v>13042767300</c:v>
                </c:pt>
                <c:pt idx="59">
                  <c:v>13073407900</c:v>
                </c:pt>
                <c:pt idx="60">
                  <c:v>12780433000</c:v>
                </c:pt>
                <c:pt idx="61">
                  <c:v>12543326800</c:v>
                </c:pt>
                <c:pt idx="62">
                  <c:v>12481344700</c:v>
                </c:pt>
                <c:pt idx="63">
                  <c:v>12349176500</c:v>
                </c:pt>
                <c:pt idx="64">
                  <c:v>12222383000</c:v>
                </c:pt>
                <c:pt idx="65">
                  <c:v>12050743300</c:v>
                </c:pt>
                <c:pt idx="66">
                  <c:v>11946949200</c:v>
                </c:pt>
                <c:pt idx="67">
                  <c:v>11967554000</c:v>
                </c:pt>
                <c:pt idx="68">
                  <c:v>11876798700</c:v>
                </c:pt>
                <c:pt idx="69">
                  <c:v>11791111400</c:v>
                </c:pt>
                <c:pt idx="70">
                  <c:v>11692939300</c:v>
                </c:pt>
                <c:pt idx="71">
                  <c:v>11918136300</c:v>
                </c:pt>
                <c:pt idx="72">
                  <c:v>11825251900</c:v>
                </c:pt>
                <c:pt idx="73">
                  <c:v>11735053600</c:v>
                </c:pt>
                <c:pt idx="74">
                  <c:v>11645500300</c:v>
                </c:pt>
                <c:pt idx="75">
                  <c:v>11519566100</c:v>
                </c:pt>
                <c:pt idx="76">
                  <c:v>11425679700</c:v>
                </c:pt>
                <c:pt idx="77">
                  <c:v>11566598400</c:v>
                </c:pt>
                <c:pt idx="78">
                  <c:v>10823.465399999983</c:v>
                </c:pt>
                <c:pt idx="79">
                  <c:v>11848424700</c:v>
                </c:pt>
                <c:pt idx="80">
                  <c:v>11577268500</c:v>
                </c:pt>
                <c:pt idx="81">
                  <c:v>11553031200</c:v>
                </c:pt>
                <c:pt idx="82">
                  <c:v>11572991700</c:v>
                </c:pt>
                <c:pt idx="83">
                  <c:v>11547007800</c:v>
                </c:pt>
                <c:pt idx="84">
                  <c:v>11882668200</c:v>
                </c:pt>
                <c:pt idx="85">
                  <c:v>17372343200</c:v>
                </c:pt>
                <c:pt idx="86">
                  <c:v>13435772200</c:v>
                </c:pt>
                <c:pt idx="87">
                  <c:v>13406122000</c:v>
                </c:pt>
                <c:pt idx="88">
                  <c:v>13383093200</c:v>
                </c:pt>
                <c:pt idx="89">
                  <c:v>13196327600</c:v>
                </c:pt>
                <c:pt idx="90">
                  <c:v>13154306000</c:v>
                </c:pt>
                <c:pt idx="91">
                  <c:v>13136813600</c:v>
                </c:pt>
                <c:pt idx="92">
                  <c:v>13060817900</c:v>
                </c:pt>
                <c:pt idx="93">
                  <c:v>13199166800</c:v>
                </c:pt>
                <c:pt idx="94">
                  <c:v>13503238400</c:v>
                </c:pt>
                <c:pt idx="95">
                  <c:v>13339164200</c:v>
                </c:pt>
                <c:pt idx="96">
                  <c:v>15476364000</c:v>
                </c:pt>
                <c:pt idx="97">
                  <c:v>15691212200</c:v>
                </c:pt>
                <c:pt idx="98">
                  <c:v>15972149400</c:v>
                </c:pt>
                <c:pt idx="99">
                  <c:v>15614071000</c:v>
                </c:pt>
                <c:pt idx="100">
                  <c:v>15627825800</c:v>
                </c:pt>
                <c:pt idx="101">
                  <c:v>20219805200</c:v>
                </c:pt>
                <c:pt idx="102">
                  <c:v>18055756400</c:v>
                </c:pt>
                <c:pt idx="103">
                  <c:v>18057295400</c:v>
                </c:pt>
                <c:pt idx="104">
                  <c:v>18056724000</c:v>
                </c:pt>
                <c:pt idx="105">
                  <c:v>16825597400</c:v>
                </c:pt>
                <c:pt idx="106">
                  <c:v>16793897700</c:v>
                </c:pt>
                <c:pt idx="107">
                  <c:v>16806653900</c:v>
                </c:pt>
                <c:pt idx="108">
                  <c:v>16654578000</c:v>
                </c:pt>
                <c:pt idx="109">
                  <c:v>16654418600</c:v>
                </c:pt>
                <c:pt idx="110">
                  <c:v>16575530400</c:v>
                </c:pt>
                <c:pt idx="111">
                  <c:v>15955269500</c:v>
                </c:pt>
                <c:pt idx="112">
                  <c:v>15958478300</c:v>
                </c:pt>
                <c:pt idx="113">
                  <c:v>15983878700</c:v>
                </c:pt>
                <c:pt idx="114">
                  <c:v>15977331600</c:v>
                </c:pt>
                <c:pt idx="115">
                  <c:v>15801579600</c:v>
                </c:pt>
                <c:pt idx="116">
                  <c:v>15820103100</c:v>
                </c:pt>
                <c:pt idx="117">
                  <c:v>15640258800</c:v>
                </c:pt>
                <c:pt idx="118">
                  <c:v>15636048400</c:v>
                </c:pt>
                <c:pt idx="119">
                  <c:v>15594890800</c:v>
                </c:pt>
                <c:pt idx="120">
                  <c:v>13471523300</c:v>
                </c:pt>
                <c:pt idx="121">
                  <c:v>13004619800</c:v>
                </c:pt>
                <c:pt idx="122">
                  <c:v>12605335900</c:v>
                </c:pt>
                <c:pt idx="123">
                  <c:v>11787459900</c:v>
                </c:pt>
              </c:numCache>
            </c:numRef>
          </c:yVal>
        </c:ser>
        <c:axId val="89558400"/>
        <c:axId val="89644032"/>
      </c:scatterChart>
      <c:scatterChart>
        <c:scatterStyle val="lineMarker"/>
        <c:ser>
          <c:idx val="1"/>
          <c:order val="1"/>
          <c:tx>
            <c:v>2.00 K  - Radiation</c:v>
          </c:tx>
          <c:spPr>
            <a:ln w="28575">
              <a:noFill/>
            </a:ln>
          </c:spPr>
          <c:marker>
            <c:symbol val="circle"/>
            <c:size val="5"/>
            <c:spPr>
              <a:solidFill>
                <a:srgbClr val="339966"/>
              </a:solidFill>
              <a:ln>
                <a:noFill/>
                <a:prstDash val="solid"/>
              </a:ln>
            </c:spPr>
          </c:marker>
          <c:dPt>
            <c:idx val="40"/>
            <c:marker>
              <c:symbol val="none"/>
            </c:marker>
          </c:dPt>
          <c:dPt>
            <c:idx val="41"/>
            <c:marker>
              <c:symbol val="none"/>
            </c:marker>
          </c:dPt>
          <c:dPt>
            <c:idx val="43"/>
            <c:marker>
              <c:symbol val="none"/>
            </c:marker>
          </c:dPt>
          <c:dPt>
            <c:idx val="65"/>
            <c:marker>
              <c:symbol val="none"/>
            </c:marker>
          </c:dPt>
          <c:xVal>
            <c:numRef>
              <c:f>HG!$C$21:$C$144</c:f>
              <c:numCache>
                <c:formatCode>0.00E+00</c:formatCode>
                <c:ptCount val="124"/>
                <c:pt idx="0">
                  <c:v>3.9110236999999977</c:v>
                </c:pt>
                <c:pt idx="1">
                  <c:v>3.4707486699999976</c:v>
                </c:pt>
                <c:pt idx="2">
                  <c:v>3.0273600400000023</c:v>
                </c:pt>
                <c:pt idx="3">
                  <c:v>2.6497065500000012</c:v>
                </c:pt>
                <c:pt idx="4">
                  <c:v>2.2805815700000038</c:v>
                </c:pt>
                <c:pt idx="5">
                  <c:v>1.95899998</c:v>
                </c:pt>
                <c:pt idx="6">
                  <c:v>1.69192772</c:v>
                </c:pt>
                <c:pt idx="7">
                  <c:v>1.3086595200000011</c:v>
                </c:pt>
                <c:pt idx="8">
                  <c:v>1.0802525100000011</c:v>
                </c:pt>
                <c:pt idx="9">
                  <c:v>0.79555069700000003</c:v>
                </c:pt>
                <c:pt idx="10">
                  <c:v>0.55924700199999999</c:v>
                </c:pt>
                <c:pt idx="11">
                  <c:v>3.8317713799999997</c:v>
                </c:pt>
                <c:pt idx="12">
                  <c:v>4.4878390399999954</c:v>
                </c:pt>
                <c:pt idx="13">
                  <c:v>5.0766882200000003</c:v>
                </c:pt>
                <c:pt idx="14">
                  <c:v>5.6078815599999885</c:v>
                </c:pt>
                <c:pt idx="15">
                  <c:v>5.9751102999999954</c:v>
                </c:pt>
                <c:pt idx="16">
                  <c:v>6.3532941699999954</c:v>
                </c:pt>
                <c:pt idx="17">
                  <c:v>7.0154007599999959</c:v>
                </c:pt>
                <c:pt idx="18">
                  <c:v>7.4451368599999919</c:v>
                </c:pt>
                <c:pt idx="19">
                  <c:v>8.0858085000000006</c:v>
                </c:pt>
                <c:pt idx="20">
                  <c:v>8.5885939899999997</c:v>
                </c:pt>
                <c:pt idx="21">
                  <c:v>9.1003626099999995</c:v>
                </c:pt>
                <c:pt idx="22">
                  <c:v>9.8452906300000027</c:v>
                </c:pt>
                <c:pt idx="23">
                  <c:v>10.4173063</c:v>
                </c:pt>
                <c:pt idx="24">
                  <c:v>10.836212400000001</c:v>
                </c:pt>
                <c:pt idx="25">
                  <c:v>11.4611698</c:v>
                </c:pt>
                <c:pt idx="26">
                  <c:v>12.125581800000004</c:v>
                </c:pt>
                <c:pt idx="27">
                  <c:v>12.5837556</c:v>
                </c:pt>
                <c:pt idx="28">
                  <c:v>13.0950507</c:v>
                </c:pt>
                <c:pt idx="29">
                  <c:v>13.619665100000001</c:v>
                </c:pt>
                <c:pt idx="30">
                  <c:v>13.845591500000006</c:v>
                </c:pt>
                <c:pt idx="31">
                  <c:v>14.630237900000001</c:v>
                </c:pt>
                <c:pt idx="32">
                  <c:v>15.174482100000002</c:v>
                </c:pt>
                <c:pt idx="33">
                  <c:v>15.770251599999998</c:v>
                </c:pt>
                <c:pt idx="34">
                  <c:v>16.395558099999999</c:v>
                </c:pt>
                <c:pt idx="35">
                  <c:v>17.033762899999989</c:v>
                </c:pt>
                <c:pt idx="36">
                  <c:v>18.044623299999976</c:v>
                </c:pt>
                <c:pt idx="37">
                  <c:v>18.7522041</c:v>
                </c:pt>
                <c:pt idx="38">
                  <c:v>19.493472299999976</c:v>
                </c:pt>
                <c:pt idx="39">
                  <c:v>20.269689699999976</c:v>
                </c:pt>
                <c:pt idx="40">
                  <c:v>20.634663600000017</c:v>
                </c:pt>
                <c:pt idx="41">
                  <c:v>21.025020399999978</c:v>
                </c:pt>
                <c:pt idx="42">
                  <c:v>21.974219499999986</c:v>
                </c:pt>
                <c:pt idx="43">
                  <c:v>22.439560199999999</c:v>
                </c:pt>
                <c:pt idx="44">
                  <c:v>22.996663899999977</c:v>
                </c:pt>
                <c:pt idx="45">
                  <c:v>22.971898700000018</c:v>
                </c:pt>
                <c:pt idx="46">
                  <c:v>23.746046299999978</c:v>
                </c:pt>
                <c:pt idx="47">
                  <c:v>23.132662</c:v>
                </c:pt>
                <c:pt idx="48">
                  <c:v>24.135816400000017</c:v>
                </c:pt>
                <c:pt idx="49">
                  <c:v>25.127606799999999</c:v>
                </c:pt>
                <c:pt idx="50">
                  <c:v>24.606686400000001</c:v>
                </c:pt>
                <c:pt idx="51">
                  <c:v>25.5961888</c:v>
                </c:pt>
                <c:pt idx="52">
                  <c:v>26.106780700000005</c:v>
                </c:pt>
                <c:pt idx="53">
                  <c:v>26.6758098</c:v>
                </c:pt>
                <c:pt idx="54">
                  <c:v>27.176932099999988</c:v>
                </c:pt>
                <c:pt idx="55">
                  <c:v>27.797836499999999</c:v>
                </c:pt>
                <c:pt idx="56">
                  <c:v>28.291944000000001</c:v>
                </c:pt>
                <c:pt idx="57">
                  <c:v>29.746294299999978</c:v>
                </c:pt>
                <c:pt idx="58">
                  <c:v>29.226654400000001</c:v>
                </c:pt>
                <c:pt idx="59">
                  <c:v>28.903903499999988</c:v>
                </c:pt>
                <c:pt idx="60">
                  <c:v>29.901229099999973</c:v>
                </c:pt>
                <c:pt idx="61">
                  <c:v>30.623706199999987</c:v>
                </c:pt>
                <c:pt idx="62">
                  <c:v>30.898258700000017</c:v>
                </c:pt>
                <c:pt idx="63">
                  <c:v>31.460320199999977</c:v>
                </c:pt>
                <c:pt idx="64">
                  <c:v>31.713682499999987</c:v>
                </c:pt>
                <c:pt idx="65">
                  <c:v>32.291438700000036</c:v>
                </c:pt>
                <c:pt idx="66">
                  <c:v>32.5252774</c:v>
                </c:pt>
                <c:pt idx="67">
                  <c:v>32.533123800000013</c:v>
                </c:pt>
                <c:pt idx="68">
                  <c:v>32.835689399999993</c:v>
                </c:pt>
                <c:pt idx="69">
                  <c:v>33.035400200000012</c:v>
                </c:pt>
                <c:pt idx="70">
                  <c:v>33.324649899999997</c:v>
                </c:pt>
                <c:pt idx="71">
                  <c:v>32.587241599999963</c:v>
                </c:pt>
                <c:pt idx="72">
                  <c:v>32.863134200000012</c:v>
                </c:pt>
                <c:pt idx="73">
                  <c:v>33.130151800000036</c:v>
                </c:pt>
                <c:pt idx="74">
                  <c:v>33.403929300000001</c:v>
                </c:pt>
                <c:pt idx="75">
                  <c:v>33.687435600000001</c:v>
                </c:pt>
                <c:pt idx="76">
                  <c:v>33.989267599999962</c:v>
                </c:pt>
                <c:pt idx="77">
                  <c:v>34.100237</c:v>
                </c:pt>
                <c:pt idx="78">
                  <c:v>9.7632201300000034E-3</c:v>
                </c:pt>
                <c:pt idx="79">
                  <c:v>33.508046800000002</c:v>
                </c:pt>
                <c:pt idx="80">
                  <c:v>34.084107799999998</c:v>
                </c:pt>
                <c:pt idx="81">
                  <c:v>33.9761807</c:v>
                </c:pt>
                <c:pt idx="82">
                  <c:v>34.383946199999997</c:v>
                </c:pt>
                <c:pt idx="83">
                  <c:v>34.387576399999993</c:v>
                </c:pt>
                <c:pt idx="84">
                  <c:v>33.669697200000002</c:v>
                </c:pt>
                <c:pt idx="85">
                  <c:v>20.358844999999999</c:v>
                </c:pt>
                <c:pt idx="86">
                  <c:v>34.271520600000002</c:v>
                </c:pt>
                <c:pt idx="87">
                  <c:v>34.222038200000071</c:v>
                </c:pt>
                <c:pt idx="88">
                  <c:v>34.185290100000003</c:v>
                </c:pt>
                <c:pt idx="89">
                  <c:v>34.388655800000002</c:v>
                </c:pt>
                <c:pt idx="90">
                  <c:v>34.310457699999994</c:v>
                </c:pt>
                <c:pt idx="91">
                  <c:v>34.276349500000002</c:v>
                </c:pt>
                <c:pt idx="92">
                  <c:v>34.152563100000002</c:v>
                </c:pt>
                <c:pt idx="93">
                  <c:v>34.698290400000012</c:v>
                </c:pt>
                <c:pt idx="94">
                  <c:v>34.157944799999996</c:v>
                </c:pt>
                <c:pt idx="95">
                  <c:v>34.468126900000037</c:v>
                </c:pt>
                <c:pt idx="96">
                  <c:v>33.281727799999999</c:v>
                </c:pt>
                <c:pt idx="97">
                  <c:v>33.21902</c:v>
                </c:pt>
                <c:pt idx="98">
                  <c:v>32.396915700000037</c:v>
                </c:pt>
                <c:pt idx="99">
                  <c:v>33.268964000000011</c:v>
                </c:pt>
                <c:pt idx="100">
                  <c:v>33.270576700000035</c:v>
                </c:pt>
                <c:pt idx="101">
                  <c:v>21.993552899999976</c:v>
                </c:pt>
                <c:pt idx="102">
                  <c:v>30.436644499999989</c:v>
                </c:pt>
                <c:pt idx="103">
                  <c:v>30.439362199999987</c:v>
                </c:pt>
                <c:pt idx="104">
                  <c:v>30.440891400000005</c:v>
                </c:pt>
                <c:pt idx="105">
                  <c:v>33.255732300000062</c:v>
                </c:pt>
                <c:pt idx="106">
                  <c:v>33.284379300000012</c:v>
                </c:pt>
                <c:pt idx="107">
                  <c:v>33.384819799999995</c:v>
                </c:pt>
                <c:pt idx="108">
                  <c:v>32.889145200000002</c:v>
                </c:pt>
                <c:pt idx="109">
                  <c:v>32.881206999999975</c:v>
                </c:pt>
                <c:pt idx="110">
                  <c:v>32.853682199999994</c:v>
                </c:pt>
                <c:pt idx="111">
                  <c:v>34.229044200000011</c:v>
                </c:pt>
                <c:pt idx="112">
                  <c:v>34.244086399999993</c:v>
                </c:pt>
                <c:pt idx="113">
                  <c:v>34.348989799999998</c:v>
                </c:pt>
                <c:pt idx="114">
                  <c:v>34.344085199999995</c:v>
                </c:pt>
                <c:pt idx="115">
                  <c:v>34.644014599999998</c:v>
                </c:pt>
                <c:pt idx="116">
                  <c:v>34.650138600000012</c:v>
                </c:pt>
                <c:pt idx="117">
                  <c:v>34.942459700000001</c:v>
                </c:pt>
                <c:pt idx="118">
                  <c:v>34.952780099999998</c:v>
                </c:pt>
                <c:pt idx="119">
                  <c:v>34.927511200000012</c:v>
                </c:pt>
                <c:pt idx="120">
                  <c:v>32.4973575</c:v>
                </c:pt>
                <c:pt idx="121">
                  <c:v>31.8855653</c:v>
                </c:pt>
                <c:pt idx="122">
                  <c:v>31.398967200000001</c:v>
                </c:pt>
                <c:pt idx="123">
                  <c:v>32.631333800000036</c:v>
                </c:pt>
              </c:numCache>
            </c:numRef>
          </c:xVal>
          <c:yVal>
            <c:numRef>
              <c:f>HG!$AE$21:$AE$144</c:f>
              <c:numCache>
                <c:formatCode>0.00E+00</c:formatCode>
                <c:ptCount val="124"/>
                <c:pt idx="0">
                  <c:v>1.0306211200000005E-2</c:v>
                </c:pt>
                <c:pt idx="1">
                  <c:v>1.042251910000001E-2</c:v>
                </c:pt>
                <c:pt idx="2">
                  <c:v>1.15560769E-2</c:v>
                </c:pt>
                <c:pt idx="3">
                  <c:v>1.0414724600000003E-2</c:v>
                </c:pt>
                <c:pt idx="4">
                  <c:v>1.0771316499999998E-2</c:v>
                </c:pt>
                <c:pt idx="5">
                  <c:v>1.16952363E-2</c:v>
                </c:pt>
                <c:pt idx="6">
                  <c:v>9.861189090000019E-3</c:v>
                </c:pt>
                <c:pt idx="7">
                  <c:v>9.3860996500000175E-3</c:v>
                </c:pt>
                <c:pt idx="8">
                  <c:v>9.0144652100000115E-3</c:v>
                </c:pt>
                <c:pt idx="9">
                  <c:v>9.5490048400000138E-3</c:v>
                </c:pt>
                <c:pt idx="10">
                  <c:v>1.0500786100000001E-2</c:v>
                </c:pt>
                <c:pt idx="11">
                  <c:v>1.0077474499999999E-2</c:v>
                </c:pt>
                <c:pt idx="12">
                  <c:v>9.8243704799999988E-3</c:v>
                </c:pt>
                <c:pt idx="13">
                  <c:v>1.0198828300000011E-2</c:v>
                </c:pt>
                <c:pt idx="14">
                  <c:v>9.6495457100000109E-3</c:v>
                </c:pt>
                <c:pt idx="15">
                  <c:v>1.0100117800000001E-2</c:v>
                </c:pt>
                <c:pt idx="16">
                  <c:v>1.1015801900000005E-2</c:v>
                </c:pt>
                <c:pt idx="17">
                  <c:v>1.0092564400000002E-2</c:v>
                </c:pt>
                <c:pt idx="18">
                  <c:v>9.7730552600000121E-3</c:v>
                </c:pt>
                <c:pt idx="19">
                  <c:v>1.0229394499999999E-2</c:v>
                </c:pt>
                <c:pt idx="20">
                  <c:v>1.0321643599999998E-2</c:v>
                </c:pt>
                <c:pt idx="21">
                  <c:v>1.00850166E-2</c:v>
                </c:pt>
                <c:pt idx="22">
                  <c:v>1.0699034499999999E-2</c:v>
                </c:pt>
                <c:pt idx="23">
                  <c:v>1.06034124E-2</c:v>
                </c:pt>
                <c:pt idx="24">
                  <c:v>1.1350436400000002E-2</c:v>
                </c:pt>
                <c:pt idx="25">
                  <c:v>1.0406935899999999E-2</c:v>
                </c:pt>
                <c:pt idx="26">
                  <c:v>1.0933696299999998E-2</c:v>
                </c:pt>
                <c:pt idx="27">
                  <c:v>1.3777312899999998E-2</c:v>
                </c:pt>
                <c:pt idx="28">
                  <c:v>1.3818603799999999E-2</c:v>
                </c:pt>
                <c:pt idx="29">
                  <c:v>1.0313924499999998E-2</c:v>
                </c:pt>
                <c:pt idx="30">
                  <c:v>1.042251910000001E-2</c:v>
                </c:pt>
                <c:pt idx="31">
                  <c:v>1.1547434600000014E-2</c:v>
                </c:pt>
                <c:pt idx="32">
                  <c:v>1.1924953300000011E-2</c:v>
                </c:pt>
                <c:pt idx="33">
                  <c:v>1.2014502599999996E-2</c:v>
                </c:pt>
                <c:pt idx="34">
                  <c:v>1.1032296799999996E-2</c:v>
                </c:pt>
                <c:pt idx="35">
                  <c:v>1.1115142899999998E-2</c:v>
                </c:pt>
                <c:pt idx="36">
                  <c:v>1.1452795100000001E-2</c:v>
                </c:pt>
                <c:pt idx="37">
                  <c:v>1.0290801800000009E-2</c:v>
                </c:pt>
                <c:pt idx="38">
                  <c:v>1.0925519500000003E-2</c:v>
                </c:pt>
                <c:pt idx="39">
                  <c:v>1.13419479E-2</c:v>
                </c:pt>
                <c:pt idx="40">
                  <c:v>8.5865905300000177E-3</c:v>
                </c:pt>
                <c:pt idx="41">
                  <c:v>1.7141094900000004E-2</c:v>
                </c:pt>
                <c:pt idx="42">
                  <c:v>1.7192467200000002E-2</c:v>
                </c:pt>
                <c:pt idx="43">
                  <c:v>1.86253179E-2</c:v>
                </c:pt>
                <c:pt idx="44">
                  <c:v>2.1167204299999999E-2</c:v>
                </c:pt>
                <c:pt idx="45">
                  <c:v>2.3364246299999988E-2</c:v>
                </c:pt>
                <c:pt idx="46">
                  <c:v>2.5330407900000004E-2</c:v>
                </c:pt>
                <c:pt idx="47">
                  <c:v>3.2496577400000032E-2</c:v>
                </c:pt>
                <c:pt idx="48">
                  <c:v>8.0770869200000067E-2</c:v>
                </c:pt>
                <c:pt idx="49">
                  <c:v>0.12344673200000009</c:v>
                </c:pt>
                <c:pt idx="50">
                  <c:v>0.12521400799999999</c:v>
                </c:pt>
                <c:pt idx="51">
                  <c:v>0.31449899100000062</c:v>
                </c:pt>
                <c:pt idx="52">
                  <c:v>0.38982435800000043</c:v>
                </c:pt>
                <c:pt idx="53">
                  <c:v>0.62314454800000052</c:v>
                </c:pt>
                <c:pt idx="54">
                  <c:v>0.56963852299999995</c:v>
                </c:pt>
                <c:pt idx="55">
                  <c:v>0.58782175900000011</c:v>
                </c:pt>
                <c:pt idx="56">
                  <c:v>0.92777370999999997</c:v>
                </c:pt>
                <c:pt idx="57">
                  <c:v>2.0473841200000011</c:v>
                </c:pt>
                <c:pt idx="58">
                  <c:v>1.7006738799999999</c:v>
                </c:pt>
                <c:pt idx="59">
                  <c:v>1.5338508399999999</c:v>
                </c:pt>
                <c:pt idx="60">
                  <c:v>2.1704136199999997</c:v>
                </c:pt>
                <c:pt idx="61">
                  <c:v>2.6128881499999976</c:v>
                </c:pt>
                <c:pt idx="62">
                  <c:v>2.7410390600000012</c:v>
                </c:pt>
                <c:pt idx="63">
                  <c:v>3.2241947400000051</c:v>
                </c:pt>
                <c:pt idx="64">
                  <c:v>3.08266624</c:v>
                </c:pt>
                <c:pt idx="65">
                  <c:v>3.6260397200000001</c:v>
                </c:pt>
                <c:pt idx="66">
                  <c:v>4.9277287300000001</c:v>
                </c:pt>
                <c:pt idx="67">
                  <c:v>4.9498982199999997</c:v>
                </c:pt>
                <c:pt idx="68">
                  <c:v>5.4800486900000047</c:v>
                </c:pt>
                <c:pt idx="69">
                  <c:v>5.4188948499999938</c:v>
                </c:pt>
                <c:pt idx="70">
                  <c:v>5.4514248199999953</c:v>
                </c:pt>
                <c:pt idx="71">
                  <c:v>4.2144413800000002</c:v>
                </c:pt>
                <c:pt idx="72">
                  <c:v>4.0174048699999885</c:v>
                </c:pt>
                <c:pt idx="73">
                  <c:v>4.16117998</c:v>
                </c:pt>
                <c:pt idx="74">
                  <c:v>4.4610119699999959</c:v>
                </c:pt>
                <c:pt idx="75">
                  <c:v>5.0888311899999996</c:v>
                </c:pt>
                <c:pt idx="76">
                  <c:v>5.9813501200000045</c:v>
                </c:pt>
                <c:pt idx="77">
                  <c:v>5.8529760999999949</c:v>
                </c:pt>
                <c:pt idx="78">
                  <c:v>5.6676822799999904</c:v>
                </c:pt>
                <c:pt idx="79">
                  <c:v>2.5992402899999987</c:v>
                </c:pt>
                <c:pt idx="80">
                  <c:v>3.3747448199999988</c:v>
                </c:pt>
                <c:pt idx="81">
                  <c:v>3.3975444899999987</c:v>
                </c:pt>
                <c:pt idx="82">
                  <c:v>4.0932514099999997</c:v>
                </c:pt>
                <c:pt idx="83">
                  <c:v>3.67795066</c:v>
                </c:pt>
                <c:pt idx="84">
                  <c:v>2.21138989</c:v>
                </c:pt>
                <c:pt idx="85">
                  <c:v>1.2360966099999999E-2</c:v>
                </c:pt>
                <c:pt idx="86">
                  <c:v>3.0300759599999987</c:v>
                </c:pt>
                <c:pt idx="87">
                  <c:v>3.0711564699999987</c:v>
                </c:pt>
                <c:pt idx="88">
                  <c:v>3.1174550199999977</c:v>
                </c:pt>
                <c:pt idx="89">
                  <c:v>3.1668198799999998</c:v>
                </c:pt>
                <c:pt idx="90">
                  <c:v>3.2459773100000002</c:v>
                </c:pt>
                <c:pt idx="91">
                  <c:v>3.4102774699999987</c:v>
                </c:pt>
                <c:pt idx="92">
                  <c:v>2.9940214899999997</c:v>
                </c:pt>
                <c:pt idx="93">
                  <c:v>1.7880932899999991</c:v>
                </c:pt>
                <c:pt idx="94">
                  <c:v>1.2627166799999998</c:v>
                </c:pt>
                <c:pt idx="95">
                  <c:v>1.5745449499999999</c:v>
                </c:pt>
                <c:pt idx="96">
                  <c:v>0.96313612599999932</c:v>
                </c:pt>
                <c:pt idx="97">
                  <c:v>0.283225008</c:v>
                </c:pt>
                <c:pt idx="98">
                  <c:v>0.20393667100000001</c:v>
                </c:pt>
                <c:pt idx="99">
                  <c:v>0.23455993000000014</c:v>
                </c:pt>
                <c:pt idx="100">
                  <c:v>0.23526291299999999</c:v>
                </c:pt>
                <c:pt idx="101">
                  <c:v>1.0595482599999996E-2</c:v>
                </c:pt>
                <c:pt idx="102">
                  <c:v>7.1873462499999985E-2</c:v>
                </c:pt>
                <c:pt idx="103">
                  <c:v>7.1605108999999945E-2</c:v>
                </c:pt>
                <c:pt idx="104">
                  <c:v>7.165869950000002E-2</c:v>
                </c:pt>
                <c:pt idx="105">
                  <c:v>0.28900424200000002</c:v>
                </c:pt>
                <c:pt idx="106">
                  <c:v>0.33741234900000056</c:v>
                </c:pt>
                <c:pt idx="107">
                  <c:v>0.35742027900000062</c:v>
                </c:pt>
                <c:pt idx="108">
                  <c:v>0.30069384999999998</c:v>
                </c:pt>
                <c:pt idx="109">
                  <c:v>0.30114410700000027</c:v>
                </c:pt>
                <c:pt idx="110">
                  <c:v>0.28706484500000035</c:v>
                </c:pt>
                <c:pt idx="111">
                  <c:v>0.525815959</c:v>
                </c:pt>
                <c:pt idx="112">
                  <c:v>0.55160492300000052</c:v>
                </c:pt>
                <c:pt idx="113">
                  <c:v>0.57822596900000001</c:v>
                </c:pt>
                <c:pt idx="114">
                  <c:v>0.57220127899999995</c:v>
                </c:pt>
                <c:pt idx="115">
                  <c:v>0.57995893100000051</c:v>
                </c:pt>
                <c:pt idx="116">
                  <c:v>0.61297213700000053</c:v>
                </c:pt>
                <c:pt idx="117">
                  <c:v>0.62407764200000082</c:v>
                </c:pt>
                <c:pt idx="118">
                  <c:v>0.64399861200000152</c:v>
                </c:pt>
                <c:pt idx="119">
                  <c:v>0.76149182700000084</c:v>
                </c:pt>
                <c:pt idx="120">
                  <c:v>0.30317862300000042</c:v>
                </c:pt>
                <c:pt idx="121">
                  <c:v>0.37974936300000034</c:v>
                </c:pt>
                <c:pt idx="122">
                  <c:v>0.34870413400000005</c:v>
                </c:pt>
                <c:pt idx="123">
                  <c:v>0.61526936899999951</c:v>
                </c:pt>
              </c:numCache>
            </c:numRef>
          </c:yVal>
        </c:ser>
        <c:axId val="89660416"/>
        <c:axId val="89658496"/>
      </c:scatterChart>
      <c:valAx>
        <c:axId val="89558400"/>
        <c:scaling>
          <c:orientation val="minMax"/>
          <c:max val="40"/>
          <c:min val="0"/>
        </c:scaling>
        <c:axPos val="b"/>
        <c:title>
          <c:tx>
            <c:rich>
              <a:bodyPr/>
              <a:lstStyle/>
              <a:p>
                <a:pPr>
                  <a:defRPr sz="1450" b="0" i="0" u="none" strike="noStrike" baseline="0">
                    <a:solidFill>
                      <a:srgbClr val="000000"/>
                    </a:solidFill>
                    <a:latin typeface="Times New Roman"/>
                    <a:ea typeface="Times New Roman"/>
                    <a:cs typeface="Times New Roman"/>
                  </a:defRPr>
                </a:pPr>
                <a:r>
                  <a:rPr lang="en-US"/>
                  <a:t>Gradient (MV/m)</a:t>
                </a:r>
              </a:p>
            </c:rich>
          </c:tx>
          <c:layout>
            <c:manualLayout>
              <c:xMode val="edge"/>
              <c:yMode val="edge"/>
              <c:x val="0.38745925277778132"/>
              <c:y val="0.92501140781233016"/>
            </c:manualLayout>
          </c:layout>
          <c:spPr>
            <a:noFill/>
            <a:ln w="25400">
              <a:noFill/>
            </a:ln>
          </c:spPr>
        </c:title>
        <c:numFmt formatCode="0" sourceLinked="0"/>
        <c:majorTickMark val="cross"/>
        <c:minorTickMark val="in"/>
        <c:tickLblPos val="nextTo"/>
        <c:spPr>
          <a:ln w="12700">
            <a:solidFill>
              <a:srgbClr val="000000"/>
            </a:solidFill>
            <a:prstDash val="solid"/>
          </a:ln>
        </c:spPr>
        <c:txPr>
          <a:bodyPr rot="0" vert="horz"/>
          <a:lstStyle/>
          <a:p>
            <a:pPr>
              <a:defRPr sz="1450" b="0" i="0" u="none" strike="noStrike" baseline="0">
                <a:solidFill>
                  <a:srgbClr val="000000"/>
                </a:solidFill>
                <a:latin typeface="Times New Roman"/>
                <a:ea typeface="Times New Roman"/>
                <a:cs typeface="Times New Roman"/>
              </a:defRPr>
            </a:pPr>
            <a:endParaRPr lang="en-US"/>
          </a:p>
        </c:txPr>
        <c:crossAx val="89644032"/>
        <c:crosses val="autoZero"/>
        <c:crossBetween val="midCat"/>
        <c:majorUnit val="5"/>
        <c:minorUnit val="1"/>
      </c:valAx>
      <c:valAx>
        <c:axId val="89644032"/>
        <c:scaling>
          <c:logBase val="10"/>
          <c:orientation val="minMax"/>
          <c:max val="100000000000"/>
          <c:min val="100000000"/>
        </c:scaling>
        <c:axPos val="l"/>
        <c:majorGridlines>
          <c:spPr>
            <a:ln w="3175">
              <a:solidFill>
                <a:srgbClr val="000000"/>
              </a:solidFill>
              <a:prstDash val="solid"/>
            </a:ln>
          </c:spPr>
        </c:majorGridlines>
        <c:minorGridlines>
          <c:spPr>
            <a:ln w="3175">
              <a:solidFill>
                <a:srgbClr val="000000"/>
              </a:solidFill>
              <a:prstDash val="sysDash"/>
            </a:ln>
          </c:spPr>
        </c:minorGridlines>
        <c:title>
          <c:tx>
            <c:rich>
              <a:bodyPr/>
              <a:lstStyle/>
              <a:p>
                <a:pPr>
                  <a:defRPr sz="1450" b="0" i="0" u="none" strike="noStrike" baseline="0">
                    <a:solidFill>
                      <a:srgbClr val="000000"/>
                    </a:solidFill>
                    <a:latin typeface="Times New Roman"/>
                    <a:ea typeface="Times New Roman"/>
                    <a:cs typeface="Times New Roman"/>
                  </a:defRPr>
                </a:pPr>
                <a:r>
                  <a:rPr lang="en-US" sz="1450" b="0" i="0" u="none" strike="noStrike" baseline="0">
                    <a:solidFill>
                      <a:srgbClr val="000000"/>
                    </a:solidFill>
                    <a:latin typeface="Times New Roman"/>
                    <a:cs typeface="Times New Roman"/>
                  </a:rPr>
                  <a:t>Q</a:t>
                </a:r>
                <a:r>
                  <a:rPr lang="en-US" sz="1450" b="0" i="0" u="none" strike="noStrike" baseline="-25000">
                    <a:solidFill>
                      <a:srgbClr val="000000"/>
                    </a:solidFill>
                    <a:latin typeface="Times New Roman"/>
                    <a:cs typeface="Times New Roman"/>
                  </a:rPr>
                  <a:t>0</a:t>
                </a:r>
              </a:p>
            </c:rich>
          </c:tx>
          <c:layout>
            <c:manualLayout>
              <c:xMode val="edge"/>
              <c:yMode val="edge"/>
              <c:x val="6.3726850785819304E-3"/>
              <c:y val="0.46250570390616508"/>
            </c:manualLayout>
          </c:layout>
          <c:spPr>
            <a:noFill/>
            <a:ln w="25400">
              <a:noFill/>
            </a:ln>
          </c:spPr>
        </c:title>
        <c:numFmt formatCode="0.E+00" sourceLinked="0"/>
        <c:majorTickMark val="cross"/>
        <c:minorTickMark val="in"/>
        <c:tickLblPos val="nextTo"/>
        <c:spPr>
          <a:ln w="3175">
            <a:solidFill>
              <a:srgbClr val="000000"/>
            </a:solidFill>
            <a:prstDash val="solid"/>
          </a:ln>
        </c:spPr>
        <c:txPr>
          <a:bodyPr rot="0" vert="horz"/>
          <a:lstStyle/>
          <a:p>
            <a:pPr>
              <a:defRPr sz="1450" b="0" i="0" u="none" strike="noStrike" baseline="0">
                <a:solidFill>
                  <a:srgbClr val="000000"/>
                </a:solidFill>
                <a:latin typeface="Times New Roman"/>
                <a:ea typeface="Times New Roman"/>
                <a:cs typeface="Times New Roman"/>
              </a:defRPr>
            </a:pPr>
            <a:endParaRPr lang="en-US"/>
          </a:p>
        </c:txPr>
        <c:crossAx val="89558400"/>
        <c:crosses val="autoZero"/>
        <c:crossBetween val="midCat"/>
        <c:majorUnit val="10"/>
      </c:valAx>
      <c:valAx>
        <c:axId val="89658496"/>
        <c:scaling>
          <c:logBase val="10"/>
          <c:orientation val="minMax"/>
          <c:max val="1000"/>
          <c:min val="1.0000000000000024E-3"/>
        </c:scaling>
        <c:axPos val="r"/>
        <c:title>
          <c:tx>
            <c:rich>
              <a:bodyPr rot="-5400000" vert="horz"/>
              <a:lstStyle/>
              <a:p>
                <a:pPr>
                  <a:defRPr sz="1400"/>
                </a:pPr>
                <a:r>
                  <a:rPr lang="en-US" sz="1400"/>
                  <a:t>Radiation (mR/hr)</a:t>
                </a:r>
              </a:p>
            </c:rich>
          </c:tx>
          <c:layout/>
        </c:title>
        <c:numFmt formatCode="0.E+00" sourceLinked="0"/>
        <c:majorTickMark val="cross"/>
        <c:minorTickMark val="in"/>
        <c:tickLblPos val="nextTo"/>
        <c:crossAx val="89660416"/>
        <c:crosses val="max"/>
        <c:crossBetween val="midCat"/>
      </c:valAx>
      <c:valAx>
        <c:axId val="89660416"/>
        <c:scaling>
          <c:orientation val="minMax"/>
        </c:scaling>
        <c:delete val="1"/>
        <c:axPos val="b"/>
        <c:numFmt formatCode="0.00E+00" sourceLinked="1"/>
        <c:tickLblPos val="nextTo"/>
        <c:crossAx val="89658496"/>
        <c:crossesAt val="1.0000000000000026E-4"/>
        <c:crossBetween val="midCat"/>
      </c:valAx>
      <c:spPr>
        <a:noFill/>
        <a:ln w="25400">
          <a:noFill/>
        </a:ln>
      </c:spPr>
    </c:plotArea>
    <c:plotVisOnly val="1"/>
    <c:dispBlanksAs val="gap"/>
  </c:chart>
  <c:spPr>
    <a:solidFill>
      <a:srgbClr val="FFFFFF"/>
    </a:solidFill>
    <a:ln w="3175">
      <a:solidFill>
        <a:srgbClr val="000000"/>
      </a:solidFill>
      <a:prstDash val="solid"/>
    </a:ln>
  </c:spPr>
  <c:txPr>
    <a:bodyPr/>
    <a:lstStyle/>
    <a:p>
      <a:pPr>
        <a:defRPr sz="1200" b="0" i="0" u="none" strike="noStrike" baseline="0">
          <a:solidFill>
            <a:srgbClr val="000000"/>
          </a:solidFill>
          <a:latin typeface="Times New Roman"/>
          <a:ea typeface="Times New Roman"/>
          <a:cs typeface="Times New Roman"/>
        </a:defRPr>
      </a:pPr>
      <a:endParaRPr lang="en-US"/>
    </a:p>
  </c:txPr>
  <c:externalData r:id="rId1"/>
  <c:userShapes r:id="rId2"/>
</c:chartSpace>
</file>

<file path=ppt/drawings/_rels/vmlDrawing1.vml.rels><?xml version="1.0" encoding="UTF-8" standalone="yes"?>
<Relationships xmlns="http://schemas.openxmlformats.org/package/2006/relationships"><Relationship Id="rId1" Type="http://schemas.openxmlformats.org/officeDocument/2006/relationships/image" Target="../media/image14.emf"/></Relationships>
</file>

<file path=ppt/drawings/drawing1.xml><?xml version="1.0" encoding="utf-8"?>
<c:userShapes xmlns:c="http://schemas.openxmlformats.org/drawingml/2006/chart">
  <cdr:relSizeAnchor xmlns:cdr="http://schemas.openxmlformats.org/drawingml/2006/chartDrawing">
    <cdr:from>
      <cdr:x>0.12642</cdr:x>
      <cdr:y>0.06496</cdr:y>
    </cdr:from>
    <cdr:to>
      <cdr:x>0.88569</cdr:x>
      <cdr:y>0.11397</cdr:y>
    </cdr:to>
    <cdr:sp macro="" textlink="">
      <cdr:nvSpPr>
        <cdr:cNvPr id="3073" name="Text Box 1"/>
        <cdr:cNvSpPr txBox="1">
          <a:spLocks xmlns:a="http://schemas.openxmlformats.org/drawingml/2006/main" noChangeArrowheads="1"/>
        </cdr:cNvSpPr>
      </cdr:nvSpPr>
      <cdr:spPr bwMode="auto">
        <a:xfrm xmlns:a="http://schemas.openxmlformats.org/drawingml/2006/main">
          <a:off x="826263" y="314341"/>
          <a:ext cx="4962495" cy="237145"/>
        </a:xfrm>
        <a:prstGeom xmlns:a="http://schemas.openxmlformats.org/drawingml/2006/main" prst="rect">
          <a:avLst/>
        </a:prstGeom>
        <a:noFill xmlns:a="http://schemas.openxmlformats.org/drawingml/2006/main"/>
        <a:ln xmlns:a="http://schemas.openxmlformats.org/drawingml/2006/main" w="1">
          <a:noFill/>
          <a:miter lim="800000"/>
          <a:headEnd/>
          <a:tailEnd/>
        </a:ln>
        <a:effectLst xmlns:a="http://schemas.openxmlformats.org/drawingml/2006/main"/>
      </cdr:spPr>
      <cdr:txBody>
        <a:bodyPr xmlns:a="http://schemas.openxmlformats.org/drawingml/2006/main" vertOverflow="clip" wrap="square" lIns="27432" tIns="27432" rIns="27432" bIns="27432" anchor="ctr" upright="1"/>
        <a:lstStyle xmlns:a="http://schemas.openxmlformats.org/drawingml/2006/main"/>
        <a:p xmlns:a="http://schemas.openxmlformats.org/drawingml/2006/main">
          <a:pPr algn="ctr" rtl="0">
            <a:defRPr sz="1000"/>
          </a:pPr>
          <a:r>
            <a:rPr lang="en-US" sz="1200" b="0" i="0" u="none" strike="noStrike" baseline="0">
              <a:solidFill>
                <a:srgbClr val="000000"/>
              </a:solidFill>
              <a:latin typeface="Times New Roman"/>
              <a:cs typeface="Times New Roman"/>
            </a:rPr>
            <a:t>Tested 4/8/10 - Final EP &amp; HPR @ ANL,  then 120°C bake </a:t>
          </a:r>
        </a:p>
        <a:p xmlns:a="http://schemas.openxmlformats.org/drawingml/2006/main">
          <a:pPr algn="ctr" rtl="0">
            <a:defRPr sz="1000"/>
          </a:pPr>
          <a:endParaRPr lang="en-US" sz="1200" b="0" i="0" u="none" strike="noStrike" baseline="0">
            <a:solidFill>
              <a:srgbClr val="000000"/>
            </a:solidFill>
            <a:latin typeface="Times New Roman"/>
            <a:cs typeface="Times New Roman"/>
          </a:endParaRPr>
        </a:p>
      </cdr:txBody>
    </cdr:sp>
  </cdr:relSizeAnchor>
  <cdr:relSizeAnchor xmlns:cdr="http://schemas.openxmlformats.org/drawingml/2006/chartDrawing">
    <cdr:from>
      <cdr:x>0.57897</cdr:x>
      <cdr:y>0.52165</cdr:y>
    </cdr:from>
    <cdr:to>
      <cdr:x>0.72867</cdr:x>
      <cdr:y>0.57874</cdr:y>
    </cdr:to>
    <cdr:sp macro="" textlink="">
      <cdr:nvSpPr>
        <cdr:cNvPr id="3091" name="Text Box 19"/>
        <cdr:cNvSpPr txBox="1">
          <a:spLocks xmlns:a="http://schemas.openxmlformats.org/drawingml/2006/main" noChangeArrowheads="1"/>
        </cdr:cNvSpPr>
      </cdr:nvSpPr>
      <cdr:spPr bwMode="auto">
        <a:xfrm xmlns:a="http://schemas.openxmlformats.org/drawingml/2006/main">
          <a:off x="3784059" y="2524108"/>
          <a:ext cx="978441" cy="276242"/>
        </a:xfrm>
        <a:prstGeom xmlns:a="http://schemas.openxmlformats.org/drawingml/2006/main" prst="rect">
          <a:avLst/>
        </a:prstGeom>
        <a:solidFill xmlns:a="http://schemas.openxmlformats.org/drawingml/2006/main">
          <a:srgbClr val="FFFFFF"/>
        </a:solidFill>
        <a:ln xmlns:a="http://schemas.openxmlformats.org/drawingml/2006/main" w="38100" cmpd="dbl">
          <a:solidFill>
            <a:srgbClr val="000000"/>
          </a:solidFill>
          <a:miter lim="800000"/>
          <a:headEnd/>
          <a:tailEnd/>
        </a:ln>
      </cdr:spPr>
      <cdr:txBody>
        <a:bodyPr xmlns:a="http://schemas.openxmlformats.org/drawingml/2006/main" vertOverflow="clip" wrap="square" lIns="27432" tIns="27432" rIns="27432" bIns="27432" anchor="ctr" upright="1"/>
        <a:lstStyle xmlns:a="http://schemas.openxmlformats.org/drawingml/2006/main"/>
        <a:p xmlns:a="http://schemas.openxmlformats.org/drawingml/2006/main">
          <a:pPr algn="ctr" rtl="0">
            <a:defRPr sz="1000"/>
          </a:pPr>
          <a:r>
            <a:rPr lang="en-US" sz="1200" b="0" i="0" u="none" strike="noStrike" baseline="0">
              <a:solidFill>
                <a:srgbClr val="000000"/>
              </a:solidFill>
              <a:latin typeface="Times New Roman"/>
              <a:cs typeface="Times New Roman"/>
            </a:rPr>
            <a:t>Quench limit</a:t>
          </a:r>
        </a:p>
      </cdr:txBody>
    </cdr:sp>
  </cdr:relSizeAnchor>
  <cdr:relSizeAnchor xmlns:cdr="http://schemas.openxmlformats.org/drawingml/2006/chartDrawing">
    <cdr:from>
      <cdr:x>0.65385</cdr:x>
      <cdr:y>0.41158</cdr:y>
    </cdr:from>
    <cdr:to>
      <cdr:x>0.6541</cdr:x>
      <cdr:y>0.52182</cdr:y>
    </cdr:to>
    <cdr:sp macro="" textlink="">
      <cdr:nvSpPr>
        <cdr:cNvPr id="9" name="Straight Arrow Connector 8"/>
        <cdr:cNvSpPr/>
      </cdr:nvSpPr>
      <cdr:spPr bwMode="auto">
        <a:xfrm xmlns:a="http://schemas.openxmlformats.org/drawingml/2006/main" rot="5400000">
          <a:off x="4007583" y="2257425"/>
          <a:ext cx="533400" cy="1588"/>
        </a:xfrm>
        <a:prstGeom xmlns:a="http://schemas.openxmlformats.org/drawingml/2006/main" prst="straightConnector1">
          <a:avLst/>
        </a:prstGeom>
        <a:solidFill xmlns:a="http://schemas.openxmlformats.org/drawingml/2006/main">
          <a:srgbClr val="FFFFFF"/>
        </a:solidFill>
        <a:ln xmlns:a="http://schemas.openxmlformats.org/drawingml/2006/main" w="15875" cap="flat" cmpd="sng" algn="ctr">
          <a:solidFill>
            <a:srgbClr val="FF0000"/>
          </a:solidFill>
          <a:prstDash val="solid"/>
          <a:round/>
          <a:headEnd type="none" w="med" len="med"/>
          <a:tailEnd type="stealth" w="med" len="lg"/>
        </a:ln>
        <a:effectLst xmlns:a="http://schemas.openxmlformats.org/drawingml/2006/main"/>
      </cdr:spPr>
      <cdr:txBody>
        <a:bodyPr xmlns:a="http://schemas.openxmlformats.org/drawingml/2006/main" vertOverflow="clip" wrap="square" lIns="18288" tIns="0" rIns="0" bIns="0" upright="1"/>
        <a:lstStyle xmlns:a="http://schemas.openxmlformats.org/drawingml/2006/main"/>
        <a:p xmlns:a="http://schemas.openxmlformats.org/drawingml/2006/main">
          <a:endParaRPr lang="en-US"/>
        </a:p>
      </cdr:txBody>
    </cdr:sp>
  </cdr:relSizeAnchor>
</c:userShapes>
</file>

<file path=ppt/drawings/drawing10.xml><?xml version="1.0" encoding="utf-8"?>
<c:userShapes xmlns:c="http://schemas.openxmlformats.org/drawingml/2006/chart">
  <cdr:relSizeAnchor xmlns:cdr="http://schemas.openxmlformats.org/drawingml/2006/chartDrawing">
    <cdr:from>
      <cdr:x>0.37179</cdr:x>
      <cdr:y>0.66441</cdr:y>
    </cdr:from>
    <cdr:to>
      <cdr:x>0.84424</cdr:x>
      <cdr:y>0.74576</cdr:y>
    </cdr:to>
    <cdr:sp macro="" textlink="">
      <cdr:nvSpPr>
        <cdr:cNvPr id="390147" name="Text Box 3"/>
        <cdr:cNvSpPr txBox="1">
          <a:spLocks xmlns:a="http://schemas.openxmlformats.org/drawingml/2006/main" noChangeArrowheads="1"/>
        </cdr:cNvSpPr>
      </cdr:nvSpPr>
      <cdr:spPr bwMode="auto">
        <a:xfrm xmlns:a="http://schemas.openxmlformats.org/drawingml/2006/main">
          <a:off x="1283915" y="1757082"/>
          <a:ext cx="1631575" cy="215154"/>
        </a:xfrm>
        <a:prstGeom xmlns:a="http://schemas.openxmlformats.org/drawingml/2006/main" prst="rect">
          <a:avLst/>
        </a:prstGeom>
        <a:noFill xmlns:a="http://schemas.openxmlformats.org/drawingml/2006/main"/>
        <a:ln xmlns:a="http://schemas.openxmlformats.org/drawingml/2006/main" w="38100" cmpd="dbl">
          <a:solidFill>
            <a:srgbClr val="000000"/>
          </a:solidFill>
          <a:miter lim="800000"/>
          <a:headEnd/>
          <a:tailEnd/>
        </a:ln>
      </cdr:spPr>
      <cdr:txBody>
        <a:bodyPr xmlns:a="http://schemas.openxmlformats.org/drawingml/2006/main" vertOverflow="clip" wrap="square" lIns="0" tIns="0" rIns="0" bIns="0" anchor="ctr" upright="1"/>
        <a:lstStyle xmlns:a="http://schemas.openxmlformats.org/drawingml/2006/main"/>
        <a:p xmlns:a="http://schemas.openxmlformats.org/drawingml/2006/main">
          <a:pPr algn="ctr" rtl="0">
            <a:defRPr sz="1000"/>
          </a:pPr>
          <a:r>
            <a:rPr lang="en-US" sz="1000" b="0" i="0" u="none" strike="noStrike" baseline="0" dirty="0">
              <a:solidFill>
                <a:srgbClr val="000000"/>
              </a:solidFill>
              <a:latin typeface="Times New Roman"/>
              <a:cs typeface="Times New Roman"/>
            </a:rPr>
            <a:t>Residual resistance  = 6.7 </a:t>
          </a:r>
          <a:r>
            <a:rPr lang="en-US" sz="1000" b="0" i="0" u="none" strike="noStrike" baseline="0" dirty="0" err="1">
              <a:solidFill>
                <a:srgbClr val="000000"/>
              </a:solidFill>
              <a:latin typeface="Times New Roman"/>
              <a:cs typeface="Times New Roman"/>
            </a:rPr>
            <a:t>n</a:t>
          </a:r>
          <a:r>
            <a:rPr lang="en-US" sz="1000" b="0" i="0" u="none" strike="noStrike" baseline="0" dirty="0" err="1">
              <a:solidFill>
                <a:srgbClr val="000000"/>
              </a:solidFill>
              <a:latin typeface="Symbol" pitchFamily="18" charset="2"/>
            </a:rPr>
            <a:t>W</a:t>
          </a:r>
          <a:endParaRPr lang="en-US" sz="1000" b="0" i="0" u="none" strike="noStrike" baseline="0" dirty="0">
            <a:solidFill>
              <a:srgbClr val="000000"/>
            </a:solidFill>
            <a:latin typeface="Symbol" pitchFamily="18" charset="2"/>
          </a:endParaRPr>
        </a:p>
      </cdr:txBody>
    </cdr:sp>
  </cdr:relSizeAnchor>
</c:userShapes>
</file>

<file path=ppt/drawings/drawing11.xml><?xml version="1.0" encoding="utf-8"?>
<c:userShapes xmlns:c="http://schemas.openxmlformats.org/drawingml/2006/chart">
  <cdr:relSizeAnchor xmlns:cdr="http://schemas.openxmlformats.org/drawingml/2006/chartDrawing">
    <cdr:from>
      <cdr:x>0.12642</cdr:x>
      <cdr:y>0.06496</cdr:y>
    </cdr:from>
    <cdr:to>
      <cdr:x>0.88569</cdr:x>
      <cdr:y>0.11397</cdr:y>
    </cdr:to>
    <cdr:sp macro="" textlink="">
      <cdr:nvSpPr>
        <cdr:cNvPr id="3073" name="Text Box 1"/>
        <cdr:cNvSpPr txBox="1">
          <a:spLocks xmlns:a="http://schemas.openxmlformats.org/drawingml/2006/main" noChangeArrowheads="1"/>
        </cdr:cNvSpPr>
      </cdr:nvSpPr>
      <cdr:spPr bwMode="auto">
        <a:xfrm xmlns:a="http://schemas.openxmlformats.org/drawingml/2006/main">
          <a:off x="826263" y="314341"/>
          <a:ext cx="4962495" cy="237145"/>
        </a:xfrm>
        <a:prstGeom xmlns:a="http://schemas.openxmlformats.org/drawingml/2006/main" prst="rect">
          <a:avLst/>
        </a:prstGeom>
        <a:noFill xmlns:a="http://schemas.openxmlformats.org/drawingml/2006/main"/>
        <a:ln xmlns:a="http://schemas.openxmlformats.org/drawingml/2006/main" w="1">
          <a:noFill/>
          <a:miter lim="800000"/>
          <a:headEnd/>
          <a:tailEnd/>
        </a:ln>
        <a:effectLst xmlns:a="http://schemas.openxmlformats.org/drawingml/2006/main"/>
      </cdr:spPr>
      <cdr:txBody>
        <a:bodyPr xmlns:a="http://schemas.openxmlformats.org/drawingml/2006/main" vertOverflow="clip" wrap="square" lIns="27432" tIns="27432" rIns="27432" bIns="27432" anchor="ctr" upright="1"/>
        <a:lstStyle xmlns:a="http://schemas.openxmlformats.org/drawingml/2006/main"/>
        <a:p xmlns:a="http://schemas.openxmlformats.org/drawingml/2006/main">
          <a:pPr algn="ctr" rtl="0">
            <a:defRPr sz="1000"/>
          </a:pPr>
          <a:r>
            <a:rPr lang="en-US" sz="1200" b="0" i="0" u="none" strike="noStrike" baseline="0">
              <a:solidFill>
                <a:srgbClr val="000000"/>
              </a:solidFill>
              <a:latin typeface="Times New Roman"/>
              <a:cs typeface="Times New Roman"/>
            </a:rPr>
            <a:t>Tested 4/8/10 - Final EP &amp; HPR @ ANL,  then 120°C bake </a:t>
          </a:r>
        </a:p>
        <a:p xmlns:a="http://schemas.openxmlformats.org/drawingml/2006/main">
          <a:pPr algn="ctr" rtl="0">
            <a:defRPr sz="1000"/>
          </a:pPr>
          <a:endParaRPr lang="en-US" sz="1200" b="0" i="0" u="none" strike="noStrike" baseline="0">
            <a:solidFill>
              <a:srgbClr val="000000"/>
            </a:solidFill>
            <a:latin typeface="Times New Roman"/>
            <a:cs typeface="Times New Roman"/>
          </a:endParaRPr>
        </a:p>
      </cdr:txBody>
    </cdr:sp>
  </cdr:relSizeAnchor>
  <cdr:relSizeAnchor xmlns:cdr="http://schemas.openxmlformats.org/drawingml/2006/chartDrawing">
    <cdr:from>
      <cdr:x>0.57897</cdr:x>
      <cdr:y>0.52165</cdr:y>
    </cdr:from>
    <cdr:to>
      <cdr:x>0.72867</cdr:x>
      <cdr:y>0.57874</cdr:y>
    </cdr:to>
    <cdr:sp macro="" textlink="">
      <cdr:nvSpPr>
        <cdr:cNvPr id="3091" name="Text Box 19"/>
        <cdr:cNvSpPr txBox="1">
          <a:spLocks xmlns:a="http://schemas.openxmlformats.org/drawingml/2006/main" noChangeArrowheads="1"/>
        </cdr:cNvSpPr>
      </cdr:nvSpPr>
      <cdr:spPr bwMode="auto">
        <a:xfrm xmlns:a="http://schemas.openxmlformats.org/drawingml/2006/main">
          <a:off x="3784059" y="2524108"/>
          <a:ext cx="978441" cy="276242"/>
        </a:xfrm>
        <a:prstGeom xmlns:a="http://schemas.openxmlformats.org/drawingml/2006/main" prst="rect">
          <a:avLst/>
        </a:prstGeom>
        <a:solidFill xmlns:a="http://schemas.openxmlformats.org/drawingml/2006/main">
          <a:srgbClr val="FFFFFF"/>
        </a:solidFill>
        <a:ln xmlns:a="http://schemas.openxmlformats.org/drawingml/2006/main" w="38100" cmpd="dbl">
          <a:solidFill>
            <a:srgbClr val="000000"/>
          </a:solidFill>
          <a:miter lim="800000"/>
          <a:headEnd/>
          <a:tailEnd/>
        </a:ln>
      </cdr:spPr>
      <cdr:txBody>
        <a:bodyPr xmlns:a="http://schemas.openxmlformats.org/drawingml/2006/main" vertOverflow="clip" wrap="square" lIns="27432" tIns="27432" rIns="27432" bIns="27432" anchor="ctr" upright="1"/>
        <a:lstStyle xmlns:a="http://schemas.openxmlformats.org/drawingml/2006/main"/>
        <a:p xmlns:a="http://schemas.openxmlformats.org/drawingml/2006/main">
          <a:pPr algn="ctr" rtl="0">
            <a:defRPr sz="1000"/>
          </a:pPr>
          <a:r>
            <a:rPr lang="en-US" sz="1200" b="0" i="0" u="none" strike="noStrike" baseline="0">
              <a:solidFill>
                <a:srgbClr val="000000"/>
              </a:solidFill>
              <a:latin typeface="Times New Roman"/>
              <a:cs typeface="Times New Roman"/>
            </a:rPr>
            <a:t>Quench limit</a:t>
          </a:r>
        </a:p>
      </cdr:txBody>
    </cdr:sp>
  </cdr:relSizeAnchor>
  <cdr:relSizeAnchor xmlns:cdr="http://schemas.openxmlformats.org/drawingml/2006/chartDrawing">
    <cdr:from>
      <cdr:x>0.65385</cdr:x>
      <cdr:y>0.41158</cdr:y>
    </cdr:from>
    <cdr:to>
      <cdr:x>0.6541</cdr:x>
      <cdr:y>0.52182</cdr:y>
    </cdr:to>
    <cdr:sp macro="" textlink="">
      <cdr:nvSpPr>
        <cdr:cNvPr id="9" name="Straight Arrow Connector 8"/>
        <cdr:cNvSpPr/>
      </cdr:nvSpPr>
      <cdr:spPr bwMode="auto">
        <a:xfrm xmlns:a="http://schemas.openxmlformats.org/drawingml/2006/main" rot="5400000">
          <a:off x="4007583" y="2257425"/>
          <a:ext cx="533400" cy="1588"/>
        </a:xfrm>
        <a:prstGeom xmlns:a="http://schemas.openxmlformats.org/drawingml/2006/main" prst="straightConnector1">
          <a:avLst/>
        </a:prstGeom>
        <a:solidFill xmlns:a="http://schemas.openxmlformats.org/drawingml/2006/main">
          <a:srgbClr val="FFFFFF"/>
        </a:solidFill>
        <a:ln xmlns:a="http://schemas.openxmlformats.org/drawingml/2006/main" w="15875" cap="flat" cmpd="sng" algn="ctr">
          <a:solidFill>
            <a:srgbClr val="FF0000"/>
          </a:solidFill>
          <a:prstDash val="solid"/>
          <a:round/>
          <a:headEnd type="none" w="med" len="med"/>
          <a:tailEnd type="stealth" w="med" len="lg"/>
        </a:ln>
        <a:effectLst xmlns:a="http://schemas.openxmlformats.org/drawingml/2006/main"/>
      </cdr:spPr>
      <cdr:txBody>
        <a:bodyPr xmlns:a="http://schemas.openxmlformats.org/drawingml/2006/main" vertOverflow="clip" wrap="square" lIns="18288" tIns="0" rIns="0" bIns="0" upright="1"/>
        <a:lstStyle xmlns:a="http://schemas.openxmlformats.org/drawingml/2006/main"/>
        <a:p xmlns:a="http://schemas.openxmlformats.org/drawingml/2006/main">
          <a:endParaRPr lang="en-US"/>
        </a:p>
      </cdr:txBody>
    </cdr:sp>
  </cdr:relSizeAnchor>
</c:userShapes>
</file>

<file path=ppt/drawings/drawing2.xml><?xml version="1.0" encoding="utf-8"?>
<c:userShapes xmlns:c="http://schemas.openxmlformats.org/drawingml/2006/chart">
  <cdr:relSizeAnchor xmlns:cdr="http://schemas.openxmlformats.org/drawingml/2006/chartDrawing">
    <cdr:from>
      <cdr:x>0.45004</cdr:x>
      <cdr:y>0.68287</cdr:y>
    </cdr:from>
    <cdr:to>
      <cdr:x>0.91131</cdr:x>
      <cdr:y>0.75639</cdr:y>
    </cdr:to>
    <cdr:sp macro="" textlink="">
      <cdr:nvSpPr>
        <cdr:cNvPr id="390147" name="Text Box 3"/>
        <cdr:cNvSpPr txBox="1">
          <a:spLocks xmlns:a="http://schemas.openxmlformats.org/drawingml/2006/main" noChangeArrowheads="1"/>
        </cdr:cNvSpPr>
      </cdr:nvSpPr>
      <cdr:spPr bwMode="auto">
        <a:xfrm xmlns:a="http://schemas.openxmlformats.org/drawingml/2006/main">
          <a:off x="2344403" y="2511324"/>
          <a:ext cx="2402907" cy="270378"/>
        </a:xfrm>
        <a:prstGeom xmlns:a="http://schemas.openxmlformats.org/drawingml/2006/main" prst="rect">
          <a:avLst/>
        </a:prstGeom>
        <a:noFill xmlns:a="http://schemas.openxmlformats.org/drawingml/2006/main"/>
        <a:ln xmlns:a="http://schemas.openxmlformats.org/drawingml/2006/main" w="38100" cmpd="dbl">
          <a:solidFill>
            <a:srgbClr val="000000"/>
          </a:solidFill>
          <a:miter lim="800000"/>
          <a:headEnd/>
          <a:tailEnd/>
        </a:ln>
      </cdr:spPr>
      <cdr:txBody>
        <a:bodyPr xmlns:a="http://schemas.openxmlformats.org/drawingml/2006/main" vertOverflow="clip" wrap="square" lIns="91440" tIns="0" rIns="91440" bIns="0" anchor="ctr" anchorCtr="0" upright="1"/>
        <a:lstStyle xmlns:a="http://schemas.openxmlformats.org/drawingml/2006/main"/>
        <a:p xmlns:a="http://schemas.openxmlformats.org/drawingml/2006/main">
          <a:pPr algn="l" rtl="0">
            <a:defRPr sz="1000"/>
          </a:pPr>
          <a:r>
            <a:rPr lang="en-US" sz="1200" b="0" i="0" u="none" strike="noStrike" baseline="0" dirty="0">
              <a:solidFill>
                <a:srgbClr val="000000"/>
              </a:solidFill>
              <a:latin typeface="Times New Roman"/>
              <a:cs typeface="Times New Roman"/>
            </a:rPr>
            <a:t>Residual resistance  = 6.6 </a:t>
          </a:r>
          <a:r>
            <a:rPr lang="en-US" sz="1200" b="0" i="0" baseline="0" dirty="0">
              <a:latin typeface="+mn-lt"/>
              <a:ea typeface="+mn-ea"/>
              <a:cs typeface="+mn-cs"/>
            </a:rPr>
            <a:t>±0.5</a:t>
          </a:r>
          <a:r>
            <a:rPr lang="en-US" sz="1200" b="0" i="0" u="none" strike="noStrike" baseline="0" dirty="0">
              <a:solidFill>
                <a:srgbClr val="000000"/>
              </a:solidFill>
              <a:latin typeface="Times New Roman"/>
              <a:cs typeface="Times New Roman"/>
            </a:rPr>
            <a:t> </a:t>
          </a:r>
          <a:r>
            <a:rPr lang="en-US" sz="1200" b="0" i="0" u="none" strike="noStrike" baseline="0" dirty="0" err="1">
              <a:solidFill>
                <a:srgbClr val="000000"/>
              </a:solidFill>
              <a:latin typeface="Times New Roman"/>
              <a:cs typeface="Times New Roman"/>
            </a:rPr>
            <a:t>n</a:t>
          </a:r>
          <a:r>
            <a:rPr lang="en-US" sz="1200" b="0" i="0" u="none" strike="noStrike" baseline="0" dirty="0" err="1">
              <a:solidFill>
                <a:srgbClr val="000000"/>
              </a:solidFill>
              <a:latin typeface="Symbol" pitchFamily="18" charset="2"/>
            </a:rPr>
            <a:t>W</a:t>
          </a:r>
          <a:r>
            <a:rPr lang="en-US" sz="1200" b="0" i="0" u="none" strike="noStrike" baseline="0" dirty="0">
              <a:solidFill>
                <a:srgbClr val="000000"/>
              </a:solidFill>
              <a:latin typeface="Symbol" pitchFamily="18" charset="2"/>
            </a:rPr>
            <a:t> </a:t>
          </a:r>
        </a:p>
      </cdr:txBody>
    </cdr:sp>
  </cdr:relSizeAnchor>
  <cdr:relSizeAnchor xmlns:cdr="http://schemas.openxmlformats.org/drawingml/2006/chartDrawing">
    <cdr:from>
      <cdr:x>0.19493</cdr:x>
      <cdr:y>0.10331</cdr:y>
    </cdr:from>
    <cdr:to>
      <cdr:x>0.9128</cdr:x>
      <cdr:y>0.15194</cdr:y>
    </cdr:to>
    <cdr:sp macro="" textlink="">
      <cdr:nvSpPr>
        <cdr:cNvPr id="4" name="Text Box 1"/>
        <cdr:cNvSpPr txBox="1">
          <a:spLocks xmlns:a="http://schemas.openxmlformats.org/drawingml/2006/main" noChangeArrowheads="1"/>
        </cdr:cNvSpPr>
      </cdr:nvSpPr>
      <cdr:spPr bwMode="auto">
        <a:xfrm xmlns:a="http://schemas.openxmlformats.org/drawingml/2006/main">
          <a:off x="1171575" y="504825"/>
          <a:ext cx="4314581" cy="237610"/>
        </a:xfrm>
        <a:prstGeom xmlns:a="http://schemas.openxmlformats.org/drawingml/2006/main" prst="rect">
          <a:avLst/>
        </a:prstGeom>
        <a:noFill xmlns:a="http://schemas.openxmlformats.org/drawingml/2006/main"/>
        <a:ln xmlns:a="http://schemas.openxmlformats.org/drawingml/2006/main" w="1">
          <a:noFill/>
          <a:miter lim="800000"/>
          <a:headEnd/>
          <a:tailEnd/>
        </a:ln>
        <a:effectLst xmlns:a="http://schemas.openxmlformats.org/drawingml/2006/main"/>
      </cdr:spPr>
      <cdr:txBody>
        <a:bodyPr xmlns:a="http://schemas.openxmlformats.org/drawingml/2006/main" wrap="square" lIns="27432" tIns="27432" rIns="27432" bIns="27432" anchor="ctr" upright="1"/>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gn="ctr" rtl="0">
            <a:defRPr sz="1000"/>
          </a:pPr>
          <a:r>
            <a:rPr lang="en-US" sz="1200" b="0" i="0" u="none" strike="noStrike" baseline="0">
              <a:solidFill>
                <a:srgbClr val="000000"/>
              </a:solidFill>
              <a:latin typeface="Times New Roman"/>
              <a:cs typeface="Times New Roman"/>
            </a:rPr>
            <a:t>Tested 4/8/10 - Final EP &amp; HPR @ ANL,  then 120°C bake</a:t>
          </a:r>
        </a:p>
      </cdr:txBody>
    </cdr:sp>
  </cdr:relSizeAnchor>
</c:userShapes>
</file>

<file path=ppt/drawings/drawing3.xml><?xml version="1.0" encoding="utf-8"?>
<c:userShapes xmlns:c="http://schemas.openxmlformats.org/drawingml/2006/chart">
  <cdr:relSizeAnchor xmlns:cdr="http://schemas.openxmlformats.org/drawingml/2006/chartDrawing">
    <cdr:from>
      <cdr:x>0.12642</cdr:x>
      <cdr:y>0.06496</cdr:y>
    </cdr:from>
    <cdr:to>
      <cdr:x>0.88569</cdr:x>
      <cdr:y>0.11397</cdr:y>
    </cdr:to>
    <cdr:sp macro="" textlink="">
      <cdr:nvSpPr>
        <cdr:cNvPr id="3073" name="Text Box 1"/>
        <cdr:cNvSpPr txBox="1">
          <a:spLocks xmlns:a="http://schemas.openxmlformats.org/drawingml/2006/main" noChangeArrowheads="1"/>
        </cdr:cNvSpPr>
      </cdr:nvSpPr>
      <cdr:spPr bwMode="auto">
        <a:xfrm xmlns:a="http://schemas.openxmlformats.org/drawingml/2006/main">
          <a:off x="826263" y="314341"/>
          <a:ext cx="4962495" cy="237145"/>
        </a:xfrm>
        <a:prstGeom xmlns:a="http://schemas.openxmlformats.org/drawingml/2006/main" prst="rect">
          <a:avLst/>
        </a:prstGeom>
        <a:noFill xmlns:a="http://schemas.openxmlformats.org/drawingml/2006/main"/>
        <a:ln xmlns:a="http://schemas.openxmlformats.org/drawingml/2006/main" w="1">
          <a:noFill/>
          <a:miter lim="800000"/>
          <a:headEnd/>
          <a:tailEnd/>
        </a:ln>
        <a:effectLst xmlns:a="http://schemas.openxmlformats.org/drawingml/2006/main"/>
      </cdr:spPr>
      <cdr:txBody>
        <a:bodyPr xmlns:a="http://schemas.openxmlformats.org/drawingml/2006/main" vertOverflow="clip" wrap="square" lIns="27432" tIns="27432" rIns="27432" bIns="27432" anchor="ctr" upright="1"/>
        <a:lstStyle xmlns:a="http://schemas.openxmlformats.org/drawingml/2006/main"/>
        <a:p xmlns:a="http://schemas.openxmlformats.org/drawingml/2006/main">
          <a:pPr algn="ctr" rtl="0">
            <a:defRPr sz="1000"/>
          </a:pPr>
          <a:r>
            <a:rPr lang="en-US" sz="1200" b="0" i="0" u="none" strike="noStrike" baseline="0">
              <a:solidFill>
                <a:srgbClr val="000000"/>
              </a:solidFill>
              <a:latin typeface="Times New Roman"/>
              <a:cs typeface="Times New Roman"/>
            </a:rPr>
            <a:t>Tested 4/26/10 - Bulk &amp; Final EP &amp; HPR @ ANL,  then 120°C bake </a:t>
          </a:r>
        </a:p>
      </cdr:txBody>
    </cdr:sp>
  </cdr:relSizeAnchor>
  <cdr:relSizeAnchor xmlns:cdr="http://schemas.openxmlformats.org/drawingml/2006/chartDrawing">
    <cdr:from>
      <cdr:x>0.61608</cdr:x>
      <cdr:y>0.22441</cdr:y>
    </cdr:from>
    <cdr:to>
      <cdr:x>0.70498</cdr:x>
      <cdr:y>0.35236</cdr:y>
    </cdr:to>
    <cdr:sp macro="" textlink="">
      <cdr:nvSpPr>
        <cdr:cNvPr id="7" name="Straight Arrow Connector 6"/>
        <cdr:cNvSpPr/>
      </cdr:nvSpPr>
      <cdr:spPr bwMode="auto">
        <a:xfrm xmlns:a="http://schemas.openxmlformats.org/drawingml/2006/main" rot="5400000">
          <a:off x="4026634" y="1085850"/>
          <a:ext cx="581025" cy="619125"/>
        </a:xfrm>
        <a:prstGeom xmlns:a="http://schemas.openxmlformats.org/drawingml/2006/main" prst="straightConnector1">
          <a:avLst/>
        </a:prstGeom>
        <a:solidFill xmlns:a="http://schemas.openxmlformats.org/drawingml/2006/main">
          <a:srgbClr val="FFFFFF"/>
        </a:solidFill>
        <a:ln xmlns:a="http://schemas.openxmlformats.org/drawingml/2006/main" w="15875" cap="flat" cmpd="sng" algn="ctr">
          <a:solidFill>
            <a:srgbClr val="FF0000"/>
          </a:solidFill>
          <a:prstDash val="solid"/>
          <a:round/>
          <a:headEnd type="none" w="med" len="med"/>
          <a:tailEnd type="stealth" w="med" len="lg"/>
        </a:ln>
        <a:effectLst xmlns:a="http://schemas.openxmlformats.org/drawingml/2006/main"/>
      </cdr:spPr>
      <cdr:txBody>
        <a:bodyPr xmlns:a="http://schemas.openxmlformats.org/drawingml/2006/main" vertOverflow="clip" wrap="square" lIns="18288" tIns="0" rIns="0" bIns="0" upright="1"/>
        <a:lstStyle xmlns:a="http://schemas.openxmlformats.org/drawingml/2006/main"/>
        <a:p xmlns:a="http://schemas.openxmlformats.org/drawingml/2006/main">
          <a:endParaRPr lang="en-US"/>
        </a:p>
      </cdr:txBody>
    </cdr:sp>
  </cdr:relSizeAnchor>
  <cdr:relSizeAnchor xmlns:cdr="http://schemas.openxmlformats.org/drawingml/2006/chartDrawing">
    <cdr:from>
      <cdr:x>0.39931</cdr:x>
      <cdr:y>0.22638</cdr:y>
    </cdr:from>
    <cdr:to>
      <cdr:x>0.44412</cdr:x>
      <cdr:y>0.35433</cdr:y>
    </cdr:to>
    <cdr:sp macro="" textlink="">
      <cdr:nvSpPr>
        <cdr:cNvPr id="8" name="Straight Arrow Connector 7"/>
        <cdr:cNvSpPr/>
      </cdr:nvSpPr>
      <cdr:spPr bwMode="auto">
        <a:xfrm xmlns:a="http://schemas.openxmlformats.org/drawingml/2006/main" rot="5400000">
          <a:off x="2446703" y="1258521"/>
          <a:ext cx="619125" cy="292833"/>
        </a:xfrm>
        <a:prstGeom xmlns:a="http://schemas.openxmlformats.org/drawingml/2006/main" prst="straightConnector1">
          <a:avLst/>
        </a:prstGeom>
        <a:solidFill xmlns:a="http://schemas.openxmlformats.org/drawingml/2006/main">
          <a:srgbClr val="FFFFFF"/>
        </a:solidFill>
        <a:ln xmlns:a="http://schemas.openxmlformats.org/drawingml/2006/main" w="15875" cap="flat" cmpd="sng" algn="ctr">
          <a:solidFill>
            <a:srgbClr val="FF0000"/>
          </a:solidFill>
          <a:prstDash val="solid"/>
          <a:round/>
          <a:headEnd type="none" w="med" len="med"/>
          <a:tailEnd type="stealth" w="med" len="lg"/>
        </a:ln>
        <a:effectLst xmlns:a="http://schemas.openxmlformats.org/drawingml/2006/main"/>
      </cdr:spPr>
      <cdr:txBody>
        <a:bodyPr xmlns:a="http://schemas.openxmlformats.org/drawingml/2006/main" wrap="square" lIns="18288" tIns="0" rIns="0" bIns="0" upright="1"/>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0.46926</cdr:x>
      <cdr:y>0.43543</cdr:y>
    </cdr:from>
    <cdr:to>
      <cdr:x>0.56799</cdr:x>
      <cdr:y>0.44488</cdr:y>
    </cdr:to>
    <cdr:sp macro="" textlink="">
      <cdr:nvSpPr>
        <cdr:cNvPr id="10" name="Straight Arrow Connector 9"/>
        <cdr:cNvSpPr/>
      </cdr:nvSpPr>
      <cdr:spPr bwMode="auto">
        <a:xfrm xmlns:a="http://schemas.openxmlformats.org/drawingml/2006/main" rot="5400000">
          <a:off x="3366818" y="1807162"/>
          <a:ext cx="45719" cy="645258"/>
        </a:xfrm>
        <a:prstGeom xmlns:a="http://schemas.openxmlformats.org/drawingml/2006/main" prst="straightConnector1">
          <a:avLst/>
        </a:prstGeom>
        <a:solidFill xmlns:a="http://schemas.openxmlformats.org/drawingml/2006/main">
          <a:srgbClr val="FFFFFF"/>
        </a:solidFill>
        <a:ln xmlns:a="http://schemas.openxmlformats.org/drawingml/2006/main" w="15875" cap="flat" cmpd="sng" algn="ctr">
          <a:solidFill>
            <a:srgbClr val="FF0000"/>
          </a:solidFill>
          <a:prstDash val="solid"/>
          <a:round/>
          <a:headEnd type="none" w="med" len="med"/>
          <a:tailEnd type="stealth" w="med" len="lg"/>
        </a:ln>
        <a:effectLst xmlns:a="http://schemas.openxmlformats.org/drawingml/2006/main"/>
      </cdr:spPr>
      <cdr:txBody>
        <a:bodyPr xmlns:a="http://schemas.openxmlformats.org/drawingml/2006/main" wrap="square" lIns="18288" tIns="0" rIns="0" bIns="0" upright="1"/>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0.65379</cdr:x>
      <cdr:y>0.17564</cdr:y>
    </cdr:from>
    <cdr:to>
      <cdr:x>0.79069</cdr:x>
      <cdr:y>0.23888</cdr:y>
    </cdr:to>
    <cdr:sp macro="" textlink="">
      <cdr:nvSpPr>
        <cdr:cNvPr id="11" name="TextBox 10"/>
        <cdr:cNvSpPr txBox="1"/>
      </cdr:nvSpPr>
      <cdr:spPr>
        <a:xfrm xmlns:a="http://schemas.openxmlformats.org/drawingml/2006/main">
          <a:off x="3584241" y="672353"/>
          <a:ext cx="750488" cy="242047"/>
        </a:xfrm>
        <a:prstGeom xmlns:a="http://schemas.openxmlformats.org/drawingml/2006/main" prst="rect">
          <a:avLst/>
        </a:prstGeom>
        <a:solidFill xmlns:a="http://schemas.openxmlformats.org/drawingml/2006/main">
          <a:schemeClr val="bg1"/>
        </a:solidFill>
        <a:ln xmlns:a="http://schemas.openxmlformats.org/drawingml/2006/main" w="15875" cmpd="sng">
          <a:solidFill>
            <a:schemeClr val="tx1"/>
          </a:solidFill>
        </a:ln>
      </cdr:spPr>
      <cdr:txBody>
        <a:bodyPr xmlns:a="http://schemas.openxmlformats.org/drawingml/2006/main" wrap="square" rtlCol="0" anchor="ctr" anchorCtr="0"/>
        <a:lstStyle xmlns:a="http://schemas.openxmlformats.org/drawingml/2006/main"/>
        <a:p xmlns:a="http://schemas.openxmlformats.org/drawingml/2006/main">
          <a:r>
            <a:rPr lang="en-US" sz="1100" dirty="0">
              <a:latin typeface="Times New Roman" pitchFamily="18" charset="0"/>
              <a:cs typeface="Times New Roman" pitchFamily="18" charset="0"/>
            </a:rPr>
            <a:t>Initial</a:t>
          </a:r>
          <a:r>
            <a:rPr lang="en-US" sz="1100" baseline="0" dirty="0">
              <a:latin typeface="Times New Roman" pitchFamily="18" charset="0"/>
              <a:cs typeface="Times New Roman" pitchFamily="18" charset="0"/>
            </a:rPr>
            <a:t> run</a:t>
          </a:r>
          <a:endParaRPr lang="en-US" sz="1100" dirty="0">
            <a:latin typeface="Times New Roman" pitchFamily="18" charset="0"/>
            <a:cs typeface="Times New Roman" pitchFamily="18" charset="0"/>
          </a:endParaRPr>
        </a:p>
      </cdr:txBody>
    </cdr:sp>
  </cdr:relSizeAnchor>
  <cdr:relSizeAnchor xmlns:cdr="http://schemas.openxmlformats.org/drawingml/2006/chartDrawing">
    <cdr:from>
      <cdr:x>0.56947</cdr:x>
      <cdr:y>0.40242</cdr:y>
    </cdr:from>
    <cdr:to>
      <cdr:x>0.82012</cdr:x>
      <cdr:y>0.46136</cdr:y>
    </cdr:to>
    <cdr:sp macro="" textlink="">
      <cdr:nvSpPr>
        <cdr:cNvPr id="12" name="TextBox 1"/>
        <cdr:cNvSpPr txBox="1"/>
      </cdr:nvSpPr>
      <cdr:spPr>
        <a:xfrm xmlns:a="http://schemas.openxmlformats.org/drawingml/2006/main">
          <a:off x="3121953" y="1540452"/>
          <a:ext cx="1374142" cy="225596"/>
        </a:xfrm>
        <a:prstGeom xmlns:a="http://schemas.openxmlformats.org/drawingml/2006/main" prst="rect">
          <a:avLst/>
        </a:prstGeom>
        <a:solidFill xmlns:a="http://schemas.openxmlformats.org/drawingml/2006/main">
          <a:schemeClr val="bg1"/>
        </a:solidFill>
        <a:ln xmlns:a="http://schemas.openxmlformats.org/drawingml/2006/main" w="15875" cmpd="sng">
          <a:solidFill>
            <a:schemeClr val="tx1"/>
          </a:solidFill>
        </a:ln>
      </cdr:spPr>
      <cdr:txBody>
        <a:bodyPr xmlns:a="http://schemas.openxmlformats.org/drawingml/2006/main" wrap="square" rtlCol="0" anchor="ctr" anchorCtr="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100" dirty="0">
              <a:latin typeface="Times New Roman" pitchFamily="18" charset="0"/>
              <a:cs typeface="Times New Roman" pitchFamily="18" charset="0"/>
            </a:rPr>
            <a:t>After 29 MV/m peak</a:t>
          </a:r>
        </a:p>
      </cdr:txBody>
    </cdr:sp>
  </cdr:relSizeAnchor>
  <cdr:relSizeAnchor xmlns:cdr="http://schemas.openxmlformats.org/drawingml/2006/chartDrawing">
    <cdr:from>
      <cdr:x>0.37435</cdr:x>
      <cdr:y>0.17096</cdr:y>
    </cdr:from>
    <cdr:to>
      <cdr:x>0.58138</cdr:x>
      <cdr:y>0.22482</cdr:y>
    </cdr:to>
    <cdr:sp macro="" textlink="">
      <cdr:nvSpPr>
        <cdr:cNvPr id="13" name="TextBox 1"/>
        <cdr:cNvSpPr txBox="1"/>
      </cdr:nvSpPr>
      <cdr:spPr>
        <a:xfrm xmlns:a="http://schemas.openxmlformats.org/drawingml/2006/main">
          <a:off x="2052292" y="654424"/>
          <a:ext cx="1134955" cy="206188"/>
        </a:xfrm>
        <a:prstGeom xmlns:a="http://schemas.openxmlformats.org/drawingml/2006/main" prst="rect">
          <a:avLst/>
        </a:prstGeom>
        <a:solidFill xmlns:a="http://schemas.openxmlformats.org/drawingml/2006/main">
          <a:sysClr val="window" lastClr="FFFFFF"/>
        </a:solidFill>
        <a:ln xmlns:a="http://schemas.openxmlformats.org/drawingml/2006/main" w="15875" cmpd="sng">
          <a:solidFill>
            <a:sysClr val="windowText" lastClr="000000"/>
          </a:solidFill>
        </a:ln>
      </cdr:spPr>
      <cdr:txBody>
        <a:bodyPr xmlns:a="http://schemas.openxmlformats.org/drawingml/2006/main" wrap="square" rtlCol="0" anchor="ctr" anchorCtr="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1100">
              <a:latin typeface="Times New Roman" pitchFamily="18" charset="0"/>
              <a:cs typeface="Times New Roman" pitchFamily="18" charset="0"/>
            </a:rPr>
            <a:t>Eventual limit</a:t>
          </a:r>
        </a:p>
      </cdr:txBody>
    </cdr:sp>
  </cdr:relSizeAnchor>
</c:userShapes>
</file>

<file path=ppt/drawings/drawing4.xml><?xml version="1.0" encoding="utf-8"?>
<c:userShapes xmlns:c="http://schemas.openxmlformats.org/drawingml/2006/chart">
  <cdr:relSizeAnchor xmlns:cdr="http://schemas.openxmlformats.org/drawingml/2006/chartDrawing">
    <cdr:from>
      <cdr:x>0.12642</cdr:x>
      <cdr:y>0.06496</cdr:y>
    </cdr:from>
    <cdr:to>
      <cdr:x>0.95611</cdr:x>
      <cdr:y>0.12066</cdr:y>
    </cdr:to>
    <cdr:sp macro="" textlink="">
      <cdr:nvSpPr>
        <cdr:cNvPr id="3073" name="Text Box 1"/>
        <cdr:cNvSpPr txBox="1">
          <a:spLocks xmlns:a="http://schemas.openxmlformats.org/drawingml/2006/main" noChangeArrowheads="1"/>
        </cdr:cNvSpPr>
      </cdr:nvSpPr>
      <cdr:spPr bwMode="auto">
        <a:xfrm xmlns:a="http://schemas.openxmlformats.org/drawingml/2006/main">
          <a:off x="593858" y="207534"/>
          <a:ext cx="3897459" cy="177948"/>
        </a:xfrm>
        <a:prstGeom xmlns:a="http://schemas.openxmlformats.org/drawingml/2006/main" prst="rect">
          <a:avLst/>
        </a:prstGeom>
        <a:noFill xmlns:a="http://schemas.openxmlformats.org/drawingml/2006/main"/>
        <a:ln xmlns:a="http://schemas.openxmlformats.org/drawingml/2006/main" w="1">
          <a:noFill/>
          <a:miter lim="800000"/>
          <a:headEnd/>
          <a:tailEnd/>
        </a:ln>
        <a:effectLst xmlns:a="http://schemas.openxmlformats.org/drawingml/2006/main"/>
      </cdr:spPr>
      <cdr:txBody>
        <a:bodyPr xmlns:a="http://schemas.openxmlformats.org/drawingml/2006/main" vertOverflow="clip" wrap="square" lIns="27432" tIns="27432" rIns="27432" bIns="27432" anchor="ctr" upright="1"/>
        <a:lstStyle xmlns:a="http://schemas.openxmlformats.org/drawingml/2006/main"/>
        <a:p xmlns:a="http://schemas.openxmlformats.org/drawingml/2006/main">
          <a:pPr algn="ctr" rtl="0">
            <a:defRPr sz="1000"/>
          </a:pPr>
          <a:r>
            <a:rPr lang="en-US" sz="1000" b="0" i="0" u="none" strike="noStrike" baseline="0" dirty="0">
              <a:solidFill>
                <a:srgbClr val="000000"/>
              </a:solidFill>
              <a:latin typeface="Times New Roman"/>
              <a:cs typeface="Times New Roman"/>
            </a:rPr>
            <a:t>Tested 4/26/10 - Bulk &amp; Final EP &amp; HPR @ ANL,  then 120°C bake </a:t>
          </a:r>
        </a:p>
      </cdr:txBody>
    </cdr:sp>
  </cdr:relSizeAnchor>
</c:userShapes>
</file>

<file path=ppt/drawings/drawing5.xml><?xml version="1.0" encoding="utf-8"?>
<c:userShapes xmlns:c="http://schemas.openxmlformats.org/drawingml/2006/chart">
  <cdr:relSizeAnchor xmlns:cdr="http://schemas.openxmlformats.org/drawingml/2006/chartDrawing">
    <cdr:from>
      <cdr:x>0.12642</cdr:x>
      <cdr:y>0.06496</cdr:y>
    </cdr:from>
    <cdr:to>
      <cdr:x>0.88569</cdr:x>
      <cdr:y>0.11397</cdr:y>
    </cdr:to>
    <cdr:sp macro="" textlink="">
      <cdr:nvSpPr>
        <cdr:cNvPr id="3073" name="Text Box 1"/>
        <cdr:cNvSpPr txBox="1">
          <a:spLocks xmlns:a="http://schemas.openxmlformats.org/drawingml/2006/main" noChangeArrowheads="1"/>
        </cdr:cNvSpPr>
      </cdr:nvSpPr>
      <cdr:spPr bwMode="auto">
        <a:xfrm xmlns:a="http://schemas.openxmlformats.org/drawingml/2006/main">
          <a:off x="826263" y="314341"/>
          <a:ext cx="4962495" cy="237145"/>
        </a:xfrm>
        <a:prstGeom xmlns:a="http://schemas.openxmlformats.org/drawingml/2006/main" prst="rect">
          <a:avLst/>
        </a:prstGeom>
        <a:noFill xmlns:a="http://schemas.openxmlformats.org/drawingml/2006/main"/>
        <a:ln xmlns:a="http://schemas.openxmlformats.org/drawingml/2006/main" w="1">
          <a:noFill/>
          <a:miter lim="800000"/>
          <a:headEnd/>
          <a:tailEnd/>
        </a:ln>
        <a:effectLst xmlns:a="http://schemas.openxmlformats.org/drawingml/2006/main"/>
      </cdr:spPr>
      <cdr:txBody>
        <a:bodyPr xmlns:a="http://schemas.openxmlformats.org/drawingml/2006/main" vertOverflow="clip" wrap="square" lIns="27432" tIns="27432" rIns="27432" bIns="27432" anchor="ctr" upright="1"/>
        <a:lstStyle xmlns:a="http://schemas.openxmlformats.org/drawingml/2006/main"/>
        <a:p xmlns:a="http://schemas.openxmlformats.org/drawingml/2006/main">
          <a:pPr algn="ctr" rtl="0">
            <a:defRPr sz="1000"/>
          </a:pPr>
          <a:r>
            <a:rPr lang="en-US" sz="1000" b="0" i="0" u="none" strike="noStrike" baseline="0" dirty="0">
              <a:solidFill>
                <a:srgbClr val="000000"/>
              </a:solidFill>
              <a:latin typeface="Times New Roman"/>
              <a:cs typeface="Times New Roman"/>
            </a:rPr>
            <a:t>Tested 4/26/10 - Bulk &amp; Final EP &amp; HPR @ ANL,  then 120°C bake </a:t>
          </a:r>
        </a:p>
      </cdr:txBody>
    </cdr:sp>
  </cdr:relSizeAnchor>
  <cdr:relSizeAnchor xmlns:cdr="http://schemas.openxmlformats.org/drawingml/2006/chartDrawing">
    <cdr:from>
      <cdr:x>0.91114</cdr:x>
      <cdr:y>0.96324</cdr:y>
    </cdr:from>
    <cdr:to>
      <cdr:x>0.99564</cdr:x>
      <cdr:y>1</cdr:y>
    </cdr:to>
    <cdr:sp macro="" textlink="">
      <cdr:nvSpPr>
        <cdr:cNvPr id="3081" name="Text Box 9"/>
        <cdr:cNvSpPr txBox="1">
          <a:spLocks xmlns:a="http://schemas.openxmlformats.org/drawingml/2006/main" noChangeArrowheads="1"/>
        </cdr:cNvSpPr>
      </cdr:nvSpPr>
      <cdr:spPr bwMode="auto">
        <a:xfrm xmlns:a="http://schemas.openxmlformats.org/drawingml/2006/main">
          <a:off x="5962205" y="4750041"/>
          <a:ext cx="552964" cy="177886"/>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l" rtl="0">
            <a:defRPr sz="1000"/>
          </a:pPr>
          <a:r>
            <a:rPr lang="en-US" sz="1000" b="0" i="1" u="none" strike="noStrike" baseline="0">
              <a:solidFill>
                <a:srgbClr val="000000"/>
              </a:solidFill>
              <a:latin typeface="Times New Roman"/>
              <a:cs typeface="Times New Roman"/>
            </a:rPr>
            <a:t>J. Ozelis</a:t>
          </a:r>
        </a:p>
      </cdr:txBody>
    </cdr:sp>
  </cdr:relSizeAnchor>
</c:userShapes>
</file>

<file path=ppt/drawings/drawing6.xml><?xml version="1.0" encoding="utf-8"?>
<c:userShapes xmlns:c="http://schemas.openxmlformats.org/drawingml/2006/chart">
  <cdr:relSizeAnchor xmlns:cdr="http://schemas.openxmlformats.org/drawingml/2006/chartDrawing">
    <cdr:from>
      <cdr:x>0.45004</cdr:x>
      <cdr:y>0.68287</cdr:y>
    </cdr:from>
    <cdr:to>
      <cdr:x>0.95002</cdr:x>
      <cdr:y>0.74292</cdr:y>
    </cdr:to>
    <cdr:sp macro="" textlink="">
      <cdr:nvSpPr>
        <cdr:cNvPr id="390147" name="Text Box 3"/>
        <cdr:cNvSpPr txBox="1">
          <a:spLocks xmlns:a="http://schemas.openxmlformats.org/drawingml/2006/main" noChangeArrowheads="1"/>
        </cdr:cNvSpPr>
      </cdr:nvSpPr>
      <cdr:spPr bwMode="auto">
        <a:xfrm xmlns:a="http://schemas.openxmlformats.org/drawingml/2006/main">
          <a:off x="2260189" y="2595613"/>
          <a:ext cx="2510996" cy="228270"/>
        </a:xfrm>
        <a:prstGeom xmlns:a="http://schemas.openxmlformats.org/drawingml/2006/main" prst="rect">
          <a:avLst/>
        </a:prstGeom>
        <a:noFill xmlns:a="http://schemas.openxmlformats.org/drawingml/2006/main"/>
        <a:ln xmlns:a="http://schemas.openxmlformats.org/drawingml/2006/main" w="38100" cmpd="dbl">
          <a:solidFill>
            <a:srgbClr val="000000"/>
          </a:solidFill>
          <a:miter lim="800000"/>
          <a:headEnd/>
          <a:tailEnd/>
        </a:ln>
      </cdr:spPr>
      <cdr:txBody>
        <a:bodyPr xmlns:a="http://schemas.openxmlformats.org/drawingml/2006/main" vertOverflow="clip" wrap="square" lIns="91440" tIns="0" rIns="91440" bIns="0" anchor="ctr" anchorCtr="0" upright="1"/>
        <a:lstStyle xmlns:a="http://schemas.openxmlformats.org/drawingml/2006/main"/>
        <a:p xmlns:a="http://schemas.openxmlformats.org/drawingml/2006/main">
          <a:pPr algn="l" rtl="0">
            <a:defRPr sz="1000"/>
          </a:pPr>
          <a:r>
            <a:rPr lang="en-US" sz="1200" b="0" i="0" u="none" strike="noStrike" baseline="0">
              <a:solidFill>
                <a:srgbClr val="000000"/>
              </a:solidFill>
              <a:latin typeface="Times New Roman"/>
              <a:cs typeface="Times New Roman"/>
            </a:rPr>
            <a:t>Residual resistance  = 10.4 </a:t>
          </a:r>
          <a:r>
            <a:rPr lang="en-US" sz="1200" b="0" i="0" baseline="0">
              <a:latin typeface="+mn-lt"/>
              <a:ea typeface="+mn-ea"/>
              <a:cs typeface="+mn-cs"/>
            </a:rPr>
            <a:t>±0.4</a:t>
          </a:r>
          <a:r>
            <a:rPr lang="en-US" sz="1200" b="0" i="0" u="none" strike="noStrike" baseline="0">
              <a:solidFill>
                <a:srgbClr val="000000"/>
              </a:solidFill>
              <a:latin typeface="Times New Roman"/>
              <a:cs typeface="Times New Roman"/>
            </a:rPr>
            <a:t> n</a:t>
          </a:r>
          <a:r>
            <a:rPr lang="en-US" sz="1200" b="0" i="0" u="none" strike="noStrike" baseline="0">
              <a:solidFill>
                <a:srgbClr val="000000"/>
              </a:solidFill>
              <a:latin typeface="Symbol" pitchFamily="18" charset="2"/>
            </a:rPr>
            <a:t>W </a:t>
          </a:r>
        </a:p>
      </cdr:txBody>
    </cdr:sp>
  </cdr:relSizeAnchor>
  <cdr:relSizeAnchor xmlns:cdr="http://schemas.openxmlformats.org/drawingml/2006/chartDrawing">
    <cdr:from>
      <cdr:x>0.18859</cdr:x>
      <cdr:y>0.08775</cdr:y>
    </cdr:from>
    <cdr:to>
      <cdr:x>0.90646</cdr:x>
      <cdr:y>0.13638</cdr:y>
    </cdr:to>
    <cdr:sp macro="" textlink="">
      <cdr:nvSpPr>
        <cdr:cNvPr id="4" name="Text Box 1"/>
        <cdr:cNvSpPr txBox="1">
          <a:spLocks xmlns:a="http://schemas.openxmlformats.org/drawingml/2006/main" noChangeArrowheads="1"/>
        </cdr:cNvSpPr>
      </cdr:nvSpPr>
      <cdr:spPr bwMode="auto">
        <a:xfrm xmlns:a="http://schemas.openxmlformats.org/drawingml/2006/main">
          <a:off x="1133483" y="429590"/>
          <a:ext cx="4314596" cy="238085"/>
        </a:xfrm>
        <a:prstGeom xmlns:a="http://schemas.openxmlformats.org/drawingml/2006/main" prst="rect">
          <a:avLst/>
        </a:prstGeom>
        <a:noFill xmlns:a="http://schemas.openxmlformats.org/drawingml/2006/main"/>
        <a:ln xmlns:a="http://schemas.openxmlformats.org/drawingml/2006/main" w="1">
          <a:noFill/>
          <a:miter lim="800000"/>
          <a:headEnd/>
          <a:tailEnd/>
        </a:ln>
        <a:effectLst xmlns:a="http://schemas.openxmlformats.org/drawingml/2006/main"/>
      </cdr:spPr>
      <cdr:txBody>
        <a:bodyPr xmlns:a="http://schemas.openxmlformats.org/drawingml/2006/main" wrap="square" lIns="27432" tIns="27432" rIns="27432" bIns="27432" anchor="ctr" upright="1"/>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gn="ctr" rtl="0">
            <a:defRPr sz="1000"/>
          </a:pPr>
          <a:r>
            <a:rPr lang="en-US" sz="1000" b="0" i="0" u="none" strike="noStrike" baseline="0" dirty="0">
              <a:solidFill>
                <a:srgbClr val="000000"/>
              </a:solidFill>
              <a:latin typeface="Times New Roman"/>
              <a:cs typeface="Times New Roman"/>
            </a:rPr>
            <a:t>Tested 4/26/10 - Bulk &amp; Final EP &amp; HPR @ ANL,  then 120°C bake</a:t>
          </a:r>
        </a:p>
      </cdr:txBody>
    </cdr:sp>
  </cdr:relSizeAnchor>
</c:userShapes>
</file>

<file path=ppt/drawings/drawing7.xml><?xml version="1.0" encoding="utf-8"?>
<c:userShapes xmlns:c="http://schemas.openxmlformats.org/drawingml/2006/chart">
  <cdr:relSizeAnchor xmlns:cdr="http://schemas.openxmlformats.org/drawingml/2006/chartDrawing">
    <cdr:from>
      <cdr:x>0.20949</cdr:x>
      <cdr:y>0.07959</cdr:y>
    </cdr:from>
    <cdr:to>
      <cdr:x>0.78828</cdr:x>
      <cdr:y>0.13056</cdr:y>
    </cdr:to>
    <cdr:sp macro="" textlink="">
      <cdr:nvSpPr>
        <cdr:cNvPr id="3073" name="Text Box 1"/>
        <cdr:cNvSpPr txBox="1">
          <a:spLocks xmlns:a="http://schemas.openxmlformats.org/drawingml/2006/main" noChangeArrowheads="1"/>
        </cdr:cNvSpPr>
      </cdr:nvSpPr>
      <cdr:spPr bwMode="auto">
        <a:xfrm xmlns:a="http://schemas.openxmlformats.org/drawingml/2006/main">
          <a:off x="1571581" y="402215"/>
          <a:ext cx="4333208" cy="255575"/>
        </a:xfrm>
        <a:prstGeom xmlns:a="http://schemas.openxmlformats.org/drawingml/2006/main" prst="rect">
          <a:avLst/>
        </a:prstGeom>
        <a:noFill xmlns:a="http://schemas.openxmlformats.org/drawingml/2006/main"/>
        <a:ln xmlns:a="http://schemas.openxmlformats.org/drawingml/2006/main" w="1">
          <a:noFill/>
          <a:miter lim="800000"/>
          <a:headEnd/>
          <a:tailEnd/>
        </a:ln>
        <a:effectLst xmlns:a="http://schemas.openxmlformats.org/drawingml/2006/main"/>
      </cdr:spPr>
      <cdr:txBody>
        <a:bodyPr xmlns:a="http://schemas.openxmlformats.org/drawingml/2006/main" vertOverflow="clip" wrap="square" lIns="27432" tIns="27432" rIns="27432" bIns="27432" anchor="ctr" upright="1"/>
        <a:lstStyle xmlns:a="http://schemas.openxmlformats.org/drawingml/2006/main"/>
        <a:p xmlns:a="http://schemas.openxmlformats.org/drawingml/2006/main">
          <a:pPr algn="ctr" rtl="0">
            <a:defRPr sz="1000"/>
          </a:pPr>
          <a:r>
            <a:rPr lang="en-US" sz="1200" b="0" i="0" u="none" strike="noStrike" baseline="0">
              <a:solidFill>
                <a:srgbClr val="000000"/>
              </a:solidFill>
              <a:latin typeface="Times New Roman"/>
              <a:cs typeface="Times New Roman"/>
            </a:rPr>
            <a:t>Tested 4/29/10 -  HPR @ ANL after re-tuning cell #9</a:t>
          </a:r>
        </a:p>
      </cdr:txBody>
    </cdr:sp>
  </cdr:relSizeAnchor>
  <cdr:relSizeAnchor xmlns:cdr="http://schemas.openxmlformats.org/drawingml/2006/chartDrawing">
    <cdr:from>
      <cdr:x>0.90813</cdr:x>
      <cdr:y>0.94882</cdr:y>
    </cdr:from>
    <cdr:to>
      <cdr:x>0.99364</cdr:x>
      <cdr:y>0.98974</cdr:y>
    </cdr:to>
    <cdr:sp macro="" textlink="">
      <cdr:nvSpPr>
        <cdr:cNvPr id="3081" name="Text Box 9"/>
        <cdr:cNvSpPr txBox="1">
          <a:spLocks xmlns:a="http://schemas.openxmlformats.org/drawingml/2006/main" noChangeArrowheads="1"/>
        </cdr:cNvSpPr>
      </cdr:nvSpPr>
      <cdr:spPr bwMode="auto">
        <a:xfrm xmlns:a="http://schemas.openxmlformats.org/drawingml/2006/main">
          <a:off x="5743574" y="4591050"/>
          <a:ext cx="540793" cy="198023"/>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l" rtl="0">
            <a:defRPr sz="1000"/>
          </a:pPr>
          <a:r>
            <a:rPr lang="en-US" sz="1025" b="0" i="1" u="none" strike="noStrike" baseline="0">
              <a:solidFill>
                <a:srgbClr val="000000"/>
              </a:solidFill>
              <a:latin typeface="Times New Roman"/>
              <a:cs typeface="Times New Roman"/>
            </a:rPr>
            <a:t>J. Ozelis</a:t>
          </a:r>
        </a:p>
      </cdr:txBody>
    </cdr:sp>
  </cdr:relSizeAnchor>
  <cdr:relSizeAnchor xmlns:cdr="http://schemas.openxmlformats.org/drawingml/2006/chartDrawing">
    <cdr:from>
      <cdr:x>0.71853</cdr:x>
      <cdr:y>0.71911</cdr:y>
    </cdr:from>
    <cdr:to>
      <cdr:x>0.81849</cdr:x>
      <cdr:y>0.774</cdr:y>
    </cdr:to>
    <cdr:sp macro="" textlink="">
      <cdr:nvSpPr>
        <cdr:cNvPr id="3086" name="Text Box 14"/>
        <cdr:cNvSpPr txBox="1">
          <a:spLocks xmlns:a="http://schemas.openxmlformats.org/drawingml/2006/main" noChangeArrowheads="1"/>
        </cdr:cNvSpPr>
      </cdr:nvSpPr>
      <cdr:spPr bwMode="auto">
        <a:xfrm xmlns:a="http://schemas.openxmlformats.org/drawingml/2006/main">
          <a:off x="4544434" y="3479575"/>
          <a:ext cx="632207" cy="265596"/>
        </a:xfrm>
        <a:prstGeom xmlns:a="http://schemas.openxmlformats.org/drawingml/2006/main" prst="rect">
          <a:avLst/>
        </a:prstGeom>
        <a:solidFill xmlns:a="http://schemas.openxmlformats.org/drawingml/2006/main">
          <a:srgbClr val="FFFFFF"/>
        </a:solidFill>
        <a:ln xmlns:a="http://schemas.openxmlformats.org/drawingml/2006/main" w="38100" cmpd="dbl">
          <a:solidFill>
            <a:srgbClr val="000000"/>
          </a:solidFill>
          <a:miter lim="800000"/>
          <a:headEnd/>
          <a:tailEnd/>
        </a:ln>
      </cdr:spPr>
      <cdr:txBody>
        <a:bodyPr xmlns:a="http://schemas.openxmlformats.org/drawingml/2006/main" vertOverflow="clip" wrap="square" lIns="27432" tIns="27432" rIns="27432" bIns="27432" anchor="ctr" upright="1"/>
        <a:lstStyle xmlns:a="http://schemas.openxmlformats.org/drawingml/2006/main"/>
        <a:p xmlns:a="http://schemas.openxmlformats.org/drawingml/2006/main">
          <a:pPr algn="ctr" rtl="0">
            <a:defRPr sz="1000"/>
          </a:pPr>
          <a:r>
            <a:rPr lang="en-US" sz="1200" b="0" i="0" u="none" strike="noStrike" baseline="0" dirty="0">
              <a:solidFill>
                <a:srgbClr val="000000"/>
              </a:solidFill>
              <a:latin typeface="Times New Roman"/>
              <a:cs typeface="Times New Roman"/>
            </a:rPr>
            <a:t>Quench</a:t>
          </a:r>
        </a:p>
      </cdr:txBody>
    </cdr:sp>
  </cdr:relSizeAnchor>
  <cdr:relSizeAnchor xmlns:cdr="http://schemas.openxmlformats.org/drawingml/2006/chartDrawing">
    <cdr:from>
      <cdr:x>0.76355</cdr:x>
      <cdr:y>0.37007</cdr:y>
    </cdr:from>
    <cdr:to>
      <cdr:x>0.77077</cdr:x>
      <cdr:y>0.7126</cdr:y>
    </cdr:to>
    <cdr:sp macro="" textlink="">
      <cdr:nvSpPr>
        <cdr:cNvPr id="10" name="Straight Arrow Connector 9"/>
        <cdr:cNvSpPr/>
      </cdr:nvSpPr>
      <cdr:spPr bwMode="auto">
        <a:xfrm xmlns:a="http://schemas.openxmlformats.org/drawingml/2006/main" rot="16200000" flipH="1">
          <a:off x="4023294" y="2596502"/>
          <a:ext cx="1657377" cy="45719"/>
        </a:xfrm>
        <a:prstGeom xmlns:a="http://schemas.openxmlformats.org/drawingml/2006/main" prst="straightConnector1">
          <a:avLst/>
        </a:prstGeom>
        <a:solidFill xmlns:a="http://schemas.openxmlformats.org/drawingml/2006/main">
          <a:srgbClr val="FFFFFF"/>
        </a:solidFill>
        <a:ln xmlns:a="http://schemas.openxmlformats.org/drawingml/2006/main" w="15875" cap="flat" cmpd="sng" algn="ctr">
          <a:solidFill>
            <a:srgbClr val="FF0000"/>
          </a:solidFill>
          <a:prstDash val="solid"/>
          <a:round/>
          <a:headEnd type="none" w="med" len="med"/>
          <a:tailEnd type="stealth" w="med" len="lg"/>
        </a:ln>
        <a:effectLst xmlns:a="http://schemas.openxmlformats.org/drawingml/2006/main"/>
      </cdr:spPr>
      <cdr:txBody>
        <a:bodyPr xmlns:a="http://schemas.openxmlformats.org/drawingml/2006/main" vertOverflow="clip" wrap="square" lIns="18288" tIns="0" rIns="0" bIns="0" upright="1"/>
        <a:lstStyle xmlns:a="http://schemas.openxmlformats.org/drawingml/2006/main"/>
        <a:p xmlns:a="http://schemas.openxmlformats.org/drawingml/2006/main">
          <a:endParaRPr lang="en-US"/>
        </a:p>
      </cdr:txBody>
    </cdr:sp>
  </cdr:relSizeAnchor>
</c:userShapes>
</file>

<file path=ppt/drawings/drawing8.xml><?xml version="1.0" encoding="utf-8"?>
<c:userShapes xmlns:c="http://schemas.openxmlformats.org/drawingml/2006/chart">
  <cdr:relSizeAnchor xmlns:cdr="http://schemas.openxmlformats.org/drawingml/2006/chartDrawing">
    <cdr:from>
      <cdr:x>0.13515</cdr:x>
      <cdr:y>0.07284</cdr:y>
    </cdr:from>
    <cdr:to>
      <cdr:x>0.87031</cdr:x>
      <cdr:y>0.12185</cdr:y>
    </cdr:to>
    <cdr:sp macro="" textlink="">
      <cdr:nvSpPr>
        <cdr:cNvPr id="3073" name="Text Box 1"/>
        <cdr:cNvSpPr txBox="1">
          <a:spLocks xmlns:a="http://schemas.openxmlformats.org/drawingml/2006/main" noChangeArrowheads="1"/>
        </cdr:cNvSpPr>
      </cdr:nvSpPr>
      <cdr:spPr bwMode="auto">
        <a:xfrm xmlns:a="http://schemas.openxmlformats.org/drawingml/2006/main">
          <a:off x="884401" y="352441"/>
          <a:ext cx="4810649" cy="237145"/>
        </a:xfrm>
        <a:prstGeom xmlns:a="http://schemas.openxmlformats.org/drawingml/2006/main" prst="rect">
          <a:avLst/>
        </a:prstGeom>
        <a:noFill xmlns:a="http://schemas.openxmlformats.org/drawingml/2006/main"/>
        <a:ln xmlns:a="http://schemas.openxmlformats.org/drawingml/2006/main" w="1">
          <a:noFill/>
          <a:miter lim="800000"/>
          <a:headEnd/>
          <a:tailEnd/>
        </a:ln>
        <a:effectLst xmlns:a="http://schemas.openxmlformats.org/drawingml/2006/main"/>
      </cdr:spPr>
      <cdr:txBody>
        <a:bodyPr xmlns:a="http://schemas.openxmlformats.org/drawingml/2006/main" vertOverflow="clip" wrap="square" lIns="27432" tIns="27432" rIns="27432" bIns="27432" anchor="ctr" upright="1"/>
        <a:lstStyle xmlns:a="http://schemas.openxmlformats.org/drawingml/2006/main"/>
        <a:p xmlns:a="http://schemas.openxmlformats.org/drawingml/2006/main">
          <a:pPr marL="0" marR="0" lvl="0" indent="0" algn="ctr" defTabSz="914400" rtl="0" eaLnBrk="1" fontAlgn="auto" latinLnBrk="0" hangingPunct="1">
            <a:lnSpc>
              <a:spcPct val="100000"/>
            </a:lnSpc>
            <a:spcBef>
              <a:spcPts val="0"/>
            </a:spcBef>
            <a:spcAft>
              <a:spcPts val="0"/>
            </a:spcAft>
            <a:buClrTx/>
            <a:buSzTx/>
            <a:buFontTx/>
            <a:buNone/>
            <a:tabLst/>
            <a:defRPr sz="1000"/>
          </a:pPr>
          <a:r>
            <a:rPr kumimoji="0" lang="en-US" sz="1200" b="0" i="0" u="none" strike="noStrike" kern="0" cap="none" spc="0" normalizeH="0" baseline="0" noProof="0">
              <a:ln>
                <a:noFill/>
              </a:ln>
              <a:solidFill>
                <a:srgbClr val="000000"/>
              </a:solidFill>
              <a:effectLst/>
              <a:uLnTx/>
              <a:uFillTx/>
              <a:latin typeface="Times New Roman"/>
              <a:ea typeface="+mn-ea"/>
              <a:cs typeface="Times New Roman"/>
            </a:rPr>
            <a:t>Tested 5/4/10 - EP , HPR @ ANL then 120°C Bake at IB1</a:t>
          </a:r>
        </a:p>
      </cdr:txBody>
    </cdr:sp>
  </cdr:relSizeAnchor>
  <cdr:relSizeAnchor xmlns:cdr="http://schemas.openxmlformats.org/drawingml/2006/chartDrawing">
    <cdr:from>
      <cdr:x>0.70439</cdr:x>
      <cdr:y>0.44308</cdr:y>
    </cdr:from>
    <cdr:to>
      <cdr:x>0.70463</cdr:x>
      <cdr:y>0.53953</cdr:y>
    </cdr:to>
    <cdr:sp macro="" textlink="">
      <cdr:nvSpPr>
        <cdr:cNvPr id="9" name="Straight Arrow Connector 8"/>
        <cdr:cNvSpPr/>
      </cdr:nvSpPr>
      <cdr:spPr bwMode="auto">
        <a:xfrm xmlns:a="http://schemas.openxmlformats.org/drawingml/2006/main" rot="5400000">
          <a:off x="4376738" y="2376487"/>
          <a:ext cx="466726" cy="1589"/>
        </a:xfrm>
        <a:prstGeom xmlns:a="http://schemas.openxmlformats.org/drawingml/2006/main" prst="straightConnector1">
          <a:avLst/>
        </a:prstGeom>
        <a:solidFill xmlns:a="http://schemas.openxmlformats.org/drawingml/2006/main">
          <a:srgbClr val="FFFFFF"/>
        </a:solidFill>
        <a:ln xmlns:a="http://schemas.openxmlformats.org/drawingml/2006/main" w="15875" cap="flat" cmpd="sng" algn="ctr">
          <a:solidFill>
            <a:srgbClr val="FF0000"/>
          </a:solidFill>
          <a:prstDash val="solid"/>
          <a:round/>
          <a:headEnd type="none" w="med" len="med"/>
          <a:tailEnd type="stealth" w="med" len="lg"/>
        </a:ln>
        <a:effectLst xmlns:a="http://schemas.openxmlformats.org/drawingml/2006/main"/>
      </cdr:spPr>
      <cdr:txBody>
        <a:bodyPr xmlns:a="http://schemas.openxmlformats.org/drawingml/2006/main" vertOverflow="clip" wrap="square" lIns="18288" tIns="0" rIns="0" bIns="0" upright="1"/>
        <a:lstStyle xmlns:a="http://schemas.openxmlformats.org/drawingml/2006/main"/>
        <a:p xmlns:a="http://schemas.openxmlformats.org/drawingml/2006/main">
          <a:endParaRPr lang="en-US"/>
        </a:p>
      </cdr:txBody>
    </cdr:sp>
  </cdr:relSizeAnchor>
  <cdr:relSizeAnchor xmlns:cdr="http://schemas.openxmlformats.org/drawingml/2006/chartDrawing">
    <cdr:from>
      <cdr:x>0.63886</cdr:x>
      <cdr:y>0.54134</cdr:y>
    </cdr:from>
    <cdr:to>
      <cdr:x>0.7648</cdr:x>
      <cdr:y>0.59543</cdr:y>
    </cdr:to>
    <cdr:sp macro="" textlink="">
      <cdr:nvSpPr>
        <cdr:cNvPr id="10" name="TextBox 9"/>
        <cdr:cNvSpPr txBox="1"/>
      </cdr:nvSpPr>
      <cdr:spPr>
        <a:xfrm xmlns:a="http://schemas.openxmlformats.org/drawingml/2006/main">
          <a:off x="3189872" y="2151678"/>
          <a:ext cx="628812" cy="215005"/>
        </a:xfrm>
        <a:prstGeom xmlns:a="http://schemas.openxmlformats.org/drawingml/2006/main" prst="rect">
          <a:avLst/>
        </a:prstGeom>
        <a:ln xmlns:a="http://schemas.openxmlformats.org/drawingml/2006/main" w="15875" cmpd="dbl">
          <a:solidFill>
            <a:schemeClr val="tx1"/>
          </a:solidFill>
        </a:ln>
      </cdr:spPr>
      <cdr:txBody>
        <a:bodyPr xmlns:a="http://schemas.openxmlformats.org/drawingml/2006/main" wrap="square" rtlCol="0" anchor="ctr" anchorCtr="0"/>
        <a:lstStyle xmlns:a="http://schemas.openxmlformats.org/drawingml/2006/main"/>
        <a:p xmlns:a="http://schemas.openxmlformats.org/drawingml/2006/main">
          <a:r>
            <a:rPr lang="en-US" sz="1100" dirty="0">
              <a:latin typeface="Times New Roman" pitchFamily="18" charset="0"/>
              <a:cs typeface="Times New Roman" pitchFamily="18" charset="0"/>
            </a:rPr>
            <a:t>Quench</a:t>
          </a:r>
        </a:p>
      </cdr:txBody>
    </cdr:sp>
  </cdr:relSizeAnchor>
</c:userShapes>
</file>

<file path=ppt/drawings/drawing9.xml><?xml version="1.0" encoding="utf-8"?>
<c:userShapes xmlns:c="http://schemas.openxmlformats.org/drawingml/2006/chart">
  <cdr:relSizeAnchor xmlns:cdr="http://schemas.openxmlformats.org/drawingml/2006/chartDrawing">
    <cdr:from>
      <cdr:x>0.13515</cdr:x>
      <cdr:y>0.07284</cdr:y>
    </cdr:from>
    <cdr:to>
      <cdr:x>0.87031</cdr:x>
      <cdr:y>0.12185</cdr:y>
    </cdr:to>
    <cdr:sp macro="" textlink="">
      <cdr:nvSpPr>
        <cdr:cNvPr id="3073" name="Text Box 1"/>
        <cdr:cNvSpPr txBox="1">
          <a:spLocks xmlns:a="http://schemas.openxmlformats.org/drawingml/2006/main" noChangeArrowheads="1"/>
        </cdr:cNvSpPr>
      </cdr:nvSpPr>
      <cdr:spPr bwMode="auto">
        <a:xfrm xmlns:a="http://schemas.openxmlformats.org/drawingml/2006/main">
          <a:off x="884401" y="352441"/>
          <a:ext cx="4810649" cy="237145"/>
        </a:xfrm>
        <a:prstGeom xmlns:a="http://schemas.openxmlformats.org/drawingml/2006/main" prst="rect">
          <a:avLst/>
        </a:prstGeom>
        <a:noFill xmlns:a="http://schemas.openxmlformats.org/drawingml/2006/main"/>
        <a:ln xmlns:a="http://schemas.openxmlformats.org/drawingml/2006/main" w="1">
          <a:noFill/>
          <a:miter lim="800000"/>
          <a:headEnd/>
          <a:tailEnd/>
        </a:ln>
        <a:effectLst xmlns:a="http://schemas.openxmlformats.org/drawingml/2006/main"/>
      </cdr:spPr>
      <cdr:txBody>
        <a:bodyPr xmlns:a="http://schemas.openxmlformats.org/drawingml/2006/main" vertOverflow="clip" wrap="square" lIns="27432" tIns="27432" rIns="27432" bIns="27432" anchor="ctr" upright="1"/>
        <a:lstStyle xmlns:a="http://schemas.openxmlformats.org/drawingml/2006/main"/>
        <a:p xmlns:a="http://schemas.openxmlformats.org/drawingml/2006/main">
          <a:pPr marL="0" marR="0" lvl="0" indent="0" algn="ctr" defTabSz="914400" rtl="0" eaLnBrk="1" fontAlgn="auto" latinLnBrk="0" hangingPunct="1">
            <a:lnSpc>
              <a:spcPct val="100000"/>
            </a:lnSpc>
            <a:spcBef>
              <a:spcPts val="0"/>
            </a:spcBef>
            <a:spcAft>
              <a:spcPts val="0"/>
            </a:spcAft>
            <a:buClrTx/>
            <a:buSzTx/>
            <a:buFontTx/>
            <a:buNone/>
            <a:tabLst/>
            <a:defRPr sz="1000"/>
          </a:pPr>
          <a:r>
            <a:rPr kumimoji="0" lang="en-US" sz="1200" b="0" i="0" u="none" strike="noStrike" kern="0" cap="none" spc="0" normalizeH="0" baseline="0" noProof="0">
              <a:ln>
                <a:noFill/>
              </a:ln>
              <a:solidFill>
                <a:srgbClr val="000000"/>
              </a:solidFill>
              <a:effectLst/>
              <a:uLnTx/>
              <a:uFillTx/>
              <a:latin typeface="Times New Roman"/>
              <a:ea typeface="+mn-ea"/>
              <a:cs typeface="Times New Roman"/>
            </a:rPr>
            <a:t>Tested 5/4/10 - EP , HPR @ ANL then 120°C Bake at IB1</a:t>
          </a:r>
        </a:p>
      </cdr:txBody>
    </cdr:sp>
  </cdr:relSizeAnchor>
  <cdr:relSizeAnchor xmlns:cdr="http://schemas.openxmlformats.org/drawingml/2006/chartDrawing">
    <cdr:from>
      <cdr:x>0.91114</cdr:x>
      <cdr:y>0.96324</cdr:y>
    </cdr:from>
    <cdr:to>
      <cdr:x>0.99564</cdr:x>
      <cdr:y>1</cdr:y>
    </cdr:to>
    <cdr:sp macro="" textlink="">
      <cdr:nvSpPr>
        <cdr:cNvPr id="3081" name="Text Box 9"/>
        <cdr:cNvSpPr txBox="1">
          <a:spLocks xmlns:a="http://schemas.openxmlformats.org/drawingml/2006/main" noChangeArrowheads="1"/>
        </cdr:cNvSpPr>
      </cdr:nvSpPr>
      <cdr:spPr bwMode="auto">
        <a:xfrm xmlns:a="http://schemas.openxmlformats.org/drawingml/2006/main">
          <a:off x="5962205" y="4750041"/>
          <a:ext cx="552964" cy="177886"/>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l" rtl="0">
            <a:defRPr sz="1000"/>
          </a:pPr>
          <a:r>
            <a:rPr lang="en-US" sz="1000" b="0" i="1" u="none" strike="noStrike" baseline="0">
              <a:solidFill>
                <a:srgbClr val="000000"/>
              </a:solidFill>
              <a:latin typeface="Times New Roman"/>
              <a:cs typeface="Times New Roman"/>
            </a:rPr>
            <a:t>J. Ozelis</a:t>
          </a:r>
        </a:p>
      </cdr:txBody>
    </cdr:sp>
  </cdr:relSizeAnchor>
  <cdr:relSizeAnchor xmlns:cdr="http://schemas.openxmlformats.org/drawingml/2006/chartDrawing">
    <cdr:from>
      <cdr:x>0.70439</cdr:x>
      <cdr:y>0.44308</cdr:y>
    </cdr:from>
    <cdr:to>
      <cdr:x>0.70463</cdr:x>
      <cdr:y>0.53953</cdr:y>
    </cdr:to>
    <cdr:sp macro="" textlink="">
      <cdr:nvSpPr>
        <cdr:cNvPr id="9" name="Straight Arrow Connector 8"/>
        <cdr:cNvSpPr/>
      </cdr:nvSpPr>
      <cdr:spPr bwMode="auto">
        <a:xfrm xmlns:a="http://schemas.openxmlformats.org/drawingml/2006/main" rot="5400000">
          <a:off x="4376738" y="2376487"/>
          <a:ext cx="466726" cy="1589"/>
        </a:xfrm>
        <a:prstGeom xmlns:a="http://schemas.openxmlformats.org/drawingml/2006/main" prst="straightConnector1">
          <a:avLst/>
        </a:prstGeom>
        <a:solidFill xmlns:a="http://schemas.openxmlformats.org/drawingml/2006/main">
          <a:srgbClr val="FFFFFF"/>
        </a:solidFill>
        <a:ln xmlns:a="http://schemas.openxmlformats.org/drawingml/2006/main" w="15875" cap="flat" cmpd="sng" algn="ctr">
          <a:solidFill>
            <a:srgbClr val="FF0000"/>
          </a:solidFill>
          <a:prstDash val="solid"/>
          <a:round/>
          <a:headEnd type="none" w="med" len="med"/>
          <a:tailEnd type="stealth" w="med" len="lg"/>
        </a:ln>
        <a:effectLst xmlns:a="http://schemas.openxmlformats.org/drawingml/2006/main"/>
      </cdr:spPr>
      <cdr:txBody>
        <a:bodyPr xmlns:a="http://schemas.openxmlformats.org/drawingml/2006/main" vertOverflow="clip" wrap="square" lIns="18288" tIns="0" rIns="0" bIns="0" upright="1"/>
        <a:lstStyle xmlns:a="http://schemas.openxmlformats.org/drawingml/2006/main"/>
        <a:p xmlns:a="http://schemas.openxmlformats.org/drawingml/2006/main">
          <a:endParaRPr lang="en-US"/>
        </a:p>
      </cdr:txBody>
    </cdr:sp>
  </cdr:relSizeAnchor>
  <cdr:relSizeAnchor xmlns:cdr="http://schemas.openxmlformats.org/drawingml/2006/chartDrawing">
    <cdr:from>
      <cdr:x>0.65502</cdr:x>
      <cdr:y>0.54134</cdr:y>
    </cdr:from>
    <cdr:to>
      <cdr:x>0.79675</cdr:x>
      <cdr:y>0.60523</cdr:y>
    </cdr:to>
    <cdr:sp macro="" textlink="">
      <cdr:nvSpPr>
        <cdr:cNvPr id="10" name="TextBox 9"/>
        <cdr:cNvSpPr txBox="1"/>
      </cdr:nvSpPr>
      <cdr:spPr>
        <a:xfrm xmlns:a="http://schemas.openxmlformats.org/drawingml/2006/main">
          <a:off x="3264682" y="2205060"/>
          <a:ext cx="706402" cy="260233"/>
        </a:xfrm>
        <a:prstGeom xmlns:a="http://schemas.openxmlformats.org/drawingml/2006/main" prst="rect">
          <a:avLst/>
        </a:prstGeom>
        <a:ln xmlns:a="http://schemas.openxmlformats.org/drawingml/2006/main" w="15875" cmpd="dbl">
          <a:solidFill>
            <a:schemeClr val="tx1"/>
          </a:solidFill>
        </a:ln>
      </cdr:spPr>
      <cdr:txBody>
        <a:bodyPr xmlns:a="http://schemas.openxmlformats.org/drawingml/2006/main" wrap="square" rtlCol="0" anchor="ctr" anchorCtr="0"/>
        <a:lstStyle xmlns:a="http://schemas.openxmlformats.org/drawingml/2006/main"/>
        <a:p xmlns:a="http://schemas.openxmlformats.org/drawingml/2006/main">
          <a:r>
            <a:rPr lang="en-US" sz="1100" dirty="0">
              <a:latin typeface="Times New Roman" pitchFamily="18" charset="0"/>
              <a:cs typeface="Times New Roman" pitchFamily="18" charset="0"/>
            </a:rPr>
            <a:t>Quench</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8722" name="Rectangle 2"/>
          <p:cNvSpPr>
            <a:spLocks noGrp="1" noChangeArrowheads="1"/>
          </p:cNvSpPr>
          <p:nvPr>
            <p:ph type="hdr" sz="quarter"/>
          </p:nvPr>
        </p:nvSpPr>
        <p:spPr bwMode="auto">
          <a:xfrm>
            <a:off x="0" y="0"/>
            <a:ext cx="3170238" cy="479425"/>
          </a:xfrm>
          <a:prstGeom prst="rect">
            <a:avLst/>
          </a:prstGeom>
          <a:noFill/>
          <a:ln w="9525">
            <a:noFill/>
            <a:miter lim="800000"/>
            <a:headEnd/>
            <a:tailEnd/>
          </a:ln>
        </p:spPr>
        <p:txBody>
          <a:bodyPr vert="horz" wrap="square" lIns="96649" tIns="48325" rIns="96649" bIns="48325" numCol="1" anchor="t" anchorCtr="0" compatLnSpc="1">
            <a:prstTxWarp prst="textNoShape">
              <a:avLst/>
            </a:prstTxWarp>
          </a:bodyPr>
          <a:lstStyle>
            <a:lvl1pPr defTabSz="966788">
              <a:defRPr sz="1300" smtClean="0"/>
            </a:lvl1pPr>
          </a:lstStyle>
          <a:p>
            <a:pPr>
              <a:defRPr/>
            </a:pPr>
            <a:endParaRPr lang="en-US"/>
          </a:p>
        </p:txBody>
      </p:sp>
      <p:sp>
        <p:nvSpPr>
          <p:cNvPr id="158723" name="Rectangle 3"/>
          <p:cNvSpPr>
            <a:spLocks noGrp="1" noChangeArrowheads="1"/>
          </p:cNvSpPr>
          <p:nvPr>
            <p:ph type="dt" sz="quarter" idx="1"/>
          </p:nvPr>
        </p:nvSpPr>
        <p:spPr bwMode="auto">
          <a:xfrm>
            <a:off x="4144963" y="0"/>
            <a:ext cx="3170237" cy="479425"/>
          </a:xfrm>
          <a:prstGeom prst="rect">
            <a:avLst/>
          </a:prstGeom>
          <a:noFill/>
          <a:ln w="9525">
            <a:noFill/>
            <a:miter lim="800000"/>
            <a:headEnd/>
            <a:tailEnd/>
          </a:ln>
        </p:spPr>
        <p:txBody>
          <a:bodyPr vert="horz" wrap="square" lIns="96649" tIns="48325" rIns="96649" bIns="48325" numCol="1" anchor="t" anchorCtr="0" compatLnSpc="1">
            <a:prstTxWarp prst="textNoShape">
              <a:avLst/>
            </a:prstTxWarp>
          </a:bodyPr>
          <a:lstStyle>
            <a:lvl1pPr algn="r" defTabSz="966788">
              <a:defRPr sz="1300" smtClean="0"/>
            </a:lvl1pPr>
          </a:lstStyle>
          <a:p>
            <a:pPr>
              <a:defRPr/>
            </a:pPr>
            <a:endParaRPr lang="en-US"/>
          </a:p>
        </p:txBody>
      </p:sp>
      <p:sp>
        <p:nvSpPr>
          <p:cNvPr id="158724" name="Rectangle 4"/>
          <p:cNvSpPr>
            <a:spLocks noGrp="1" noChangeArrowheads="1"/>
          </p:cNvSpPr>
          <p:nvPr>
            <p:ph type="ftr" sz="quarter" idx="2"/>
          </p:nvPr>
        </p:nvSpPr>
        <p:spPr bwMode="auto">
          <a:xfrm>
            <a:off x="0" y="9121775"/>
            <a:ext cx="3170238" cy="479425"/>
          </a:xfrm>
          <a:prstGeom prst="rect">
            <a:avLst/>
          </a:prstGeom>
          <a:noFill/>
          <a:ln w="9525">
            <a:noFill/>
            <a:miter lim="800000"/>
            <a:headEnd/>
            <a:tailEnd/>
          </a:ln>
        </p:spPr>
        <p:txBody>
          <a:bodyPr vert="horz" wrap="square" lIns="96649" tIns="48325" rIns="96649" bIns="48325" numCol="1" anchor="b" anchorCtr="0" compatLnSpc="1">
            <a:prstTxWarp prst="textNoShape">
              <a:avLst/>
            </a:prstTxWarp>
          </a:bodyPr>
          <a:lstStyle>
            <a:lvl1pPr defTabSz="966788">
              <a:defRPr sz="1300" smtClean="0"/>
            </a:lvl1pPr>
          </a:lstStyle>
          <a:p>
            <a:pPr>
              <a:defRPr/>
            </a:pPr>
            <a:endParaRPr lang="en-US"/>
          </a:p>
        </p:txBody>
      </p:sp>
      <p:sp>
        <p:nvSpPr>
          <p:cNvPr id="158725" name="Rectangle 5"/>
          <p:cNvSpPr>
            <a:spLocks noGrp="1" noChangeArrowheads="1"/>
          </p:cNvSpPr>
          <p:nvPr>
            <p:ph type="sldNum" sz="quarter" idx="3"/>
          </p:nvPr>
        </p:nvSpPr>
        <p:spPr bwMode="auto">
          <a:xfrm>
            <a:off x="4144963" y="9121775"/>
            <a:ext cx="3170237" cy="479425"/>
          </a:xfrm>
          <a:prstGeom prst="rect">
            <a:avLst/>
          </a:prstGeom>
          <a:noFill/>
          <a:ln w="9525">
            <a:noFill/>
            <a:miter lim="800000"/>
            <a:headEnd/>
            <a:tailEnd/>
          </a:ln>
        </p:spPr>
        <p:txBody>
          <a:bodyPr vert="horz" wrap="square" lIns="96649" tIns="48325" rIns="96649" bIns="48325" numCol="1" anchor="b" anchorCtr="0" compatLnSpc="1">
            <a:prstTxWarp prst="textNoShape">
              <a:avLst/>
            </a:prstTxWarp>
          </a:bodyPr>
          <a:lstStyle>
            <a:lvl1pPr algn="r" defTabSz="966788">
              <a:defRPr sz="1300" smtClean="0"/>
            </a:lvl1pPr>
          </a:lstStyle>
          <a:p>
            <a:pPr>
              <a:defRPr/>
            </a:pPr>
            <a:fld id="{3C9B81B4-0F0E-4DEB-8B1A-C1F1A2239262}"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0"/>
            <a:ext cx="3170238" cy="479425"/>
          </a:xfrm>
          <a:prstGeom prst="rect">
            <a:avLst/>
          </a:prstGeom>
          <a:noFill/>
          <a:ln w="9525">
            <a:noFill/>
            <a:miter lim="800000"/>
            <a:headEnd/>
            <a:tailEnd/>
          </a:ln>
        </p:spPr>
        <p:txBody>
          <a:bodyPr vert="horz" wrap="square" lIns="96649" tIns="48325" rIns="96649" bIns="48325" numCol="1" anchor="t" anchorCtr="0" compatLnSpc="1">
            <a:prstTxWarp prst="textNoShape">
              <a:avLst/>
            </a:prstTxWarp>
          </a:bodyPr>
          <a:lstStyle>
            <a:lvl1pPr defTabSz="966788">
              <a:defRPr sz="1300" smtClean="0">
                <a:latin typeface="Times" pitchFamily="18" charset="0"/>
              </a:defRPr>
            </a:lvl1pPr>
          </a:lstStyle>
          <a:p>
            <a:pPr>
              <a:defRPr/>
            </a:pPr>
            <a:endParaRPr lang="en-US"/>
          </a:p>
        </p:txBody>
      </p:sp>
      <p:sp>
        <p:nvSpPr>
          <p:cNvPr id="19459" name="Rectangle 3"/>
          <p:cNvSpPr>
            <a:spLocks noGrp="1" noChangeArrowheads="1"/>
          </p:cNvSpPr>
          <p:nvPr>
            <p:ph type="dt" idx="1"/>
          </p:nvPr>
        </p:nvSpPr>
        <p:spPr bwMode="auto">
          <a:xfrm>
            <a:off x="4144963" y="0"/>
            <a:ext cx="3170237" cy="479425"/>
          </a:xfrm>
          <a:prstGeom prst="rect">
            <a:avLst/>
          </a:prstGeom>
          <a:noFill/>
          <a:ln w="9525">
            <a:noFill/>
            <a:miter lim="800000"/>
            <a:headEnd/>
            <a:tailEnd/>
          </a:ln>
        </p:spPr>
        <p:txBody>
          <a:bodyPr vert="horz" wrap="square" lIns="96649" tIns="48325" rIns="96649" bIns="48325" numCol="1" anchor="t" anchorCtr="0" compatLnSpc="1">
            <a:prstTxWarp prst="textNoShape">
              <a:avLst/>
            </a:prstTxWarp>
          </a:bodyPr>
          <a:lstStyle>
            <a:lvl1pPr algn="r" defTabSz="966788">
              <a:defRPr sz="1300" smtClean="0">
                <a:latin typeface="Times" pitchFamily="18" charset="0"/>
              </a:defRPr>
            </a:lvl1pPr>
          </a:lstStyle>
          <a:p>
            <a:pPr>
              <a:defRPr/>
            </a:pPr>
            <a:endParaRPr lang="en-US"/>
          </a:p>
        </p:txBody>
      </p:sp>
      <p:sp>
        <p:nvSpPr>
          <p:cNvPr id="19460" name="Rectangle 4"/>
          <p:cNvSpPr>
            <a:spLocks noGrp="1" noRot="1" noChangeAspect="1" noChangeArrowheads="1" noTextEdit="1"/>
          </p:cNvSpPr>
          <p:nvPr>
            <p:ph type="sldImg" idx="2"/>
          </p:nvPr>
        </p:nvSpPr>
        <p:spPr bwMode="auto">
          <a:xfrm>
            <a:off x="1258888" y="720725"/>
            <a:ext cx="4800600" cy="3600450"/>
          </a:xfrm>
          <a:prstGeom prst="rect">
            <a:avLst/>
          </a:prstGeom>
          <a:noFill/>
          <a:ln w="9525">
            <a:solidFill>
              <a:srgbClr val="000000"/>
            </a:solidFill>
            <a:miter lim="800000"/>
            <a:headEnd/>
            <a:tailEnd/>
          </a:ln>
        </p:spPr>
      </p:sp>
      <p:sp>
        <p:nvSpPr>
          <p:cNvPr id="19461" name="Rectangle 5"/>
          <p:cNvSpPr>
            <a:spLocks noGrp="1" noChangeArrowheads="1"/>
          </p:cNvSpPr>
          <p:nvPr>
            <p:ph type="body" sz="quarter" idx="3"/>
          </p:nvPr>
        </p:nvSpPr>
        <p:spPr bwMode="auto">
          <a:xfrm>
            <a:off x="974725" y="4560888"/>
            <a:ext cx="5365750" cy="4319587"/>
          </a:xfrm>
          <a:prstGeom prst="rect">
            <a:avLst/>
          </a:prstGeom>
          <a:noFill/>
          <a:ln w="9525">
            <a:noFill/>
            <a:miter lim="800000"/>
            <a:headEnd/>
            <a:tailEnd/>
          </a:ln>
        </p:spPr>
        <p:txBody>
          <a:bodyPr vert="horz" wrap="square" lIns="96649" tIns="48325" rIns="96649" bIns="48325"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9462" name="Rectangle 6"/>
          <p:cNvSpPr>
            <a:spLocks noGrp="1" noChangeArrowheads="1"/>
          </p:cNvSpPr>
          <p:nvPr>
            <p:ph type="ftr" sz="quarter" idx="4"/>
          </p:nvPr>
        </p:nvSpPr>
        <p:spPr bwMode="auto">
          <a:xfrm>
            <a:off x="0" y="9121775"/>
            <a:ext cx="3170238" cy="479425"/>
          </a:xfrm>
          <a:prstGeom prst="rect">
            <a:avLst/>
          </a:prstGeom>
          <a:noFill/>
          <a:ln w="9525">
            <a:noFill/>
            <a:miter lim="800000"/>
            <a:headEnd/>
            <a:tailEnd/>
          </a:ln>
        </p:spPr>
        <p:txBody>
          <a:bodyPr vert="horz" wrap="square" lIns="96649" tIns="48325" rIns="96649" bIns="48325" numCol="1" anchor="b" anchorCtr="0" compatLnSpc="1">
            <a:prstTxWarp prst="textNoShape">
              <a:avLst/>
            </a:prstTxWarp>
          </a:bodyPr>
          <a:lstStyle>
            <a:lvl1pPr defTabSz="966788">
              <a:defRPr sz="1300" smtClean="0">
                <a:latin typeface="Times" pitchFamily="18" charset="0"/>
              </a:defRPr>
            </a:lvl1pPr>
          </a:lstStyle>
          <a:p>
            <a:pPr>
              <a:defRPr/>
            </a:pPr>
            <a:endParaRPr lang="en-US"/>
          </a:p>
        </p:txBody>
      </p:sp>
      <p:sp>
        <p:nvSpPr>
          <p:cNvPr id="19463" name="Rectangle 7"/>
          <p:cNvSpPr>
            <a:spLocks noGrp="1" noChangeArrowheads="1"/>
          </p:cNvSpPr>
          <p:nvPr>
            <p:ph type="sldNum" sz="quarter" idx="5"/>
          </p:nvPr>
        </p:nvSpPr>
        <p:spPr bwMode="auto">
          <a:xfrm>
            <a:off x="4144963" y="9121775"/>
            <a:ext cx="3170237" cy="479425"/>
          </a:xfrm>
          <a:prstGeom prst="rect">
            <a:avLst/>
          </a:prstGeom>
          <a:noFill/>
          <a:ln w="9525">
            <a:noFill/>
            <a:miter lim="800000"/>
            <a:headEnd/>
            <a:tailEnd/>
          </a:ln>
        </p:spPr>
        <p:txBody>
          <a:bodyPr vert="horz" wrap="square" lIns="96649" tIns="48325" rIns="96649" bIns="48325" numCol="1" anchor="b" anchorCtr="0" compatLnSpc="1">
            <a:prstTxWarp prst="textNoShape">
              <a:avLst/>
            </a:prstTxWarp>
          </a:bodyPr>
          <a:lstStyle>
            <a:lvl1pPr algn="r" defTabSz="966788">
              <a:defRPr sz="1300" smtClean="0">
                <a:latin typeface="Times" pitchFamily="18" charset="0"/>
              </a:defRPr>
            </a:lvl1pPr>
          </a:lstStyle>
          <a:p>
            <a:pPr>
              <a:defRPr/>
            </a:pPr>
            <a:fld id="{48AD593A-2DE9-4175-9F89-7166E745FB88}"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7"/>
          <p:cNvSpPr>
            <a:spLocks noChangeShapeType="1"/>
          </p:cNvSpPr>
          <p:nvPr/>
        </p:nvSpPr>
        <p:spPr bwMode="auto">
          <a:xfrm>
            <a:off x="381000" y="6248400"/>
            <a:ext cx="8382000" cy="0"/>
          </a:xfrm>
          <a:prstGeom prst="line">
            <a:avLst/>
          </a:prstGeom>
          <a:noFill/>
          <a:ln w="19050">
            <a:solidFill>
              <a:srgbClr val="800000"/>
            </a:solidFill>
            <a:round/>
            <a:headEnd/>
            <a:tailEnd/>
          </a:ln>
          <a:effectLst/>
        </p:spPr>
        <p:txBody>
          <a:bodyPr wrap="none" anchor="ctr"/>
          <a:lstStyle/>
          <a:p>
            <a:pPr>
              <a:defRPr/>
            </a:pPr>
            <a:endParaRPr lang="en-US"/>
          </a:p>
        </p:txBody>
      </p:sp>
      <p:sp>
        <p:nvSpPr>
          <p:cNvPr id="17410" name="Rectangle 2"/>
          <p:cNvSpPr>
            <a:spLocks noGrp="1" noChangeArrowheads="1"/>
          </p:cNvSpPr>
          <p:nvPr>
            <p:ph type="ctrTitle"/>
          </p:nvPr>
        </p:nvSpPr>
        <p:spPr>
          <a:xfrm>
            <a:off x="685800" y="2286000"/>
            <a:ext cx="7772400" cy="1143000"/>
          </a:xfrm>
        </p:spPr>
        <p:txBody>
          <a:bodyPr/>
          <a:lstStyle>
            <a:lvl1pPr>
              <a:defRPr/>
            </a:lvl1pPr>
          </a:lstStyle>
          <a:p>
            <a:r>
              <a:rPr lang="en-US"/>
              <a:t>Click to edit Master title style</a:t>
            </a:r>
          </a:p>
        </p:txBody>
      </p:sp>
      <p:sp>
        <p:nvSpPr>
          <p:cNvPr id="17411" name="Rectangle 3"/>
          <p:cNvSpPr>
            <a:spLocks noGrp="1" noChangeArrowheads="1"/>
          </p:cNvSpPr>
          <p:nvPr>
            <p:ph type="subTitle" idx="1"/>
          </p:nvPr>
        </p:nvSpPr>
        <p:spPr>
          <a:xfrm>
            <a:off x="1371600" y="3886200"/>
            <a:ext cx="6400800" cy="1752600"/>
          </a:xfrm>
          <a:ln>
            <a:noFill/>
          </a:ln>
        </p:spPr>
        <p:txBody>
          <a:bodyPr/>
          <a:lstStyle>
            <a:lvl1pPr marL="0" indent="0" algn="ctr">
              <a:buFontTx/>
              <a:buNone/>
              <a:defRPr/>
            </a:lvl1pPr>
          </a:lstStyle>
          <a:p>
            <a:r>
              <a:rPr lang="en-US"/>
              <a:t>Click to edit Master subtitle style</a:t>
            </a:r>
          </a:p>
        </p:txBody>
      </p:sp>
      <p:sp>
        <p:nvSpPr>
          <p:cNvPr id="5" name="Rectangle 4"/>
          <p:cNvSpPr>
            <a:spLocks noGrp="1" noChangeArrowheads="1"/>
          </p:cNvSpPr>
          <p:nvPr>
            <p:ph type="dt" sz="half" idx="10"/>
          </p:nvPr>
        </p:nvSpPr>
        <p:spPr>
          <a:xfrm>
            <a:off x="685800" y="6248400"/>
            <a:ext cx="1905000" cy="457200"/>
          </a:xfrm>
        </p:spPr>
        <p:txBody>
          <a:bodyPr/>
          <a:lstStyle>
            <a:lvl1pPr>
              <a:defRPr sz="1400" b="0" smtClean="0"/>
            </a:lvl1pPr>
          </a:lstStyle>
          <a:p>
            <a:pPr>
              <a:defRPr/>
            </a:pPr>
            <a:r>
              <a:rPr lang="en-US"/>
              <a:t>12.Oct. 2009</a:t>
            </a:r>
          </a:p>
        </p:txBody>
      </p:sp>
      <p:sp>
        <p:nvSpPr>
          <p:cNvPr id="6" name="Rectangle 5"/>
          <p:cNvSpPr>
            <a:spLocks noGrp="1" noChangeArrowheads="1"/>
          </p:cNvSpPr>
          <p:nvPr>
            <p:ph type="ftr" sz="quarter" idx="11"/>
          </p:nvPr>
        </p:nvSpPr>
        <p:spPr>
          <a:xfrm>
            <a:off x="3124200" y="6248400"/>
            <a:ext cx="2895600" cy="457200"/>
          </a:xfrm>
        </p:spPr>
        <p:txBody>
          <a:bodyPr/>
          <a:lstStyle>
            <a:lvl1pPr>
              <a:defRPr sz="1400" b="0" smtClean="0"/>
            </a:lvl1pPr>
          </a:lstStyle>
          <a:p>
            <a:pPr>
              <a:defRPr/>
            </a:pPr>
            <a:r>
              <a:rPr lang="en-US"/>
              <a:t>SRF Mtg</a:t>
            </a:r>
          </a:p>
        </p:txBody>
      </p:sp>
      <p:sp>
        <p:nvSpPr>
          <p:cNvPr id="7" name="Rectangle 6"/>
          <p:cNvSpPr>
            <a:spLocks noGrp="1" noChangeArrowheads="1"/>
          </p:cNvSpPr>
          <p:nvPr>
            <p:ph type="sldNum" sz="quarter" idx="12"/>
          </p:nvPr>
        </p:nvSpPr>
        <p:spPr>
          <a:xfrm>
            <a:off x="6553200" y="6248400"/>
            <a:ext cx="1905000" cy="457200"/>
          </a:xfrm>
        </p:spPr>
        <p:txBody>
          <a:bodyPr/>
          <a:lstStyle>
            <a:lvl1pPr>
              <a:defRPr sz="1400" b="0" smtClean="0">
                <a:solidFill>
                  <a:schemeClr val="tx1"/>
                </a:solidFill>
              </a:defRPr>
            </a:lvl1pPr>
          </a:lstStyle>
          <a:p>
            <a:pPr>
              <a:defRPr/>
            </a:pPr>
            <a:fld id="{D446E28E-409D-48EC-80EE-C9609D8277A2}" type="slidenum">
              <a:rPr lang="en-US"/>
              <a:pPr>
                <a:defRPr/>
              </a:pPr>
              <a:t>‹#›</a:t>
            </a:fld>
            <a:endParaRPr lang="en-US">
              <a:latin typeface="Times" pitchFamily="18"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smtClean="0"/>
            </a:lvl1pPr>
          </a:lstStyle>
          <a:p>
            <a:pPr>
              <a:defRPr/>
            </a:pPr>
            <a:r>
              <a:rPr lang="en-US"/>
              <a:t>12.Oct. 2009</a:t>
            </a:r>
          </a:p>
        </p:txBody>
      </p:sp>
      <p:sp>
        <p:nvSpPr>
          <p:cNvPr id="5" name="Footer Placeholder 4"/>
          <p:cNvSpPr>
            <a:spLocks noGrp="1"/>
          </p:cNvSpPr>
          <p:nvPr>
            <p:ph type="ftr" sz="quarter" idx="11"/>
          </p:nvPr>
        </p:nvSpPr>
        <p:spPr/>
        <p:txBody>
          <a:bodyPr/>
          <a:lstStyle>
            <a:lvl1pPr>
              <a:defRPr smtClean="0"/>
            </a:lvl1pPr>
          </a:lstStyle>
          <a:p>
            <a:pPr>
              <a:defRPr/>
            </a:pPr>
            <a:r>
              <a:rPr lang="en-US"/>
              <a:t>SRF Mtg</a:t>
            </a:r>
          </a:p>
        </p:txBody>
      </p:sp>
      <p:sp>
        <p:nvSpPr>
          <p:cNvPr id="6" name="Slide Number Placeholder 5"/>
          <p:cNvSpPr>
            <a:spLocks noGrp="1"/>
          </p:cNvSpPr>
          <p:nvPr>
            <p:ph type="sldNum" sz="quarter" idx="12"/>
          </p:nvPr>
        </p:nvSpPr>
        <p:spPr/>
        <p:txBody>
          <a:bodyPr/>
          <a:lstStyle>
            <a:lvl1pPr>
              <a:defRPr smtClean="0"/>
            </a:lvl1pPr>
          </a:lstStyle>
          <a:p>
            <a:pPr>
              <a:defRPr/>
            </a:pPr>
            <a:fld id="{4DBAD4DC-301C-433B-A4D5-42C05CE82621}" type="slidenum">
              <a:rPr lang="en-US"/>
              <a:pPr>
                <a:defRPr/>
              </a:pPr>
              <a:t>‹#›</a:t>
            </a:fld>
            <a:endParaRPr lang="en-US">
              <a:solidFill>
                <a:schemeClr val="tx1"/>
              </a:solidFill>
              <a:latin typeface="Times" pitchFamily="18"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324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324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smtClean="0"/>
            </a:lvl1pPr>
          </a:lstStyle>
          <a:p>
            <a:pPr>
              <a:defRPr/>
            </a:pPr>
            <a:r>
              <a:rPr lang="en-US"/>
              <a:t>12.Oct. 2009</a:t>
            </a:r>
          </a:p>
        </p:txBody>
      </p:sp>
      <p:sp>
        <p:nvSpPr>
          <p:cNvPr id="5" name="Footer Placeholder 4"/>
          <p:cNvSpPr>
            <a:spLocks noGrp="1"/>
          </p:cNvSpPr>
          <p:nvPr>
            <p:ph type="ftr" sz="quarter" idx="11"/>
          </p:nvPr>
        </p:nvSpPr>
        <p:spPr/>
        <p:txBody>
          <a:bodyPr/>
          <a:lstStyle>
            <a:lvl1pPr>
              <a:defRPr smtClean="0"/>
            </a:lvl1pPr>
          </a:lstStyle>
          <a:p>
            <a:pPr>
              <a:defRPr/>
            </a:pPr>
            <a:r>
              <a:rPr lang="en-US"/>
              <a:t>SRF Mtg</a:t>
            </a:r>
          </a:p>
        </p:txBody>
      </p:sp>
      <p:sp>
        <p:nvSpPr>
          <p:cNvPr id="6" name="Slide Number Placeholder 5"/>
          <p:cNvSpPr>
            <a:spLocks noGrp="1"/>
          </p:cNvSpPr>
          <p:nvPr>
            <p:ph type="sldNum" sz="quarter" idx="12"/>
          </p:nvPr>
        </p:nvSpPr>
        <p:spPr/>
        <p:txBody>
          <a:bodyPr/>
          <a:lstStyle>
            <a:lvl1pPr>
              <a:defRPr smtClean="0"/>
            </a:lvl1pPr>
          </a:lstStyle>
          <a:p>
            <a:pPr>
              <a:defRPr/>
            </a:pPr>
            <a:fld id="{86F8CABD-2B45-4368-9180-CA7D0A83CE9D}" type="slidenum">
              <a:rPr lang="en-US"/>
              <a:pPr>
                <a:defRPr/>
              </a:pPr>
              <a:t>‹#›</a:t>
            </a:fld>
            <a:endParaRPr lang="en-US">
              <a:solidFill>
                <a:schemeClr val="tx1"/>
              </a:solidFill>
              <a:latin typeface="Times" pitchFamily="18"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smtClean="0"/>
            </a:lvl1pPr>
          </a:lstStyle>
          <a:p>
            <a:pPr>
              <a:defRPr/>
            </a:pPr>
            <a:r>
              <a:rPr lang="en-US"/>
              <a:t>12.Oct. 2009</a:t>
            </a:r>
          </a:p>
        </p:txBody>
      </p:sp>
      <p:sp>
        <p:nvSpPr>
          <p:cNvPr id="5" name="Footer Placeholder 4"/>
          <p:cNvSpPr>
            <a:spLocks noGrp="1"/>
          </p:cNvSpPr>
          <p:nvPr>
            <p:ph type="ftr" sz="quarter" idx="11"/>
          </p:nvPr>
        </p:nvSpPr>
        <p:spPr/>
        <p:txBody>
          <a:bodyPr/>
          <a:lstStyle>
            <a:lvl1pPr>
              <a:defRPr smtClean="0"/>
            </a:lvl1pPr>
          </a:lstStyle>
          <a:p>
            <a:pPr>
              <a:defRPr/>
            </a:pPr>
            <a:r>
              <a:rPr lang="en-US"/>
              <a:t>SRF Mtg</a:t>
            </a:r>
          </a:p>
        </p:txBody>
      </p:sp>
      <p:sp>
        <p:nvSpPr>
          <p:cNvPr id="6" name="Slide Number Placeholder 5"/>
          <p:cNvSpPr>
            <a:spLocks noGrp="1"/>
          </p:cNvSpPr>
          <p:nvPr>
            <p:ph type="sldNum" sz="quarter" idx="12"/>
          </p:nvPr>
        </p:nvSpPr>
        <p:spPr/>
        <p:txBody>
          <a:bodyPr/>
          <a:lstStyle>
            <a:lvl1pPr>
              <a:defRPr smtClean="0"/>
            </a:lvl1pPr>
          </a:lstStyle>
          <a:p>
            <a:pPr>
              <a:defRPr/>
            </a:pPr>
            <a:fld id="{64CEAA43-2D58-4D72-90E2-1D250E0E0D90}" type="slidenum">
              <a:rPr lang="en-US"/>
              <a:pPr>
                <a:defRPr/>
              </a:pPr>
              <a:t>‹#›</a:t>
            </a:fld>
            <a:endParaRPr lang="en-US">
              <a:solidFill>
                <a:schemeClr val="tx1"/>
              </a:solidFill>
              <a:latin typeface="Times" pitchFamily="18"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smtClean="0"/>
            </a:lvl1pPr>
          </a:lstStyle>
          <a:p>
            <a:pPr>
              <a:defRPr/>
            </a:pPr>
            <a:r>
              <a:rPr lang="en-US"/>
              <a:t>12.Oct. 2009</a:t>
            </a:r>
          </a:p>
        </p:txBody>
      </p:sp>
      <p:sp>
        <p:nvSpPr>
          <p:cNvPr id="5" name="Footer Placeholder 4"/>
          <p:cNvSpPr>
            <a:spLocks noGrp="1"/>
          </p:cNvSpPr>
          <p:nvPr>
            <p:ph type="ftr" sz="quarter" idx="11"/>
          </p:nvPr>
        </p:nvSpPr>
        <p:spPr/>
        <p:txBody>
          <a:bodyPr/>
          <a:lstStyle>
            <a:lvl1pPr>
              <a:defRPr smtClean="0"/>
            </a:lvl1pPr>
          </a:lstStyle>
          <a:p>
            <a:pPr>
              <a:defRPr/>
            </a:pPr>
            <a:r>
              <a:rPr lang="en-US"/>
              <a:t>SRF Mtg</a:t>
            </a:r>
          </a:p>
        </p:txBody>
      </p:sp>
      <p:sp>
        <p:nvSpPr>
          <p:cNvPr id="6" name="Slide Number Placeholder 5"/>
          <p:cNvSpPr>
            <a:spLocks noGrp="1"/>
          </p:cNvSpPr>
          <p:nvPr>
            <p:ph type="sldNum" sz="quarter" idx="12"/>
          </p:nvPr>
        </p:nvSpPr>
        <p:spPr/>
        <p:txBody>
          <a:bodyPr/>
          <a:lstStyle>
            <a:lvl1pPr>
              <a:defRPr smtClean="0"/>
            </a:lvl1pPr>
          </a:lstStyle>
          <a:p>
            <a:pPr>
              <a:defRPr/>
            </a:pPr>
            <a:fld id="{4EDA2F48-F2A2-4AEC-AD1A-40A85A73BBD6}" type="slidenum">
              <a:rPr lang="en-US"/>
              <a:pPr>
                <a:defRPr/>
              </a:pPr>
              <a:t>‹#›</a:t>
            </a:fld>
            <a:endParaRPr lang="en-US">
              <a:solidFill>
                <a:schemeClr val="tx1"/>
              </a:solidFill>
              <a:latin typeface="Times" pitchFamily="18"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143000"/>
            <a:ext cx="3810000" cy="5181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143000"/>
            <a:ext cx="3810000" cy="5181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smtClean="0"/>
            </a:lvl1pPr>
          </a:lstStyle>
          <a:p>
            <a:pPr>
              <a:defRPr/>
            </a:pPr>
            <a:r>
              <a:rPr lang="en-US"/>
              <a:t>12.Oct. 2009</a:t>
            </a:r>
          </a:p>
        </p:txBody>
      </p:sp>
      <p:sp>
        <p:nvSpPr>
          <p:cNvPr id="6" name="Footer Placeholder 5"/>
          <p:cNvSpPr>
            <a:spLocks noGrp="1"/>
          </p:cNvSpPr>
          <p:nvPr>
            <p:ph type="ftr" sz="quarter" idx="11"/>
          </p:nvPr>
        </p:nvSpPr>
        <p:spPr/>
        <p:txBody>
          <a:bodyPr/>
          <a:lstStyle>
            <a:lvl1pPr>
              <a:defRPr smtClean="0"/>
            </a:lvl1pPr>
          </a:lstStyle>
          <a:p>
            <a:pPr>
              <a:defRPr/>
            </a:pPr>
            <a:r>
              <a:rPr lang="en-US"/>
              <a:t>SRF Mtg</a:t>
            </a:r>
          </a:p>
        </p:txBody>
      </p:sp>
      <p:sp>
        <p:nvSpPr>
          <p:cNvPr id="7" name="Slide Number Placeholder 6"/>
          <p:cNvSpPr>
            <a:spLocks noGrp="1"/>
          </p:cNvSpPr>
          <p:nvPr>
            <p:ph type="sldNum" sz="quarter" idx="12"/>
          </p:nvPr>
        </p:nvSpPr>
        <p:spPr/>
        <p:txBody>
          <a:bodyPr/>
          <a:lstStyle>
            <a:lvl1pPr>
              <a:defRPr smtClean="0"/>
            </a:lvl1pPr>
          </a:lstStyle>
          <a:p>
            <a:pPr>
              <a:defRPr/>
            </a:pPr>
            <a:fld id="{35AA81D1-D885-4863-8CCD-ABBDD91ECEA8}" type="slidenum">
              <a:rPr lang="en-US"/>
              <a:pPr>
                <a:defRPr/>
              </a:pPr>
              <a:t>‹#›</a:t>
            </a:fld>
            <a:endParaRPr lang="en-US">
              <a:solidFill>
                <a:schemeClr val="tx1"/>
              </a:solidFill>
              <a:latin typeface="Times" pitchFamily="18"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smtClean="0"/>
            </a:lvl1pPr>
          </a:lstStyle>
          <a:p>
            <a:pPr>
              <a:defRPr/>
            </a:pPr>
            <a:r>
              <a:rPr lang="en-US"/>
              <a:t>12.Oct. 2009</a:t>
            </a:r>
          </a:p>
        </p:txBody>
      </p:sp>
      <p:sp>
        <p:nvSpPr>
          <p:cNvPr id="8" name="Footer Placeholder 7"/>
          <p:cNvSpPr>
            <a:spLocks noGrp="1"/>
          </p:cNvSpPr>
          <p:nvPr>
            <p:ph type="ftr" sz="quarter" idx="11"/>
          </p:nvPr>
        </p:nvSpPr>
        <p:spPr/>
        <p:txBody>
          <a:bodyPr/>
          <a:lstStyle>
            <a:lvl1pPr>
              <a:defRPr smtClean="0"/>
            </a:lvl1pPr>
          </a:lstStyle>
          <a:p>
            <a:pPr>
              <a:defRPr/>
            </a:pPr>
            <a:r>
              <a:rPr lang="en-US"/>
              <a:t>SRF Mtg</a:t>
            </a:r>
          </a:p>
        </p:txBody>
      </p:sp>
      <p:sp>
        <p:nvSpPr>
          <p:cNvPr id="9" name="Slide Number Placeholder 8"/>
          <p:cNvSpPr>
            <a:spLocks noGrp="1"/>
          </p:cNvSpPr>
          <p:nvPr>
            <p:ph type="sldNum" sz="quarter" idx="12"/>
          </p:nvPr>
        </p:nvSpPr>
        <p:spPr/>
        <p:txBody>
          <a:bodyPr/>
          <a:lstStyle>
            <a:lvl1pPr>
              <a:defRPr smtClean="0"/>
            </a:lvl1pPr>
          </a:lstStyle>
          <a:p>
            <a:pPr>
              <a:defRPr/>
            </a:pPr>
            <a:fld id="{A0A89308-3C1E-43AF-8291-F594BEEDE9EB}" type="slidenum">
              <a:rPr lang="en-US"/>
              <a:pPr>
                <a:defRPr/>
              </a:pPr>
              <a:t>‹#›</a:t>
            </a:fld>
            <a:endParaRPr lang="en-US">
              <a:solidFill>
                <a:schemeClr val="tx1"/>
              </a:solidFill>
              <a:latin typeface="Times" pitchFamily="18"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smtClean="0"/>
            </a:lvl1pPr>
          </a:lstStyle>
          <a:p>
            <a:pPr>
              <a:defRPr/>
            </a:pPr>
            <a:r>
              <a:rPr lang="en-US"/>
              <a:t>12.Oct. 2009</a:t>
            </a:r>
          </a:p>
        </p:txBody>
      </p:sp>
      <p:sp>
        <p:nvSpPr>
          <p:cNvPr id="4" name="Footer Placeholder 3"/>
          <p:cNvSpPr>
            <a:spLocks noGrp="1"/>
          </p:cNvSpPr>
          <p:nvPr>
            <p:ph type="ftr" sz="quarter" idx="11"/>
          </p:nvPr>
        </p:nvSpPr>
        <p:spPr/>
        <p:txBody>
          <a:bodyPr/>
          <a:lstStyle>
            <a:lvl1pPr>
              <a:defRPr smtClean="0"/>
            </a:lvl1pPr>
          </a:lstStyle>
          <a:p>
            <a:pPr>
              <a:defRPr/>
            </a:pPr>
            <a:r>
              <a:rPr lang="en-US"/>
              <a:t>SRF Mtg</a:t>
            </a:r>
          </a:p>
        </p:txBody>
      </p:sp>
      <p:sp>
        <p:nvSpPr>
          <p:cNvPr id="5" name="Slide Number Placeholder 4"/>
          <p:cNvSpPr>
            <a:spLocks noGrp="1"/>
          </p:cNvSpPr>
          <p:nvPr>
            <p:ph type="sldNum" sz="quarter" idx="12"/>
          </p:nvPr>
        </p:nvSpPr>
        <p:spPr/>
        <p:txBody>
          <a:bodyPr/>
          <a:lstStyle>
            <a:lvl1pPr>
              <a:defRPr smtClean="0"/>
            </a:lvl1pPr>
          </a:lstStyle>
          <a:p>
            <a:pPr>
              <a:defRPr/>
            </a:pPr>
            <a:fld id="{A5BFB1C1-3671-48F3-962F-7BD31AB30E88}" type="slidenum">
              <a:rPr lang="en-US"/>
              <a:pPr>
                <a:defRPr/>
              </a:pPr>
              <a:t>‹#›</a:t>
            </a:fld>
            <a:endParaRPr lang="en-US">
              <a:solidFill>
                <a:schemeClr val="tx1"/>
              </a:solidFill>
              <a:latin typeface="Times" pitchFamily="18"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smtClean="0"/>
            </a:lvl1pPr>
          </a:lstStyle>
          <a:p>
            <a:pPr>
              <a:defRPr/>
            </a:pPr>
            <a:r>
              <a:rPr lang="en-US"/>
              <a:t>12.Oct. 2009</a:t>
            </a:r>
          </a:p>
        </p:txBody>
      </p:sp>
      <p:sp>
        <p:nvSpPr>
          <p:cNvPr id="3" name="Footer Placeholder 2"/>
          <p:cNvSpPr>
            <a:spLocks noGrp="1"/>
          </p:cNvSpPr>
          <p:nvPr>
            <p:ph type="ftr" sz="quarter" idx="11"/>
          </p:nvPr>
        </p:nvSpPr>
        <p:spPr/>
        <p:txBody>
          <a:bodyPr/>
          <a:lstStyle>
            <a:lvl1pPr>
              <a:defRPr smtClean="0"/>
            </a:lvl1pPr>
          </a:lstStyle>
          <a:p>
            <a:pPr>
              <a:defRPr/>
            </a:pPr>
            <a:r>
              <a:rPr lang="en-US"/>
              <a:t>SRF Mtg</a:t>
            </a:r>
          </a:p>
        </p:txBody>
      </p:sp>
      <p:sp>
        <p:nvSpPr>
          <p:cNvPr id="4" name="Slide Number Placeholder 3"/>
          <p:cNvSpPr>
            <a:spLocks noGrp="1"/>
          </p:cNvSpPr>
          <p:nvPr>
            <p:ph type="sldNum" sz="quarter" idx="12"/>
          </p:nvPr>
        </p:nvSpPr>
        <p:spPr/>
        <p:txBody>
          <a:bodyPr/>
          <a:lstStyle>
            <a:lvl1pPr>
              <a:defRPr smtClean="0"/>
            </a:lvl1pPr>
          </a:lstStyle>
          <a:p>
            <a:pPr>
              <a:defRPr/>
            </a:pPr>
            <a:fld id="{229D3DE1-74CB-4128-9507-FE80B3438E24}" type="slidenum">
              <a:rPr lang="en-US"/>
              <a:pPr>
                <a:defRPr/>
              </a:pPr>
              <a:t>‹#›</a:t>
            </a:fld>
            <a:endParaRPr lang="en-US">
              <a:solidFill>
                <a:schemeClr val="tx1"/>
              </a:solidFill>
              <a:latin typeface="Times" pitchFamily="18"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smtClean="0"/>
            </a:lvl1pPr>
          </a:lstStyle>
          <a:p>
            <a:pPr>
              <a:defRPr/>
            </a:pPr>
            <a:r>
              <a:rPr lang="en-US"/>
              <a:t>12.Oct. 2009</a:t>
            </a:r>
          </a:p>
        </p:txBody>
      </p:sp>
      <p:sp>
        <p:nvSpPr>
          <p:cNvPr id="6" name="Footer Placeholder 5"/>
          <p:cNvSpPr>
            <a:spLocks noGrp="1"/>
          </p:cNvSpPr>
          <p:nvPr>
            <p:ph type="ftr" sz="quarter" idx="11"/>
          </p:nvPr>
        </p:nvSpPr>
        <p:spPr/>
        <p:txBody>
          <a:bodyPr/>
          <a:lstStyle>
            <a:lvl1pPr>
              <a:defRPr smtClean="0"/>
            </a:lvl1pPr>
          </a:lstStyle>
          <a:p>
            <a:pPr>
              <a:defRPr/>
            </a:pPr>
            <a:r>
              <a:rPr lang="en-US"/>
              <a:t>SRF Mtg</a:t>
            </a:r>
          </a:p>
        </p:txBody>
      </p:sp>
      <p:sp>
        <p:nvSpPr>
          <p:cNvPr id="7" name="Slide Number Placeholder 6"/>
          <p:cNvSpPr>
            <a:spLocks noGrp="1"/>
          </p:cNvSpPr>
          <p:nvPr>
            <p:ph type="sldNum" sz="quarter" idx="12"/>
          </p:nvPr>
        </p:nvSpPr>
        <p:spPr/>
        <p:txBody>
          <a:bodyPr/>
          <a:lstStyle>
            <a:lvl1pPr>
              <a:defRPr smtClean="0"/>
            </a:lvl1pPr>
          </a:lstStyle>
          <a:p>
            <a:pPr>
              <a:defRPr/>
            </a:pPr>
            <a:fld id="{1CD0DFFE-04C9-42D8-99CA-EEEFD7A799C8}" type="slidenum">
              <a:rPr lang="en-US"/>
              <a:pPr>
                <a:defRPr/>
              </a:pPr>
              <a:t>‹#›</a:t>
            </a:fld>
            <a:endParaRPr lang="en-US">
              <a:solidFill>
                <a:schemeClr val="tx1"/>
              </a:solidFill>
              <a:latin typeface="Times" pitchFamily="18"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smtClean="0"/>
            </a:lvl1pPr>
          </a:lstStyle>
          <a:p>
            <a:pPr>
              <a:defRPr/>
            </a:pPr>
            <a:r>
              <a:rPr lang="en-US"/>
              <a:t>12.Oct. 2009</a:t>
            </a:r>
          </a:p>
        </p:txBody>
      </p:sp>
      <p:sp>
        <p:nvSpPr>
          <p:cNvPr id="6" name="Footer Placeholder 5"/>
          <p:cNvSpPr>
            <a:spLocks noGrp="1"/>
          </p:cNvSpPr>
          <p:nvPr>
            <p:ph type="ftr" sz="quarter" idx="11"/>
          </p:nvPr>
        </p:nvSpPr>
        <p:spPr/>
        <p:txBody>
          <a:bodyPr/>
          <a:lstStyle>
            <a:lvl1pPr>
              <a:defRPr smtClean="0"/>
            </a:lvl1pPr>
          </a:lstStyle>
          <a:p>
            <a:pPr>
              <a:defRPr/>
            </a:pPr>
            <a:r>
              <a:rPr lang="en-US"/>
              <a:t>SRF Mtg</a:t>
            </a:r>
          </a:p>
        </p:txBody>
      </p:sp>
      <p:sp>
        <p:nvSpPr>
          <p:cNvPr id="7" name="Slide Number Placeholder 6"/>
          <p:cNvSpPr>
            <a:spLocks noGrp="1"/>
          </p:cNvSpPr>
          <p:nvPr>
            <p:ph type="sldNum" sz="quarter" idx="12"/>
          </p:nvPr>
        </p:nvSpPr>
        <p:spPr/>
        <p:txBody>
          <a:bodyPr/>
          <a:lstStyle>
            <a:lvl1pPr>
              <a:defRPr smtClean="0"/>
            </a:lvl1pPr>
          </a:lstStyle>
          <a:p>
            <a:pPr>
              <a:defRPr/>
            </a:pPr>
            <a:fld id="{A6CC62DC-9CB2-409E-9187-5982B55ED451}" type="slidenum">
              <a:rPr lang="en-US"/>
              <a:pPr>
                <a:defRPr/>
              </a:pPr>
              <a:t>‹#›</a:t>
            </a:fld>
            <a:endParaRPr lang="en-US">
              <a:solidFill>
                <a:schemeClr val="tx1"/>
              </a:solidFill>
              <a:latin typeface="Times" pitchFamily="18"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0"/>
            <a:ext cx="70104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143000"/>
            <a:ext cx="7772400" cy="5181600"/>
          </a:xfrm>
          <a:prstGeom prst="rect">
            <a:avLst/>
          </a:prstGeom>
          <a:noFill/>
          <a:ln w="19050">
            <a:solidFill>
              <a:srgbClr val="006600"/>
            </a:solid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477000"/>
            <a:ext cx="19050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b="1" smtClean="0">
                <a:solidFill>
                  <a:srgbClr val="800000"/>
                </a:solidFill>
                <a:latin typeface="+mj-lt"/>
              </a:defRPr>
            </a:lvl1pPr>
          </a:lstStyle>
          <a:p>
            <a:pPr>
              <a:defRPr/>
            </a:pPr>
            <a:r>
              <a:rPr lang="en-US"/>
              <a:t>12.Oct. 2009</a:t>
            </a:r>
          </a:p>
        </p:txBody>
      </p:sp>
      <p:sp>
        <p:nvSpPr>
          <p:cNvPr id="1029" name="Rectangle 5"/>
          <p:cNvSpPr>
            <a:spLocks noGrp="1" noChangeArrowheads="1"/>
          </p:cNvSpPr>
          <p:nvPr>
            <p:ph type="ftr" sz="quarter" idx="3"/>
          </p:nvPr>
        </p:nvSpPr>
        <p:spPr bwMode="auto">
          <a:xfrm>
            <a:off x="2819400" y="6477000"/>
            <a:ext cx="36576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b="1" smtClean="0">
                <a:solidFill>
                  <a:srgbClr val="800000"/>
                </a:solidFill>
                <a:latin typeface="+mj-lt"/>
              </a:defRPr>
            </a:lvl1pPr>
          </a:lstStyle>
          <a:p>
            <a:pPr>
              <a:defRPr/>
            </a:pPr>
            <a:r>
              <a:rPr lang="en-US"/>
              <a:t>SRF Mtg</a:t>
            </a:r>
          </a:p>
        </p:txBody>
      </p:sp>
      <p:sp>
        <p:nvSpPr>
          <p:cNvPr id="1030" name="Rectangle 6"/>
          <p:cNvSpPr>
            <a:spLocks noGrp="1" noChangeArrowheads="1"/>
          </p:cNvSpPr>
          <p:nvPr>
            <p:ph type="sldNum" sz="quarter" idx="4"/>
          </p:nvPr>
        </p:nvSpPr>
        <p:spPr bwMode="auto">
          <a:xfrm>
            <a:off x="6781800" y="6477000"/>
            <a:ext cx="19050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b="1" smtClean="0">
                <a:solidFill>
                  <a:srgbClr val="800000"/>
                </a:solidFill>
                <a:latin typeface="+mj-lt"/>
              </a:defRPr>
            </a:lvl1pPr>
          </a:lstStyle>
          <a:p>
            <a:pPr>
              <a:defRPr/>
            </a:pPr>
            <a:fld id="{64D666D8-DA6E-4A78-9925-64C2FF0C0E8C}" type="slidenum">
              <a:rPr lang="en-US"/>
              <a:pPr>
                <a:defRPr/>
              </a:pPr>
              <a:t>‹#›</a:t>
            </a:fld>
            <a:endParaRPr lang="en-US">
              <a:latin typeface="Times" pitchFamily="18" charset="0"/>
            </a:endParaRPr>
          </a:p>
        </p:txBody>
      </p:sp>
      <p:sp>
        <p:nvSpPr>
          <p:cNvPr id="1031" name="Line 7"/>
          <p:cNvSpPr>
            <a:spLocks noChangeShapeType="1"/>
          </p:cNvSpPr>
          <p:nvPr/>
        </p:nvSpPr>
        <p:spPr bwMode="auto">
          <a:xfrm>
            <a:off x="381000" y="6477000"/>
            <a:ext cx="8382000" cy="0"/>
          </a:xfrm>
          <a:prstGeom prst="line">
            <a:avLst/>
          </a:prstGeom>
          <a:noFill/>
          <a:ln w="19050">
            <a:solidFill>
              <a:srgbClr val="800000"/>
            </a:solidFill>
            <a:round/>
            <a:headEnd/>
            <a:tailEnd/>
          </a:ln>
          <a:effectLst/>
        </p:spPr>
        <p:txBody>
          <a:bodyPr wrap="none" anchor="ctr"/>
          <a:lstStyle/>
          <a:p>
            <a:pPr>
              <a:defRPr/>
            </a:pPr>
            <a:endParaRPr lang="en-US"/>
          </a:p>
        </p:txBody>
      </p:sp>
      <p:sp>
        <p:nvSpPr>
          <p:cNvPr id="1032" name="Rectangle 8"/>
          <p:cNvSpPr>
            <a:spLocks noChangeArrowheads="1"/>
          </p:cNvSpPr>
          <p:nvPr/>
        </p:nvSpPr>
        <p:spPr bwMode="auto">
          <a:xfrm>
            <a:off x="76200" y="838200"/>
            <a:ext cx="8458200" cy="76200"/>
          </a:xfrm>
          <a:prstGeom prst="rect">
            <a:avLst/>
          </a:prstGeom>
          <a:solidFill>
            <a:srgbClr val="0000FF"/>
          </a:solidFill>
          <a:ln w="9525">
            <a:solidFill>
              <a:schemeClr val="tx1"/>
            </a:solidFill>
            <a:miter lim="800000"/>
            <a:headEnd/>
            <a:tailEnd/>
          </a:ln>
          <a:effectLst/>
        </p:spPr>
        <p:txBody>
          <a:bodyPr wrap="none" anchor="ctr"/>
          <a:lstStyle/>
          <a:p>
            <a:pPr>
              <a:defRPr/>
            </a:pPr>
            <a:endParaRPr lang="en-US"/>
          </a:p>
        </p:txBody>
      </p:sp>
      <p:sp>
        <p:nvSpPr>
          <p:cNvPr id="1033" name="Rectangle 9"/>
          <p:cNvSpPr>
            <a:spLocks noChangeArrowheads="1"/>
          </p:cNvSpPr>
          <p:nvPr/>
        </p:nvSpPr>
        <p:spPr bwMode="auto">
          <a:xfrm>
            <a:off x="381000" y="990600"/>
            <a:ext cx="8458200" cy="76200"/>
          </a:xfrm>
          <a:prstGeom prst="rect">
            <a:avLst/>
          </a:prstGeom>
          <a:solidFill>
            <a:srgbClr val="3399FF"/>
          </a:solidFill>
          <a:ln w="9525">
            <a:solidFill>
              <a:schemeClr val="tx1"/>
            </a:solidFill>
            <a:miter lim="800000"/>
            <a:headEnd/>
            <a:tailEnd/>
          </a:ln>
          <a:effectLst/>
        </p:spPr>
        <p:txBody>
          <a:bodyPr wrap="none" anchor="ctr"/>
          <a:lstStyle/>
          <a:p>
            <a:pPr>
              <a:defRPr/>
            </a:pPr>
            <a:endParaRPr lang="en-US"/>
          </a:p>
        </p:txBody>
      </p:sp>
      <p:pic>
        <p:nvPicPr>
          <p:cNvPr id="1034" name="Picture 15" descr="1024_greendot_divider"/>
          <p:cNvPicPr>
            <a:picLocks noChangeAspect="1" noChangeArrowheads="1"/>
          </p:cNvPicPr>
          <p:nvPr/>
        </p:nvPicPr>
        <p:blipFill>
          <a:blip r:embed="rId13"/>
          <a:srcRect/>
          <a:stretch>
            <a:fillRect/>
          </a:stretch>
        </p:blipFill>
        <p:spPr bwMode="auto">
          <a:xfrm>
            <a:off x="914400" y="685800"/>
            <a:ext cx="7848600" cy="153988"/>
          </a:xfrm>
          <a:prstGeom prst="rect">
            <a:avLst/>
          </a:prstGeom>
          <a:noFill/>
          <a:ln w="9525">
            <a:noFill/>
            <a:miter lim="800000"/>
            <a:headEnd/>
            <a:tailEnd/>
          </a:ln>
        </p:spPr>
      </p:pic>
      <p:pic>
        <p:nvPicPr>
          <p:cNvPr id="1035" name="Picture 16"/>
          <p:cNvPicPr>
            <a:picLocks noChangeAspect="1" noChangeArrowheads="1"/>
          </p:cNvPicPr>
          <p:nvPr/>
        </p:nvPicPr>
        <p:blipFill>
          <a:blip r:embed="rId14"/>
          <a:srcRect/>
          <a:stretch>
            <a:fillRect/>
          </a:stretch>
        </p:blipFill>
        <p:spPr bwMode="auto">
          <a:xfrm>
            <a:off x="8153400" y="0"/>
            <a:ext cx="815975" cy="8382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hf hdr="0"/>
  <p:txStyles>
    <p:titleStyle>
      <a:lvl1pPr algn="ctr" rtl="0" eaLnBrk="0" fontAlgn="base" hangingPunct="0">
        <a:spcBef>
          <a:spcPct val="0"/>
        </a:spcBef>
        <a:spcAft>
          <a:spcPct val="0"/>
        </a:spcAft>
        <a:defRPr sz="3600" b="1">
          <a:solidFill>
            <a:srgbClr val="008000"/>
          </a:solidFill>
          <a:latin typeface="+mj-lt"/>
          <a:ea typeface="+mj-ea"/>
          <a:cs typeface="+mj-cs"/>
        </a:defRPr>
      </a:lvl1pPr>
      <a:lvl2pPr algn="ctr" rtl="0" eaLnBrk="0" fontAlgn="base" hangingPunct="0">
        <a:spcBef>
          <a:spcPct val="0"/>
        </a:spcBef>
        <a:spcAft>
          <a:spcPct val="0"/>
        </a:spcAft>
        <a:defRPr sz="3600" b="1">
          <a:solidFill>
            <a:srgbClr val="008000"/>
          </a:solidFill>
          <a:latin typeface="Arial Rounded MT Bold" pitchFamily="34" charset="0"/>
        </a:defRPr>
      </a:lvl2pPr>
      <a:lvl3pPr algn="ctr" rtl="0" eaLnBrk="0" fontAlgn="base" hangingPunct="0">
        <a:spcBef>
          <a:spcPct val="0"/>
        </a:spcBef>
        <a:spcAft>
          <a:spcPct val="0"/>
        </a:spcAft>
        <a:defRPr sz="3600" b="1">
          <a:solidFill>
            <a:srgbClr val="008000"/>
          </a:solidFill>
          <a:latin typeface="Arial Rounded MT Bold" pitchFamily="34" charset="0"/>
        </a:defRPr>
      </a:lvl3pPr>
      <a:lvl4pPr algn="ctr" rtl="0" eaLnBrk="0" fontAlgn="base" hangingPunct="0">
        <a:spcBef>
          <a:spcPct val="0"/>
        </a:spcBef>
        <a:spcAft>
          <a:spcPct val="0"/>
        </a:spcAft>
        <a:defRPr sz="3600" b="1">
          <a:solidFill>
            <a:srgbClr val="008000"/>
          </a:solidFill>
          <a:latin typeface="Arial Rounded MT Bold" pitchFamily="34" charset="0"/>
        </a:defRPr>
      </a:lvl4pPr>
      <a:lvl5pPr algn="ctr" rtl="0" eaLnBrk="0" fontAlgn="base" hangingPunct="0">
        <a:spcBef>
          <a:spcPct val="0"/>
        </a:spcBef>
        <a:spcAft>
          <a:spcPct val="0"/>
        </a:spcAft>
        <a:defRPr sz="3600" b="1">
          <a:solidFill>
            <a:srgbClr val="008000"/>
          </a:solidFill>
          <a:latin typeface="Arial Rounded MT Bold" pitchFamily="34" charset="0"/>
        </a:defRPr>
      </a:lvl5pPr>
      <a:lvl6pPr marL="457200" algn="ctr" rtl="0" eaLnBrk="0" fontAlgn="base" hangingPunct="0">
        <a:spcBef>
          <a:spcPct val="0"/>
        </a:spcBef>
        <a:spcAft>
          <a:spcPct val="0"/>
        </a:spcAft>
        <a:defRPr sz="3600" b="1">
          <a:solidFill>
            <a:srgbClr val="008000"/>
          </a:solidFill>
          <a:latin typeface="Arial Rounded MT Bold" pitchFamily="34" charset="0"/>
        </a:defRPr>
      </a:lvl6pPr>
      <a:lvl7pPr marL="914400" algn="ctr" rtl="0" eaLnBrk="0" fontAlgn="base" hangingPunct="0">
        <a:spcBef>
          <a:spcPct val="0"/>
        </a:spcBef>
        <a:spcAft>
          <a:spcPct val="0"/>
        </a:spcAft>
        <a:defRPr sz="3600" b="1">
          <a:solidFill>
            <a:srgbClr val="008000"/>
          </a:solidFill>
          <a:latin typeface="Arial Rounded MT Bold" pitchFamily="34" charset="0"/>
        </a:defRPr>
      </a:lvl7pPr>
      <a:lvl8pPr marL="1371600" algn="ctr" rtl="0" eaLnBrk="0" fontAlgn="base" hangingPunct="0">
        <a:spcBef>
          <a:spcPct val="0"/>
        </a:spcBef>
        <a:spcAft>
          <a:spcPct val="0"/>
        </a:spcAft>
        <a:defRPr sz="3600" b="1">
          <a:solidFill>
            <a:srgbClr val="008000"/>
          </a:solidFill>
          <a:latin typeface="Arial Rounded MT Bold" pitchFamily="34" charset="0"/>
        </a:defRPr>
      </a:lvl8pPr>
      <a:lvl9pPr marL="1828800" algn="ctr" rtl="0" eaLnBrk="0" fontAlgn="base" hangingPunct="0">
        <a:spcBef>
          <a:spcPct val="0"/>
        </a:spcBef>
        <a:spcAft>
          <a:spcPct val="0"/>
        </a:spcAft>
        <a:defRPr sz="3600" b="1">
          <a:solidFill>
            <a:srgbClr val="008000"/>
          </a:solidFill>
          <a:latin typeface="Arial Rounded MT Bold" pitchFamily="34"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b="1">
          <a:solidFill>
            <a:srgbClr val="000099"/>
          </a:solidFill>
          <a:latin typeface="+mn-lt"/>
        </a:defRPr>
      </a:lvl2pPr>
      <a:lvl3pPr marL="1143000" indent="-228600" algn="l" rtl="0" eaLnBrk="0" fontAlgn="base" hangingPunct="0">
        <a:spcBef>
          <a:spcPct val="20000"/>
        </a:spcBef>
        <a:spcAft>
          <a:spcPct val="0"/>
        </a:spcAft>
        <a:buChar char="•"/>
        <a:defRPr b="1">
          <a:solidFill>
            <a:srgbClr val="378614"/>
          </a:solidFill>
          <a:latin typeface="+mn-lt"/>
        </a:defRPr>
      </a:lvl3pPr>
      <a:lvl4pPr marL="1600200" indent="-228600" algn="l" rtl="0" eaLnBrk="0" fontAlgn="base" hangingPunct="0">
        <a:spcBef>
          <a:spcPct val="20000"/>
        </a:spcBef>
        <a:spcAft>
          <a:spcPct val="0"/>
        </a:spcAft>
        <a:buChar char="–"/>
        <a:defRPr sz="1600" b="1">
          <a:solidFill>
            <a:schemeClr val="tx1"/>
          </a:solidFill>
          <a:latin typeface="+mn-lt"/>
        </a:defRPr>
      </a:lvl4pPr>
      <a:lvl5pPr marL="2057400" indent="-228600" algn="l" rtl="0" eaLnBrk="0" fontAlgn="base" hangingPunct="0">
        <a:spcBef>
          <a:spcPct val="20000"/>
        </a:spcBef>
        <a:spcAft>
          <a:spcPct val="0"/>
        </a:spcAft>
        <a:buChar char="»"/>
        <a:defRPr sz="1000" b="1">
          <a:solidFill>
            <a:schemeClr val="tx1"/>
          </a:solidFill>
          <a:latin typeface="+mn-lt"/>
        </a:defRPr>
      </a:lvl5pPr>
      <a:lvl6pPr marL="2514600" indent="-228600" algn="l" rtl="0" eaLnBrk="0" fontAlgn="base" hangingPunct="0">
        <a:spcBef>
          <a:spcPct val="20000"/>
        </a:spcBef>
        <a:spcAft>
          <a:spcPct val="0"/>
        </a:spcAft>
        <a:buChar char="»"/>
        <a:defRPr sz="1000" b="1">
          <a:solidFill>
            <a:schemeClr val="tx1"/>
          </a:solidFill>
          <a:latin typeface="+mn-lt"/>
        </a:defRPr>
      </a:lvl6pPr>
      <a:lvl7pPr marL="2971800" indent="-228600" algn="l" rtl="0" eaLnBrk="0" fontAlgn="base" hangingPunct="0">
        <a:spcBef>
          <a:spcPct val="20000"/>
        </a:spcBef>
        <a:spcAft>
          <a:spcPct val="0"/>
        </a:spcAft>
        <a:buChar char="»"/>
        <a:defRPr sz="1000" b="1">
          <a:solidFill>
            <a:schemeClr val="tx1"/>
          </a:solidFill>
          <a:latin typeface="+mn-lt"/>
        </a:defRPr>
      </a:lvl7pPr>
      <a:lvl8pPr marL="3429000" indent="-228600" algn="l" rtl="0" eaLnBrk="0" fontAlgn="base" hangingPunct="0">
        <a:spcBef>
          <a:spcPct val="20000"/>
        </a:spcBef>
        <a:spcAft>
          <a:spcPct val="0"/>
        </a:spcAft>
        <a:buChar char="»"/>
        <a:defRPr sz="1000" b="1">
          <a:solidFill>
            <a:schemeClr val="tx1"/>
          </a:solidFill>
          <a:latin typeface="+mn-lt"/>
        </a:defRPr>
      </a:lvl8pPr>
      <a:lvl9pPr marL="3886200" indent="-228600" algn="l" rtl="0" eaLnBrk="0" fontAlgn="base" hangingPunct="0">
        <a:spcBef>
          <a:spcPct val="20000"/>
        </a:spcBef>
        <a:spcAft>
          <a:spcPct val="0"/>
        </a:spcAft>
        <a:buChar char="»"/>
        <a:defRPr sz="1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chart" Target="../charts/chart7.xml"/></Relationships>
</file>

<file path=ppt/slides/_rels/slide13.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8.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package" Target="../embeddings/Microsoft_Office_Excel_Worksheet1.xlsx"/></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chart" Target="../charts/chart12.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subTitle" idx="1"/>
          </p:nvPr>
        </p:nvSpPr>
        <p:spPr>
          <a:xfrm>
            <a:off x="304800" y="1609165"/>
            <a:ext cx="8534400" cy="1676400"/>
          </a:xfrm>
          <a:solidFill>
            <a:schemeClr val="bg1"/>
          </a:solidFill>
        </p:spPr>
        <p:txBody>
          <a:bodyPr/>
          <a:lstStyle/>
          <a:p>
            <a:pPr>
              <a:lnSpc>
                <a:spcPct val="90000"/>
              </a:lnSpc>
              <a:spcBef>
                <a:spcPct val="0"/>
              </a:spcBef>
            </a:pPr>
            <a:r>
              <a:rPr lang="en-US" sz="3200" b="0" dirty="0" smtClean="0">
                <a:solidFill>
                  <a:srgbClr val="008000"/>
                </a:solidFill>
                <a:latin typeface="Arial Rounded MT Bold" pitchFamily="34" charset="0"/>
              </a:rPr>
              <a:t>Recent 9-Cell Cavity Test Results</a:t>
            </a:r>
          </a:p>
        </p:txBody>
      </p:sp>
      <p:sp>
        <p:nvSpPr>
          <p:cNvPr id="13315" name="Text Box 16"/>
          <p:cNvSpPr txBox="1">
            <a:spLocks noChangeArrowheads="1"/>
          </p:cNvSpPr>
          <p:nvPr/>
        </p:nvSpPr>
        <p:spPr bwMode="auto">
          <a:xfrm>
            <a:off x="731520" y="3899034"/>
            <a:ext cx="7613583" cy="830997"/>
          </a:xfrm>
          <a:prstGeom prst="rect">
            <a:avLst/>
          </a:prstGeom>
          <a:noFill/>
          <a:ln w="28575">
            <a:noFill/>
            <a:miter lim="800000"/>
            <a:headEnd/>
            <a:tailEnd/>
          </a:ln>
        </p:spPr>
        <p:txBody>
          <a:bodyPr wrap="square">
            <a:spAutoFit/>
          </a:bodyPr>
          <a:lstStyle/>
          <a:p>
            <a:pPr algn="ctr"/>
            <a:r>
              <a:rPr lang="en-US" dirty="0"/>
              <a:t>Joe </a:t>
            </a:r>
            <a:r>
              <a:rPr lang="en-US" dirty="0" smtClean="0"/>
              <a:t>Ozelis</a:t>
            </a:r>
            <a:endParaRPr lang="en-US" dirty="0"/>
          </a:p>
          <a:p>
            <a:pPr algn="ctr"/>
            <a:r>
              <a:rPr lang="en-US" dirty="0" smtClean="0"/>
              <a:t>Fermilab/TD/T&amp;I</a:t>
            </a:r>
            <a:endParaRPr lang="en-US" dirty="0"/>
          </a:p>
        </p:txBody>
      </p:sp>
      <p:sp>
        <p:nvSpPr>
          <p:cNvPr id="13316" name="Text Box 18"/>
          <p:cNvSpPr txBox="1">
            <a:spLocks noChangeArrowheads="1"/>
          </p:cNvSpPr>
          <p:nvPr/>
        </p:nvSpPr>
        <p:spPr bwMode="auto">
          <a:xfrm>
            <a:off x="3460376" y="5562600"/>
            <a:ext cx="2408030" cy="584775"/>
          </a:xfrm>
          <a:prstGeom prst="rect">
            <a:avLst/>
          </a:prstGeom>
          <a:noFill/>
          <a:ln w="9525">
            <a:noFill/>
            <a:miter lim="800000"/>
            <a:headEnd/>
            <a:tailEnd/>
          </a:ln>
        </p:spPr>
        <p:txBody>
          <a:bodyPr wrap="none">
            <a:spAutoFit/>
          </a:bodyPr>
          <a:lstStyle/>
          <a:p>
            <a:pPr algn="ctr"/>
            <a:r>
              <a:rPr lang="en-US" sz="1600" dirty="0" smtClean="0"/>
              <a:t>SRF Integration Meeting</a:t>
            </a:r>
            <a:endParaRPr lang="en-US" sz="1600" dirty="0"/>
          </a:p>
          <a:p>
            <a:pPr algn="ctr"/>
            <a:r>
              <a:rPr lang="en-US" sz="1600" dirty="0" smtClean="0"/>
              <a:t>May 24th, 2010</a:t>
            </a:r>
            <a:endParaRPr lang="en-US" sz="16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E0C2DC6F-5BB9-4924-A376-7DCFD569E7A0}" type="slidenum">
              <a:rPr lang="en-US"/>
              <a:pPr>
                <a:defRPr/>
              </a:pPr>
              <a:t>10</a:t>
            </a:fld>
            <a:endParaRPr lang="en-US" dirty="0">
              <a:solidFill>
                <a:schemeClr val="tx1"/>
              </a:solidFill>
              <a:latin typeface="Times" pitchFamily="18" charset="0"/>
            </a:endParaRPr>
          </a:p>
        </p:txBody>
      </p:sp>
      <p:sp>
        <p:nvSpPr>
          <p:cNvPr id="18437" name="Rectangle 2"/>
          <p:cNvSpPr>
            <a:spLocks noGrp="1" noChangeArrowheads="1"/>
          </p:cNvSpPr>
          <p:nvPr>
            <p:ph type="title"/>
          </p:nvPr>
        </p:nvSpPr>
        <p:spPr>
          <a:xfrm>
            <a:off x="311150" y="0"/>
            <a:ext cx="8153400" cy="685800"/>
          </a:xfrm>
        </p:spPr>
        <p:txBody>
          <a:bodyPr/>
          <a:lstStyle/>
          <a:p>
            <a:r>
              <a:rPr lang="en-US" sz="2400" dirty="0" smtClean="0"/>
              <a:t>Cavity Performance : TB9RI026</a:t>
            </a:r>
          </a:p>
        </p:txBody>
      </p:sp>
      <p:pic>
        <p:nvPicPr>
          <p:cNvPr id="18442" name="Picture 10" descr="logo_transparent_bg"/>
          <p:cNvPicPr>
            <a:picLocks noChangeAspect="1" noChangeArrowheads="1"/>
          </p:cNvPicPr>
          <p:nvPr/>
        </p:nvPicPr>
        <p:blipFill>
          <a:blip r:embed="rId2"/>
          <a:srcRect/>
          <a:stretch>
            <a:fillRect/>
          </a:stretch>
        </p:blipFill>
        <p:spPr bwMode="auto">
          <a:xfrm>
            <a:off x="192088" y="82550"/>
            <a:ext cx="914400" cy="596900"/>
          </a:xfrm>
          <a:prstGeom prst="rect">
            <a:avLst/>
          </a:prstGeom>
          <a:noFill/>
        </p:spPr>
      </p:pic>
      <p:sp>
        <p:nvSpPr>
          <p:cNvPr id="4" name="Date Placeholder 3"/>
          <p:cNvSpPr txBox="1">
            <a:spLocks noGrp="1"/>
          </p:cNvSpPr>
          <p:nvPr/>
        </p:nvSpPr>
        <p:spPr bwMode="auto">
          <a:xfrm>
            <a:off x="685800" y="6477000"/>
            <a:ext cx="1905000" cy="304800"/>
          </a:xfrm>
          <a:prstGeom prst="rect">
            <a:avLst/>
          </a:prstGeom>
          <a:noFill/>
          <a:ln>
            <a:miter lim="800000"/>
            <a:headEnd/>
            <a:tailEnd/>
          </a:ln>
        </p:spPr>
        <p:txBody>
          <a:bodyPr/>
          <a:lstStyle/>
          <a:p>
            <a:r>
              <a:rPr lang="en-US" sz="1000" b="1" dirty="0" smtClean="0">
                <a:solidFill>
                  <a:srgbClr val="800000"/>
                </a:solidFill>
                <a:latin typeface="Arial Rounded MT Bold" pitchFamily="34" charset="0"/>
              </a:rPr>
              <a:t>May 24,  2010</a:t>
            </a:r>
            <a:endParaRPr lang="en-US" sz="1000" b="1" dirty="0">
              <a:solidFill>
                <a:srgbClr val="800000"/>
              </a:solidFill>
              <a:latin typeface="Arial Rounded MT Bold" pitchFamily="34" charset="0"/>
            </a:endParaRPr>
          </a:p>
        </p:txBody>
      </p:sp>
      <p:sp>
        <p:nvSpPr>
          <p:cNvPr id="5" name="Footer Placeholder 4"/>
          <p:cNvSpPr txBox="1">
            <a:spLocks noGrp="1"/>
          </p:cNvSpPr>
          <p:nvPr/>
        </p:nvSpPr>
        <p:spPr bwMode="auto">
          <a:xfrm>
            <a:off x="2819400" y="6477000"/>
            <a:ext cx="3657600" cy="304800"/>
          </a:xfrm>
          <a:prstGeom prst="rect">
            <a:avLst/>
          </a:prstGeom>
          <a:noFill/>
          <a:ln>
            <a:miter lim="800000"/>
            <a:headEnd/>
            <a:tailEnd/>
          </a:ln>
        </p:spPr>
        <p:txBody>
          <a:bodyPr/>
          <a:lstStyle/>
          <a:p>
            <a:pPr algn="ctr"/>
            <a:r>
              <a:rPr lang="en-US" sz="1000" b="1" dirty="0">
                <a:solidFill>
                  <a:srgbClr val="800000"/>
                </a:solidFill>
                <a:latin typeface="Arial Rounded MT Bold" pitchFamily="34" charset="0"/>
              </a:rPr>
              <a:t>J. Ozelis  </a:t>
            </a:r>
            <a:r>
              <a:rPr lang="en-US" sz="1000" b="1" dirty="0" smtClean="0">
                <a:solidFill>
                  <a:srgbClr val="800000"/>
                </a:solidFill>
                <a:latin typeface="Arial Rounded MT Bold" pitchFamily="34" charset="0"/>
              </a:rPr>
              <a:t>SRF Integration Meeting</a:t>
            </a:r>
            <a:endParaRPr lang="en-US" sz="1000" b="1" dirty="0">
              <a:solidFill>
                <a:srgbClr val="800000"/>
              </a:solidFill>
              <a:latin typeface="Arial Rounded MT Bold" pitchFamily="34" charset="0"/>
            </a:endParaRPr>
          </a:p>
        </p:txBody>
      </p:sp>
      <p:graphicFrame>
        <p:nvGraphicFramePr>
          <p:cNvPr id="9" name="Chart 8"/>
          <p:cNvGraphicFramePr>
            <a:graphicFrameLocks/>
          </p:cNvGraphicFramePr>
          <p:nvPr/>
        </p:nvGraphicFramePr>
        <p:xfrm>
          <a:off x="1859882" y="1174376"/>
          <a:ext cx="5482212" cy="3827930"/>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9"/>
          <p:cNvSpPr txBox="1"/>
          <p:nvPr/>
        </p:nvSpPr>
        <p:spPr>
          <a:xfrm>
            <a:off x="510987" y="5091953"/>
            <a:ext cx="8059271" cy="1200329"/>
          </a:xfrm>
          <a:prstGeom prst="rect">
            <a:avLst/>
          </a:prstGeom>
          <a:noFill/>
        </p:spPr>
        <p:txBody>
          <a:bodyPr wrap="square" rtlCol="0">
            <a:spAutoFit/>
          </a:bodyPr>
          <a:lstStyle/>
          <a:p>
            <a:r>
              <a:rPr lang="en-US" sz="1800" dirty="0" smtClean="0"/>
              <a:t>Initial FE onset at 25MV/m (after a few “bursts” at 20MV/m), increased with gradient until cavity reached 29MV/m. Quenched from FE at 29MV/m, then much reduced field (16-17MV/m, then down to 14MV/m) and higher FE. Cavity now limited by FE – FE increased sharply while testing.</a:t>
            </a:r>
            <a:endParaRPr lang="en-US" sz="1800" dirty="0"/>
          </a:p>
        </p:txBody>
      </p:sp>
      <p:sp>
        <p:nvSpPr>
          <p:cNvPr id="11" name="TextBox 10"/>
          <p:cNvSpPr txBox="1"/>
          <p:nvPr/>
        </p:nvSpPr>
        <p:spPr>
          <a:xfrm>
            <a:off x="259975" y="1685365"/>
            <a:ext cx="1748119" cy="646331"/>
          </a:xfrm>
          <a:prstGeom prst="rect">
            <a:avLst/>
          </a:prstGeom>
          <a:noFill/>
        </p:spPr>
        <p:txBody>
          <a:bodyPr wrap="square" rtlCol="0">
            <a:spAutoFit/>
          </a:bodyPr>
          <a:lstStyle/>
          <a:p>
            <a:r>
              <a:rPr lang="en-US" sz="1800" dirty="0" smtClean="0"/>
              <a:t>Initial low-field Q</a:t>
            </a:r>
            <a:r>
              <a:rPr lang="en-US" sz="1800" baseline="-25000" dirty="0" smtClean="0"/>
              <a:t>0</a:t>
            </a:r>
            <a:r>
              <a:rPr lang="en-US" sz="1800" dirty="0" smtClean="0"/>
              <a:t> = 1.8 x 10</a:t>
            </a:r>
            <a:r>
              <a:rPr lang="en-US" sz="1800" baseline="30000" dirty="0" smtClean="0"/>
              <a:t>10</a:t>
            </a:r>
            <a:endParaRPr lang="en-US" sz="1800" baseline="30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E0C2DC6F-5BB9-4924-A376-7DCFD569E7A0}" type="slidenum">
              <a:rPr lang="en-US"/>
              <a:pPr>
                <a:defRPr/>
              </a:pPr>
              <a:t>11</a:t>
            </a:fld>
            <a:endParaRPr lang="en-US" dirty="0">
              <a:solidFill>
                <a:schemeClr val="tx1"/>
              </a:solidFill>
              <a:latin typeface="Times" pitchFamily="18" charset="0"/>
            </a:endParaRPr>
          </a:p>
        </p:txBody>
      </p:sp>
      <p:sp>
        <p:nvSpPr>
          <p:cNvPr id="18437" name="Rectangle 2"/>
          <p:cNvSpPr>
            <a:spLocks noGrp="1" noChangeArrowheads="1"/>
          </p:cNvSpPr>
          <p:nvPr>
            <p:ph type="title"/>
          </p:nvPr>
        </p:nvSpPr>
        <p:spPr>
          <a:xfrm>
            <a:off x="311150" y="0"/>
            <a:ext cx="8153400" cy="685800"/>
          </a:xfrm>
        </p:spPr>
        <p:txBody>
          <a:bodyPr/>
          <a:lstStyle/>
          <a:p>
            <a:r>
              <a:rPr lang="en-US" sz="2400" dirty="0" smtClean="0"/>
              <a:t>Cavity Performance : TB9RI026</a:t>
            </a:r>
          </a:p>
        </p:txBody>
      </p:sp>
      <p:pic>
        <p:nvPicPr>
          <p:cNvPr id="18442" name="Picture 10" descr="logo_transparent_bg"/>
          <p:cNvPicPr>
            <a:picLocks noChangeAspect="1" noChangeArrowheads="1"/>
          </p:cNvPicPr>
          <p:nvPr/>
        </p:nvPicPr>
        <p:blipFill>
          <a:blip r:embed="rId2"/>
          <a:srcRect/>
          <a:stretch>
            <a:fillRect/>
          </a:stretch>
        </p:blipFill>
        <p:spPr bwMode="auto">
          <a:xfrm>
            <a:off x="192088" y="82550"/>
            <a:ext cx="914400" cy="596900"/>
          </a:xfrm>
          <a:prstGeom prst="rect">
            <a:avLst/>
          </a:prstGeom>
          <a:noFill/>
        </p:spPr>
      </p:pic>
      <p:sp>
        <p:nvSpPr>
          <p:cNvPr id="4" name="Date Placeholder 3"/>
          <p:cNvSpPr txBox="1">
            <a:spLocks noGrp="1"/>
          </p:cNvSpPr>
          <p:nvPr/>
        </p:nvSpPr>
        <p:spPr bwMode="auto">
          <a:xfrm>
            <a:off x="685800" y="6477000"/>
            <a:ext cx="1905000" cy="304800"/>
          </a:xfrm>
          <a:prstGeom prst="rect">
            <a:avLst/>
          </a:prstGeom>
          <a:noFill/>
          <a:ln>
            <a:miter lim="800000"/>
            <a:headEnd/>
            <a:tailEnd/>
          </a:ln>
        </p:spPr>
        <p:txBody>
          <a:bodyPr/>
          <a:lstStyle/>
          <a:p>
            <a:r>
              <a:rPr lang="en-US" sz="1000" b="1" dirty="0" smtClean="0">
                <a:solidFill>
                  <a:srgbClr val="800000"/>
                </a:solidFill>
                <a:latin typeface="Arial Rounded MT Bold" pitchFamily="34" charset="0"/>
              </a:rPr>
              <a:t>May 24,  2010</a:t>
            </a:r>
            <a:endParaRPr lang="en-US" sz="1000" b="1" dirty="0">
              <a:solidFill>
                <a:srgbClr val="800000"/>
              </a:solidFill>
              <a:latin typeface="Arial Rounded MT Bold" pitchFamily="34" charset="0"/>
            </a:endParaRPr>
          </a:p>
        </p:txBody>
      </p:sp>
      <p:sp>
        <p:nvSpPr>
          <p:cNvPr id="5" name="Footer Placeholder 4"/>
          <p:cNvSpPr txBox="1">
            <a:spLocks noGrp="1"/>
          </p:cNvSpPr>
          <p:nvPr/>
        </p:nvSpPr>
        <p:spPr bwMode="auto">
          <a:xfrm>
            <a:off x="2819400" y="6477000"/>
            <a:ext cx="3657600" cy="304800"/>
          </a:xfrm>
          <a:prstGeom prst="rect">
            <a:avLst/>
          </a:prstGeom>
          <a:noFill/>
          <a:ln>
            <a:miter lim="800000"/>
            <a:headEnd/>
            <a:tailEnd/>
          </a:ln>
        </p:spPr>
        <p:txBody>
          <a:bodyPr/>
          <a:lstStyle/>
          <a:p>
            <a:pPr algn="ctr"/>
            <a:r>
              <a:rPr lang="en-US" sz="1000" b="1" dirty="0">
                <a:solidFill>
                  <a:srgbClr val="800000"/>
                </a:solidFill>
                <a:latin typeface="Arial Rounded MT Bold" pitchFamily="34" charset="0"/>
              </a:rPr>
              <a:t>J. Ozelis  </a:t>
            </a:r>
            <a:r>
              <a:rPr lang="en-US" sz="1000" b="1" dirty="0" smtClean="0">
                <a:solidFill>
                  <a:srgbClr val="800000"/>
                </a:solidFill>
                <a:latin typeface="Arial Rounded MT Bold" pitchFamily="34" charset="0"/>
              </a:rPr>
              <a:t>SRF Integration Meeting</a:t>
            </a:r>
            <a:endParaRPr lang="en-US" sz="1000" b="1" dirty="0">
              <a:solidFill>
                <a:srgbClr val="800000"/>
              </a:solidFill>
              <a:latin typeface="Arial Rounded MT Bold" pitchFamily="34" charset="0"/>
            </a:endParaRPr>
          </a:p>
        </p:txBody>
      </p:sp>
      <p:sp>
        <p:nvSpPr>
          <p:cNvPr id="10" name="TextBox 9"/>
          <p:cNvSpPr txBox="1"/>
          <p:nvPr/>
        </p:nvSpPr>
        <p:spPr>
          <a:xfrm>
            <a:off x="636494" y="4383741"/>
            <a:ext cx="7772400" cy="1754326"/>
          </a:xfrm>
          <a:prstGeom prst="rect">
            <a:avLst/>
          </a:prstGeom>
          <a:noFill/>
        </p:spPr>
        <p:txBody>
          <a:bodyPr wrap="square" rtlCol="0">
            <a:spAutoFit/>
          </a:bodyPr>
          <a:lstStyle/>
          <a:p>
            <a:r>
              <a:rPr lang="en-US" sz="1800" dirty="0" smtClean="0"/>
              <a:t>Mode measurements show FE in all modes, least in </a:t>
            </a:r>
            <a:r>
              <a:rPr lang="en-US" sz="1800" dirty="0" smtClean="0">
                <a:latin typeface="Symbol" pitchFamily="18" charset="2"/>
              </a:rPr>
              <a:t>p</a:t>
            </a:r>
            <a:r>
              <a:rPr lang="en-US" sz="1800" dirty="0" smtClean="0"/>
              <a:t>/9 (cell 5 only), highest in 2</a:t>
            </a:r>
            <a:r>
              <a:rPr lang="en-US" sz="1800" dirty="0" smtClean="0">
                <a:latin typeface="Symbol" pitchFamily="18" charset="2"/>
              </a:rPr>
              <a:t>p</a:t>
            </a:r>
            <a:r>
              <a:rPr lang="en-US" sz="1800" dirty="0" smtClean="0"/>
              <a:t>/9 and 3</a:t>
            </a:r>
            <a:r>
              <a:rPr lang="en-US" sz="1800" dirty="0" smtClean="0">
                <a:latin typeface="Symbol" pitchFamily="18" charset="2"/>
              </a:rPr>
              <a:t>p</a:t>
            </a:r>
            <a:r>
              <a:rPr lang="en-US" sz="1800" dirty="0" smtClean="0"/>
              <a:t>/9 (cell pairs 3/7 and 2/8). Individual mode gradient limits are due to FE behavior, and not intrinsic (defect) limitations. </a:t>
            </a:r>
          </a:p>
          <a:p>
            <a:endParaRPr lang="en-US" sz="1800" dirty="0" smtClean="0"/>
          </a:p>
          <a:p>
            <a:r>
              <a:rPr lang="en-US" sz="1800" dirty="0" smtClean="0"/>
              <a:t>Some evidence of emitter processing was observed while performing mode measurements so </a:t>
            </a:r>
            <a:r>
              <a:rPr lang="en-US" sz="1800" dirty="0" smtClean="0">
                <a:latin typeface="Symbol" pitchFamily="18" charset="2"/>
              </a:rPr>
              <a:t>p</a:t>
            </a:r>
            <a:r>
              <a:rPr lang="en-US" sz="1800" dirty="0" smtClean="0"/>
              <a:t>-mode checked again…</a:t>
            </a:r>
            <a:endParaRPr lang="en-US" sz="1800" dirty="0"/>
          </a:p>
        </p:txBody>
      </p:sp>
      <p:graphicFrame>
        <p:nvGraphicFramePr>
          <p:cNvPr id="11" name="Chart 10"/>
          <p:cNvGraphicFramePr/>
          <p:nvPr/>
        </p:nvGraphicFramePr>
        <p:xfrm>
          <a:off x="2294964" y="1171294"/>
          <a:ext cx="4572000" cy="3152775"/>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E0C2DC6F-5BB9-4924-A376-7DCFD569E7A0}" type="slidenum">
              <a:rPr lang="en-US"/>
              <a:pPr>
                <a:defRPr/>
              </a:pPr>
              <a:t>12</a:t>
            </a:fld>
            <a:endParaRPr lang="en-US" dirty="0">
              <a:solidFill>
                <a:schemeClr val="tx1"/>
              </a:solidFill>
              <a:latin typeface="Times" pitchFamily="18" charset="0"/>
            </a:endParaRPr>
          </a:p>
        </p:txBody>
      </p:sp>
      <p:sp>
        <p:nvSpPr>
          <p:cNvPr id="18437" name="Rectangle 2"/>
          <p:cNvSpPr>
            <a:spLocks noGrp="1" noChangeArrowheads="1"/>
          </p:cNvSpPr>
          <p:nvPr>
            <p:ph type="title"/>
          </p:nvPr>
        </p:nvSpPr>
        <p:spPr>
          <a:xfrm>
            <a:off x="311150" y="0"/>
            <a:ext cx="8153400" cy="685800"/>
          </a:xfrm>
        </p:spPr>
        <p:txBody>
          <a:bodyPr/>
          <a:lstStyle/>
          <a:p>
            <a:r>
              <a:rPr lang="en-US" sz="2400" dirty="0" smtClean="0"/>
              <a:t>Cavity Performance : TB9RI026</a:t>
            </a:r>
          </a:p>
        </p:txBody>
      </p:sp>
      <p:pic>
        <p:nvPicPr>
          <p:cNvPr id="18442" name="Picture 10" descr="logo_transparent_bg"/>
          <p:cNvPicPr>
            <a:picLocks noChangeAspect="1" noChangeArrowheads="1"/>
          </p:cNvPicPr>
          <p:nvPr/>
        </p:nvPicPr>
        <p:blipFill>
          <a:blip r:embed="rId2"/>
          <a:srcRect/>
          <a:stretch>
            <a:fillRect/>
          </a:stretch>
        </p:blipFill>
        <p:spPr bwMode="auto">
          <a:xfrm>
            <a:off x="192088" y="82550"/>
            <a:ext cx="914400" cy="596900"/>
          </a:xfrm>
          <a:prstGeom prst="rect">
            <a:avLst/>
          </a:prstGeom>
          <a:noFill/>
        </p:spPr>
      </p:pic>
      <p:sp>
        <p:nvSpPr>
          <p:cNvPr id="4" name="Date Placeholder 3"/>
          <p:cNvSpPr txBox="1">
            <a:spLocks noGrp="1"/>
          </p:cNvSpPr>
          <p:nvPr/>
        </p:nvSpPr>
        <p:spPr bwMode="auto">
          <a:xfrm>
            <a:off x="685800" y="6477000"/>
            <a:ext cx="1905000" cy="304800"/>
          </a:xfrm>
          <a:prstGeom prst="rect">
            <a:avLst/>
          </a:prstGeom>
          <a:noFill/>
          <a:ln>
            <a:miter lim="800000"/>
            <a:headEnd/>
            <a:tailEnd/>
          </a:ln>
        </p:spPr>
        <p:txBody>
          <a:bodyPr/>
          <a:lstStyle/>
          <a:p>
            <a:r>
              <a:rPr lang="en-US" sz="1000" b="1" dirty="0" smtClean="0">
                <a:solidFill>
                  <a:srgbClr val="800000"/>
                </a:solidFill>
                <a:latin typeface="Arial Rounded MT Bold" pitchFamily="34" charset="0"/>
              </a:rPr>
              <a:t>May 24 , 2010</a:t>
            </a:r>
            <a:endParaRPr lang="en-US" sz="1000" b="1" dirty="0">
              <a:solidFill>
                <a:srgbClr val="800000"/>
              </a:solidFill>
              <a:latin typeface="Arial Rounded MT Bold" pitchFamily="34" charset="0"/>
            </a:endParaRPr>
          </a:p>
        </p:txBody>
      </p:sp>
      <p:sp>
        <p:nvSpPr>
          <p:cNvPr id="5" name="Footer Placeholder 4"/>
          <p:cNvSpPr txBox="1">
            <a:spLocks noGrp="1"/>
          </p:cNvSpPr>
          <p:nvPr/>
        </p:nvSpPr>
        <p:spPr bwMode="auto">
          <a:xfrm>
            <a:off x="2819400" y="6477000"/>
            <a:ext cx="3657600" cy="304800"/>
          </a:xfrm>
          <a:prstGeom prst="rect">
            <a:avLst/>
          </a:prstGeom>
          <a:noFill/>
          <a:ln>
            <a:miter lim="800000"/>
            <a:headEnd/>
            <a:tailEnd/>
          </a:ln>
        </p:spPr>
        <p:txBody>
          <a:bodyPr/>
          <a:lstStyle/>
          <a:p>
            <a:pPr algn="ctr"/>
            <a:r>
              <a:rPr lang="en-US" sz="1000" b="1" dirty="0">
                <a:solidFill>
                  <a:srgbClr val="800000"/>
                </a:solidFill>
                <a:latin typeface="Arial Rounded MT Bold" pitchFamily="34" charset="0"/>
              </a:rPr>
              <a:t>J. Ozelis  </a:t>
            </a:r>
            <a:r>
              <a:rPr lang="en-US" sz="1000" b="1" dirty="0" smtClean="0">
                <a:solidFill>
                  <a:srgbClr val="800000"/>
                </a:solidFill>
                <a:latin typeface="Arial Rounded MT Bold" pitchFamily="34" charset="0"/>
              </a:rPr>
              <a:t>SRF Integration Meeting</a:t>
            </a:r>
            <a:endParaRPr lang="en-US" sz="1000" b="1" dirty="0">
              <a:solidFill>
                <a:srgbClr val="800000"/>
              </a:solidFill>
              <a:latin typeface="Arial Rounded MT Bold" pitchFamily="34" charset="0"/>
            </a:endParaRPr>
          </a:p>
        </p:txBody>
      </p:sp>
      <p:sp>
        <p:nvSpPr>
          <p:cNvPr id="10" name="TextBox 9"/>
          <p:cNvSpPr txBox="1"/>
          <p:nvPr/>
        </p:nvSpPr>
        <p:spPr>
          <a:xfrm>
            <a:off x="268941" y="4276164"/>
            <a:ext cx="4052047" cy="1815882"/>
          </a:xfrm>
          <a:prstGeom prst="rect">
            <a:avLst/>
          </a:prstGeom>
          <a:noFill/>
        </p:spPr>
        <p:txBody>
          <a:bodyPr wrap="square" rtlCol="0">
            <a:spAutoFit/>
          </a:bodyPr>
          <a:lstStyle/>
          <a:p>
            <a:r>
              <a:rPr lang="en-US" sz="1600" dirty="0" smtClean="0"/>
              <a:t>After mode measurements where FE processing was observed, cavity now reached 19.6MV/m in the </a:t>
            </a:r>
            <a:r>
              <a:rPr lang="en-US" sz="1600" dirty="0" smtClean="0">
                <a:latin typeface="Symbol" pitchFamily="18" charset="2"/>
              </a:rPr>
              <a:t>p</a:t>
            </a:r>
            <a:r>
              <a:rPr lang="en-US" sz="1600" dirty="0" smtClean="0"/>
              <a:t>-mode (up from 14MV/m, but well below initial run to 29MV/m).</a:t>
            </a:r>
          </a:p>
          <a:p>
            <a:endParaRPr lang="en-US" sz="1600" dirty="0" smtClean="0"/>
          </a:p>
          <a:p>
            <a:r>
              <a:rPr lang="en-US" sz="1600" dirty="0" smtClean="0"/>
              <a:t>Limited by strong FE/Q-drop. </a:t>
            </a:r>
            <a:endParaRPr lang="en-US" sz="1600" dirty="0"/>
          </a:p>
        </p:txBody>
      </p:sp>
      <p:graphicFrame>
        <p:nvGraphicFramePr>
          <p:cNvPr id="9" name="Chart 8"/>
          <p:cNvGraphicFramePr>
            <a:graphicFrameLocks/>
          </p:cNvGraphicFramePr>
          <p:nvPr/>
        </p:nvGraphicFramePr>
        <p:xfrm>
          <a:off x="4652682" y="1792942"/>
          <a:ext cx="4312024" cy="304239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Chart 11"/>
          <p:cNvGraphicFramePr>
            <a:graphicFrameLocks/>
          </p:cNvGraphicFramePr>
          <p:nvPr/>
        </p:nvGraphicFramePr>
        <p:xfrm>
          <a:off x="0" y="1102658"/>
          <a:ext cx="4827789" cy="3042397"/>
        </p:xfrm>
        <a:graphic>
          <a:graphicData uri="http://schemas.openxmlformats.org/drawingml/2006/chart">
            <c:chart xmlns:c="http://schemas.openxmlformats.org/drawingml/2006/chart" xmlns:r="http://schemas.openxmlformats.org/officeDocument/2006/relationships" r:id="rId4"/>
          </a:graphicData>
        </a:graphic>
      </p:graphicFrame>
      <p:sp>
        <p:nvSpPr>
          <p:cNvPr id="13" name="TextBox 12"/>
          <p:cNvSpPr txBox="1"/>
          <p:nvPr/>
        </p:nvSpPr>
        <p:spPr>
          <a:xfrm>
            <a:off x="4616824" y="4966445"/>
            <a:ext cx="4222376" cy="1323439"/>
          </a:xfrm>
          <a:prstGeom prst="rect">
            <a:avLst/>
          </a:prstGeom>
          <a:noFill/>
        </p:spPr>
        <p:txBody>
          <a:bodyPr wrap="square" rtlCol="0">
            <a:spAutoFit/>
          </a:bodyPr>
          <a:lstStyle/>
          <a:p>
            <a:r>
              <a:rPr lang="en-US" sz="1600" dirty="0" smtClean="0"/>
              <a:t>Comparison of initial (pre strong emitter turn-on) and final (post mode meas.) Q</a:t>
            </a:r>
            <a:r>
              <a:rPr lang="en-US" sz="1600" baseline="-25000" dirty="0" smtClean="0"/>
              <a:t>0</a:t>
            </a:r>
            <a:r>
              <a:rPr lang="en-US" sz="1600" dirty="0" smtClean="0"/>
              <a:t> vs E curves. Low-field Q</a:t>
            </a:r>
            <a:r>
              <a:rPr lang="en-US" sz="1600" baseline="-25000" dirty="0" smtClean="0"/>
              <a:t>0</a:t>
            </a:r>
            <a:r>
              <a:rPr lang="en-US" sz="1600" dirty="0" smtClean="0"/>
              <a:t> behavior is unchanged, but Q</a:t>
            </a:r>
            <a:r>
              <a:rPr lang="en-US" sz="1600" baseline="-25000" dirty="0" smtClean="0"/>
              <a:t>0</a:t>
            </a:r>
            <a:r>
              <a:rPr lang="en-US" sz="1600" dirty="0" smtClean="0"/>
              <a:t> drops sharply at 16MV/m due to strong FE (FE onset 15 MV/m).</a:t>
            </a:r>
            <a:endParaRPr lang="en-US" sz="16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E0C2DC6F-5BB9-4924-A376-7DCFD569E7A0}" type="slidenum">
              <a:rPr lang="en-US"/>
              <a:pPr>
                <a:defRPr/>
              </a:pPr>
              <a:t>13</a:t>
            </a:fld>
            <a:endParaRPr lang="en-US" dirty="0">
              <a:solidFill>
                <a:schemeClr val="tx1"/>
              </a:solidFill>
              <a:latin typeface="Times" pitchFamily="18" charset="0"/>
            </a:endParaRPr>
          </a:p>
        </p:txBody>
      </p:sp>
      <p:sp>
        <p:nvSpPr>
          <p:cNvPr id="18437" name="Rectangle 2"/>
          <p:cNvSpPr>
            <a:spLocks noGrp="1" noChangeArrowheads="1"/>
          </p:cNvSpPr>
          <p:nvPr>
            <p:ph type="title"/>
          </p:nvPr>
        </p:nvSpPr>
        <p:spPr>
          <a:xfrm>
            <a:off x="311150" y="0"/>
            <a:ext cx="8153400" cy="685800"/>
          </a:xfrm>
        </p:spPr>
        <p:txBody>
          <a:bodyPr/>
          <a:lstStyle/>
          <a:p>
            <a:r>
              <a:rPr lang="en-US" sz="2400" dirty="0" smtClean="0"/>
              <a:t>Cavity Performance : TB9RI026</a:t>
            </a:r>
          </a:p>
        </p:txBody>
      </p:sp>
      <p:pic>
        <p:nvPicPr>
          <p:cNvPr id="18442" name="Picture 10" descr="logo_transparent_bg"/>
          <p:cNvPicPr>
            <a:picLocks noChangeAspect="1" noChangeArrowheads="1"/>
          </p:cNvPicPr>
          <p:nvPr/>
        </p:nvPicPr>
        <p:blipFill>
          <a:blip r:embed="rId2"/>
          <a:srcRect/>
          <a:stretch>
            <a:fillRect/>
          </a:stretch>
        </p:blipFill>
        <p:spPr bwMode="auto">
          <a:xfrm>
            <a:off x="192088" y="82550"/>
            <a:ext cx="914400" cy="596900"/>
          </a:xfrm>
          <a:prstGeom prst="rect">
            <a:avLst/>
          </a:prstGeom>
          <a:noFill/>
        </p:spPr>
      </p:pic>
      <p:sp>
        <p:nvSpPr>
          <p:cNvPr id="4" name="Date Placeholder 3"/>
          <p:cNvSpPr txBox="1">
            <a:spLocks noGrp="1"/>
          </p:cNvSpPr>
          <p:nvPr/>
        </p:nvSpPr>
        <p:spPr bwMode="auto">
          <a:xfrm>
            <a:off x="685800" y="6477000"/>
            <a:ext cx="1905000" cy="304800"/>
          </a:xfrm>
          <a:prstGeom prst="rect">
            <a:avLst/>
          </a:prstGeom>
          <a:noFill/>
          <a:ln>
            <a:miter lim="800000"/>
            <a:headEnd/>
            <a:tailEnd/>
          </a:ln>
        </p:spPr>
        <p:txBody>
          <a:bodyPr/>
          <a:lstStyle/>
          <a:p>
            <a:r>
              <a:rPr lang="en-US" sz="1000" b="1" dirty="0" smtClean="0">
                <a:solidFill>
                  <a:srgbClr val="800000"/>
                </a:solidFill>
                <a:latin typeface="Arial Rounded MT Bold" pitchFamily="34" charset="0"/>
              </a:rPr>
              <a:t>May 24, 2010</a:t>
            </a:r>
            <a:endParaRPr lang="en-US" sz="1000" b="1" dirty="0">
              <a:solidFill>
                <a:srgbClr val="800000"/>
              </a:solidFill>
              <a:latin typeface="Arial Rounded MT Bold" pitchFamily="34" charset="0"/>
            </a:endParaRPr>
          </a:p>
        </p:txBody>
      </p:sp>
      <p:sp>
        <p:nvSpPr>
          <p:cNvPr id="5" name="Footer Placeholder 4"/>
          <p:cNvSpPr txBox="1">
            <a:spLocks noGrp="1"/>
          </p:cNvSpPr>
          <p:nvPr/>
        </p:nvSpPr>
        <p:spPr bwMode="auto">
          <a:xfrm>
            <a:off x="2819400" y="6477000"/>
            <a:ext cx="3657600" cy="304800"/>
          </a:xfrm>
          <a:prstGeom prst="rect">
            <a:avLst/>
          </a:prstGeom>
          <a:noFill/>
          <a:ln>
            <a:miter lim="800000"/>
            <a:headEnd/>
            <a:tailEnd/>
          </a:ln>
        </p:spPr>
        <p:txBody>
          <a:bodyPr/>
          <a:lstStyle/>
          <a:p>
            <a:pPr algn="ctr"/>
            <a:r>
              <a:rPr lang="en-US" sz="1000" b="1" dirty="0">
                <a:solidFill>
                  <a:srgbClr val="800000"/>
                </a:solidFill>
                <a:latin typeface="Arial Rounded MT Bold" pitchFamily="34" charset="0"/>
              </a:rPr>
              <a:t>J. Ozelis  </a:t>
            </a:r>
            <a:r>
              <a:rPr lang="en-US" sz="1000" b="1" dirty="0" smtClean="0">
                <a:solidFill>
                  <a:srgbClr val="800000"/>
                </a:solidFill>
                <a:latin typeface="Arial Rounded MT Bold" pitchFamily="34" charset="0"/>
              </a:rPr>
              <a:t>SRF Integration Meeting</a:t>
            </a:r>
            <a:endParaRPr lang="en-US" sz="1000" b="1" dirty="0">
              <a:solidFill>
                <a:srgbClr val="800000"/>
              </a:solidFill>
              <a:latin typeface="Arial Rounded MT Bold" pitchFamily="34" charset="0"/>
            </a:endParaRPr>
          </a:p>
        </p:txBody>
      </p:sp>
      <p:sp>
        <p:nvSpPr>
          <p:cNvPr id="13" name="TextBox 12"/>
          <p:cNvSpPr txBox="1"/>
          <p:nvPr/>
        </p:nvSpPr>
        <p:spPr>
          <a:xfrm>
            <a:off x="502024" y="4984374"/>
            <a:ext cx="8130987" cy="1477328"/>
          </a:xfrm>
          <a:prstGeom prst="rect">
            <a:avLst/>
          </a:prstGeom>
          <a:noFill/>
        </p:spPr>
        <p:txBody>
          <a:bodyPr wrap="square" rtlCol="0">
            <a:spAutoFit/>
          </a:bodyPr>
          <a:lstStyle/>
          <a:p>
            <a:r>
              <a:rPr lang="en-US" sz="1800" dirty="0" smtClean="0"/>
              <a:t>Residual surface resistance  = 10.4n</a:t>
            </a:r>
            <a:r>
              <a:rPr lang="en-US" sz="1800" b="1" dirty="0" smtClean="0">
                <a:latin typeface="Symbol" pitchFamily="18" charset="2"/>
              </a:rPr>
              <a:t>W</a:t>
            </a:r>
            <a:r>
              <a:rPr lang="en-US" sz="1800" dirty="0" smtClean="0"/>
              <a:t> – a rather high value compared to typical (good) </a:t>
            </a:r>
            <a:r>
              <a:rPr lang="en-US" sz="1800" dirty="0" err="1" smtClean="0"/>
              <a:t>EP’d</a:t>
            </a:r>
            <a:r>
              <a:rPr lang="en-US" sz="1800" dirty="0" smtClean="0"/>
              <a:t> 9-cell cavities (4.5 – 6.0 </a:t>
            </a:r>
            <a:r>
              <a:rPr lang="en-US" sz="1800" dirty="0" err="1" smtClean="0"/>
              <a:t>n</a:t>
            </a:r>
            <a:r>
              <a:rPr lang="en-US" sz="1800" dirty="0" err="1" smtClean="0">
                <a:latin typeface="Symbol" pitchFamily="18" charset="2"/>
              </a:rPr>
              <a:t>W</a:t>
            </a:r>
            <a:r>
              <a:rPr lang="en-US" sz="1800" dirty="0" smtClean="0"/>
              <a:t>). Is the degradation due to the activation of a strong emitter, which subsequently globally affects the cavity surface?  Q</a:t>
            </a:r>
            <a:r>
              <a:rPr lang="en-US" sz="1800" baseline="-25000" dirty="0" smtClean="0"/>
              <a:t>0</a:t>
            </a:r>
            <a:r>
              <a:rPr lang="en-US" sz="1800" dirty="0" smtClean="0"/>
              <a:t> vs T measurements are performed at low fields (3-4 MV/m) where FE is not active, so it does not affect the Q</a:t>
            </a:r>
            <a:r>
              <a:rPr lang="en-US" sz="1800" baseline="-25000" dirty="0" smtClean="0"/>
              <a:t>0</a:t>
            </a:r>
            <a:r>
              <a:rPr lang="en-US" sz="1800" dirty="0" smtClean="0"/>
              <a:t> vs T measurement.</a:t>
            </a:r>
            <a:endParaRPr lang="en-US" sz="1800" dirty="0"/>
          </a:p>
        </p:txBody>
      </p:sp>
      <p:graphicFrame>
        <p:nvGraphicFramePr>
          <p:cNvPr id="11" name="Chart 10"/>
          <p:cNvGraphicFramePr>
            <a:graphicFrameLocks/>
          </p:cNvGraphicFramePr>
          <p:nvPr/>
        </p:nvGraphicFramePr>
        <p:xfrm>
          <a:off x="2131638" y="1111624"/>
          <a:ext cx="5022197" cy="3801036"/>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E0C2DC6F-5BB9-4924-A376-7DCFD569E7A0}" type="slidenum">
              <a:rPr lang="en-US"/>
              <a:pPr>
                <a:defRPr/>
              </a:pPr>
              <a:t>14</a:t>
            </a:fld>
            <a:endParaRPr lang="en-US" dirty="0">
              <a:solidFill>
                <a:schemeClr val="tx1"/>
              </a:solidFill>
              <a:latin typeface="Times" pitchFamily="18" charset="0"/>
            </a:endParaRPr>
          </a:p>
        </p:txBody>
      </p:sp>
      <p:sp>
        <p:nvSpPr>
          <p:cNvPr id="18437" name="Rectangle 2"/>
          <p:cNvSpPr>
            <a:spLocks noGrp="1" noChangeArrowheads="1"/>
          </p:cNvSpPr>
          <p:nvPr>
            <p:ph type="title"/>
          </p:nvPr>
        </p:nvSpPr>
        <p:spPr>
          <a:xfrm>
            <a:off x="311150" y="0"/>
            <a:ext cx="8153400" cy="685800"/>
          </a:xfrm>
        </p:spPr>
        <p:txBody>
          <a:bodyPr/>
          <a:lstStyle/>
          <a:p>
            <a:r>
              <a:rPr lang="en-US" sz="2400" dirty="0" smtClean="0"/>
              <a:t>Cavity Performance : TB9RI026</a:t>
            </a:r>
          </a:p>
        </p:txBody>
      </p:sp>
      <p:pic>
        <p:nvPicPr>
          <p:cNvPr id="18442" name="Picture 10" descr="logo_transparent_bg"/>
          <p:cNvPicPr>
            <a:picLocks noChangeAspect="1" noChangeArrowheads="1"/>
          </p:cNvPicPr>
          <p:nvPr/>
        </p:nvPicPr>
        <p:blipFill>
          <a:blip r:embed="rId2"/>
          <a:srcRect/>
          <a:stretch>
            <a:fillRect/>
          </a:stretch>
        </p:blipFill>
        <p:spPr bwMode="auto">
          <a:xfrm>
            <a:off x="192088" y="82550"/>
            <a:ext cx="914400" cy="596900"/>
          </a:xfrm>
          <a:prstGeom prst="rect">
            <a:avLst/>
          </a:prstGeom>
          <a:noFill/>
        </p:spPr>
      </p:pic>
      <p:sp>
        <p:nvSpPr>
          <p:cNvPr id="4" name="Date Placeholder 3"/>
          <p:cNvSpPr txBox="1">
            <a:spLocks noGrp="1"/>
          </p:cNvSpPr>
          <p:nvPr/>
        </p:nvSpPr>
        <p:spPr bwMode="auto">
          <a:xfrm>
            <a:off x="685800" y="6477000"/>
            <a:ext cx="1905000" cy="304800"/>
          </a:xfrm>
          <a:prstGeom prst="rect">
            <a:avLst/>
          </a:prstGeom>
          <a:noFill/>
          <a:ln>
            <a:miter lim="800000"/>
            <a:headEnd/>
            <a:tailEnd/>
          </a:ln>
        </p:spPr>
        <p:txBody>
          <a:bodyPr/>
          <a:lstStyle/>
          <a:p>
            <a:r>
              <a:rPr lang="en-US" sz="1000" b="1" dirty="0" smtClean="0">
                <a:solidFill>
                  <a:srgbClr val="800000"/>
                </a:solidFill>
                <a:latin typeface="Arial Rounded MT Bold" pitchFamily="34" charset="0"/>
              </a:rPr>
              <a:t>May 24,  2010</a:t>
            </a:r>
            <a:endParaRPr lang="en-US" sz="1000" b="1" dirty="0">
              <a:solidFill>
                <a:srgbClr val="800000"/>
              </a:solidFill>
              <a:latin typeface="Arial Rounded MT Bold" pitchFamily="34" charset="0"/>
            </a:endParaRPr>
          </a:p>
        </p:txBody>
      </p:sp>
      <p:sp>
        <p:nvSpPr>
          <p:cNvPr id="5" name="Footer Placeholder 4"/>
          <p:cNvSpPr txBox="1">
            <a:spLocks noGrp="1"/>
          </p:cNvSpPr>
          <p:nvPr/>
        </p:nvSpPr>
        <p:spPr bwMode="auto">
          <a:xfrm>
            <a:off x="2819400" y="6477000"/>
            <a:ext cx="3657600" cy="304800"/>
          </a:xfrm>
          <a:prstGeom prst="rect">
            <a:avLst/>
          </a:prstGeom>
          <a:noFill/>
          <a:ln>
            <a:miter lim="800000"/>
            <a:headEnd/>
            <a:tailEnd/>
          </a:ln>
        </p:spPr>
        <p:txBody>
          <a:bodyPr/>
          <a:lstStyle/>
          <a:p>
            <a:pPr algn="ctr"/>
            <a:r>
              <a:rPr lang="en-US" sz="1000" b="1" dirty="0">
                <a:solidFill>
                  <a:srgbClr val="800000"/>
                </a:solidFill>
                <a:latin typeface="Arial Rounded MT Bold" pitchFamily="34" charset="0"/>
              </a:rPr>
              <a:t>J. Ozelis  </a:t>
            </a:r>
            <a:r>
              <a:rPr lang="en-US" sz="1000" b="1" dirty="0" smtClean="0">
                <a:solidFill>
                  <a:srgbClr val="800000"/>
                </a:solidFill>
                <a:latin typeface="Arial Rounded MT Bold" pitchFamily="34" charset="0"/>
              </a:rPr>
              <a:t>SRF Integration Meeting</a:t>
            </a:r>
            <a:endParaRPr lang="en-US" sz="1000" b="1" dirty="0">
              <a:solidFill>
                <a:srgbClr val="800000"/>
              </a:solidFill>
              <a:latin typeface="Arial Rounded MT Bold" pitchFamily="34" charset="0"/>
            </a:endParaRPr>
          </a:p>
        </p:txBody>
      </p:sp>
      <p:sp>
        <p:nvSpPr>
          <p:cNvPr id="9" name="Rectangle 3"/>
          <p:cNvSpPr txBox="1">
            <a:spLocks noChangeArrowheads="1"/>
          </p:cNvSpPr>
          <p:nvPr/>
        </p:nvSpPr>
        <p:spPr bwMode="auto">
          <a:xfrm>
            <a:off x="647959" y="1203112"/>
            <a:ext cx="7924800" cy="5181600"/>
          </a:xfrm>
          <a:prstGeom prst="rect">
            <a:avLst/>
          </a:prstGeom>
          <a:noFill/>
          <a:ln w="19050">
            <a:solidFill>
              <a:srgbClr val="0066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50000"/>
              </a:lnSpc>
              <a:spcBef>
                <a:spcPts val="1200"/>
              </a:spcBef>
              <a:spcAft>
                <a:spcPts val="0"/>
              </a:spcAft>
              <a:buClrTx/>
              <a:buSzTx/>
              <a:buFontTx/>
              <a:buNone/>
              <a:tabLst/>
              <a:defRPr/>
            </a:pPr>
            <a:endParaRPr kumimoji="0" lang="en-US" sz="24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10" name="TextBox 9"/>
          <p:cNvSpPr txBox="1"/>
          <p:nvPr/>
        </p:nvSpPr>
        <p:spPr>
          <a:xfrm>
            <a:off x="645458" y="1165411"/>
            <a:ext cx="7933765" cy="707886"/>
          </a:xfrm>
          <a:prstGeom prst="rect">
            <a:avLst/>
          </a:prstGeom>
          <a:noFill/>
        </p:spPr>
        <p:txBody>
          <a:bodyPr wrap="square" rtlCol="0">
            <a:spAutoFit/>
          </a:bodyPr>
          <a:lstStyle/>
          <a:p>
            <a:r>
              <a:rPr lang="en-US" sz="2000" dirty="0" smtClean="0"/>
              <a:t>Optical inspections (D. </a:t>
            </a:r>
            <a:r>
              <a:rPr lang="en-US" sz="2000" dirty="0" err="1" smtClean="0"/>
              <a:t>Sergatskov</a:t>
            </a:r>
            <a:r>
              <a:rPr lang="en-US" sz="2000" dirty="0" smtClean="0"/>
              <a:t>) revealed the evolution (growth) of a feature on the iris between cells 8 &amp;9 :</a:t>
            </a:r>
            <a:endParaRPr lang="en-US" sz="2000" dirty="0"/>
          </a:p>
        </p:txBody>
      </p:sp>
      <p:grpSp>
        <p:nvGrpSpPr>
          <p:cNvPr id="12" name="Group 11"/>
          <p:cNvGrpSpPr/>
          <p:nvPr/>
        </p:nvGrpSpPr>
        <p:grpSpPr>
          <a:xfrm>
            <a:off x="815788" y="1990165"/>
            <a:ext cx="7646895" cy="4294094"/>
            <a:chOff x="257174" y="923187"/>
            <a:chExt cx="8789118" cy="5029938"/>
          </a:xfrm>
        </p:grpSpPr>
        <p:pic>
          <p:nvPicPr>
            <p:cNvPr id="14" name="Picture 2"/>
            <p:cNvPicPr>
              <a:picLocks noChangeAspect="1" noChangeArrowheads="1"/>
            </p:cNvPicPr>
            <p:nvPr/>
          </p:nvPicPr>
          <p:blipFill>
            <a:blip r:embed="rId3" cstate="print"/>
            <a:srcRect/>
            <a:stretch>
              <a:fillRect/>
            </a:stretch>
          </p:blipFill>
          <p:spPr bwMode="auto">
            <a:xfrm>
              <a:off x="257174" y="923187"/>
              <a:ext cx="3571875" cy="2358176"/>
            </a:xfrm>
            <a:prstGeom prst="rect">
              <a:avLst/>
            </a:prstGeom>
            <a:noFill/>
            <a:ln w="9525">
              <a:noFill/>
              <a:miter lim="800000"/>
              <a:headEnd/>
              <a:tailEnd/>
            </a:ln>
          </p:spPr>
        </p:pic>
        <p:pic>
          <p:nvPicPr>
            <p:cNvPr id="15" name="Picture 3"/>
            <p:cNvPicPr>
              <a:picLocks noChangeAspect="1" noChangeArrowheads="1"/>
            </p:cNvPicPr>
            <p:nvPr/>
          </p:nvPicPr>
          <p:blipFill>
            <a:blip r:embed="rId4"/>
            <a:srcRect/>
            <a:stretch>
              <a:fillRect/>
            </a:stretch>
          </p:blipFill>
          <p:spPr bwMode="auto">
            <a:xfrm>
              <a:off x="257176" y="3574374"/>
              <a:ext cx="3581400" cy="2364464"/>
            </a:xfrm>
            <a:prstGeom prst="rect">
              <a:avLst/>
            </a:prstGeom>
            <a:noFill/>
            <a:ln w="9525">
              <a:noFill/>
              <a:miter lim="800000"/>
              <a:headEnd/>
              <a:tailEnd/>
            </a:ln>
          </p:spPr>
        </p:pic>
        <p:pic>
          <p:nvPicPr>
            <p:cNvPr id="16" name="Picture 4"/>
            <p:cNvPicPr>
              <a:picLocks noChangeAspect="1" noChangeArrowheads="1"/>
            </p:cNvPicPr>
            <p:nvPr/>
          </p:nvPicPr>
          <p:blipFill>
            <a:blip r:embed="rId5"/>
            <a:srcRect/>
            <a:stretch>
              <a:fillRect/>
            </a:stretch>
          </p:blipFill>
          <p:spPr bwMode="auto">
            <a:xfrm>
              <a:off x="4571999" y="3371897"/>
              <a:ext cx="4076701" cy="2581228"/>
            </a:xfrm>
            <a:prstGeom prst="rect">
              <a:avLst/>
            </a:prstGeom>
            <a:noFill/>
            <a:ln w="9525">
              <a:noFill/>
              <a:miter lim="800000"/>
              <a:headEnd/>
              <a:tailEnd/>
            </a:ln>
          </p:spPr>
        </p:pic>
        <p:cxnSp>
          <p:nvCxnSpPr>
            <p:cNvPr id="17" name="Straight Arrow Connector 16"/>
            <p:cNvCxnSpPr/>
            <p:nvPr/>
          </p:nvCxnSpPr>
          <p:spPr>
            <a:xfrm rot="10800000" flipV="1">
              <a:off x="2914423" y="1514521"/>
              <a:ext cx="1352549" cy="361949"/>
            </a:xfrm>
            <a:prstGeom prst="straightConnector1">
              <a:avLst/>
            </a:prstGeom>
            <a:ln w="22225">
              <a:solidFill>
                <a:srgbClr val="FF0000"/>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rot="5400000">
              <a:off x="6287306" y="3323239"/>
              <a:ext cx="1617459" cy="324032"/>
            </a:xfrm>
            <a:prstGeom prst="straightConnector1">
              <a:avLst/>
            </a:prstGeom>
            <a:ln w="22225">
              <a:solidFill>
                <a:srgbClr val="FF0000"/>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10800000" flipV="1">
              <a:off x="2480496" y="3123786"/>
              <a:ext cx="1773983" cy="1387569"/>
            </a:xfrm>
            <a:prstGeom prst="straightConnector1">
              <a:avLst/>
            </a:prstGeom>
            <a:ln w="22225">
              <a:solidFill>
                <a:srgbClr val="FF0000"/>
              </a:solidFill>
              <a:tailEnd type="stealth" w="med" len="lg"/>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4273952" y="1164046"/>
              <a:ext cx="1571625" cy="781562"/>
            </a:xfrm>
            <a:prstGeom prst="rect">
              <a:avLst/>
            </a:prstGeom>
            <a:noFill/>
          </p:spPr>
          <p:txBody>
            <a:bodyPr wrap="square" rtlCol="0">
              <a:spAutoFit/>
            </a:bodyPr>
            <a:lstStyle/>
            <a:p>
              <a:r>
                <a:rPr lang="en-US" sz="1800" dirty="0" smtClean="0"/>
                <a:t>As received</a:t>
              </a:r>
              <a:endParaRPr lang="en-US" sz="1800" dirty="0"/>
            </a:p>
          </p:txBody>
        </p:sp>
        <p:sp>
          <p:nvSpPr>
            <p:cNvPr id="21" name="TextBox 20"/>
            <p:cNvSpPr txBox="1"/>
            <p:nvPr/>
          </p:nvSpPr>
          <p:spPr>
            <a:xfrm>
              <a:off x="4243239" y="2797131"/>
              <a:ext cx="1571625" cy="446607"/>
            </a:xfrm>
            <a:prstGeom prst="rect">
              <a:avLst/>
            </a:prstGeom>
            <a:noFill/>
          </p:spPr>
          <p:txBody>
            <a:bodyPr wrap="square" rtlCol="0">
              <a:spAutoFit/>
            </a:bodyPr>
            <a:lstStyle/>
            <a:p>
              <a:r>
                <a:rPr lang="en-US" sz="1800" dirty="0" smtClean="0"/>
                <a:t>After 1</a:t>
              </a:r>
              <a:r>
                <a:rPr lang="en-US" sz="1800" baseline="30000" dirty="0" smtClean="0"/>
                <a:t>st</a:t>
              </a:r>
              <a:r>
                <a:rPr lang="en-US" sz="1800" dirty="0" smtClean="0"/>
                <a:t> EP</a:t>
              </a:r>
              <a:endParaRPr lang="en-US" sz="1800" dirty="0"/>
            </a:p>
          </p:txBody>
        </p:sp>
        <p:sp>
          <p:nvSpPr>
            <p:cNvPr id="22" name="TextBox 21"/>
            <p:cNvSpPr txBox="1"/>
            <p:nvPr/>
          </p:nvSpPr>
          <p:spPr>
            <a:xfrm>
              <a:off x="5903641" y="1932554"/>
              <a:ext cx="3142651" cy="757087"/>
            </a:xfrm>
            <a:prstGeom prst="rect">
              <a:avLst/>
            </a:prstGeom>
            <a:noFill/>
          </p:spPr>
          <p:txBody>
            <a:bodyPr wrap="square" rtlCol="0">
              <a:spAutoFit/>
            </a:bodyPr>
            <a:lstStyle/>
            <a:p>
              <a:pPr algn="ctr"/>
              <a:r>
                <a:rPr lang="en-US" sz="1800" dirty="0" smtClean="0"/>
                <a:t>After 2</a:t>
              </a:r>
              <a:r>
                <a:rPr lang="en-US" sz="1800" baseline="30000" dirty="0" smtClean="0"/>
                <a:t>nd</a:t>
              </a:r>
              <a:r>
                <a:rPr lang="en-US" sz="1800" dirty="0" smtClean="0"/>
                <a:t> EP</a:t>
              </a:r>
            </a:p>
            <a:p>
              <a:pPr algn="ctr"/>
              <a:r>
                <a:rPr lang="en-US" sz="1800" dirty="0" smtClean="0"/>
                <a:t>Diameter ~ 350-400 </a:t>
              </a:r>
              <a:r>
                <a:rPr lang="en-US" sz="1800" dirty="0" smtClean="0">
                  <a:latin typeface="Symbol" pitchFamily="18" charset="2"/>
                </a:rPr>
                <a:t>m</a:t>
              </a:r>
              <a:r>
                <a:rPr lang="en-US" sz="1800" dirty="0" smtClean="0"/>
                <a:t>m</a:t>
              </a:r>
              <a:endParaRPr lang="en-US" sz="1800" dirty="0"/>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E0C2DC6F-5BB9-4924-A376-7DCFD569E7A0}" type="slidenum">
              <a:rPr lang="en-US"/>
              <a:pPr>
                <a:defRPr/>
              </a:pPr>
              <a:t>15</a:t>
            </a:fld>
            <a:endParaRPr lang="en-US" dirty="0">
              <a:solidFill>
                <a:schemeClr val="tx1"/>
              </a:solidFill>
              <a:latin typeface="Times" pitchFamily="18" charset="0"/>
            </a:endParaRPr>
          </a:p>
        </p:txBody>
      </p:sp>
      <p:sp>
        <p:nvSpPr>
          <p:cNvPr id="18437" name="Rectangle 2"/>
          <p:cNvSpPr>
            <a:spLocks noGrp="1" noChangeArrowheads="1"/>
          </p:cNvSpPr>
          <p:nvPr>
            <p:ph type="title"/>
          </p:nvPr>
        </p:nvSpPr>
        <p:spPr>
          <a:xfrm>
            <a:off x="311150" y="0"/>
            <a:ext cx="8153400" cy="685800"/>
          </a:xfrm>
        </p:spPr>
        <p:txBody>
          <a:bodyPr/>
          <a:lstStyle/>
          <a:p>
            <a:r>
              <a:rPr lang="en-US" sz="2400" dirty="0" smtClean="0"/>
              <a:t>Cavity Performance : TB9RI026</a:t>
            </a:r>
          </a:p>
        </p:txBody>
      </p:sp>
      <p:pic>
        <p:nvPicPr>
          <p:cNvPr id="18442" name="Picture 10" descr="logo_transparent_bg"/>
          <p:cNvPicPr>
            <a:picLocks noChangeAspect="1" noChangeArrowheads="1"/>
          </p:cNvPicPr>
          <p:nvPr/>
        </p:nvPicPr>
        <p:blipFill>
          <a:blip r:embed="rId2"/>
          <a:srcRect/>
          <a:stretch>
            <a:fillRect/>
          </a:stretch>
        </p:blipFill>
        <p:spPr bwMode="auto">
          <a:xfrm>
            <a:off x="192088" y="82550"/>
            <a:ext cx="914400" cy="596900"/>
          </a:xfrm>
          <a:prstGeom prst="rect">
            <a:avLst/>
          </a:prstGeom>
          <a:noFill/>
        </p:spPr>
      </p:pic>
      <p:sp>
        <p:nvSpPr>
          <p:cNvPr id="4" name="Date Placeholder 3"/>
          <p:cNvSpPr txBox="1">
            <a:spLocks noGrp="1"/>
          </p:cNvSpPr>
          <p:nvPr/>
        </p:nvSpPr>
        <p:spPr bwMode="auto">
          <a:xfrm>
            <a:off x="685800" y="6477000"/>
            <a:ext cx="1905000" cy="304800"/>
          </a:xfrm>
          <a:prstGeom prst="rect">
            <a:avLst/>
          </a:prstGeom>
          <a:noFill/>
          <a:ln>
            <a:miter lim="800000"/>
            <a:headEnd/>
            <a:tailEnd/>
          </a:ln>
        </p:spPr>
        <p:txBody>
          <a:bodyPr/>
          <a:lstStyle/>
          <a:p>
            <a:r>
              <a:rPr lang="en-US" sz="1000" b="1" dirty="0" smtClean="0">
                <a:solidFill>
                  <a:srgbClr val="800000"/>
                </a:solidFill>
                <a:latin typeface="Arial Rounded MT Bold" pitchFamily="34" charset="0"/>
              </a:rPr>
              <a:t>May 24,  2010</a:t>
            </a:r>
            <a:endParaRPr lang="en-US" sz="1000" b="1" dirty="0">
              <a:solidFill>
                <a:srgbClr val="800000"/>
              </a:solidFill>
              <a:latin typeface="Arial Rounded MT Bold" pitchFamily="34" charset="0"/>
            </a:endParaRPr>
          </a:p>
        </p:txBody>
      </p:sp>
      <p:sp>
        <p:nvSpPr>
          <p:cNvPr id="5" name="Footer Placeholder 4"/>
          <p:cNvSpPr txBox="1">
            <a:spLocks noGrp="1"/>
          </p:cNvSpPr>
          <p:nvPr/>
        </p:nvSpPr>
        <p:spPr bwMode="auto">
          <a:xfrm>
            <a:off x="2819400" y="6477000"/>
            <a:ext cx="3657600" cy="304800"/>
          </a:xfrm>
          <a:prstGeom prst="rect">
            <a:avLst/>
          </a:prstGeom>
          <a:noFill/>
          <a:ln>
            <a:miter lim="800000"/>
            <a:headEnd/>
            <a:tailEnd/>
          </a:ln>
        </p:spPr>
        <p:txBody>
          <a:bodyPr/>
          <a:lstStyle/>
          <a:p>
            <a:pPr algn="ctr"/>
            <a:r>
              <a:rPr lang="en-US" sz="1000" b="1" dirty="0">
                <a:solidFill>
                  <a:srgbClr val="800000"/>
                </a:solidFill>
                <a:latin typeface="Arial Rounded MT Bold" pitchFamily="34" charset="0"/>
              </a:rPr>
              <a:t>J. Ozelis  </a:t>
            </a:r>
            <a:r>
              <a:rPr lang="en-US" sz="1000" b="1" dirty="0" smtClean="0">
                <a:solidFill>
                  <a:srgbClr val="800000"/>
                </a:solidFill>
                <a:latin typeface="Arial Rounded MT Bold" pitchFamily="34" charset="0"/>
              </a:rPr>
              <a:t>SRF Integration Meeting</a:t>
            </a:r>
            <a:endParaRPr lang="en-US" sz="1000" b="1" dirty="0">
              <a:solidFill>
                <a:srgbClr val="800000"/>
              </a:solidFill>
              <a:latin typeface="Arial Rounded MT Bold" pitchFamily="34" charset="0"/>
            </a:endParaRPr>
          </a:p>
        </p:txBody>
      </p:sp>
      <p:sp>
        <p:nvSpPr>
          <p:cNvPr id="9" name="Rectangle 3"/>
          <p:cNvSpPr txBox="1">
            <a:spLocks noChangeArrowheads="1"/>
          </p:cNvSpPr>
          <p:nvPr/>
        </p:nvSpPr>
        <p:spPr bwMode="auto">
          <a:xfrm>
            <a:off x="647959" y="1203112"/>
            <a:ext cx="7924800" cy="5181600"/>
          </a:xfrm>
          <a:prstGeom prst="rect">
            <a:avLst/>
          </a:prstGeom>
          <a:noFill/>
          <a:ln w="19050">
            <a:solidFill>
              <a:srgbClr val="0066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50000"/>
              </a:lnSpc>
              <a:spcBef>
                <a:spcPts val="1200"/>
              </a:spcBef>
              <a:spcAft>
                <a:spcPts val="0"/>
              </a:spcAft>
              <a:buClrTx/>
              <a:buSzTx/>
              <a:buFontTx/>
              <a:buNone/>
              <a:tabLst/>
              <a:defRPr/>
            </a:pPr>
            <a:endParaRPr kumimoji="0" lang="en-US" sz="24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10" name="TextBox 9"/>
          <p:cNvSpPr txBox="1"/>
          <p:nvPr/>
        </p:nvSpPr>
        <p:spPr>
          <a:xfrm>
            <a:off x="645458" y="1165411"/>
            <a:ext cx="7933765" cy="4401205"/>
          </a:xfrm>
          <a:prstGeom prst="rect">
            <a:avLst/>
          </a:prstGeom>
          <a:noFill/>
        </p:spPr>
        <p:txBody>
          <a:bodyPr wrap="square" rtlCol="0">
            <a:spAutoFit/>
          </a:bodyPr>
          <a:lstStyle/>
          <a:p>
            <a:r>
              <a:rPr lang="en-US" sz="2000" dirty="0" smtClean="0"/>
              <a:t>Cavity is (severely) FE limited. Significant change in performance after reaching 29MV/m implies something drastic happened.</a:t>
            </a:r>
          </a:p>
          <a:p>
            <a:endParaRPr lang="en-US" sz="2000" dirty="0" smtClean="0"/>
          </a:p>
          <a:p>
            <a:r>
              <a:rPr lang="en-US" sz="2000" dirty="0" smtClean="0"/>
              <a:t>Mode measurements support (not very strongly) problem may be in ends.</a:t>
            </a:r>
          </a:p>
          <a:p>
            <a:endParaRPr lang="en-US" sz="2000" dirty="0" smtClean="0"/>
          </a:p>
          <a:p>
            <a:r>
              <a:rPr lang="en-US" sz="2000" dirty="0" smtClean="0"/>
              <a:t>Was the feature on the iris between cells 8 &amp; 9 the source? Did it “turn on” after reaching some threshold, then “process” or evolve into a bad (worse) emitter?  Optical inspection to follow vertical test. </a:t>
            </a:r>
          </a:p>
          <a:p>
            <a:endParaRPr lang="en-US" sz="2000" dirty="0" smtClean="0"/>
          </a:p>
          <a:p>
            <a:r>
              <a:rPr lang="en-US" sz="2000" dirty="0" smtClean="0"/>
              <a:t>The high surface resistivity and severe performance degradation suggest that additional HPR alone will not be sufficient to improve cavity performance significantly. Additional EP is warranted -  but EP has been making the defect larger! Wait for optical inspection results.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E0C2DC6F-5BB9-4924-A376-7DCFD569E7A0}" type="slidenum">
              <a:rPr lang="en-US"/>
              <a:pPr>
                <a:defRPr/>
              </a:pPr>
              <a:t>16</a:t>
            </a:fld>
            <a:endParaRPr lang="en-US" dirty="0">
              <a:solidFill>
                <a:schemeClr val="tx1"/>
              </a:solidFill>
              <a:latin typeface="Times" pitchFamily="18" charset="0"/>
            </a:endParaRPr>
          </a:p>
        </p:txBody>
      </p:sp>
      <p:sp>
        <p:nvSpPr>
          <p:cNvPr id="18437" name="Rectangle 2"/>
          <p:cNvSpPr>
            <a:spLocks noGrp="1" noChangeArrowheads="1"/>
          </p:cNvSpPr>
          <p:nvPr>
            <p:ph type="title"/>
          </p:nvPr>
        </p:nvSpPr>
        <p:spPr>
          <a:xfrm>
            <a:off x="311150" y="0"/>
            <a:ext cx="8153400" cy="685800"/>
          </a:xfrm>
        </p:spPr>
        <p:txBody>
          <a:bodyPr/>
          <a:lstStyle/>
          <a:p>
            <a:r>
              <a:rPr lang="en-US" sz="2400" dirty="0" smtClean="0"/>
              <a:t>Cavity History : TB9ACC014</a:t>
            </a:r>
          </a:p>
        </p:txBody>
      </p:sp>
      <p:sp>
        <p:nvSpPr>
          <p:cNvPr id="18439" name="Text Box 6"/>
          <p:cNvSpPr txBox="1">
            <a:spLocks noChangeArrowheads="1"/>
          </p:cNvSpPr>
          <p:nvPr/>
        </p:nvSpPr>
        <p:spPr bwMode="auto">
          <a:xfrm>
            <a:off x="722554" y="1213726"/>
            <a:ext cx="7767021" cy="4154984"/>
          </a:xfrm>
          <a:prstGeom prst="rect">
            <a:avLst/>
          </a:prstGeom>
          <a:noFill/>
          <a:ln w="9525">
            <a:noFill/>
            <a:miter lim="800000"/>
            <a:headEnd/>
            <a:tailEnd/>
          </a:ln>
        </p:spPr>
        <p:txBody>
          <a:bodyPr wrap="square">
            <a:spAutoFit/>
          </a:bodyPr>
          <a:lstStyle/>
          <a:p>
            <a:pPr marL="690563" lvl="0" indent="-349250">
              <a:buFont typeface="Arial" pitchFamily="34" charset="0"/>
              <a:buChar char="•"/>
            </a:pPr>
            <a:r>
              <a:rPr lang="en-US" dirty="0" smtClean="0"/>
              <a:t>Cell #9 de-tuned ~20%</a:t>
            </a:r>
          </a:p>
          <a:p>
            <a:pPr marL="690563" lvl="0" indent="-349250">
              <a:buFont typeface="Arial" pitchFamily="34" charset="0"/>
              <a:buChar char="•"/>
            </a:pPr>
            <a:r>
              <a:rPr lang="en-US" dirty="0" smtClean="0"/>
              <a:t>HPR/</a:t>
            </a:r>
            <a:r>
              <a:rPr lang="en-US" dirty="0" err="1" smtClean="0"/>
              <a:t>assy</a:t>
            </a:r>
            <a:endParaRPr lang="en-US" dirty="0" smtClean="0"/>
          </a:p>
          <a:p>
            <a:pPr marL="690563" lvl="0" indent="-349250">
              <a:buFont typeface="Arial" pitchFamily="34" charset="0"/>
              <a:buChar char="•"/>
            </a:pPr>
            <a:r>
              <a:rPr lang="en-US" dirty="0" smtClean="0"/>
              <a:t>Tested 2/10/10</a:t>
            </a:r>
          </a:p>
          <a:p>
            <a:pPr marL="690563" lvl="0" indent="-349250">
              <a:buFont typeface="Arial" pitchFamily="34" charset="0"/>
              <a:buChar char="•"/>
            </a:pPr>
            <a:r>
              <a:rPr lang="en-US" dirty="0" smtClean="0"/>
              <a:t>Reached 29 MV/m, limit appeared to be cell #9 (mode </a:t>
            </a:r>
            <a:r>
              <a:rPr lang="en-US" dirty="0" err="1" smtClean="0"/>
              <a:t>meas</a:t>
            </a:r>
            <a:r>
              <a:rPr lang="en-US" dirty="0" smtClean="0"/>
              <a:t> &amp; FTS)</a:t>
            </a:r>
          </a:p>
          <a:p>
            <a:pPr marL="690563" lvl="0" indent="-349250">
              <a:buFont typeface="Arial" pitchFamily="34" charset="0"/>
              <a:buChar char="•"/>
            </a:pPr>
            <a:r>
              <a:rPr lang="en-US" dirty="0" smtClean="0"/>
              <a:t>FE present</a:t>
            </a:r>
          </a:p>
          <a:p>
            <a:pPr marL="690563" lvl="0" indent="-349250">
              <a:buFont typeface="Arial" pitchFamily="34" charset="0"/>
              <a:buChar char="•"/>
            </a:pPr>
            <a:r>
              <a:rPr lang="en-US" dirty="0" smtClean="0"/>
              <a:t>Sat at IB1 &gt; 2 </a:t>
            </a:r>
            <a:r>
              <a:rPr lang="en-US" dirty="0" err="1" smtClean="0"/>
              <a:t>mos</a:t>
            </a:r>
            <a:r>
              <a:rPr lang="en-US" dirty="0" smtClean="0"/>
              <a:t> (under </a:t>
            </a:r>
            <a:r>
              <a:rPr lang="en-US" dirty="0" err="1" smtClean="0"/>
              <a:t>vaccum</a:t>
            </a:r>
            <a:r>
              <a:rPr lang="en-US" dirty="0" smtClean="0"/>
              <a:t>)</a:t>
            </a:r>
          </a:p>
          <a:p>
            <a:pPr marL="690563" lvl="0" indent="-349250">
              <a:buFont typeface="Arial" pitchFamily="34" charset="0"/>
              <a:buChar char="•"/>
            </a:pPr>
            <a:r>
              <a:rPr lang="en-US" dirty="0" smtClean="0"/>
              <a:t>Prepped for test w/FTS around dent and OST’s</a:t>
            </a:r>
          </a:p>
          <a:p>
            <a:pPr marL="690563" lvl="0" indent="-349250">
              <a:buFont typeface="Arial" pitchFamily="34" charset="0"/>
              <a:buChar char="•"/>
            </a:pPr>
            <a:r>
              <a:rPr lang="en-US" dirty="0" smtClean="0"/>
              <a:t>Sat in Dewar cold ~2 weeks (compressor replacement)</a:t>
            </a:r>
          </a:p>
          <a:p>
            <a:pPr marL="234950" indent="-234950">
              <a:buFontTx/>
              <a:buChar char="•"/>
            </a:pPr>
            <a:endParaRPr lang="en-US" dirty="0"/>
          </a:p>
        </p:txBody>
      </p:sp>
      <p:pic>
        <p:nvPicPr>
          <p:cNvPr id="18442" name="Picture 10" descr="logo_transparent_bg"/>
          <p:cNvPicPr>
            <a:picLocks noChangeAspect="1" noChangeArrowheads="1"/>
          </p:cNvPicPr>
          <p:nvPr/>
        </p:nvPicPr>
        <p:blipFill>
          <a:blip r:embed="rId2"/>
          <a:srcRect/>
          <a:stretch>
            <a:fillRect/>
          </a:stretch>
        </p:blipFill>
        <p:spPr bwMode="auto">
          <a:xfrm>
            <a:off x="192088" y="82550"/>
            <a:ext cx="914400" cy="596900"/>
          </a:xfrm>
          <a:prstGeom prst="rect">
            <a:avLst/>
          </a:prstGeom>
          <a:noFill/>
        </p:spPr>
      </p:pic>
      <p:sp>
        <p:nvSpPr>
          <p:cNvPr id="4" name="Date Placeholder 3"/>
          <p:cNvSpPr txBox="1">
            <a:spLocks noGrp="1"/>
          </p:cNvSpPr>
          <p:nvPr/>
        </p:nvSpPr>
        <p:spPr bwMode="auto">
          <a:xfrm>
            <a:off x="685800" y="6477000"/>
            <a:ext cx="1905000" cy="304800"/>
          </a:xfrm>
          <a:prstGeom prst="rect">
            <a:avLst/>
          </a:prstGeom>
          <a:noFill/>
          <a:ln>
            <a:miter lim="800000"/>
            <a:headEnd/>
            <a:tailEnd/>
          </a:ln>
        </p:spPr>
        <p:txBody>
          <a:bodyPr/>
          <a:lstStyle/>
          <a:p>
            <a:r>
              <a:rPr lang="en-US" sz="1000" b="1" dirty="0" smtClean="0">
                <a:solidFill>
                  <a:srgbClr val="800000"/>
                </a:solidFill>
                <a:latin typeface="Arial Rounded MT Bold" pitchFamily="34" charset="0"/>
              </a:rPr>
              <a:t>May 24,  2010</a:t>
            </a:r>
            <a:endParaRPr lang="en-US" sz="1000" b="1" dirty="0">
              <a:solidFill>
                <a:srgbClr val="800000"/>
              </a:solidFill>
              <a:latin typeface="Arial Rounded MT Bold" pitchFamily="34" charset="0"/>
            </a:endParaRPr>
          </a:p>
        </p:txBody>
      </p:sp>
      <p:sp>
        <p:nvSpPr>
          <p:cNvPr id="5" name="Footer Placeholder 4"/>
          <p:cNvSpPr txBox="1">
            <a:spLocks noGrp="1"/>
          </p:cNvSpPr>
          <p:nvPr/>
        </p:nvSpPr>
        <p:spPr bwMode="auto">
          <a:xfrm>
            <a:off x="2819400" y="6477000"/>
            <a:ext cx="3657600" cy="304800"/>
          </a:xfrm>
          <a:prstGeom prst="rect">
            <a:avLst/>
          </a:prstGeom>
          <a:noFill/>
          <a:ln>
            <a:miter lim="800000"/>
            <a:headEnd/>
            <a:tailEnd/>
          </a:ln>
        </p:spPr>
        <p:txBody>
          <a:bodyPr/>
          <a:lstStyle/>
          <a:p>
            <a:pPr algn="ctr"/>
            <a:r>
              <a:rPr lang="en-US" sz="1000" b="1" dirty="0">
                <a:solidFill>
                  <a:srgbClr val="800000"/>
                </a:solidFill>
                <a:latin typeface="Arial Rounded MT Bold" pitchFamily="34" charset="0"/>
              </a:rPr>
              <a:t>J. Ozelis  </a:t>
            </a:r>
            <a:r>
              <a:rPr lang="en-US" sz="1000" b="1" dirty="0" smtClean="0">
                <a:solidFill>
                  <a:srgbClr val="800000"/>
                </a:solidFill>
                <a:latin typeface="Arial Rounded MT Bold" pitchFamily="34" charset="0"/>
              </a:rPr>
              <a:t>SRF Integration Meeting</a:t>
            </a:r>
            <a:endParaRPr lang="en-US" sz="1000" b="1" dirty="0">
              <a:solidFill>
                <a:srgbClr val="800000"/>
              </a:solidFill>
              <a:latin typeface="Arial Rounded MT Bold" pitchFamily="34" charset="0"/>
            </a:endParaRPr>
          </a:p>
        </p:txBody>
      </p:sp>
      <p:sp>
        <p:nvSpPr>
          <p:cNvPr id="9" name="Rectangle 3"/>
          <p:cNvSpPr txBox="1">
            <a:spLocks noChangeArrowheads="1"/>
          </p:cNvSpPr>
          <p:nvPr/>
        </p:nvSpPr>
        <p:spPr bwMode="auto">
          <a:xfrm>
            <a:off x="656924" y="1104500"/>
            <a:ext cx="7924800" cy="5181600"/>
          </a:xfrm>
          <a:prstGeom prst="rect">
            <a:avLst/>
          </a:prstGeom>
          <a:noFill/>
          <a:ln w="19050">
            <a:solidFill>
              <a:srgbClr val="0066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50000"/>
              </a:lnSpc>
              <a:spcBef>
                <a:spcPts val="1200"/>
              </a:spcBef>
              <a:spcAft>
                <a:spcPts val="0"/>
              </a:spcAft>
              <a:buClrTx/>
              <a:buSzTx/>
              <a:buFontTx/>
              <a:buNone/>
              <a:tabLst/>
              <a:defRPr/>
            </a:pPr>
            <a:endParaRPr kumimoji="0" lang="en-US" sz="2400" b="0"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E0C2DC6F-5BB9-4924-A376-7DCFD569E7A0}" type="slidenum">
              <a:rPr lang="en-US"/>
              <a:pPr>
                <a:defRPr/>
              </a:pPr>
              <a:t>17</a:t>
            </a:fld>
            <a:endParaRPr lang="en-US" dirty="0">
              <a:solidFill>
                <a:schemeClr val="tx1"/>
              </a:solidFill>
              <a:latin typeface="Times" pitchFamily="18" charset="0"/>
            </a:endParaRPr>
          </a:p>
        </p:txBody>
      </p:sp>
      <p:sp>
        <p:nvSpPr>
          <p:cNvPr id="18437" name="Rectangle 2"/>
          <p:cNvSpPr>
            <a:spLocks noGrp="1" noChangeArrowheads="1"/>
          </p:cNvSpPr>
          <p:nvPr>
            <p:ph type="title"/>
          </p:nvPr>
        </p:nvSpPr>
        <p:spPr>
          <a:xfrm>
            <a:off x="311150" y="0"/>
            <a:ext cx="8153400" cy="685800"/>
          </a:xfrm>
        </p:spPr>
        <p:txBody>
          <a:bodyPr/>
          <a:lstStyle/>
          <a:p>
            <a:r>
              <a:rPr lang="en-US" sz="2400" dirty="0" smtClean="0"/>
              <a:t>Cavity Instrumentation : TB9ACC014</a:t>
            </a:r>
          </a:p>
        </p:txBody>
      </p:sp>
      <p:pic>
        <p:nvPicPr>
          <p:cNvPr id="18442" name="Picture 10" descr="logo_transparent_bg"/>
          <p:cNvPicPr>
            <a:picLocks noChangeAspect="1" noChangeArrowheads="1"/>
          </p:cNvPicPr>
          <p:nvPr/>
        </p:nvPicPr>
        <p:blipFill>
          <a:blip r:embed="rId2"/>
          <a:srcRect/>
          <a:stretch>
            <a:fillRect/>
          </a:stretch>
        </p:blipFill>
        <p:spPr bwMode="auto">
          <a:xfrm>
            <a:off x="192088" y="82550"/>
            <a:ext cx="914400" cy="596900"/>
          </a:xfrm>
          <a:prstGeom prst="rect">
            <a:avLst/>
          </a:prstGeom>
          <a:noFill/>
        </p:spPr>
      </p:pic>
      <p:sp>
        <p:nvSpPr>
          <p:cNvPr id="4" name="Date Placeholder 3"/>
          <p:cNvSpPr txBox="1">
            <a:spLocks noGrp="1"/>
          </p:cNvSpPr>
          <p:nvPr/>
        </p:nvSpPr>
        <p:spPr bwMode="auto">
          <a:xfrm>
            <a:off x="685800" y="6477000"/>
            <a:ext cx="1905000" cy="304800"/>
          </a:xfrm>
          <a:prstGeom prst="rect">
            <a:avLst/>
          </a:prstGeom>
          <a:noFill/>
          <a:ln>
            <a:miter lim="800000"/>
            <a:headEnd/>
            <a:tailEnd/>
          </a:ln>
        </p:spPr>
        <p:txBody>
          <a:bodyPr/>
          <a:lstStyle/>
          <a:p>
            <a:r>
              <a:rPr lang="en-US" sz="1000" b="1" dirty="0" smtClean="0">
                <a:solidFill>
                  <a:srgbClr val="800000"/>
                </a:solidFill>
                <a:latin typeface="Arial Rounded MT Bold" pitchFamily="34" charset="0"/>
              </a:rPr>
              <a:t>May 24,  2010</a:t>
            </a:r>
            <a:endParaRPr lang="en-US" sz="1000" b="1" dirty="0">
              <a:solidFill>
                <a:srgbClr val="800000"/>
              </a:solidFill>
              <a:latin typeface="Arial Rounded MT Bold" pitchFamily="34" charset="0"/>
            </a:endParaRPr>
          </a:p>
        </p:txBody>
      </p:sp>
      <p:sp>
        <p:nvSpPr>
          <p:cNvPr id="5" name="Footer Placeholder 4"/>
          <p:cNvSpPr txBox="1">
            <a:spLocks noGrp="1"/>
          </p:cNvSpPr>
          <p:nvPr/>
        </p:nvSpPr>
        <p:spPr bwMode="auto">
          <a:xfrm>
            <a:off x="2819400" y="6477000"/>
            <a:ext cx="3657600" cy="304800"/>
          </a:xfrm>
          <a:prstGeom prst="rect">
            <a:avLst/>
          </a:prstGeom>
          <a:noFill/>
          <a:ln>
            <a:miter lim="800000"/>
            <a:headEnd/>
            <a:tailEnd/>
          </a:ln>
        </p:spPr>
        <p:txBody>
          <a:bodyPr/>
          <a:lstStyle/>
          <a:p>
            <a:pPr algn="ctr"/>
            <a:r>
              <a:rPr lang="en-US" sz="1000" b="1" dirty="0">
                <a:solidFill>
                  <a:srgbClr val="800000"/>
                </a:solidFill>
                <a:latin typeface="Arial Rounded MT Bold" pitchFamily="34" charset="0"/>
              </a:rPr>
              <a:t>J. Ozelis  </a:t>
            </a:r>
            <a:r>
              <a:rPr lang="en-US" sz="1000" b="1" dirty="0" smtClean="0">
                <a:solidFill>
                  <a:srgbClr val="800000"/>
                </a:solidFill>
                <a:latin typeface="Arial Rounded MT Bold" pitchFamily="34" charset="0"/>
              </a:rPr>
              <a:t>SRF Integration Meeting</a:t>
            </a:r>
            <a:endParaRPr lang="en-US" sz="1000" b="1" dirty="0">
              <a:solidFill>
                <a:srgbClr val="800000"/>
              </a:solidFill>
              <a:latin typeface="Arial Rounded MT Bold" pitchFamily="34" charset="0"/>
            </a:endParaRPr>
          </a:p>
        </p:txBody>
      </p:sp>
      <p:sp>
        <p:nvSpPr>
          <p:cNvPr id="9" name="Rectangle 3"/>
          <p:cNvSpPr txBox="1">
            <a:spLocks noChangeArrowheads="1"/>
          </p:cNvSpPr>
          <p:nvPr/>
        </p:nvSpPr>
        <p:spPr bwMode="auto">
          <a:xfrm>
            <a:off x="656924" y="1104500"/>
            <a:ext cx="7924800" cy="5181600"/>
          </a:xfrm>
          <a:prstGeom prst="rect">
            <a:avLst/>
          </a:prstGeom>
          <a:noFill/>
          <a:ln w="19050">
            <a:solidFill>
              <a:srgbClr val="0066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50000"/>
              </a:lnSpc>
              <a:spcBef>
                <a:spcPts val="1200"/>
              </a:spcBef>
              <a:spcAft>
                <a:spcPts val="0"/>
              </a:spcAft>
              <a:buClrTx/>
              <a:buSzTx/>
              <a:buFontTx/>
              <a:buNone/>
              <a:tabLst/>
              <a:defRPr/>
            </a:pPr>
            <a:endParaRPr kumimoji="0" lang="en-US" sz="24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11" name="Picture 10" descr="TB9ACC014-RTDonDent1.JPG"/>
          <p:cNvPicPr>
            <a:picLocks noChangeAspect="1"/>
          </p:cNvPicPr>
          <p:nvPr/>
        </p:nvPicPr>
        <p:blipFill>
          <a:blip r:embed="rId3" cstate="print"/>
          <a:stretch>
            <a:fillRect/>
          </a:stretch>
        </p:blipFill>
        <p:spPr>
          <a:xfrm rot="16200000">
            <a:off x="140495" y="1826885"/>
            <a:ext cx="4646332" cy="3484749"/>
          </a:xfrm>
          <a:prstGeom prst="rect">
            <a:avLst/>
          </a:prstGeom>
        </p:spPr>
      </p:pic>
      <p:pic>
        <p:nvPicPr>
          <p:cNvPr id="12" name="Picture 11" descr="A14-SSSensors.JPG"/>
          <p:cNvPicPr>
            <a:picLocks noChangeAspect="1"/>
          </p:cNvPicPr>
          <p:nvPr/>
        </p:nvPicPr>
        <p:blipFill>
          <a:blip r:embed="rId4" cstate="print"/>
          <a:stretch>
            <a:fillRect/>
          </a:stretch>
        </p:blipFill>
        <p:spPr>
          <a:xfrm>
            <a:off x="4219389" y="1232646"/>
            <a:ext cx="4350871" cy="3263153"/>
          </a:xfrm>
          <a:prstGeom prst="rect">
            <a:avLst/>
          </a:prstGeom>
        </p:spPr>
      </p:pic>
      <p:sp>
        <p:nvSpPr>
          <p:cNvPr id="13" name="TextBox 12"/>
          <p:cNvSpPr txBox="1"/>
          <p:nvPr/>
        </p:nvSpPr>
        <p:spPr>
          <a:xfrm>
            <a:off x="4769223" y="4733365"/>
            <a:ext cx="3523129" cy="1200329"/>
          </a:xfrm>
          <a:prstGeom prst="rect">
            <a:avLst/>
          </a:prstGeom>
          <a:noFill/>
        </p:spPr>
        <p:txBody>
          <a:bodyPr wrap="square" rtlCol="0">
            <a:spAutoFit/>
          </a:bodyPr>
          <a:lstStyle/>
          <a:p>
            <a:r>
              <a:rPr lang="en-US" dirty="0" smtClean="0"/>
              <a:t>Second sound sensors</a:t>
            </a:r>
          </a:p>
          <a:p>
            <a:endParaRPr lang="en-US" dirty="0" smtClean="0"/>
          </a:p>
          <a:p>
            <a:r>
              <a:rPr lang="en-US" dirty="0" smtClean="0"/>
              <a:t>RTD’s (</a:t>
            </a:r>
            <a:r>
              <a:rPr lang="en-US" dirty="0" err="1" smtClean="0"/>
              <a:t>Cernox</a:t>
            </a:r>
            <a:r>
              <a:rPr lang="en-US" dirty="0" smtClean="0"/>
              <a:t>)</a:t>
            </a:r>
            <a:endParaRPr lang="en-US" dirty="0"/>
          </a:p>
        </p:txBody>
      </p:sp>
      <p:cxnSp>
        <p:nvCxnSpPr>
          <p:cNvPr id="15" name="Straight Arrow Connector 14"/>
          <p:cNvCxnSpPr/>
          <p:nvPr/>
        </p:nvCxnSpPr>
        <p:spPr bwMode="auto">
          <a:xfrm rot="10800000">
            <a:off x="2572873" y="4347884"/>
            <a:ext cx="2115668" cy="1264022"/>
          </a:xfrm>
          <a:prstGeom prst="straightConnector1">
            <a:avLst/>
          </a:prstGeom>
          <a:solidFill>
            <a:schemeClr val="accent1"/>
          </a:solidFill>
          <a:ln w="25400" cap="flat" cmpd="sng" algn="ctr">
            <a:solidFill>
              <a:srgbClr val="FF0000"/>
            </a:solidFill>
            <a:prstDash val="solid"/>
            <a:round/>
            <a:headEnd type="none" w="med" len="med"/>
            <a:tailEnd type="stealth" w="med" len="lg"/>
          </a:ln>
          <a:effectLst/>
        </p:spPr>
      </p:cxnSp>
      <p:cxnSp>
        <p:nvCxnSpPr>
          <p:cNvPr id="16" name="Straight Arrow Connector 15"/>
          <p:cNvCxnSpPr/>
          <p:nvPr/>
        </p:nvCxnSpPr>
        <p:spPr bwMode="auto">
          <a:xfrm rot="16200000" flipV="1">
            <a:off x="4827495" y="2846294"/>
            <a:ext cx="3110753" cy="842683"/>
          </a:xfrm>
          <a:prstGeom prst="straightConnector1">
            <a:avLst/>
          </a:prstGeom>
          <a:solidFill>
            <a:schemeClr val="accent1"/>
          </a:solidFill>
          <a:ln w="25400" cap="flat" cmpd="sng" algn="ctr">
            <a:solidFill>
              <a:srgbClr val="FF0000"/>
            </a:solidFill>
            <a:prstDash val="solid"/>
            <a:round/>
            <a:headEnd type="none" w="med" len="med"/>
            <a:tailEnd type="stealth" w="med" len="lg"/>
          </a:ln>
          <a:effectLst/>
        </p:spPr>
      </p:cxnSp>
      <p:cxnSp>
        <p:nvCxnSpPr>
          <p:cNvPr id="17" name="Straight Arrow Connector 16"/>
          <p:cNvCxnSpPr/>
          <p:nvPr/>
        </p:nvCxnSpPr>
        <p:spPr bwMode="auto">
          <a:xfrm rot="16200000" flipV="1">
            <a:off x="5862919" y="3863790"/>
            <a:ext cx="995081" cy="905434"/>
          </a:xfrm>
          <a:prstGeom prst="straightConnector1">
            <a:avLst/>
          </a:prstGeom>
          <a:solidFill>
            <a:schemeClr val="accent1"/>
          </a:solidFill>
          <a:ln w="25400" cap="flat" cmpd="sng" algn="ctr">
            <a:solidFill>
              <a:srgbClr val="FF0000"/>
            </a:solidFill>
            <a:prstDash val="solid"/>
            <a:round/>
            <a:headEnd type="none" w="med" len="med"/>
            <a:tailEnd type="stealth" w="med" len="lg"/>
          </a:ln>
          <a:effectLst/>
        </p:spPr>
      </p:cxnSp>
      <p:cxnSp>
        <p:nvCxnSpPr>
          <p:cNvPr id="18" name="Straight Arrow Connector 17"/>
          <p:cNvCxnSpPr/>
          <p:nvPr/>
        </p:nvCxnSpPr>
        <p:spPr bwMode="auto">
          <a:xfrm rot="5400000" flipH="1" flipV="1">
            <a:off x="6692153" y="3859307"/>
            <a:ext cx="1057835" cy="833717"/>
          </a:xfrm>
          <a:prstGeom prst="straightConnector1">
            <a:avLst/>
          </a:prstGeom>
          <a:solidFill>
            <a:schemeClr val="accent1"/>
          </a:solidFill>
          <a:ln w="25400" cap="flat" cmpd="sng" algn="ctr">
            <a:solidFill>
              <a:srgbClr val="FF0000"/>
            </a:solidFill>
            <a:prstDash val="solid"/>
            <a:round/>
            <a:headEnd type="none" w="med" len="med"/>
            <a:tailEnd type="stealth" w="med" len="lg"/>
          </a:ln>
          <a:effectLst/>
        </p:spPr>
      </p:cxnSp>
      <p:cxnSp>
        <p:nvCxnSpPr>
          <p:cNvPr id="25" name="Straight Arrow Connector 24"/>
          <p:cNvCxnSpPr/>
          <p:nvPr/>
        </p:nvCxnSpPr>
        <p:spPr bwMode="auto">
          <a:xfrm rot="16200000" flipV="1">
            <a:off x="2568389" y="3491753"/>
            <a:ext cx="2187388" cy="2088776"/>
          </a:xfrm>
          <a:prstGeom prst="straightConnector1">
            <a:avLst/>
          </a:prstGeom>
          <a:solidFill>
            <a:schemeClr val="accent1"/>
          </a:solidFill>
          <a:ln w="25400" cap="flat" cmpd="sng" algn="ctr">
            <a:solidFill>
              <a:srgbClr val="FF0000"/>
            </a:solidFill>
            <a:prstDash val="solid"/>
            <a:round/>
            <a:headEnd type="none" w="med" len="med"/>
            <a:tailEnd type="stealth" w="med" len="lg"/>
          </a:ln>
          <a:effectLst/>
        </p:spPr>
      </p:cxnSp>
      <p:cxnSp>
        <p:nvCxnSpPr>
          <p:cNvPr id="29" name="Straight Arrow Connector 28"/>
          <p:cNvCxnSpPr/>
          <p:nvPr/>
        </p:nvCxnSpPr>
        <p:spPr bwMode="auto">
          <a:xfrm rot="16200000" flipV="1">
            <a:off x="3361766" y="4267200"/>
            <a:ext cx="1694329" cy="1030941"/>
          </a:xfrm>
          <a:prstGeom prst="straightConnector1">
            <a:avLst/>
          </a:prstGeom>
          <a:solidFill>
            <a:schemeClr val="accent1"/>
          </a:solidFill>
          <a:ln w="25400" cap="flat" cmpd="sng" algn="ctr">
            <a:solidFill>
              <a:srgbClr val="FF0000"/>
            </a:solidFill>
            <a:prstDash val="solid"/>
            <a:round/>
            <a:headEnd type="none" w="med" len="med"/>
            <a:tailEnd type="stealth" w="med" len="lg"/>
          </a:ln>
          <a:effectLst/>
        </p:spPr>
      </p:cxnSp>
      <p:sp>
        <p:nvSpPr>
          <p:cNvPr id="33" name="TextBox 32"/>
          <p:cNvSpPr txBox="1"/>
          <p:nvPr/>
        </p:nvSpPr>
        <p:spPr>
          <a:xfrm>
            <a:off x="726141" y="5952564"/>
            <a:ext cx="2644588" cy="338554"/>
          </a:xfrm>
          <a:prstGeom prst="rect">
            <a:avLst/>
          </a:prstGeom>
          <a:noFill/>
        </p:spPr>
        <p:txBody>
          <a:bodyPr wrap="square" rtlCol="0">
            <a:spAutoFit/>
          </a:bodyPr>
          <a:lstStyle/>
          <a:p>
            <a:r>
              <a:rPr lang="en-US" sz="1600" dirty="0" smtClean="0"/>
              <a:t>(D. </a:t>
            </a:r>
            <a:r>
              <a:rPr lang="en-US" sz="1600" dirty="0" err="1" smtClean="0"/>
              <a:t>Sergatskov</a:t>
            </a:r>
            <a:r>
              <a:rPr lang="en-US" sz="1600" dirty="0" smtClean="0"/>
              <a:t>)</a:t>
            </a:r>
            <a:endParaRPr lang="en-US" sz="16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E0C2DC6F-5BB9-4924-A376-7DCFD569E7A0}" type="slidenum">
              <a:rPr lang="en-US"/>
              <a:pPr>
                <a:defRPr/>
              </a:pPr>
              <a:t>18</a:t>
            </a:fld>
            <a:endParaRPr lang="en-US" dirty="0">
              <a:solidFill>
                <a:schemeClr val="tx1"/>
              </a:solidFill>
              <a:latin typeface="Times" pitchFamily="18" charset="0"/>
            </a:endParaRPr>
          </a:p>
        </p:txBody>
      </p:sp>
      <p:sp>
        <p:nvSpPr>
          <p:cNvPr id="18437" name="Rectangle 2"/>
          <p:cNvSpPr>
            <a:spLocks noGrp="1" noChangeArrowheads="1"/>
          </p:cNvSpPr>
          <p:nvPr>
            <p:ph type="title"/>
          </p:nvPr>
        </p:nvSpPr>
        <p:spPr>
          <a:xfrm>
            <a:off x="311150" y="0"/>
            <a:ext cx="8153400" cy="685800"/>
          </a:xfrm>
        </p:spPr>
        <p:txBody>
          <a:bodyPr/>
          <a:lstStyle/>
          <a:p>
            <a:r>
              <a:rPr lang="en-US" sz="2400" dirty="0" smtClean="0"/>
              <a:t>Cavity Performance : TB9ACC014</a:t>
            </a:r>
          </a:p>
        </p:txBody>
      </p:sp>
      <p:pic>
        <p:nvPicPr>
          <p:cNvPr id="18442" name="Picture 10" descr="logo_transparent_bg"/>
          <p:cNvPicPr>
            <a:picLocks noChangeAspect="1" noChangeArrowheads="1"/>
          </p:cNvPicPr>
          <p:nvPr/>
        </p:nvPicPr>
        <p:blipFill>
          <a:blip r:embed="rId2"/>
          <a:srcRect/>
          <a:stretch>
            <a:fillRect/>
          </a:stretch>
        </p:blipFill>
        <p:spPr bwMode="auto">
          <a:xfrm>
            <a:off x="192088" y="82550"/>
            <a:ext cx="914400" cy="596900"/>
          </a:xfrm>
          <a:prstGeom prst="rect">
            <a:avLst/>
          </a:prstGeom>
          <a:noFill/>
        </p:spPr>
      </p:pic>
      <p:sp>
        <p:nvSpPr>
          <p:cNvPr id="4" name="Date Placeholder 3"/>
          <p:cNvSpPr txBox="1">
            <a:spLocks noGrp="1"/>
          </p:cNvSpPr>
          <p:nvPr/>
        </p:nvSpPr>
        <p:spPr bwMode="auto">
          <a:xfrm>
            <a:off x="685800" y="6477000"/>
            <a:ext cx="1905000" cy="304800"/>
          </a:xfrm>
          <a:prstGeom prst="rect">
            <a:avLst/>
          </a:prstGeom>
          <a:noFill/>
          <a:ln>
            <a:miter lim="800000"/>
            <a:headEnd/>
            <a:tailEnd/>
          </a:ln>
        </p:spPr>
        <p:txBody>
          <a:bodyPr/>
          <a:lstStyle/>
          <a:p>
            <a:r>
              <a:rPr lang="en-US" sz="1000" b="1" dirty="0" smtClean="0">
                <a:solidFill>
                  <a:srgbClr val="800000"/>
                </a:solidFill>
                <a:latin typeface="Arial Rounded MT Bold" pitchFamily="34" charset="0"/>
              </a:rPr>
              <a:t>May 24,  2010</a:t>
            </a:r>
            <a:endParaRPr lang="en-US" sz="1000" b="1" dirty="0">
              <a:solidFill>
                <a:srgbClr val="800000"/>
              </a:solidFill>
              <a:latin typeface="Arial Rounded MT Bold" pitchFamily="34" charset="0"/>
            </a:endParaRPr>
          </a:p>
        </p:txBody>
      </p:sp>
      <p:sp>
        <p:nvSpPr>
          <p:cNvPr id="5" name="Footer Placeholder 4"/>
          <p:cNvSpPr txBox="1">
            <a:spLocks noGrp="1"/>
          </p:cNvSpPr>
          <p:nvPr/>
        </p:nvSpPr>
        <p:spPr bwMode="auto">
          <a:xfrm>
            <a:off x="2819400" y="6477000"/>
            <a:ext cx="3657600" cy="304800"/>
          </a:xfrm>
          <a:prstGeom prst="rect">
            <a:avLst/>
          </a:prstGeom>
          <a:noFill/>
          <a:ln>
            <a:miter lim="800000"/>
            <a:headEnd/>
            <a:tailEnd/>
          </a:ln>
        </p:spPr>
        <p:txBody>
          <a:bodyPr/>
          <a:lstStyle/>
          <a:p>
            <a:pPr algn="ctr"/>
            <a:r>
              <a:rPr lang="en-US" sz="1000" b="1" dirty="0">
                <a:solidFill>
                  <a:srgbClr val="800000"/>
                </a:solidFill>
                <a:latin typeface="Arial Rounded MT Bold" pitchFamily="34" charset="0"/>
              </a:rPr>
              <a:t>J. Ozelis  </a:t>
            </a:r>
            <a:r>
              <a:rPr lang="en-US" sz="1000" b="1" dirty="0" smtClean="0">
                <a:solidFill>
                  <a:srgbClr val="800000"/>
                </a:solidFill>
                <a:latin typeface="Arial Rounded MT Bold" pitchFamily="34" charset="0"/>
              </a:rPr>
              <a:t>SRF Integration Meeting</a:t>
            </a:r>
            <a:endParaRPr lang="en-US" sz="1000" b="1" dirty="0">
              <a:solidFill>
                <a:srgbClr val="800000"/>
              </a:solidFill>
              <a:latin typeface="Arial Rounded MT Bold" pitchFamily="34" charset="0"/>
            </a:endParaRPr>
          </a:p>
        </p:txBody>
      </p:sp>
      <p:sp>
        <p:nvSpPr>
          <p:cNvPr id="12" name="TextBox 11"/>
          <p:cNvSpPr txBox="1"/>
          <p:nvPr/>
        </p:nvSpPr>
        <p:spPr>
          <a:xfrm>
            <a:off x="768512" y="5255016"/>
            <a:ext cx="7308688" cy="1015663"/>
          </a:xfrm>
          <a:prstGeom prst="rect">
            <a:avLst/>
          </a:prstGeom>
          <a:noFill/>
        </p:spPr>
        <p:txBody>
          <a:bodyPr wrap="square" rtlCol="0">
            <a:spAutoFit/>
          </a:bodyPr>
          <a:lstStyle/>
          <a:p>
            <a:r>
              <a:rPr lang="en-US" sz="2000" dirty="0" smtClean="0"/>
              <a:t>Quench at 34.4 MV/m, Q</a:t>
            </a:r>
            <a:r>
              <a:rPr lang="en-US" sz="2000" baseline="-25000" dirty="0" smtClean="0"/>
              <a:t>0</a:t>
            </a:r>
            <a:r>
              <a:rPr lang="en-US" sz="2000" dirty="0" smtClean="0"/>
              <a:t> at quench = 1.2 x 10</a:t>
            </a:r>
            <a:r>
              <a:rPr lang="en-US" sz="2000" baseline="30000" dirty="0" smtClean="0"/>
              <a:t>10</a:t>
            </a:r>
            <a:endParaRPr lang="en-US" sz="2000" dirty="0" smtClean="0"/>
          </a:p>
          <a:p>
            <a:r>
              <a:rPr lang="en-US" sz="2000" dirty="0" smtClean="0"/>
              <a:t>FE onset at 22 MV/m, radiation levels moderate (~6mR/hr). </a:t>
            </a:r>
          </a:p>
          <a:p>
            <a:r>
              <a:rPr lang="en-US" sz="2000" dirty="0" smtClean="0"/>
              <a:t>In </a:t>
            </a:r>
            <a:r>
              <a:rPr lang="en-US" sz="2000" dirty="0" smtClean="0">
                <a:latin typeface="Symbol" pitchFamily="18" charset="2"/>
              </a:rPr>
              <a:t>p</a:t>
            </a:r>
            <a:r>
              <a:rPr lang="en-US" sz="2000" dirty="0" smtClean="0"/>
              <a:t>-mode the SS sensors indicate quench at cell #1. </a:t>
            </a:r>
            <a:endParaRPr lang="en-US" sz="2000" baseline="30000" dirty="0" smtClean="0"/>
          </a:p>
        </p:txBody>
      </p:sp>
      <p:sp>
        <p:nvSpPr>
          <p:cNvPr id="9" name="TextBox 8"/>
          <p:cNvSpPr txBox="1"/>
          <p:nvPr/>
        </p:nvSpPr>
        <p:spPr>
          <a:xfrm>
            <a:off x="331693" y="1900518"/>
            <a:ext cx="1846731" cy="923330"/>
          </a:xfrm>
          <a:prstGeom prst="rect">
            <a:avLst/>
          </a:prstGeom>
          <a:noFill/>
        </p:spPr>
        <p:txBody>
          <a:bodyPr wrap="square" rtlCol="0">
            <a:spAutoFit/>
          </a:bodyPr>
          <a:lstStyle/>
          <a:p>
            <a:r>
              <a:rPr lang="en-US" sz="1800" dirty="0" smtClean="0"/>
              <a:t>Low field Q</a:t>
            </a:r>
            <a:r>
              <a:rPr lang="en-US" sz="1800" baseline="-25000" dirty="0" smtClean="0"/>
              <a:t>0</a:t>
            </a:r>
            <a:r>
              <a:rPr lang="en-US" sz="1800" dirty="0" smtClean="0"/>
              <a:t> = 2.3 x 10</a:t>
            </a:r>
            <a:r>
              <a:rPr lang="en-US" sz="1800" baseline="30000" dirty="0" smtClean="0"/>
              <a:t>10</a:t>
            </a:r>
            <a:endParaRPr lang="en-US" sz="1800" dirty="0" smtClean="0"/>
          </a:p>
          <a:p>
            <a:endParaRPr lang="en-US" sz="1800" dirty="0"/>
          </a:p>
        </p:txBody>
      </p:sp>
      <p:graphicFrame>
        <p:nvGraphicFramePr>
          <p:cNvPr id="10" name="Chart 9"/>
          <p:cNvGraphicFramePr>
            <a:graphicFrameLocks/>
          </p:cNvGraphicFramePr>
          <p:nvPr/>
        </p:nvGraphicFramePr>
        <p:xfrm>
          <a:off x="1714500" y="1102659"/>
          <a:ext cx="5484158" cy="3849219"/>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10"/>
          <p:cNvSpPr txBox="1"/>
          <p:nvPr/>
        </p:nvSpPr>
        <p:spPr>
          <a:xfrm>
            <a:off x="7377953" y="1837765"/>
            <a:ext cx="1649506" cy="2062103"/>
          </a:xfrm>
          <a:prstGeom prst="rect">
            <a:avLst/>
          </a:prstGeom>
          <a:noFill/>
        </p:spPr>
        <p:txBody>
          <a:bodyPr wrap="square" rtlCol="0">
            <a:spAutoFit/>
          </a:bodyPr>
          <a:lstStyle/>
          <a:p>
            <a:r>
              <a:rPr lang="en-US" sz="1600" dirty="0" smtClean="0"/>
              <a:t>Some FE processing occurred while performing scans of SS sensors while quenching at T &lt; 2K</a:t>
            </a:r>
            <a:endParaRPr lang="en-US" sz="1600" dirty="0"/>
          </a:p>
        </p:txBody>
      </p:sp>
      <p:cxnSp>
        <p:nvCxnSpPr>
          <p:cNvPr id="15" name="Straight Arrow Connector 14"/>
          <p:cNvCxnSpPr/>
          <p:nvPr/>
        </p:nvCxnSpPr>
        <p:spPr bwMode="auto">
          <a:xfrm rot="10800000" flipV="1">
            <a:off x="6087037" y="2268071"/>
            <a:ext cx="1290916" cy="179294"/>
          </a:xfrm>
          <a:prstGeom prst="straightConnector1">
            <a:avLst/>
          </a:prstGeom>
          <a:solidFill>
            <a:schemeClr val="accent1"/>
          </a:solidFill>
          <a:ln w="22225" cap="flat" cmpd="sng" algn="ctr">
            <a:solidFill>
              <a:srgbClr val="FF0000"/>
            </a:solidFill>
            <a:prstDash val="solid"/>
            <a:round/>
            <a:headEnd type="none" w="med" len="med"/>
            <a:tailEnd type="stealth" w="med" len="lg"/>
          </a:ln>
          <a:effectLst/>
        </p:spPr>
      </p:cxn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E0C2DC6F-5BB9-4924-A376-7DCFD569E7A0}" type="slidenum">
              <a:rPr lang="en-US"/>
              <a:pPr>
                <a:defRPr/>
              </a:pPr>
              <a:t>19</a:t>
            </a:fld>
            <a:endParaRPr lang="en-US" dirty="0">
              <a:solidFill>
                <a:schemeClr val="tx1"/>
              </a:solidFill>
              <a:latin typeface="Times" pitchFamily="18" charset="0"/>
            </a:endParaRPr>
          </a:p>
        </p:txBody>
      </p:sp>
      <p:sp>
        <p:nvSpPr>
          <p:cNvPr id="18437" name="Rectangle 2"/>
          <p:cNvSpPr>
            <a:spLocks noGrp="1" noChangeArrowheads="1"/>
          </p:cNvSpPr>
          <p:nvPr>
            <p:ph type="title"/>
          </p:nvPr>
        </p:nvSpPr>
        <p:spPr>
          <a:xfrm>
            <a:off x="311150" y="0"/>
            <a:ext cx="8153400" cy="685800"/>
          </a:xfrm>
        </p:spPr>
        <p:txBody>
          <a:bodyPr/>
          <a:lstStyle/>
          <a:p>
            <a:r>
              <a:rPr lang="en-US" sz="2400" dirty="0" smtClean="0"/>
              <a:t>Cavity Performance : TB9ACC014</a:t>
            </a:r>
          </a:p>
        </p:txBody>
      </p:sp>
      <p:pic>
        <p:nvPicPr>
          <p:cNvPr id="18442" name="Picture 10" descr="logo_transparent_bg"/>
          <p:cNvPicPr>
            <a:picLocks noChangeAspect="1" noChangeArrowheads="1"/>
          </p:cNvPicPr>
          <p:nvPr/>
        </p:nvPicPr>
        <p:blipFill>
          <a:blip r:embed="rId2"/>
          <a:srcRect/>
          <a:stretch>
            <a:fillRect/>
          </a:stretch>
        </p:blipFill>
        <p:spPr bwMode="auto">
          <a:xfrm>
            <a:off x="192088" y="82550"/>
            <a:ext cx="914400" cy="596900"/>
          </a:xfrm>
          <a:prstGeom prst="rect">
            <a:avLst/>
          </a:prstGeom>
          <a:noFill/>
        </p:spPr>
      </p:pic>
      <p:sp>
        <p:nvSpPr>
          <p:cNvPr id="4" name="Date Placeholder 3"/>
          <p:cNvSpPr txBox="1">
            <a:spLocks noGrp="1"/>
          </p:cNvSpPr>
          <p:nvPr/>
        </p:nvSpPr>
        <p:spPr bwMode="auto">
          <a:xfrm>
            <a:off x="685800" y="6477000"/>
            <a:ext cx="1905000" cy="304800"/>
          </a:xfrm>
          <a:prstGeom prst="rect">
            <a:avLst/>
          </a:prstGeom>
          <a:noFill/>
          <a:ln>
            <a:miter lim="800000"/>
            <a:headEnd/>
            <a:tailEnd/>
          </a:ln>
        </p:spPr>
        <p:txBody>
          <a:bodyPr/>
          <a:lstStyle/>
          <a:p>
            <a:r>
              <a:rPr lang="en-US" sz="1000" b="1" dirty="0" smtClean="0">
                <a:solidFill>
                  <a:srgbClr val="800000"/>
                </a:solidFill>
                <a:latin typeface="Arial Rounded MT Bold" pitchFamily="34" charset="0"/>
              </a:rPr>
              <a:t>May 24,  2010</a:t>
            </a:r>
            <a:endParaRPr lang="en-US" sz="1000" b="1" dirty="0">
              <a:solidFill>
                <a:srgbClr val="800000"/>
              </a:solidFill>
              <a:latin typeface="Arial Rounded MT Bold" pitchFamily="34" charset="0"/>
            </a:endParaRPr>
          </a:p>
        </p:txBody>
      </p:sp>
      <p:sp>
        <p:nvSpPr>
          <p:cNvPr id="5" name="Footer Placeholder 4"/>
          <p:cNvSpPr txBox="1">
            <a:spLocks noGrp="1"/>
          </p:cNvSpPr>
          <p:nvPr/>
        </p:nvSpPr>
        <p:spPr bwMode="auto">
          <a:xfrm>
            <a:off x="2819400" y="6477000"/>
            <a:ext cx="3657600" cy="304800"/>
          </a:xfrm>
          <a:prstGeom prst="rect">
            <a:avLst/>
          </a:prstGeom>
          <a:noFill/>
          <a:ln>
            <a:miter lim="800000"/>
            <a:headEnd/>
            <a:tailEnd/>
          </a:ln>
        </p:spPr>
        <p:txBody>
          <a:bodyPr/>
          <a:lstStyle/>
          <a:p>
            <a:pPr algn="ctr"/>
            <a:r>
              <a:rPr lang="en-US" sz="1000" b="1" dirty="0">
                <a:solidFill>
                  <a:srgbClr val="800000"/>
                </a:solidFill>
                <a:latin typeface="Arial Rounded MT Bold" pitchFamily="34" charset="0"/>
              </a:rPr>
              <a:t>J. Ozelis </a:t>
            </a:r>
            <a:r>
              <a:rPr lang="en-US" sz="1000" b="1" dirty="0" smtClean="0">
                <a:solidFill>
                  <a:srgbClr val="800000"/>
                </a:solidFill>
                <a:latin typeface="Arial Rounded MT Bold" pitchFamily="34" charset="0"/>
              </a:rPr>
              <a:t>SRF Integration Meeting</a:t>
            </a:r>
            <a:endParaRPr lang="en-US" sz="1000" b="1" dirty="0">
              <a:solidFill>
                <a:srgbClr val="800000"/>
              </a:solidFill>
              <a:latin typeface="Arial Rounded MT Bold" pitchFamily="34" charset="0"/>
            </a:endParaRPr>
          </a:p>
        </p:txBody>
      </p:sp>
      <p:sp>
        <p:nvSpPr>
          <p:cNvPr id="12" name="TextBox 11"/>
          <p:cNvSpPr txBox="1"/>
          <p:nvPr/>
        </p:nvSpPr>
        <p:spPr>
          <a:xfrm>
            <a:off x="463712" y="5416380"/>
            <a:ext cx="8357558" cy="830997"/>
          </a:xfrm>
          <a:prstGeom prst="rect">
            <a:avLst/>
          </a:prstGeom>
          <a:noFill/>
        </p:spPr>
        <p:txBody>
          <a:bodyPr wrap="square" rtlCol="0">
            <a:spAutoFit/>
          </a:bodyPr>
          <a:lstStyle/>
          <a:p>
            <a:r>
              <a:rPr lang="en-US" sz="1600" dirty="0" smtClean="0"/>
              <a:t>Response of OST’s when cavity was quenching at 34MV/m in the </a:t>
            </a:r>
            <a:r>
              <a:rPr lang="en-US" sz="1600" dirty="0" smtClean="0">
                <a:latin typeface="Symbol" pitchFamily="18" charset="2"/>
              </a:rPr>
              <a:t>p</a:t>
            </a:r>
            <a:r>
              <a:rPr lang="en-US" sz="1600" dirty="0" smtClean="0"/>
              <a:t>-mode. Channel 1 is located nearest cell #1, channel 4 is nearest cell #9. Channels 2 and 3 are located approximately equidistant between channels 1 and 4.</a:t>
            </a:r>
            <a:endParaRPr lang="en-US" sz="1600" dirty="0"/>
          </a:p>
        </p:txBody>
      </p:sp>
      <p:pic>
        <p:nvPicPr>
          <p:cNvPr id="13" name="Picture 12" descr="quench_pi.png"/>
          <p:cNvPicPr/>
          <p:nvPr/>
        </p:nvPicPr>
        <p:blipFill>
          <a:blip r:embed="rId3"/>
          <a:stretch>
            <a:fillRect/>
          </a:stretch>
        </p:blipFill>
        <p:spPr>
          <a:xfrm>
            <a:off x="1763245" y="1078145"/>
            <a:ext cx="5614708" cy="4121384"/>
          </a:xfrm>
          <a:prstGeom prst="rect">
            <a:avLst/>
          </a:prstGeom>
        </p:spPr>
      </p:pic>
      <p:sp>
        <p:nvSpPr>
          <p:cNvPr id="14" name="TextBox 13"/>
          <p:cNvSpPr txBox="1"/>
          <p:nvPr/>
        </p:nvSpPr>
        <p:spPr>
          <a:xfrm>
            <a:off x="143435" y="2133600"/>
            <a:ext cx="1819836" cy="1569660"/>
          </a:xfrm>
          <a:prstGeom prst="rect">
            <a:avLst/>
          </a:prstGeom>
          <a:noFill/>
        </p:spPr>
        <p:txBody>
          <a:bodyPr wrap="square" rtlCol="0">
            <a:spAutoFit/>
          </a:bodyPr>
          <a:lstStyle/>
          <a:p>
            <a:r>
              <a:rPr lang="en-US" sz="1600" dirty="0" smtClean="0"/>
              <a:t>In the </a:t>
            </a:r>
            <a:r>
              <a:rPr lang="en-US" sz="1600" dirty="0" smtClean="0">
                <a:latin typeface="Symbol" pitchFamily="18" charset="2"/>
              </a:rPr>
              <a:t>p</a:t>
            </a:r>
            <a:r>
              <a:rPr lang="en-US" sz="1600" dirty="0" smtClean="0"/>
              <a:t>-mode, the quench location is in cell #1, nearest the FPC (not the “dented” cell!)</a:t>
            </a:r>
            <a:endParaRPr lang="en-US" sz="1600" dirty="0"/>
          </a:p>
        </p:txBody>
      </p:sp>
      <p:sp>
        <p:nvSpPr>
          <p:cNvPr id="16" name="TextBox 15"/>
          <p:cNvSpPr txBox="1"/>
          <p:nvPr/>
        </p:nvSpPr>
        <p:spPr>
          <a:xfrm>
            <a:off x="7234518" y="1192306"/>
            <a:ext cx="1649506" cy="338554"/>
          </a:xfrm>
          <a:prstGeom prst="rect">
            <a:avLst/>
          </a:prstGeom>
          <a:noFill/>
        </p:spPr>
        <p:txBody>
          <a:bodyPr wrap="square" rtlCol="0">
            <a:spAutoFit/>
          </a:bodyPr>
          <a:lstStyle/>
          <a:p>
            <a:r>
              <a:rPr lang="en-US" sz="1600" dirty="0" smtClean="0"/>
              <a:t>(D. </a:t>
            </a:r>
            <a:r>
              <a:rPr lang="en-US" sz="1600" dirty="0" err="1" smtClean="0"/>
              <a:t>Sergatskov</a:t>
            </a:r>
            <a:r>
              <a:rPr lang="en-US" sz="1600" dirty="0" smtClean="0"/>
              <a:t>)</a:t>
            </a:r>
            <a:endParaRPr lang="en-US" sz="16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r>
              <a:rPr lang="en-US" dirty="0" smtClean="0"/>
              <a:t>May 24,  2010</a:t>
            </a:r>
            <a:endParaRPr lang="en-US" dirty="0"/>
          </a:p>
        </p:txBody>
      </p:sp>
      <p:sp>
        <p:nvSpPr>
          <p:cNvPr id="5" name="Footer Placeholder 4"/>
          <p:cNvSpPr>
            <a:spLocks noGrp="1"/>
          </p:cNvSpPr>
          <p:nvPr>
            <p:ph type="ftr" sz="quarter" idx="11"/>
          </p:nvPr>
        </p:nvSpPr>
        <p:spPr/>
        <p:txBody>
          <a:bodyPr/>
          <a:lstStyle/>
          <a:p>
            <a:r>
              <a:rPr lang="en-US" dirty="0"/>
              <a:t>J. Ozelis  </a:t>
            </a:r>
            <a:r>
              <a:rPr lang="en-US" dirty="0">
                <a:latin typeface="Arial Rounded MT Bold" pitchFamily="34" charset="0"/>
              </a:rPr>
              <a:t>SRF Integration Meeting</a:t>
            </a:r>
          </a:p>
          <a:p>
            <a:endParaRPr lang="en-US" dirty="0"/>
          </a:p>
        </p:txBody>
      </p:sp>
      <p:sp>
        <p:nvSpPr>
          <p:cNvPr id="6" name="Slide Number Placeholder 5"/>
          <p:cNvSpPr>
            <a:spLocks noGrp="1"/>
          </p:cNvSpPr>
          <p:nvPr>
            <p:ph type="sldNum" sz="quarter" idx="12"/>
          </p:nvPr>
        </p:nvSpPr>
        <p:spPr/>
        <p:txBody>
          <a:bodyPr/>
          <a:lstStyle/>
          <a:p>
            <a:pPr>
              <a:defRPr/>
            </a:pPr>
            <a:fld id="{CD0E042F-0DFE-47FB-9AF8-3E681F1E2F5F}" type="slidenum">
              <a:rPr lang="en-US"/>
              <a:pPr>
                <a:defRPr/>
              </a:pPr>
              <a:t>2</a:t>
            </a:fld>
            <a:endParaRPr lang="en-US">
              <a:solidFill>
                <a:schemeClr val="tx1"/>
              </a:solidFill>
              <a:latin typeface="Times" pitchFamily="18" charset="0"/>
            </a:endParaRPr>
          </a:p>
        </p:txBody>
      </p:sp>
      <p:sp>
        <p:nvSpPr>
          <p:cNvPr id="14341" name="Rectangle 2"/>
          <p:cNvSpPr>
            <a:spLocks noGrp="1" noChangeArrowheads="1"/>
          </p:cNvSpPr>
          <p:nvPr>
            <p:ph type="title"/>
          </p:nvPr>
        </p:nvSpPr>
        <p:spPr>
          <a:xfrm>
            <a:off x="1244600" y="0"/>
            <a:ext cx="7010400" cy="685800"/>
          </a:xfrm>
        </p:spPr>
        <p:txBody>
          <a:bodyPr/>
          <a:lstStyle/>
          <a:p>
            <a:r>
              <a:rPr lang="en-US" sz="2400" dirty="0" smtClean="0"/>
              <a:t>Recent Cavity Test Subjects</a:t>
            </a:r>
          </a:p>
        </p:txBody>
      </p:sp>
      <p:sp>
        <p:nvSpPr>
          <p:cNvPr id="14342" name="Rectangle 3"/>
          <p:cNvSpPr>
            <a:spLocks noGrp="1" noChangeArrowheads="1"/>
          </p:cNvSpPr>
          <p:nvPr>
            <p:ph type="body" idx="1"/>
          </p:nvPr>
        </p:nvSpPr>
        <p:spPr>
          <a:xfrm>
            <a:off x="649941" y="1151965"/>
            <a:ext cx="7924800" cy="5181600"/>
          </a:xfrm>
        </p:spPr>
        <p:txBody>
          <a:bodyPr/>
          <a:lstStyle/>
          <a:p>
            <a:pPr marL="0" indent="0">
              <a:lnSpc>
                <a:spcPct val="90000"/>
              </a:lnSpc>
              <a:spcBef>
                <a:spcPts val="0"/>
              </a:spcBef>
              <a:spcAft>
                <a:spcPct val="35000"/>
              </a:spcAft>
              <a:buNone/>
            </a:pPr>
            <a:r>
              <a:rPr lang="en-US" sz="1800" dirty="0" smtClean="0"/>
              <a:t>TB9RI024</a:t>
            </a:r>
            <a:r>
              <a:rPr lang="en-US" sz="1800" b="0" dirty="0" smtClean="0"/>
              <a:t> – new cavity fabricated by RI, bulk EP performed at RI, remainder of processing at FNAL/ANL and JLab (800°C H de-gassing). First test w/OST’s (second-sound sensors).</a:t>
            </a:r>
          </a:p>
          <a:p>
            <a:pPr marL="0" indent="0">
              <a:lnSpc>
                <a:spcPct val="90000"/>
              </a:lnSpc>
              <a:spcBef>
                <a:spcPts val="1200"/>
              </a:spcBef>
              <a:spcAft>
                <a:spcPct val="35000"/>
              </a:spcAft>
              <a:buNone/>
            </a:pPr>
            <a:r>
              <a:rPr lang="en-US" sz="1800" dirty="0" smtClean="0"/>
              <a:t>TB9RI026</a:t>
            </a:r>
            <a:r>
              <a:rPr lang="en-US" sz="1800" b="0" dirty="0" smtClean="0"/>
              <a:t> – new cavity fabricated by RI, </a:t>
            </a:r>
            <a:r>
              <a:rPr lang="en-US" sz="1800" b="0" u="sng" dirty="0" smtClean="0"/>
              <a:t>all</a:t>
            </a:r>
            <a:r>
              <a:rPr lang="en-US" sz="1800" b="0" dirty="0" smtClean="0"/>
              <a:t> processing at FNAL/ANL (bulk and final EP, HPR, etc.) except 800°C H de-gassing at JLab. Cavity sat in the Dewar at 4.5K for ~2 weeks due to cryoplant compressor failure/replacement. </a:t>
            </a:r>
          </a:p>
          <a:p>
            <a:pPr marL="0" indent="0">
              <a:lnSpc>
                <a:spcPct val="90000"/>
              </a:lnSpc>
              <a:spcBef>
                <a:spcPts val="1200"/>
              </a:spcBef>
              <a:spcAft>
                <a:spcPct val="35000"/>
              </a:spcAft>
              <a:buNone/>
            </a:pPr>
            <a:r>
              <a:rPr lang="en-US" sz="1800" dirty="0" smtClean="0"/>
              <a:t>TB9ACC014</a:t>
            </a:r>
            <a:r>
              <a:rPr lang="en-US" sz="1800" b="0" dirty="0" smtClean="0"/>
              <a:t> – dented cavity, re-test w/second sound sensors and RTD’s for quench localization.</a:t>
            </a:r>
          </a:p>
          <a:p>
            <a:pPr marL="0" indent="0">
              <a:lnSpc>
                <a:spcPct val="90000"/>
              </a:lnSpc>
              <a:spcBef>
                <a:spcPts val="1200"/>
              </a:spcBef>
              <a:spcAft>
                <a:spcPct val="35000"/>
              </a:spcAft>
              <a:buNone/>
            </a:pPr>
            <a:r>
              <a:rPr lang="en-US" sz="1800" dirty="0" smtClean="0"/>
              <a:t>TB9AES003</a:t>
            </a:r>
            <a:r>
              <a:rPr lang="en-US" sz="1800" b="0" dirty="0" smtClean="0"/>
              <a:t> – defect repaired by grinding at KEK, reached 34MV/m after additional HPR, re-test after light EP.</a:t>
            </a:r>
          </a:p>
          <a:p>
            <a:pPr marL="0" indent="0">
              <a:lnSpc>
                <a:spcPct val="90000"/>
              </a:lnSpc>
              <a:spcBef>
                <a:spcPts val="0"/>
              </a:spcBef>
              <a:spcAft>
                <a:spcPct val="35000"/>
              </a:spcAft>
              <a:buNone/>
            </a:pPr>
            <a:endParaRPr lang="en-US" sz="1800" b="0" dirty="0" smtClean="0"/>
          </a:p>
          <a:p>
            <a:pPr marL="0" indent="0">
              <a:lnSpc>
                <a:spcPct val="90000"/>
              </a:lnSpc>
              <a:spcBef>
                <a:spcPts val="1200"/>
              </a:spcBef>
              <a:spcAft>
                <a:spcPct val="35000"/>
              </a:spcAft>
              <a:buNone/>
            </a:pPr>
            <a:r>
              <a:rPr lang="en-US" sz="1800" b="0" dirty="0" smtClean="0"/>
              <a:t>Note: all tests performed at 2K with cavity actively pumped, fixed input coupling (typically between 6x10</a:t>
            </a:r>
            <a:r>
              <a:rPr lang="en-US" sz="1800" b="0" baseline="30000" dirty="0" smtClean="0"/>
              <a:t>9</a:t>
            </a:r>
            <a:r>
              <a:rPr lang="en-US" sz="1800" b="0" dirty="0" smtClean="0"/>
              <a:t> to 1x10</a:t>
            </a:r>
            <a:r>
              <a:rPr lang="en-US" sz="1800" b="0" baseline="30000" dirty="0" smtClean="0"/>
              <a:t>10</a:t>
            </a:r>
            <a:r>
              <a:rPr lang="en-US" sz="1800" b="0" dirty="0" smtClean="0"/>
              <a:t>). Cooldown is fast  - 1 to 2 minutes between 140-100K. Full cable calibrations performed for each test – reproducibility of calibration 3-4%.</a:t>
            </a:r>
          </a:p>
          <a:p>
            <a:pPr marL="0" indent="0">
              <a:lnSpc>
                <a:spcPct val="90000"/>
              </a:lnSpc>
              <a:spcBef>
                <a:spcPts val="1200"/>
              </a:spcBef>
              <a:spcAft>
                <a:spcPct val="35000"/>
              </a:spcAft>
              <a:buNone/>
            </a:pPr>
            <a:endParaRPr lang="en-US" b="0" dirty="0" smtClean="0"/>
          </a:p>
        </p:txBody>
      </p:sp>
      <p:pic>
        <p:nvPicPr>
          <p:cNvPr id="14344" name="Picture 8" descr="logo_transparent_bg"/>
          <p:cNvPicPr>
            <a:picLocks noChangeAspect="1" noChangeArrowheads="1"/>
          </p:cNvPicPr>
          <p:nvPr/>
        </p:nvPicPr>
        <p:blipFill>
          <a:blip r:embed="rId2"/>
          <a:srcRect/>
          <a:stretch>
            <a:fillRect/>
          </a:stretch>
        </p:blipFill>
        <p:spPr bwMode="auto">
          <a:xfrm>
            <a:off x="192088" y="82550"/>
            <a:ext cx="914400" cy="59690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E0C2DC6F-5BB9-4924-A376-7DCFD569E7A0}" type="slidenum">
              <a:rPr lang="en-US"/>
              <a:pPr>
                <a:defRPr/>
              </a:pPr>
              <a:t>20</a:t>
            </a:fld>
            <a:endParaRPr lang="en-US" dirty="0">
              <a:solidFill>
                <a:schemeClr val="tx1"/>
              </a:solidFill>
              <a:latin typeface="Times" pitchFamily="18" charset="0"/>
            </a:endParaRPr>
          </a:p>
        </p:txBody>
      </p:sp>
      <p:sp>
        <p:nvSpPr>
          <p:cNvPr id="18437" name="Rectangle 2"/>
          <p:cNvSpPr>
            <a:spLocks noGrp="1" noChangeArrowheads="1"/>
          </p:cNvSpPr>
          <p:nvPr>
            <p:ph type="title"/>
          </p:nvPr>
        </p:nvSpPr>
        <p:spPr>
          <a:xfrm>
            <a:off x="311150" y="0"/>
            <a:ext cx="8153400" cy="685800"/>
          </a:xfrm>
        </p:spPr>
        <p:txBody>
          <a:bodyPr/>
          <a:lstStyle/>
          <a:p>
            <a:r>
              <a:rPr lang="en-US" sz="2400" dirty="0" smtClean="0"/>
              <a:t>Cavity Performance : TB9ACC014</a:t>
            </a:r>
          </a:p>
        </p:txBody>
      </p:sp>
      <p:pic>
        <p:nvPicPr>
          <p:cNvPr id="18442" name="Picture 10" descr="logo_transparent_bg"/>
          <p:cNvPicPr>
            <a:picLocks noChangeAspect="1" noChangeArrowheads="1"/>
          </p:cNvPicPr>
          <p:nvPr/>
        </p:nvPicPr>
        <p:blipFill>
          <a:blip r:embed="rId2"/>
          <a:srcRect/>
          <a:stretch>
            <a:fillRect/>
          </a:stretch>
        </p:blipFill>
        <p:spPr bwMode="auto">
          <a:xfrm>
            <a:off x="192088" y="82550"/>
            <a:ext cx="914400" cy="596900"/>
          </a:xfrm>
          <a:prstGeom prst="rect">
            <a:avLst/>
          </a:prstGeom>
          <a:noFill/>
        </p:spPr>
      </p:pic>
      <p:sp>
        <p:nvSpPr>
          <p:cNvPr id="4" name="Date Placeholder 3"/>
          <p:cNvSpPr txBox="1">
            <a:spLocks noGrp="1"/>
          </p:cNvSpPr>
          <p:nvPr/>
        </p:nvSpPr>
        <p:spPr bwMode="auto">
          <a:xfrm>
            <a:off x="685800" y="6477000"/>
            <a:ext cx="1905000" cy="304800"/>
          </a:xfrm>
          <a:prstGeom prst="rect">
            <a:avLst/>
          </a:prstGeom>
          <a:noFill/>
          <a:ln>
            <a:miter lim="800000"/>
            <a:headEnd/>
            <a:tailEnd/>
          </a:ln>
        </p:spPr>
        <p:txBody>
          <a:bodyPr/>
          <a:lstStyle/>
          <a:p>
            <a:r>
              <a:rPr lang="en-US" sz="1000" b="1" dirty="0" smtClean="0">
                <a:solidFill>
                  <a:srgbClr val="800000"/>
                </a:solidFill>
                <a:latin typeface="Arial Rounded MT Bold" pitchFamily="34" charset="0"/>
              </a:rPr>
              <a:t>May 24,  2010</a:t>
            </a:r>
            <a:endParaRPr lang="en-US" sz="1000" b="1" dirty="0">
              <a:solidFill>
                <a:srgbClr val="800000"/>
              </a:solidFill>
              <a:latin typeface="Arial Rounded MT Bold" pitchFamily="34" charset="0"/>
            </a:endParaRPr>
          </a:p>
        </p:txBody>
      </p:sp>
      <p:sp>
        <p:nvSpPr>
          <p:cNvPr id="5" name="Footer Placeholder 4"/>
          <p:cNvSpPr txBox="1">
            <a:spLocks noGrp="1"/>
          </p:cNvSpPr>
          <p:nvPr/>
        </p:nvSpPr>
        <p:spPr bwMode="auto">
          <a:xfrm>
            <a:off x="2819400" y="6477000"/>
            <a:ext cx="3657600" cy="304800"/>
          </a:xfrm>
          <a:prstGeom prst="rect">
            <a:avLst/>
          </a:prstGeom>
          <a:noFill/>
          <a:ln>
            <a:miter lim="800000"/>
            <a:headEnd/>
            <a:tailEnd/>
          </a:ln>
        </p:spPr>
        <p:txBody>
          <a:bodyPr/>
          <a:lstStyle/>
          <a:p>
            <a:pPr algn="ctr"/>
            <a:r>
              <a:rPr lang="en-US" sz="1000" b="1" dirty="0">
                <a:solidFill>
                  <a:srgbClr val="800000"/>
                </a:solidFill>
                <a:latin typeface="Arial Rounded MT Bold" pitchFamily="34" charset="0"/>
              </a:rPr>
              <a:t>J. Ozelis  </a:t>
            </a:r>
            <a:r>
              <a:rPr lang="en-US" sz="1000" b="1" dirty="0" smtClean="0">
                <a:solidFill>
                  <a:srgbClr val="800000"/>
                </a:solidFill>
                <a:latin typeface="Arial Rounded MT Bold" pitchFamily="34" charset="0"/>
              </a:rPr>
              <a:t>SRF Integration Meeting</a:t>
            </a:r>
            <a:endParaRPr lang="en-US" sz="1000" b="1" dirty="0">
              <a:solidFill>
                <a:srgbClr val="800000"/>
              </a:solidFill>
              <a:latin typeface="Arial Rounded MT Bold" pitchFamily="34" charset="0"/>
            </a:endParaRPr>
          </a:p>
        </p:txBody>
      </p:sp>
      <p:sp>
        <p:nvSpPr>
          <p:cNvPr id="12" name="TextBox 11"/>
          <p:cNvSpPr txBox="1"/>
          <p:nvPr/>
        </p:nvSpPr>
        <p:spPr>
          <a:xfrm>
            <a:off x="436818" y="5658427"/>
            <a:ext cx="8357558" cy="584775"/>
          </a:xfrm>
          <a:prstGeom prst="rect">
            <a:avLst/>
          </a:prstGeom>
          <a:noFill/>
        </p:spPr>
        <p:txBody>
          <a:bodyPr wrap="square" rtlCol="0">
            <a:spAutoFit/>
          </a:bodyPr>
          <a:lstStyle/>
          <a:p>
            <a:r>
              <a:rPr lang="en-US" sz="1600" dirty="0" smtClean="0"/>
              <a:t>Response of OST’s when cavity was quenching at 34MV/m in the 8</a:t>
            </a:r>
            <a:r>
              <a:rPr lang="en-US" sz="1600" dirty="0" smtClean="0">
                <a:latin typeface="Symbol" pitchFamily="18" charset="2"/>
              </a:rPr>
              <a:t>p</a:t>
            </a:r>
            <a:r>
              <a:rPr lang="en-US" sz="1600" dirty="0" smtClean="0"/>
              <a:t>/9 mode. Channel 1 is located nearest cell #1, channel 4 is nearest cell #9. </a:t>
            </a:r>
            <a:endParaRPr lang="en-US" sz="1600" dirty="0"/>
          </a:p>
        </p:txBody>
      </p:sp>
      <p:pic>
        <p:nvPicPr>
          <p:cNvPr id="10" name="Picture 9" descr="quench_89.png"/>
          <p:cNvPicPr/>
          <p:nvPr/>
        </p:nvPicPr>
        <p:blipFill>
          <a:blip r:embed="rId3"/>
          <a:stretch>
            <a:fillRect/>
          </a:stretch>
        </p:blipFill>
        <p:spPr>
          <a:xfrm>
            <a:off x="1867274" y="1084449"/>
            <a:ext cx="5654113" cy="4366091"/>
          </a:xfrm>
          <a:prstGeom prst="rect">
            <a:avLst/>
          </a:prstGeom>
        </p:spPr>
      </p:pic>
      <p:sp>
        <p:nvSpPr>
          <p:cNvPr id="9" name="TextBox 8"/>
          <p:cNvSpPr txBox="1"/>
          <p:nvPr/>
        </p:nvSpPr>
        <p:spPr>
          <a:xfrm>
            <a:off x="179293" y="1703294"/>
            <a:ext cx="1900519" cy="2800767"/>
          </a:xfrm>
          <a:prstGeom prst="rect">
            <a:avLst/>
          </a:prstGeom>
          <a:noFill/>
        </p:spPr>
        <p:txBody>
          <a:bodyPr wrap="square" rtlCol="0">
            <a:spAutoFit/>
          </a:bodyPr>
          <a:lstStyle/>
          <a:p>
            <a:r>
              <a:rPr lang="en-US" sz="1600" dirty="0" smtClean="0"/>
              <a:t>Quench location shifts when in 8</a:t>
            </a:r>
            <a:r>
              <a:rPr lang="en-US" sz="1600" dirty="0" smtClean="0">
                <a:latin typeface="Symbol" pitchFamily="18" charset="2"/>
              </a:rPr>
              <a:t>p</a:t>
            </a:r>
            <a:r>
              <a:rPr lang="en-US" sz="1600" dirty="0" smtClean="0"/>
              <a:t>/9 mode – now it is cell #9 (the “dented” cell)</a:t>
            </a:r>
          </a:p>
          <a:p>
            <a:endParaRPr lang="en-US" sz="1600" dirty="0" smtClean="0"/>
          </a:p>
          <a:p>
            <a:r>
              <a:rPr lang="en-US" sz="1600" dirty="0" smtClean="0"/>
              <a:t>In this mode, cells 1 &amp; 9 see ~ equal fields, in </a:t>
            </a:r>
            <a:r>
              <a:rPr lang="en-US" sz="1600" dirty="0" smtClean="0">
                <a:latin typeface="Symbol" pitchFamily="18" charset="2"/>
              </a:rPr>
              <a:t>p</a:t>
            </a:r>
            <a:r>
              <a:rPr lang="en-US" sz="1600" dirty="0" smtClean="0"/>
              <a:t>-mode, cell 1 detuned by ~20%.</a:t>
            </a:r>
            <a:endParaRPr lang="en-US" sz="1600" dirty="0"/>
          </a:p>
        </p:txBody>
      </p:sp>
      <p:sp>
        <p:nvSpPr>
          <p:cNvPr id="11" name="TextBox 10"/>
          <p:cNvSpPr txBox="1"/>
          <p:nvPr/>
        </p:nvSpPr>
        <p:spPr>
          <a:xfrm>
            <a:off x="7234518" y="1192306"/>
            <a:ext cx="1649506" cy="338554"/>
          </a:xfrm>
          <a:prstGeom prst="rect">
            <a:avLst/>
          </a:prstGeom>
          <a:noFill/>
        </p:spPr>
        <p:txBody>
          <a:bodyPr wrap="square" rtlCol="0">
            <a:spAutoFit/>
          </a:bodyPr>
          <a:lstStyle/>
          <a:p>
            <a:r>
              <a:rPr lang="en-US" sz="1600" dirty="0" smtClean="0"/>
              <a:t>(D. </a:t>
            </a:r>
            <a:r>
              <a:rPr lang="en-US" sz="1600" dirty="0" err="1" smtClean="0"/>
              <a:t>Sergatskov</a:t>
            </a:r>
            <a:r>
              <a:rPr lang="en-US" sz="1600" dirty="0" smtClean="0"/>
              <a:t>)</a:t>
            </a:r>
            <a:endParaRPr lang="en-US" sz="16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E0C2DC6F-5BB9-4924-A376-7DCFD569E7A0}" type="slidenum">
              <a:rPr lang="en-US"/>
              <a:pPr>
                <a:defRPr/>
              </a:pPr>
              <a:t>21</a:t>
            </a:fld>
            <a:endParaRPr lang="en-US" dirty="0">
              <a:solidFill>
                <a:schemeClr val="tx1"/>
              </a:solidFill>
              <a:latin typeface="Times" pitchFamily="18" charset="0"/>
            </a:endParaRPr>
          </a:p>
        </p:txBody>
      </p:sp>
      <p:sp>
        <p:nvSpPr>
          <p:cNvPr id="18437" name="Rectangle 2"/>
          <p:cNvSpPr>
            <a:spLocks noGrp="1" noChangeArrowheads="1"/>
          </p:cNvSpPr>
          <p:nvPr>
            <p:ph type="title"/>
          </p:nvPr>
        </p:nvSpPr>
        <p:spPr>
          <a:xfrm>
            <a:off x="311150" y="0"/>
            <a:ext cx="8153400" cy="685800"/>
          </a:xfrm>
        </p:spPr>
        <p:txBody>
          <a:bodyPr/>
          <a:lstStyle/>
          <a:p>
            <a:r>
              <a:rPr lang="en-US" sz="2400" dirty="0" smtClean="0"/>
              <a:t>Cavity Performance : TB9ACC014</a:t>
            </a:r>
          </a:p>
        </p:txBody>
      </p:sp>
      <p:pic>
        <p:nvPicPr>
          <p:cNvPr id="18442" name="Picture 10" descr="logo_transparent_bg"/>
          <p:cNvPicPr>
            <a:picLocks noChangeAspect="1" noChangeArrowheads="1"/>
          </p:cNvPicPr>
          <p:nvPr/>
        </p:nvPicPr>
        <p:blipFill>
          <a:blip r:embed="rId2"/>
          <a:srcRect/>
          <a:stretch>
            <a:fillRect/>
          </a:stretch>
        </p:blipFill>
        <p:spPr bwMode="auto">
          <a:xfrm>
            <a:off x="192088" y="82550"/>
            <a:ext cx="914400" cy="596900"/>
          </a:xfrm>
          <a:prstGeom prst="rect">
            <a:avLst/>
          </a:prstGeom>
          <a:noFill/>
        </p:spPr>
      </p:pic>
      <p:sp>
        <p:nvSpPr>
          <p:cNvPr id="4" name="Date Placeholder 3"/>
          <p:cNvSpPr txBox="1">
            <a:spLocks noGrp="1"/>
          </p:cNvSpPr>
          <p:nvPr/>
        </p:nvSpPr>
        <p:spPr bwMode="auto">
          <a:xfrm>
            <a:off x="685800" y="6477000"/>
            <a:ext cx="1905000" cy="304800"/>
          </a:xfrm>
          <a:prstGeom prst="rect">
            <a:avLst/>
          </a:prstGeom>
          <a:noFill/>
          <a:ln>
            <a:miter lim="800000"/>
            <a:headEnd/>
            <a:tailEnd/>
          </a:ln>
        </p:spPr>
        <p:txBody>
          <a:bodyPr/>
          <a:lstStyle/>
          <a:p>
            <a:r>
              <a:rPr lang="en-US" sz="1000" b="1" dirty="0" smtClean="0">
                <a:solidFill>
                  <a:srgbClr val="800000"/>
                </a:solidFill>
                <a:latin typeface="Arial Rounded MT Bold" pitchFamily="34" charset="0"/>
              </a:rPr>
              <a:t>May 24,  2010</a:t>
            </a:r>
            <a:endParaRPr lang="en-US" sz="1000" b="1" dirty="0">
              <a:solidFill>
                <a:srgbClr val="800000"/>
              </a:solidFill>
              <a:latin typeface="Arial Rounded MT Bold" pitchFamily="34" charset="0"/>
            </a:endParaRPr>
          </a:p>
        </p:txBody>
      </p:sp>
      <p:sp>
        <p:nvSpPr>
          <p:cNvPr id="5" name="Footer Placeholder 4"/>
          <p:cNvSpPr txBox="1">
            <a:spLocks noGrp="1"/>
          </p:cNvSpPr>
          <p:nvPr/>
        </p:nvSpPr>
        <p:spPr bwMode="auto">
          <a:xfrm>
            <a:off x="2819400" y="6477000"/>
            <a:ext cx="3657600" cy="304800"/>
          </a:xfrm>
          <a:prstGeom prst="rect">
            <a:avLst/>
          </a:prstGeom>
          <a:noFill/>
          <a:ln>
            <a:miter lim="800000"/>
            <a:headEnd/>
            <a:tailEnd/>
          </a:ln>
        </p:spPr>
        <p:txBody>
          <a:bodyPr/>
          <a:lstStyle/>
          <a:p>
            <a:pPr algn="ctr"/>
            <a:r>
              <a:rPr lang="en-US" sz="1000" b="1" dirty="0">
                <a:solidFill>
                  <a:srgbClr val="800000"/>
                </a:solidFill>
                <a:latin typeface="Arial Rounded MT Bold" pitchFamily="34" charset="0"/>
              </a:rPr>
              <a:t>J. Ozelis </a:t>
            </a:r>
            <a:r>
              <a:rPr lang="en-US" sz="1000" b="1" dirty="0" smtClean="0">
                <a:solidFill>
                  <a:srgbClr val="800000"/>
                </a:solidFill>
                <a:latin typeface="Arial Rounded MT Bold" pitchFamily="34" charset="0"/>
              </a:rPr>
              <a:t>SRF Integration Meeting</a:t>
            </a:r>
            <a:endParaRPr lang="en-US" sz="1000" b="1" dirty="0">
              <a:solidFill>
                <a:srgbClr val="800000"/>
              </a:solidFill>
              <a:latin typeface="Arial Rounded MT Bold" pitchFamily="34" charset="0"/>
            </a:endParaRPr>
          </a:p>
        </p:txBody>
      </p:sp>
      <p:sp>
        <p:nvSpPr>
          <p:cNvPr id="12" name="TextBox 11"/>
          <p:cNvSpPr txBox="1"/>
          <p:nvPr/>
        </p:nvSpPr>
        <p:spPr>
          <a:xfrm>
            <a:off x="329241" y="5407416"/>
            <a:ext cx="8366524" cy="1077218"/>
          </a:xfrm>
          <a:prstGeom prst="rect">
            <a:avLst/>
          </a:prstGeom>
          <a:noFill/>
        </p:spPr>
        <p:txBody>
          <a:bodyPr wrap="square" rtlCol="0">
            <a:spAutoFit/>
          </a:bodyPr>
          <a:lstStyle/>
          <a:p>
            <a:r>
              <a:rPr lang="en-US" sz="1600" dirty="0" smtClean="0"/>
              <a:t>Response of OST’s when cavity was quenching in the </a:t>
            </a:r>
            <a:r>
              <a:rPr lang="en-US" sz="1600" dirty="0" smtClean="0">
                <a:latin typeface="Symbol" pitchFamily="18" charset="2"/>
              </a:rPr>
              <a:t>p</a:t>
            </a:r>
            <a:r>
              <a:rPr lang="en-US" sz="1600" dirty="0" smtClean="0"/>
              <a:t>/9 mode at ~45MV/m. The quench signals arrive at channels 2 and 3 first, and significantly earlier in channel 2, indicating that the quench location is not cell #5 but cell #4. Cavity performance is limited by both end cells (~34MV/m).</a:t>
            </a:r>
            <a:endParaRPr lang="en-US" sz="1600" dirty="0"/>
          </a:p>
        </p:txBody>
      </p:sp>
      <p:pic>
        <p:nvPicPr>
          <p:cNvPr id="11" name="Picture 10" descr="TB9ACC014quench_pi9.png"/>
          <p:cNvPicPr/>
          <p:nvPr/>
        </p:nvPicPr>
        <p:blipFill>
          <a:blip r:embed="rId3"/>
          <a:stretch>
            <a:fillRect/>
          </a:stretch>
        </p:blipFill>
        <p:spPr>
          <a:xfrm>
            <a:off x="1900876" y="1076034"/>
            <a:ext cx="5495006" cy="4329684"/>
          </a:xfrm>
          <a:prstGeom prst="rect">
            <a:avLst/>
          </a:prstGeom>
        </p:spPr>
      </p:pic>
      <p:sp>
        <p:nvSpPr>
          <p:cNvPr id="9" name="TextBox 8"/>
          <p:cNvSpPr txBox="1"/>
          <p:nvPr/>
        </p:nvSpPr>
        <p:spPr>
          <a:xfrm>
            <a:off x="170328" y="1972236"/>
            <a:ext cx="1945343" cy="2554545"/>
          </a:xfrm>
          <a:prstGeom prst="rect">
            <a:avLst/>
          </a:prstGeom>
          <a:noFill/>
        </p:spPr>
        <p:txBody>
          <a:bodyPr wrap="square" rtlCol="0">
            <a:spAutoFit/>
          </a:bodyPr>
          <a:lstStyle/>
          <a:p>
            <a:r>
              <a:rPr lang="en-US" sz="1600" dirty="0" smtClean="0"/>
              <a:t>Quench location in the </a:t>
            </a:r>
            <a:r>
              <a:rPr lang="en-US" sz="1600" dirty="0" smtClean="0">
                <a:latin typeface="Symbol" pitchFamily="18" charset="2"/>
              </a:rPr>
              <a:t>p</a:t>
            </a:r>
            <a:r>
              <a:rPr lang="en-US" sz="1600" dirty="0" smtClean="0"/>
              <a:t>/9 mode is between cells #4 and #5 – closer to cell #4. </a:t>
            </a:r>
          </a:p>
          <a:p>
            <a:endParaRPr lang="en-US" sz="1600" dirty="0" smtClean="0"/>
          </a:p>
          <a:p>
            <a:r>
              <a:rPr lang="en-US" sz="1600" dirty="0" smtClean="0"/>
              <a:t>In this mode, the fields in cells 4 &amp; 5 are essentially equal.</a:t>
            </a:r>
            <a:endParaRPr lang="en-US" sz="1600" dirty="0"/>
          </a:p>
        </p:txBody>
      </p:sp>
      <p:sp>
        <p:nvSpPr>
          <p:cNvPr id="13" name="TextBox 12"/>
          <p:cNvSpPr txBox="1"/>
          <p:nvPr/>
        </p:nvSpPr>
        <p:spPr>
          <a:xfrm>
            <a:off x="7234518" y="1192306"/>
            <a:ext cx="1649506" cy="338554"/>
          </a:xfrm>
          <a:prstGeom prst="rect">
            <a:avLst/>
          </a:prstGeom>
          <a:noFill/>
        </p:spPr>
        <p:txBody>
          <a:bodyPr wrap="square" rtlCol="0">
            <a:spAutoFit/>
          </a:bodyPr>
          <a:lstStyle/>
          <a:p>
            <a:r>
              <a:rPr lang="en-US" sz="1600" dirty="0" smtClean="0"/>
              <a:t>(D. </a:t>
            </a:r>
            <a:r>
              <a:rPr lang="en-US" sz="1600" dirty="0" err="1" smtClean="0"/>
              <a:t>Sergatskov</a:t>
            </a:r>
            <a:r>
              <a:rPr lang="en-US" sz="1600" dirty="0" smtClean="0"/>
              <a:t>)</a:t>
            </a:r>
            <a:endParaRPr lang="en-US" sz="16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E0C2DC6F-5BB9-4924-A376-7DCFD569E7A0}" type="slidenum">
              <a:rPr lang="en-US"/>
              <a:pPr>
                <a:defRPr/>
              </a:pPr>
              <a:t>22</a:t>
            </a:fld>
            <a:endParaRPr lang="en-US" dirty="0">
              <a:solidFill>
                <a:schemeClr val="tx1"/>
              </a:solidFill>
              <a:latin typeface="Times" pitchFamily="18" charset="0"/>
            </a:endParaRPr>
          </a:p>
        </p:txBody>
      </p:sp>
      <p:sp>
        <p:nvSpPr>
          <p:cNvPr id="18437" name="Rectangle 2"/>
          <p:cNvSpPr>
            <a:spLocks noGrp="1" noChangeArrowheads="1"/>
          </p:cNvSpPr>
          <p:nvPr>
            <p:ph type="title"/>
          </p:nvPr>
        </p:nvSpPr>
        <p:spPr>
          <a:xfrm>
            <a:off x="311150" y="0"/>
            <a:ext cx="8153400" cy="685800"/>
          </a:xfrm>
        </p:spPr>
        <p:txBody>
          <a:bodyPr/>
          <a:lstStyle/>
          <a:p>
            <a:r>
              <a:rPr lang="en-US" sz="2400" dirty="0" smtClean="0"/>
              <a:t>Cavity Performance : TB9ACC014</a:t>
            </a:r>
          </a:p>
        </p:txBody>
      </p:sp>
      <p:pic>
        <p:nvPicPr>
          <p:cNvPr id="18442" name="Picture 10" descr="logo_transparent_bg"/>
          <p:cNvPicPr>
            <a:picLocks noChangeAspect="1" noChangeArrowheads="1"/>
          </p:cNvPicPr>
          <p:nvPr/>
        </p:nvPicPr>
        <p:blipFill>
          <a:blip r:embed="rId3"/>
          <a:srcRect/>
          <a:stretch>
            <a:fillRect/>
          </a:stretch>
        </p:blipFill>
        <p:spPr bwMode="auto">
          <a:xfrm>
            <a:off x="192088" y="82550"/>
            <a:ext cx="914400" cy="596900"/>
          </a:xfrm>
          <a:prstGeom prst="rect">
            <a:avLst/>
          </a:prstGeom>
          <a:noFill/>
        </p:spPr>
      </p:pic>
      <p:sp>
        <p:nvSpPr>
          <p:cNvPr id="4" name="Date Placeholder 3"/>
          <p:cNvSpPr txBox="1">
            <a:spLocks noGrp="1"/>
          </p:cNvSpPr>
          <p:nvPr/>
        </p:nvSpPr>
        <p:spPr bwMode="auto">
          <a:xfrm>
            <a:off x="685800" y="6477000"/>
            <a:ext cx="1905000" cy="304800"/>
          </a:xfrm>
          <a:prstGeom prst="rect">
            <a:avLst/>
          </a:prstGeom>
          <a:noFill/>
          <a:ln>
            <a:miter lim="800000"/>
            <a:headEnd/>
            <a:tailEnd/>
          </a:ln>
        </p:spPr>
        <p:txBody>
          <a:bodyPr/>
          <a:lstStyle/>
          <a:p>
            <a:r>
              <a:rPr lang="en-US" sz="1000" b="1" dirty="0" smtClean="0">
                <a:solidFill>
                  <a:srgbClr val="800000"/>
                </a:solidFill>
                <a:latin typeface="Arial Rounded MT Bold" pitchFamily="34" charset="0"/>
              </a:rPr>
              <a:t>May 24,  2010</a:t>
            </a:r>
            <a:endParaRPr lang="en-US" sz="1000" b="1" dirty="0">
              <a:solidFill>
                <a:srgbClr val="800000"/>
              </a:solidFill>
              <a:latin typeface="Arial Rounded MT Bold" pitchFamily="34" charset="0"/>
            </a:endParaRPr>
          </a:p>
        </p:txBody>
      </p:sp>
      <p:sp>
        <p:nvSpPr>
          <p:cNvPr id="5" name="Footer Placeholder 4"/>
          <p:cNvSpPr txBox="1">
            <a:spLocks noGrp="1"/>
          </p:cNvSpPr>
          <p:nvPr/>
        </p:nvSpPr>
        <p:spPr bwMode="auto">
          <a:xfrm>
            <a:off x="2819400" y="6477000"/>
            <a:ext cx="3657600" cy="304800"/>
          </a:xfrm>
          <a:prstGeom prst="rect">
            <a:avLst/>
          </a:prstGeom>
          <a:noFill/>
          <a:ln>
            <a:miter lim="800000"/>
            <a:headEnd/>
            <a:tailEnd/>
          </a:ln>
        </p:spPr>
        <p:txBody>
          <a:bodyPr/>
          <a:lstStyle/>
          <a:p>
            <a:pPr algn="ctr"/>
            <a:r>
              <a:rPr lang="en-US" sz="1000" b="1" dirty="0">
                <a:solidFill>
                  <a:srgbClr val="800000"/>
                </a:solidFill>
                <a:latin typeface="Arial Rounded MT Bold" pitchFamily="34" charset="0"/>
              </a:rPr>
              <a:t>J. Ozelis </a:t>
            </a:r>
            <a:r>
              <a:rPr lang="en-US" sz="1000" b="1" dirty="0" smtClean="0">
                <a:solidFill>
                  <a:srgbClr val="800000"/>
                </a:solidFill>
                <a:latin typeface="Arial Rounded MT Bold" pitchFamily="34" charset="0"/>
              </a:rPr>
              <a:t>SRF Integration Meeting</a:t>
            </a:r>
            <a:endParaRPr lang="en-US" sz="1000" b="1" dirty="0">
              <a:solidFill>
                <a:srgbClr val="800000"/>
              </a:solidFill>
              <a:latin typeface="Arial Rounded MT Bold" pitchFamily="34" charset="0"/>
            </a:endParaRPr>
          </a:p>
        </p:txBody>
      </p:sp>
      <p:sp>
        <p:nvSpPr>
          <p:cNvPr id="12" name="TextBox 11"/>
          <p:cNvSpPr txBox="1"/>
          <p:nvPr/>
        </p:nvSpPr>
        <p:spPr>
          <a:xfrm>
            <a:off x="517502" y="5111580"/>
            <a:ext cx="8357558" cy="1323439"/>
          </a:xfrm>
          <a:prstGeom prst="rect">
            <a:avLst/>
          </a:prstGeom>
          <a:noFill/>
        </p:spPr>
        <p:txBody>
          <a:bodyPr wrap="square" rtlCol="0">
            <a:spAutoFit/>
          </a:bodyPr>
          <a:lstStyle/>
          <a:p>
            <a:r>
              <a:rPr lang="en-US" sz="1600" dirty="0" smtClean="0"/>
              <a:t>Cavity showed a 20% improvement in maximum gradient during this latest test. </a:t>
            </a:r>
          </a:p>
          <a:p>
            <a:r>
              <a:rPr lang="en-US" sz="1600" dirty="0" smtClean="0"/>
              <a:t>Field probe calibration differed by ~8% </a:t>
            </a:r>
            <a:r>
              <a:rPr lang="en-US" sz="1600" dirty="0" smtClean="0">
                <a:sym typeface="Wingdings" pitchFamily="2" charset="2"/>
              </a:rPr>
              <a:t> </a:t>
            </a:r>
            <a:r>
              <a:rPr lang="en-US" sz="1600" dirty="0" smtClean="0"/>
              <a:t>~4% change (increase) in gradient. </a:t>
            </a:r>
          </a:p>
          <a:p>
            <a:r>
              <a:rPr lang="en-US" sz="1600" dirty="0" smtClean="0"/>
              <a:t>Improvement in gradient to 34.4MV/m from 29MV/m is real - result of cumulative FE processing during the two test cycles ?</a:t>
            </a:r>
          </a:p>
          <a:p>
            <a:r>
              <a:rPr lang="en-US" sz="1600" dirty="0" smtClean="0"/>
              <a:t>Initial FE during this test was actually higher than the initial FE during the last test!</a:t>
            </a:r>
            <a:endParaRPr lang="en-US" sz="1600" dirty="0"/>
          </a:p>
        </p:txBody>
      </p:sp>
      <p:graphicFrame>
        <p:nvGraphicFramePr>
          <p:cNvPr id="1026" name="Object 2"/>
          <p:cNvGraphicFramePr>
            <a:graphicFrameLocks noChangeAspect="1"/>
          </p:cNvGraphicFramePr>
          <p:nvPr/>
        </p:nvGraphicFramePr>
        <p:xfrm>
          <a:off x="1808256" y="1299083"/>
          <a:ext cx="5058709" cy="3747019"/>
        </p:xfrm>
        <a:graphic>
          <a:graphicData uri="http://schemas.openxmlformats.org/presentationml/2006/ole">
            <p:oleObj spid="_x0000_s1026" name="Worksheet" r:id="rId4" imgW="5167486" imgH="3828018" progId="Excel.Sheet.12">
              <p:embed/>
            </p:oleObj>
          </a:graphicData>
        </a:graphic>
      </p:graphicFrame>
      <p:sp>
        <p:nvSpPr>
          <p:cNvPr id="14" name="TextBox 13"/>
          <p:cNvSpPr txBox="1"/>
          <p:nvPr/>
        </p:nvSpPr>
        <p:spPr>
          <a:xfrm>
            <a:off x="6893858" y="2232209"/>
            <a:ext cx="2142566" cy="2062103"/>
          </a:xfrm>
          <a:prstGeom prst="rect">
            <a:avLst/>
          </a:prstGeom>
          <a:noFill/>
        </p:spPr>
        <p:txBody>
          <a:bodyPr wrap="square" rtlCol="0">
            <a:spAutoFit/>
          </a:bodyPr>
          <a:lstStyle/>
          <a:p>
            <a:r>
              <a:rPr lang="en-US" sz="1600" dirty="0" smtClean="0"/>
              <a:t>Q</a:t>
            </a:r>
            <a:r>
              <a:rPr lang="en-US" sz="1600" baseline="-25000" dirty="0" smtClean="0"/>
              <a:t>0</a:t>
            </a:r>
            <a:r>
              <a:rPr lang="en-US" sz="1600" dirty="0" smtClean="0"/>
              <a:t> vs E curves are nearly identical (low field Q</a:t>
            </a:r>
            <a:r>
              <a:rPr lang="en-US" sz="1600" baseline="-25000" dirty="0" smtClean="0"/>
              <a:t>0</a:t>
            </a:r>
            <a:r>
              <a:rPr lang="en-US" sz="1600" dirty="0" smtClean="0"/>
              <a:t> “hump” and Q-slope) -  would not be expected if there were a calibration error (P</a:t>
            </a:r>
            <a:r>
              <a:rPr lang="en-US" sz="1600" baseline="-25000" dirty="0" smtClean="0"/>
              <a:t>loss</a:t>
            </a:r>
            <a:r>
              <a:rPr lang="en-US" sz="1600" dirty="0" smtClean="0"/>
              <a:t> would be wrong).</a:t>
            </a:r>
            <a:endParaRPr lang="en-US" sz="1600" dirty="0"/>
          </a:p>
        </p:txBody>
      </p:sp>
      <p:sp>
        <p:nvSpPr>
          <p:cNvPr id="15" name="TextBox 14"/>
          <p:cNvSpPr txBox="1"/>
          <p:nvPr/>
        </p:nvSpPr>
        <p:spPr>
          <a:xfrm>
            <a:off x="349623" y="1344705"/>
            <a:ext cx="1497106" cy="1077218"/>
          </a:xfrm>
          <a:prstGeom prst="rect">
            <a:avLst/>
          </a:prstGeom>
          <a:noFill/>
        </p:spPr>
        <p:txBody>
          <a:bodyPr wrap="square" rtlCol="0">
            <a:spAutoFit/>
          </a:bodyPr>
          <a:lstStyle/>
          <a:p>
            <a:r>
              <a:rPr lang="en-US" sz="1600" dirty="0" smtClean="0"/>
              <a:t>How does this test compare to previous test?</a:t>
            </a:r>
            <a:endParaRPr lang="en-US" sz="16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E0C2DC6F-5BB9-4924-A376-7DCFD569E7A0}" type="slidenum">
              <a:rPr lang="en-US"/>
              <a:pPr>
                <a:defRPr/>
              </a:pPr>
              <a:t>23</a:t>
            </a:fld>
            <a:endParaRPr lang="en-US" dirty="0">
              <a:solidFill>
                <a:schemeClr val="tx1"/>
              </a:solidFill>
              <a:latin typeface="Times" pitchFamily="18" charset="0"/>
            </a:endParaRPr>
          </a:p>
        </p:txBody>
      </p:sp>
      <p:sp>
        <p:nvSpPr>
          <p:cNvPr id="18437" name="Rectangle 2"/>
          <p:cNvSpPr>
            <a:spLocks noGrp="1" noChangeArrowheads="1"/>
          </p:cNvSpPr>
          <p:nvPr>
            <p:ph type="title"/>
          </p:nvPr>
        </p:nvSpPr>
        <p:spPr>
          <a:xfrm>
            <a:off x="311150" y="0"/>
            <a:ext cx="8153400" cy="685800"/>
          </a:xfrm>
        </p:spPr>
        <p:txBody>
          <a:bodyPr/>
          <a:lstStyle/>
          <a:p>
            <a:r>
              <a:rPr lang="en-US" sz="2400" dirty="0" smtClean="0"/>
              <a:t>Cavity History : TB9AES003</a:t>
            </a:r>
          </a:p>
        </p:txBody>
      </p:sp>
      <p:sp>
        <p:nvSpPr>
          <p:cNvPr id="18439" name="Text Box 6"/>
          <p:cNvSpPr txBox="1">
            <a:spLocks noChangeArrowheads="1"/>
          </p:cNvSpPr>
          <p:nvPr/>
        </p:nvSpPr>
        <p:spPr bwMode="auto">
          <a:xfrm>
            <a:off x="654425" y="1321303"/>
            <a:ext cx="7862046" cy="4524315"/>
          </a:xfrm>
          <a:prstGeom prst="rect">
            <a:avLst/>
          </a:prstGeom>
          <a:noFill/>
          <a:ln w="9525">
            <a:noFill/>
            <a:miter lim="800000"/>
            <a:headEnd/>
            <a:tailEnd/>
          </a:ln>
        </p:spPr>
        <p:txBody>
          <a:bodyPr wrap="square">
            <a:spAutoFit/>
          </a:bodyPr>
          <a:lstStyle/>
          <a:p>
            <a:pPr marL="690563" lvl="0" indent="-287338">
              <a:buFont typeface="Arial" pitchFamily="34" charset="0"/>
              <a:buChar char="•"/>
            </a:pPr>
            <a:r>
              <a:rPr lang="en-US" dirty="0" smtClean="0"/>
              <a:t>Cavity tested 1/12/20 after HPR/</a:t>
            </a:r>
            <a:r>
              <a:rPr lang="en-US" dirty="0" err="1" smtClean="0"/>
              <a:t>assy</a:t>
            </a:r>
            <a:r>
              <a:rPr lang="en-US" dirty="0" smtClean="0"/>
              <a:t> at ANL (after grinding and EP (50</a:t>
            </a:r>
            <a:r>
              <a:rPr lang="en-US" dirty="0" smtClean="0">
                <a:latin typeface="Symbol" pitchFamily="18" charset="2"/>
              </a:rPr>
              <a:t>m</a:t>
            </a:r>
            <a:r>
              <a:rPr lang="en-US" dirty="0" smtClean="0"/>
              <a:t>m) @ KEK)</a:t>
            </a:r>
          </a:p>
          <a:p>
            <a:pPr marL="690563" lvl="0" indent="-287338">
              <a:buFont typeface="Arial" pitchFamily="34" charset="0"/>
              <a:buChar char="•"/>
            </a:pPr>
            <a:r>
              <a:rPr lang="en-US" dirty="0" smtClean="0"/>
              <a:t>Reached 30 MV/m (FE and RF limit)</a:t>
            </a:r>
          </a:p>
          <a:p>
            <a:pPr marL="690563" lvl="0" indent="-287338">
              <a:buFont typeface="Arial" pitchFamily="34" charset="0"/>
              <a:buChar char="•"/>
            </a:pPr>
            <a:r>
              <a:rPr lang="en-US" dirty="0" smtClean="0"/>
              <a:t>Additional HPR, then retested 1/26/10</a:t>
            </a:r>
          </a:p>
          <a:p>
            <a:pPr marL="690563" lvl="0" indent="-287338">
              <a:buFont typeface="Arial" pitchFamily="34" charset="0"/>
              <a:buChar char="•"/>
            </a:pPr>
            <a:r>
              <a:rPr lang="en-US" dirty="0" smtClean="0"/>
              <a:t>Reached 34.5 MV/m (quench limited)</a:t>
            </a:r>
          </a:p>
          <a:p>
            <a:pPr marL="690563" lvl="0" indent="-287338">
              <a:buFont typeface="Arial" pitchFamily="34" charset="0"/>
              <a:buChar char="•"/>
            </a:pPr>
            <a:r>
              <a:rPr lang="en-US" dirty="0" smtClean="0"/>
              <a:t>Optical </a:t>
            </a:r>
            <a:r>
              <a:rPr lang="en-US" dirty="0" err="1" smtClean="0"/>
              <a:t>inspection,“horseshoe</a:t>
            </a:r>
            <a:r>
              <a:rPr lang="en-US" dirty="0" smtClean="0"/>
              <a:t>” stain observed (iris, cell #1 and BP), polished away w/ AlO</a:t>
            </a:r>
            <a:r>
              <a:rPr lang="en-US" baseline="-25000" dirty="0" smtClean="0"/>
              <a:t>2</a:t>
            </a:r>
            <a:r>
              <a:rPr lang="en-US" dirty="0" smtClean="0"/>
              <a:t> paper</a:t>
            </a:r>
          </a:p>
          <a:p>
            <a:pPr marL="690563" lvl="0" indent="-287338">
              <a:buFont typeface="Arial" pitchFamily="34" charset="0"/>
              <a:buChar char="•"/>
            </a:pPr>
            <a:r>
              <a:rPr lang="en-US" dirty="0" smtClean="0"/>
              <a:t>Cavity re-tuned (FF 87% </a:t>
            </a:r>
            <a:r>
              <a:rPr lang="en-US" dirty="0" smtClean="0">
                <a:sym typeface="Wingdings" pitchFamily="2" charset="2"/>
              </a:rPr>
              <a:t> &gt;98%)</a:t>
            </a:r>
            <a:endParaRPr lang="en-US" dirty="0" smtClean="0"/>
          </a:p>
          <a:p>
            <a:pPr marL="690563" lvl="0" indent="-287338">
              <a:buFont typeface="Arial" pitchFamily="34" charset="0"/>
              <a:buChar char="•"/>
            </a:pPr>
            <a:r>
              <a:rPr lang="en-US" dirty="0" smtClean="0"/>
              <a:t>Additional light EP (20</a:t>
            </a:r>
            <a:r>
              <a:rPr lang="en-US" dirty="0" smtClean="0">
                <a:latin typeface="Symbol" pitchFamily="18" charset="2"/>
              </a:rPr>
              <a:t>m</a:t>
            </a:r>
            <a:r>
              <a:rPr lang="en-US" dirty="0" smtClean="0"/>
              <a:t>m), then HPR/</a:t>
            </a:r>
            <a:r>
              <a:rPr lang="en-US" dirty="0" err="1" smtClean="0"/>
              <a:t>Assy</a:t>
            </a:r>
            <a:r>
              <a:rPr lang="en-US" dirty="0" smtClean="0"/>
              <a:t> @ ANL</a:t>
            </a:r>
          </a:p>
          <a:p>
            <a:pPr marL="690563" lvl="0" indent="-287338">
              <a:buFont typeface="Arial" pitchFamily="34" charset="0"/>
              <a:buChar char="•"/>
            </a:pPr>
            <a:r>
              <a:rPr lang="en-US" dirty="0" smtClean="0"/>
              <a:t>120°C bake at IB1</a:t>
            </a:r>
          </a:p>
          <a:p>
            <a:pPr marL="690563" lvl="0" indent="-287338">
              <a:buFont typeface="Arial" pitchFamily="34" charset="0"/>
              <a:buChar char="•"/>
            </a:pPr>
            <a:r>
              <a:rPr lang="en-US" dirty="0" smtClean="0"/>
              <a:t>Vertical test 5/4/2010</a:t>
            </a:r>
          </a:p>
          <a:p>
            <a:pPr marL="234950" indent="-234950">
              <a:buFontTx/>
              <a:buChar char="•"/>
            </a:pPr>
            <a:endParaRPr lang="en-US" dirty="0"/>
          </a:p>
        </p:txBody>
      </p:sp>
      <p:pic>
        <p:nvPicPr>
          <p:cNvPr id="18442" name="Picture 10" descr="logo_transparent_bg"/>
          <p:cNvPicPr>
            <a:picLocks noChangeAspect="1" noChangeArrowheads="1"/>
          </p:cNvPicPr>
          <p:nvPr/>
        </p:nvPicPr>
        <p:blipFill>
          <a:blip r:embed="rId2"/>
          <a:srcRect/>
          <a:stretch>
            <a:fillRect/>
          </a:stretch>
        </p:blipFill>
        <p:spPr bwMode="auto">
          <a:xfrm>
            <a:off x="192088" y="82550"/>
            <a:ext cx="914400" cy="596900"/>
          </a:xfrm>
          <a:prstGeom prst="rect">
            <a:avLst/>
          </a:prstGeom>
          <a:noFill/>
        </p:spPr>
      </p:pic>
      <p:sp>
        <p:nvSpPr>
          <p:cNvPr id="4" name="Date Placeholder 3"/>
          <p:cNvSpPr txBox="1">
            <a:spLocks noGrp="1"/>
          </p:cNvSpPr>
          <p:nvPr/>
        </p:nvSpPr>
        <p:spPr bwMode="auto">
          <a:xfrm>
            <a:off x="685800" y="6477000"/>
            <a:ext cx="1905000" cy="304800"/>
          </a:xfrm>
          <a:prstGeom prst="rect">
            <a:avLst/>
          </a:prstGeom>
          <a:noFill/>
          <a:ln>
            <a:miter lim="800000"/>
            <a:headEnd/>
            <a:tailEnd/>
          </a:ln>
        </p:spPr>
        <p:txBody>
          <a:bodyPr/>
          <a:lstStyle/>
          <a:p>
            <a:r>
              <a:rPr lang="en-US" sz="1000" b="1" dirty="0" smtClean="0">
                <a:solidFill>
                  <a:srgbClr val="800000"/>
                </a:solidFill>
                <a:latin typeface="Arial Rounded MT Bold" pitchFamily="34" charset="0"/>
              </a:rPr>
              <a:t>May 24,  2010</a:t>
            </a:r>
            <a:endParaRPr lang="en-US" sz="1000" b="1" dirty="0">
              <a:solidFill>
                <a:srgbClr val="800000"/>
              </a:solidFill>
              <a:latin typeface="Arial Rounded MT Bold" pitchFamily="34" charset="0"/>
            </a:endParaRPr>
          </a:p>
        </p:txBody>
      </p:sp>
      <p:sp>
        <p:nvSpPr>
          <p:cNvPr id="5" name="Footer Placeholder 4"/>
          <p:cNvSpPr txBox="1">
            <a:spLocks noGrp="1"/>
          </p:cNvSpPr>
          <p:nvPr/>
        </p:nvSpPr>
        <p:spPr bwMode="auto">
          <a:xfrm>
            <a:off x="2819400" y="6477000"/>
            <a:ext cx="3657600" cy="304800"/>
          </a:xfrm>
          <a:prstGeom prst="rect">
            <a:avLst/>
          </a:prstGeom>
          <a:noFill/>
          <a:ln>
            <a:miter lim="800000"/>
            <a:headEnd/>
            <a:tailEnd/>
          </a:ln>
        </p:spPr>
        <p:txBody>
          <a:bodyPr/>
          <a:lstStyle/>
          <a:p>
            <a:pPr algn="ctr"/>
            <a:r>
              <a:rPr lang="en-US" sz="1000" b="1" dirty="0">
                <a:solidFill>
                  <a:srgbClr val="800000"/>
                </a:solidFill>
                <a:latin typeface="Arial Rounded MT Bold" pitchFamily="34" charset="0"/>
              </a:rPr>
              <a:t>J. Ozelis  </a:t>
            </a:r>
            <a:r>
              <a:rPr lang="en-US" sz="1000" b="1" dirty="0" smtClean="0">
                <a:solidFill>
                  <a:srgbClr val="800000"/>
                </a:solidFill>
                <a:latin typeface="Arial Rounded MT Bold" pitchFamily="34" charset="0"/>
              </a:rPr>
              <a:t>SRF Integration Meeting</a:t>
            </a:r>
          </a:p>
          <a:p>
            <a:pPr algn="ctr"/>
            <a:endParaRPr lang="en-US" sz="1000" b="1" dirty="0">
              <a:solidFill>
                <a:srgbClr val="800000"/>
              </a:solidFill>
              <a:latin typeface="Arial Rounded MT Bold" pitchFamily="34" charset="0"/>
            </a:endParaRPr>
          </a:p>
        </p:txBody>
      </p:sp>
      <p:sp>
        <p:nvSpPr>
          <p:cNvPr id="9" name="Rectangle 3"/>
          <p:cNvSpPr txBox="1">
            <a:spLocks noChangeArrowheads="1"/>
          </p:cNvSpPr>
          <p:nvPr/>
        </p:nvSpPr>
        <p:spPr bwMode="auto">
          <a:xfrm>
            <a:off x="656924" y="1104500"/>
            <a:ext cx="7924800" cy="5181600"/>
          </a:xfrm>
          <a:prstGeom prst="rect">
            <a:avLst/>
          </a:prstGeom>
          <a:noFill/>
          <a:ln w="19050">
            <a:solidFill>
              <a:srgbClr val="0066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50000"/>
              </a:lnSpc>
              <a:spcBef>
                <a:spcPts val="1200"/>
              </a:spcBef>
              <a:spcAft>
                <a:spcPts val="0"/>
              </a:spcAft>
              <a:buClrTx/>
              <a:buSzTx/>
              <a:buFontTx/>
              <a:buNone/>
              <a:tabLst/>
              <a:defRPr/>
            </a:pPr>
            <a:endParaRPr kumimoji="0" lang="en-US" sz="2400" b="0"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E0C2DC6F-5BB9-4924-A376-7DCFD569E7A0}" type="slidenum">
              <a:rPr lang="en-US"/>
              <a:pPr>
                <a:defRPr/>
              </a:pPr>
              <a:t>24</a:t>
            </a:fld>
            <a:endParaRPr lang="en-US" dirty="0">
              <a:solidFill>
                <a:schemeClr val="tx1"/>
              </a:solidFill>
              <a:latin typeface="Times" pitchFamily="18" charset="0"/>
            </a:endParaRPr>
          </a:p>
        </p:txBody>
      </p:sp>
      <p:sp>
        <p:nvSpPr>
          <p:cNvPr id="18437" name="Rectangle 2"/>
          <p:cNvSpPr>
            <a:spLocks noGrp="1" noChangeArrowheads="1"/>
          </p:cNvSpPr>
          <p:nvPr>
            <p:ph type="title"/>
          </p:nvPr>
        </p:nvSpPr>
        <p:spPr>
          <a:xfrm>
            <a:off x="311150" y="0"/>
            <a:ext cx="8153400" cy="685800"/>
          </a:xfrm>
        </p:spPr>
        <p:txBody>
          <a:bodyPr/>
          <a:lstStyle/>
          <a:p>
            <a:r>
              <a:rPr lang="en-US" sz="2400" dirty="0" smtClean="0"/>
              <a:t>Cavity Performance : TB9AES003</a:t>
            </a:r>
          </a:p>
        </p:txBody>
      </p:sp>
      <p:pic>
        <p:nvPicPr>
          <p:cNvPr id="18442" name="Picture 10" descr="logo_transparent_bg"/>
          <p:cNvPicPr>
            <a:picLocks noChangeAspect="1" noChangeArrowheads="1"/>
          </p:cNvPicPr>
          <p:nvPr/>
        </p:nvPicPr>
        <p:blipFill>
          <a:blip r:embed="rId2"/>
          <a:srcRect/>
          <a:stretch>
            <a:fillRect/>
          </a:stretch>
        </p:blipFill>
        <p:spPr bwMode="auto">
          <a:xfrm>
            <a:off x="192088" y="82550"/>
            <a:ext cx="914400" cy="596900"/>
          </a:xfrm>
          <a:prstGeom prst="rect">
            <a:avLst/>
          </a:prstGeom>
          <a:noFill/>
        </p:spPr>
      </p:pic>
      <p:sp>
        <p:nvSpPr>
          <p:cNvPr id="4" name="Date Placeholder 3"/>
          <p:cNvSpPr txBox="1">
            <a:spLocks noGrp="1"/>
          </p:cNvSpPr>
          <p:nvPr/>
        </p:nvSpPr>
        <p:spPr bwMode="auto">
          <a:xfrm>
            <a:off x="685800" y="6477000"/>
            <a:ext cx="1905000" cy="304800"/>
          </a:xfrm>
          <a:prstGeom prst="rect">
            <a:avLst/>
          </a:prstGeom>
          <a:noFill/>
          <a:ln>
            <a:miter lim="800000"/>
            <a:headEnd/>
            <a:tailEnd/>
          </a:ln>
        </p:spPr>
        <p:txBody>
          <a:bodyPr/>
          <a:lstStyle/>
          <a:p>
            <a:r>
              <a:rPr lang="en-US" sz="1000" b="1" dirty="0" smtClean="0">
                <a:solidFill>
                  <a:srgbClr val="800000"/>
                </a:solidFill>
                <a:latin typeface="Arial Rounded MT Bold" pitchFamily="34" charset="0"/>
              </a:rPr>
              <a:t>May 24,  2010</a:t>
            </a:r>
            <a:endParaRPr lang="en-US" sz="1000" b="1" dirty="0">
              <a:solidFill>
                <a:srgbClr val="800000"/>
              </a:solidFill>
              <a:latin typeface="Arial Rounded MT Bold" pitchFamily="34" charset="0"/>
            </a:endParaRPr>
          </a:p>
        </p:txBody>
      </p:sp>
      <p:sp>
        <p:nvSpPr>
          <p:cNvPr id="5" name="Footer Placeholder 4"/>
          <p:cNvSpPr txBox="1">
            <a:spLocks noGrp="1"/>
          </p:cNvSpPr>
          <p:nvPr/>
        </p:nvSpPr>
        <p:spPr bwMode="auto">
          <a:xfrm>
            <a:off x="2819400" y="6477000"/>
            <a:ext cx="3657600" cy="304800"/>
          </a:xfrm>
          <a:prstGeom prst="rect">
            <a:avLst/>
          </a:prstGeom>
          <a:noFill/>
          <a:ln>
            <a:miter lim="800000"/>
            <a:headEnd/>
            <a:tailEnd/>
          </a:ln>
        </p:spPr>
        <p:txBody>
          <a:bodyPr/>
          <a:lstStyle/>
          <a:p>
            <a:pPr algn="ctr"/>
            <a:r>
              <a:rPr lang="en-US" sz="1000" b="1" dirty="0">
                <a:solidFill>
                  <a:srgbClr val="800000"/>
                </a:solidFill>
                <a:latin typeface="Arial Rounded MT Bold" pitchFamily="34" charset="0"/>
              </a:rPr>
              <a:t>J. Ozelis  </a:t>
            </a:r>
            <a:r>
              <a:rPr lang="en-US" sz="1000" b="1" dirty="0" smtClean="0">
                <a:solidFill>
                  <a:srgbClr val="800000"/>
                </a:solidFill>
                <a:latin typeface="Arial Rounded MT Bold" pitchFamily="34" charset="0"/>
              </a:rPr>
              <a:t>SRF Integration Meeting</a:t>
            </a:r>
            <a:endParaRPr lang="en-US" sz="1000" b="1" dirty="0">
              <a:solidFill>
                <a:srgbClr val="800000"/>
              </a:solidFill>
              <a:latin typeface="Arial Rounded MT Bold" pitchFamily="34" charset="0"/>
            </a:endParaRPr>
          </a:p>
        </p:txBody>
      </p:sp>
      <p:sp>
        <p:nvSpPr>
          <p:cNvPr id="12" name="TextBox 11"/>
          <p:cNvSpPr txBox="1"/>
          <p:nvPr/>
        </p:nvSpPr>
        <p:spPr>
          <a:xfrm>
            <a:off x="490606" y="5192263"/>
            <a:ext cx="8196193" cy="1323439"/>
          </a:xfrm>
          <a:prstGeom prst="rect">
            <a:avLst/>
          </a:prstGeom>
          <a:noFill/>
        </p:spPr>
        <p:txBody>
          <a:bodyPr wrap="square" rtlCol="0">
            <a:spAutoFit/>
          </a:bodyPr>
          <a:lstStyle/>
          <a:p>
            <a:r>
              <a:rPr lang="en-US" sz="2000" dirty="0" smtClean="0"/>
              <a:t>Low field Q</a:t>
            </a:r>
            <a:r>
              <a:rPr lang="en-US" sz="2000" baseline="-25000" dirty="0" smtClean="0"/>
              <a:t>0</a:t>
            </a:r>
            <a:r>
              <a:rPr lang="en-US" sz="2000" dirty="0" smtClean="0"/>
              <a:t> = 1.9x10</a:t>
            </a:r>
            <a:r>
              <a:rPr lang="en-US" sz="2000" baseline="30000" dirty="0" smtClean="0"/>
              <a:t>10 </a:t>
            </a:r>
            <a:r>
              <a:rPr lang="en-US" sz="2000" dirty="0" smtClean="0"/>
              <a:t> , quench at 32.2 MV/m, Q</a:t>
            </a:r>
            <a:r>
              <a:rPr lang="en-US" sz="2000" baseline="-25000" dirty="0" smtClean="0"/>
              <a:t>0</a:t>
            </a:r>
            <a:r>
              <a:rPr lang="en-US" sz="2000" dirty="0" smtClean="0"/>
              <a:t> at quench = 5.6x10</a:t>
            </a:r>
            <a:r>
              <a:rPr lang="en-US" sz="2000" baseline="30000" dirty="0" smtClean="0"/>
              <a:t>9 </a:t>
            </a:r>
            <a:r>
              <a:rPr lang="en-US" sz="2000" dirty="0" smtClean="0"/>
              <a:t> . FE onset at 23 MV/m, radiation increasing, then processed away. Still see Q-drop at ~27-28 MV/m even w/o FE loading, with 120°C bake. Mode measurements suggest cells 4/6 lowest performers.</a:t>
            </a:r>
            <a:endParaRPr lang="en-US" sz="2000" baseline="30000" dirty="0" smtClean="0"/>
          </a:p>
        </p:txBody>
      </p:sp>
      <p:sp>
        <p:nvSpPr>
          <p:cNvPr id="11" name="TextBox 10"/>
          <p:cNvSpPr txBox="1"/>
          <p:nvPr/>
        </p:nvSpPr>
        <p:spPr>
          <a:xfrm>
            <a:off x="6293221" y="1308847"/>
            <a:ext cx="2707343" cy="3785652"/>
          </a:xfrm>
          <a:prstGeom prst="rect">
            <a:avLst/>
          </a:prstGeom>
          <a:noFill/>
        </p:spPr>
        <p:txBody>
          <a:bodyPr wrap="square" rtlCol="0">
            <a:spAutoFit/>
          </a:bodyPr>
          <a:lstStyle/>
          <a:p>
            <a:r>
              <a:rPr lang="en-US" sz="1600" dirty="0" smtClean="0"/>
              <a:t>During initial power rise, note error in P</a:t>
            </a:r>
            <a:r>
              <a:rPr lang="en-US" sz="1600" baseline="-25000" dirty="0" smtClean="0"/>
              <a:t>ref</a:t>
            </a:r>
            <a:r>
              <a:rPr lang="en-US" sz="1600" dirty="0" smtClean="0"/>
              <a:t> measurement.  Suspect cable/connector heating (later verified – vent holes in connector improperly drilled).</a:t>
            </a:r>
          </a:p>
          <a:p>
            <a:endParaRPr lang="en-US" sz="1600" dirty="0" smtClean="0"/>
          </a:p>
          <a:p>
            <a:r>
              <a:rPr lang="en-US" sz="1600" dirty="0" smtClean="0"/>
              <a:t>Periodic re-cal of cable when lowering power fixes this.</a:t>
            </a:r>
          </a:p>
          <a:p>
            <a:endParaRPr lang="en-US" sz="1600" dirty="0" smtClean="0"/>
          </a:p>
          <a:p>
            <a:r>
              <a:rPr lang="en-US" sz="1600" dirty="0" smtClean="0"/>
              <a:t>No error on E (P</a:t>
            </a:r>
            <a:r>
              <a:rPr lang="en-US" sz="1600" baseline="-25000" dirty="0" smtClean="0"/>
              <a:t>tran</a:t>
            </a:r>
            <a:r>
              <a:rPr lang="en-US" sz="1600" dirty="0" smtClean="0"/>
              <a:t> used only). Q</a:t>
            </a:r>
            <a:r>
              <a:rPr lang="en-US" sz="1600" baseline="-25000" dirty="0" smtClean="0"/>
              <a:t>0</a:t>
            </a:r>
            <a:r>
              <a:rPr lang="en-US" sz="1600" dirty="0" smtClean="0"/>
              <a:t> error up to 25% if not corrected.</a:t>
            </a:r>
            <a:endParaRPr lang="en-US" sz="1600" dirty="0"/>
          </a:p>
        </p:txBody>
      </p:sp>
      <p:graphicFrame>
        <p:nvGraphicFramePr>
          <p:cNvPr id="13" name="Chart 12"/>
          <p:cNvGraphicFramePr>
            <a:graphicFrameLocks/>
          </p:cNvGraphicFramePr>
          <p:nvPr/>
        </p:nvGraphicFramePr>
        <p:xfrm>
          <a:off x="1093975" y="1129552"/>
          <a:ext cx="5127530" cy="3974726"/>
        </p:xfrm>
        <a:graphic>
          <a:graphicData uri="http://schemas.openxmlformats.org/drawingml/2006/chart">
            <c:chart xmlns:c="http://schemas.openxmlformats.org/drawingml/2006/chart" xmlns:r="http://schemas.openxmlformats.org/officeDocument/2006/relationships" r:id="rId3"/>
          </a:graphicData>
        </a:graphic>
      </p:graphicFrame>
      <p:cxnSp>
        <p:nvCxnSpPr>
          <p:cNvPr id="15" name="Straight Arrow Connector 14"/>
          <p:cNvCxnSpPr/>
          <p:nvPr/>
        </p:nvCxnSpPr>
        <p:spPr bwMode="auto">
          <a:xfrm rot="10800000" flipV="1">
            <a:off x="4589935" y="1532965"/>
            <a:ext cx="1721219" cy="1066800"/>
          </a:xfrm>
          <a:prstGeom prst="straightConnector1">
            <a:avLst/>
          </a:prstGeom>
          <a:solidFill>
            <a:schemeClr val="accent1"/>
          </a:solidFill>
          <a:ln w="22225" cap="flat" cmpd="sng" algn="ctr">
            <a:solidFill>
              <a:srgbClr val="FF0000"/>
            </a:solidFill>
            <a:prstDash val="solid"/>
            <a:round/>
            <a:headEnd type="none" w="med" len="med"/>
            <a:tailEnd type="stealth" w="med" len="lg"/>
          </a:ln>
          <a:effectLst/>
        </p:spPr>
      </p:cxnSp>
      <p:cxnSp>
        <p:nvCxnSpPr>
          <p:cNvPr id="16" name="Straight Arrow Connector 15"/>
          <p:cNvCxnSpPr/>
          <p:nvPr/>
        </p:nvCxnSpPr>
        <p:spPr bwMode="auto">
          <a:xfrm rot="10800000">
            <a:off x="4096884" y="2644600"/>
            <a:ext cx="2223234" cy="761989"/>
          </a:xfrm>
          <a:prstGeom prst="straightConnector1">
            <a:avLst/>
          </a:prstGeom>
          <a:solidFill>
            <a:schemeClr val="accent1"/>
          </a:solidFill>
          <a:ln w="22225" cap="flat" cmpd="sng" algn="ctr">
            <a:solidFill>
              <a:srgbClr val="FF0000"/>
            </a:solidFill>
            <a:prstDash val="solid"/>
            <a:round/>
            <a:headEnd type="none" w="med" len="med"/>
            <a:tailEnd type="stealth" w="med" len="lg"/>
          </a:ln>
          <a:effectLst/>
        </p:spPr>
      </p:cxn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E0C2DC6F-5BB9-4924-A376-7DCFD569E7A0}" type="slidenum">
              <a:rPr lang="en-US"/>
              <a:pPr>
                <a:defRPr/>
              </a:pPr>
              <a:t>25</a:t>
            </a:fld>
            <a:endParaRPr lang="en-US" dirty="0">
              <a:solidFill>
                <a:schemeClr val="tx1"/>
              </a:solidFill>
              <a:latin typeface="Times" pitchFamily="18" charset="0"/>
            </a:endParaRPr>
          </a:p>
        </p:txBody>
      </p:sp>
      <p:sp>
        <p:nvSpPr>
          <p:cNvPr id="18437" name="Rectangle 2"/>
          <p:cNvSpPr>
            <a:spLocks noGrp="1" noChangeArrowheads="1"/>
          </p:cNvSpPr>
          <p:nvPr>
            <p:ph type="title"/>
          </p:nvPr>
        </p:nvSpPr>
        <p:spPr>
          <a:xfrm>
            <a:off x="311150" y="0"/>
            <a:ext cx="8153400" cy="685800"/>
          </a:xfrm>
        </p:spPr>
        <p:txBody>
          <a:bodyPr/>
          <a:lstStyle/>
          <a:p>
            <a:r>
              <a:rPr lang="en-US" sz="2400" dirty="0" smtClean="0"/>
              <a:t>Cavity Performance : TB9AES003</a:t>
            </a:r>
          </a:p>
        </p:txBody>
      </p:sp>
      <p:pic>
        <p:nvPicPr>
          <p:cNvPr id="18442" name="Picture 10" descr="logo_transparent_bg"/>
          <p:cNvPicPr>
            <a:picLocks noChangeAspect="1" noChangeArrowheads="1"/>
          </p:cNvPicPr>
          <p:nvPr/>
        </p:nvPicPr>
        <p:blipFill>
          <a:blip r:embed="rId2"/>
          <a:srcRect/>
          <a:stretch>
            <a:fillRect/>
          </a:stretch>
        </p:blipFill>
        <p:spPr bwMode="auto">
          <a:xfrm>
            <a:off x="192088" y="82550"/>
            <a:ext cx="914400" cy="596900"/>
          </a:xfrm>
          <a:prstGeom prst="rect">
            <a:avLst/>
          </a:prstGeom>
          <a:noFill/>
        </p:spPr>
      </p:pic>
      <p:sp>
        <p:nvSpPr>
          <p:cNvPr id="4" name="Date Placeholder 3"/>
          <p:cNvSpPr txBox="1">
            <a:spLocks noGrp="1"/>
          </p:cNvSpPr>
          <p:nvPr/>
        </p:nvSpPr>
        <p:spPr bwMode="auto">
          <a:xfrm>
            <a:off x="685800" y="6477000"/>
            <a:ext cx="1905000" cy="304800"/>
          </a:xfrm>
          <a:prstGeom prst="rect">
            <a:avLst/>
          </a:prstGeom>
          <a:noFill/>
          <a:ln>
            <a:miter lim="800000"/>
            <a:headEnd/>
            <a:tailEnd/>
          </a:ln>
        </p:spPr>
        <p:txBody>
          <a:bodyPr/>
          <a:lstStyle/>
          <a:p>
            <a:r>
              <a:rPr lang="en-US" sz="1000" b="1" dirty="0" smtClean="0">
                <a:solidFill>
                  <a:srgbClr val="800000"/>
                </a:solidFill>
                <a:latin typeface="Arial Rounded MT Bold" pitchFamily="34" charset="0"/>
              </a:rPr>
              <a:t>May 24,  2010</a:t>
            </a:r>
            <a:endParaRPr lang="en-US" sz="1000" b="1" dirty="0">
              <a:solidFill>
                <a:srgbClr val="800000"/>
              </a:solidFill>
              <a:latin typeface="Arial Rounded MT Bold" pitchFamily="34" charset="0"/>
            </a:endParaRPr>
          </a:p>
        </p:txBody>
      </p:sp>
      <p:sp>
        <p:nvSpPr>
          <p:cNvPr id="5" name="Footer Placeholder 4"/>
          <p:cNvSpPr txBox="1">
            <a:spLocks noGrp="1"/>
          </p:cNvSpPr>
          <p:nvPr/>
        </p:nvSpPr>
        <p:spPr bwMode="auto">
          <a:xfrm>
            <a:off x="2819400" y="6477000"/>
            <a:ext cx="3657600" cy="304800"/>
          </a:xfrm>
          <a:prstGeom prst="rect">
            <a:avLst/>
          </a:prstGeom>
          <a:noFill/>
          <a:ln>
            <a:miter lim="800000"/>
            <a:headEnd/>
            <a:tailEnd/>
          </a:ln>
        </p:spPr>
        <p:txBody>
          <a:bodyPr/>
          <a:lstStyle/>
          <a:p>
            <a:pPr algn="ctr"/>
            <a:r>
              <a:rPr lang="en-US" sz="1000" b="1" dirty="0">
                <a:solidFill>
                  <a:srgbClr val="800000"/>
                </a:solidFill>
                <a:latin typeface="Arial Rounded MT Bold" pitchFamily="34" charset="0"/>
              </a:rPr>
              <a:t>J. Ozelis  </a:t>
            </a:r>
            <a:r>
              <a:rPr lang="en-US" sz="1000" b="1" dirty="0" smtClean="0">
                <a:solidFill>
                  <a:srgbClr val="800000"/>
                </a:solidFill>
                <a:latin typeface="Arial Rounded MT Bold" pitchFamily="34" charset="0"/>
              </a:rPr>
              <a:t>SRF Integration Meeting</a:t>
            </a:r>
            <a:endParaRPr lang="en-US" sz="1000" b="1" dirty="0">
              <a:solidFill>
                <a:srgbClr val="800000"/>
              </a:solidFill>
              <a:latin typeface="Arial Rounded MT Bold" pitchFamily="34" charset="0"/>
            </a:endParaRPr>
          </a:p>
        </p:txBody>
      </p:sp>
      <p:sp>
        <p:nvSpPr>
          <p:cNvPr id="12" name="TextBox 11"/>
          <p:cNvSpPr txBox="1"/>
          <p:nvPr/>
        </p:nvSpPr>
        <p:spPr>
          <a:xfrm>
            <a:off x="400959" y="1140215"/>
            <a:ext cx="4726853" cy="1567125"/>
          </a:xfrm>
          <a:prstGeom prst="rect">
            <a:avLst/>
          </a:prstGeom>
          <a:noFill/>
        </p:spPr>
        <p:txBody>
          <a:bodyPr wrap="square" rtlCol="0">
            <a:spAutoFit/>
          </a:bodyPr>
          <a:lstStyle/>
          <a:p>
            <a:r>
              <a:rPr lang="en-US" sz="1600" dirty="0" smtClean="0"/>
              <a:t>Comparison w/ earlier tests – see ~7% decrease in maximum field (within </a:t>
            </a:r>
            <a:r>
              <a:rPr lang="en-US" sz="1600" dirty="0" err="1" smtClean="0"/>
              <a:t>meas</a:t>
            </a:r>
            <a:r>
              <a:rPr lang="en-US" sz="1600" dirty="0" smtClean="0"/>
              <a:t> error and retuning effects). </a:t>
            </a:r>
          </a:p>
          <a:p>
            <a:r>
              <a:rPr lang="en-US" sz="1600" dirty="0" smtClean="0"/>
              <a:t> </a:t>
            </a:r>
          </a:p>
          <a:p>
            <a:r>
              <a:rPr lang="en-US" sz="1600" dirty="0" smtClean="0"/>
              <a:t>Additional EP of this cavity has not yielded any improvement.</a:t>
            </a:r>
            <a:endParaRPr lang="en-US" sz="1600" dirty="0"/>
          </a:p>
        </p:txBody>
      </p:sp>
      <p:sp>
        <p:nvSpPr>
          <p:cNvPr id="11" name="TextBox 10"/>
          <p:cNvSpPr txBox="1"/>
          <p:nvPr/>
        </p:nvSpPr>
        <p:spPr>
          <a:xfrm>
            <a:off x="5342964" y="4186517"/>
            <a:ext cx="3532093" cy="1323439"/>
          </a:xfrm>
          <a:prstGeom prst="rect">
            <a:avLst/>
          </a:prstGeom>
          <a:noFill/>
        </p:spPr>
        <p:txBody>
          <a:bodyPr wrap="square" rtlCol="0">
            <a:spAutoFit/>
          </a:bodyPr>
          <a:lstStyle/>
          <a:p>
            <a:r>
              <a:rPr lang="en-US" sz="1600" dirty="0" smtClean="0"/>
              <a:t>Residual surface resistance  = 6.7n</a:t>
            </a:r>
            <a:r>
              <a:rPr lang="en-US" sz="1600" dirty="0" smtClean="0">
                <a:latin typeface="Symbol" pitchFamily="18" charset="2"/>
              </a:rPr>
              <a:t>W</a:t>
            </a:r>
            <a:r>
              <a:rPr lang="en-US" sz="1600" dirty="0" smtClean="0"/>
              <a:t>; last time was 6.0n</a:t>
            </a:r>
            <a:r>
              <a:rPr lang="en-US" sz="1600" dirty="0" smtClean="0">
                <a:latin typeface="Symbol" pitchFamily="18" charset="2"/>
              </a:rPr>
              <a:t>W</a:t>
            </a:r>
            <a:r>
              <a:rPr lang="en-US" sz="1600" dirty="0" smtClean="0"/>
              <a:t> .</a:t>
            </a:r>
          </a:p>
          <a:p>
            <a:endParaRPr lang="en-US" sz="1600" dirty="0" smtClean="0"/>
          </a:p>
          <a:p>
            <a:r>
              <a:rPr lang="en-US" sz="1600" dirty="0" smtClean="0"/>
              <a:t>Essentially no change/improvement, consistent with other good cavities.</a:t>
            </a:r>
            <a:endParaRPr lang="en-US" sz="1600" dirty="0"/>
          </a:p>
        </p:txBody>
      </p:sp>
      <p:graphicFrame>
        <p:nvGraphicFramePr>
          <p:cNvPr id="14" name="Chart 13"/>
          <p:cNvGraphicFramePr>
            <a:graphicFrameLocks/>
          </p:cNvGraphicFramePr>
          <p:nvPr/>
        </p:nvGraphicFramePr>
        <p:xfrm>
          <a:off x="385764" y="2796989"/>
          <a:ext cx="4598613" cy="359484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8" name="Chart 17"/>
          <p:cNvGraphicFramePr>
            <a:graphicFrameLocks/>
          </p:cNvGraphicFramePr>
          <p:nvPr/>
        </p:nvGraphicFramePr>
        <p:xfrm>
          <a:off x="5233428" y="1264024"/>
          <a:ext cx="3578878" cy="2644588"/>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E0C2DC6F-5BB9-4924-A376-7DCFD569E7A0}" type="slidenum">
              <a:rPr lang="en-US"/>
              <a:pPr>
                <a:defRPr/>
              </a:pPr>
              <a:t>26</a:t>
            </a:fld>
            <a:endParaRPr lang="en-US" dirty="0">
              <a:solidFill>
                <a:schemeClr val="tx1"/>
              </a:solidFill>
              <a:latin typeface="Times" pitchFamily="18" charset="0"/>
            </a:endParaRPr>
          </a:p>
        </p:txBody>
      </p:sp>
      <p:sp>
        <p:nvSpPr>
          <p:cNvPr id="18437" name="Rectangle 2"/>
          <p:cNvSpPr>
            <a:spLocks noGrp="1" noChangeArrowheads="1"/>
          </p:cNvSpPr>
          <p:nvPr>
            <p:ph type="title"/>
          </p:nvPr>
        </p:nvSpPr>
        <p:spPr>
          <a:xfrm>
            <a:off x="311150" y="0"/>
            <a:ext cx="8153400" cy="685800"/>
          </a:xfrm>
        </p:spPr>
        <p:txBody>
          <a:bodyPr/>
          <a:lstStyle/>
          <a:p>
            <a:r>
              <a:rPr lang="en-US" sz="2400" dirty="0" smtClean="0"/>
              <a:t>Summary</a:t>
            </a:r>
          </a:p>
        </p:txBody>
      </p:sp>
      <p:pic>
        <p:nvPicPr>
          <p:cNvPr id="18442" name="Picture 10" descr="logo_transparent_bg"/>
          <p:cNvPicPr>
            <a:picLocks noChangeAspect="1" noChangeArrowheads="1"/>
          </p:cNvPicPr>
          <p:nvPr/>
        </p:nvPicPr>
        <p:blipFill>
          <a:blip r:embed="rId2"/>
          <a:srcRect/>
          <a:stretch>
            <a:fillRect/>
          </a:stretch>
        </p:blipFill>
        <p:spPr bwMode="auto">
          <a:xfrm>
            <a:off x="192088" y="82550"/>
            <a:ext cx="914400" cy="596900"/>
          </a:xfrm>
          <a:prstGeom prst="rect">
            <a:avLst/>
          </a:prstGeom>
          <a:noFill/>
        </p:spPr>
      </p:pic>
      <p:sp>
        <p:nvSpPr>
          <p:cNvPr id="4" name="Date Placeholder 3"/>
          <p:cNvSpPr txBox="1">
            <a:spLocks noGrp="1"/>
          </p:cNvSpPr>
          <p:nvPr/>
        </p:nvSpPr>
        <p:spPr bwMode="auto">
          <a:xfrm>
            <a:off x="685800" y="6477000"/>
            <a:ext cx="1905000" cy="304800"/>
          </a:xfrm>
          <a:prstGeom prst="rect">
            <a:avLst/>
          </a:prstGeom>
          <a:noFill/>
          <a:ln>
            <a:miter lim="800000"/>
            <a:headEnd/>
            <a:tailEnd/>
          </a:ln>
        </p:spPr>
        <p:txBody>
          <a:bodyPr/>
          <a:lstStyle/>
          <a:p>
            <a:r>
              <a:rPr lang="en-US" sz="1000" b="1" dirty="0" smtClean="0">
                <a:solidFill>
                  <a:srgbClr val="800000"/>
                </a:solidFill>
                <a:latin typeface="Arial Rounded MT Bold" pitchFamily="34" charset="0"/>
              </a:rPr>
              <a:t>May 24,  2010</a:t>
            </a:r>
            <a:endParaRPr lang="en-US" sz="1000" b="1" dirty="0">
              <a:solidFill>
                <a:srgbClr val="800000"/>
              </a:solidFill>
              <a:latin typeface="Arial Rounded MT Bold" pitchFamily="34" charset="0"/>
            </a:endParaRPr>
          </a:p>
        </p:txBody>
      </p:sp>
      <p:sp>
        <p:nvSpPr>
          <p:cNvPr id="5" name="Footer Placeholder 4"/>
          <p:cNvSpPr txBox="1">
            <a:spLocks noGrp="1"/>
          </p:cNvSpPr>
          <p:nvPr/>
        </p:nvSpPr>
        <p:spPr bwMode="auto">
          <a:xfrm>
            <a:off x="2819400" y="6477000"/>
            <a:ext cx="3657600" cy="304800"/>
          </a:xfrm>
          <a:prstGeom prst="rect">
            <a:avLst/>
          </a:prstGeom>
          <a:noFill/>
          <a:ln>
            <a:miter lim="800000"/>
            <a:headEnd/>
            <a:tailEnd/>
          </a:ln>
        </p:spPr>
        <p:txBody>
          <a:bodyPr/>
          <a:lstStyle/>
          <a:p>
            <a:pPr algn="ctr"/>
            <a:r>
              <a:rPr lang="en-US" sz="1000" b="1" dirty="0">
                <a:solidFill>
                  <a:srgbClr val="800000"/>
                </a:solidFill>
                <a:latin typeface="Arial Rounded MT Bold" pitchFamily="34" charset="0"/>
              </a:rPr>
              <a:t>J. Ozelis  </a:t>
            </a:r>
            <a:r>
              <a:rPr lang="en-US" sz="1000" b="1" dirty="0" smtClean="0">
                <a:solidFill>
                  <a:srgbClr val="800000"/>
                </a:solidFill>
                <a:latin typeface="Arial Rounded MT Bold" pitchFamily="34" charset="0"/>
              </a:rPr>
              <a:t>SRF Integration Meeting</a:t>
            </a:r>
            <a:endParaRPr lang="en-US" sz="1000" b="1" dirty="0">
              <a:solidFill>
                <a:srgbClr val="800000"/>
              </a:solidFill>
              <a:latin typeface="Arial Rounded MT Bold" pitchFamily="34" charset="0"/>
            </a:endParaRPr>
          </a:p>
        </p:txBody>
      </p:sp>
      <p:sp>
        <p:nvSpPr>
          <p:cNvPr id="9" name="Rectangle 3"/>
          <p:cNvSpPr txBox="1">
            <a:spLocks noChangeArrowheads="1"/>
          </p:cNvSpPr>
          <p:nvPr/>
        </p:nvSpPr>
        <p:spPr bwMode="auto">
          <a:xfrm>
            <a:off x="647959" y="1203112"/>
            <a:ext cx="7924800" cy="5181600"/>
          </a:xfrm>
          <a:prstGeom prst="rect">
            <a:avLst/>
          </a:prstGeom>
          <a:noFill/>
          <a:ln w="19050">
            <a:solidFill>
              <a:srgbClr val="0066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50000"/>
              </a:lnSpc>
              <a:spcBef>
                <a:spcPts val="1200"/>
              </a:spcBef>
              <a:spcAft>
                <a:spcPts val="0"/>
              </a:spcAft>
              <a:buClrTx/>
              <a:buSzTx/>
              <a:buFontTx/>
              <a:buNone/>
              <a:tabLst/>
              <a:defRPr/>
            </a:pPr>
            <a:endParaRPr kumimoji="0" lang="en-US" sz="24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10" name="TextBox 9"/>
          <p:cNvSpPr txBox="1"/>
          <p:nvPr/>
        </p:nvSpPr>
        <p:spPr>
          <a:xfrm>
            <a:off x="645458" y="1380564"/>
            <a:ext cx="7933765" cy="5016758"/>
          </a:xfrm>
          <a:prstGeom prst="rect">
            <a:avLst/>
          </a:prstGeom>
          <a:noFill/>
        </p:spPr>
        <p:txBody>
          <a:bodyPr wrap="square" rtlCol="0">
            <a:spAutoFit/>
          </a:bodyPr>
          <a:lstStyle/>
          <a:p>
            <a:r>
              <a:rPr lang="en-US" sz="2000" b="1" dirty="0" smtClean="0"/>
              <a:t>Cavity TB9RI024</a:t>
            </a:r>
            <a:r>
              <a:rPr lang="en-US" sz="2000" dirty="0" smtClean="0"/>
              <a:t> is quench limited to 29MV/m, limiting cell identified as cell #2 using second-sound technique. No obvious feature observed in quenching cell (cell #2). Cavity was processed again (light EP) and is undergoing HPR &amp; </a:t>
            </a:r>
            <a:r>
              <a:rPr lang="en-US" sz="2000" dirty="0" err="1" smtClean="0"/>
              <a:t>assy</a:t>
            </a:r>
            <a:r>
              <a:rPr lang="en-US" sz="2000" dirty="0" smtClean="0"/>
              <a:t>, in preparation for 120°C </a:t>
            </a:r>
            <a:r>
              <a:rPr lang="en-US" sz="2000" dirty="0" err="1" smtClean="0"/>
              <a:t>bakeout</a:t>
            </a:r>
            <a:r>
              <a:rPr lang="en-US" sz="2000" dirty="0" smtClean="0"/>
              <a:t> and vertical test. </a:t>
            </a:r>
          </a:p>
          <a:p>
            <a:endParaRPr lang="en-US" sz="2000" dirty="0" smtClean="0"/>
          </a:p>
          <a:p>
            <a:r>
              <a:rPr lang="en-US" sz="2000" b="1" dirty="0" smtClean="0"/>
              <a:t>Cavity TB9RI026</a:t>
            </a:r>
            <a:r>
              <a:rPr lang="en-US" sz="2000" dirty="0" smtClean="0"/>
              <a:t> is field emission limited to 19.6 MV/m, after initially reaching 29 MV/m. The source of the FE </a:t>
            </a:r>
            <a:r>
              <a:rPr lang="en-US" sz="2000" i="1" dirty="0" smtClean="0"/>
              <a:t>may</a:t>
            </a:r>
            <a:r>
              <a:rPr lang="en-US" sz="2000" dirty="0" smtClean="0"/>
              <a:t> be in the ends. A feature on the iris between cells 8 &amp; 9 was observed during the latest pre-vertical test optical inspection. Additional optical inspection will be performed next, followed probably by additional light EP (and perhaps optical inspection to document the evolution of this feature after additional EP), then 120°C </a:t>
            </a:r>
            <a:r>
              <a:rPr lang="en-US" sz="2000" dirty="0" err="1" smtClean="0"/>
              <a:t>bakeout</a:t>
            </a:r>
            <a:r>
              <a:rPr lang="en-US" sz="2000" dirty="0" smtClean="0"/>
              <a:t> and re-test (w/ thermometry and OST’s).</a:t>
            </a:r>
          </a:p>
          <a:p>
            <a:endParaRPr lang="en-US" sz="2000" dirty="0" smtClean="0"/>
          </a:p>
          <a:p>
            <a:endParaRPr lang="en-US" sz="2000"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E0C2DC6F-5BB9-4924-A376-7DCFD569E7A0}" type="slidenum">
              <a:rPr lang="en-US"/>
              <a:pPr>
                <a:defRPr/>
              </a:pPr>
              <a:t>27</a:t>
            </a:fld>
            <a:endParaRPr lang="en-US" dirty="0">
              <a:solidFill>
                <a:schemeClr val="tx1"/>
              </a:solidFill>
              <a:latin typeface="Times" pitchFamily="18" charset="0"/>
            </a:endParaRPr>
          </a:p>
        </p:txBody>
      </p:sp>
      <p:sp>
        <p:nvSpPr>
          <p:cNvPr id="18437" name="Rectangle 2"/>
          <p:cNvSpPr>
            <a:spLocks noGrp="1" noChangeArrowheads="1"/>
          </p:cNvSpPr>
          <p:nvPr>
            <p:ph type="title"/>
          </p:nvPr>
        </p:nvSpPr>
        <p:spPr>
          <a:xfrm>
            <a:off x="311150" y="0"/>
            <a:ext cx="8153400" cy="685800"/>
          </a:xfrm>
        </p:spPr>
        <p:txBody>
          <a:bodyPr/>
          <a:lstStyle/>
          <a:p>
            <a:r>
              <a:rPr lang="en-US" sz="2400" dirty="0" smtClean="0"/>
              <a:t>Summary</a:t>
            </a:r>
          </a:p>
        </p:txBody>
      </p:sp>
      <p:pic>
        <p:nvPicPr>
          <p:cNvPr id="18442" name="Picture 10" descr="logo_transparent_bg"/>
          <p:cNvPicPr>
            <a:picLocks noChangeAspect="1" noChangeArrowheads="1"/>
          </p:cNvPicPr>
          <p:nvPr/>
        </p:nvPicPr>
        <p:blipFill>
          <a:blip r:embed="rId2"/>
          <a:srcRect/>
          <a:stretch>
            <a:fillRect/>
          </a:stretch>
        </p:blipFill>
        <p:spPr bwMode="auto">
          <a:xfrm>
            <a:off x="192088" y="82550"/>
            <a:ext cx="914400" cy="596900"/>
          </a:xfrm>
          <a:prstGeom prst="rect">
            <a:avLst/>
          </a:prstGeom>
          <a:noFill/>
        </p:spPr>
      </p:pic>
      <p:sp>
        <p:nvSpPr>
          <p:cNvPr id="4" name="Date Placeholder 3"/>
          <p:cNvSpPr txBox="1">
            <a:spLocks noGrp="1"/>
          </p:cNvSpPr>
          <p:nvPr/>
        </p:nvSpPr>
        <p:spPr bwMode="auto">
          <a:xfrm>
            <a:off x="685800" y="6477000"/>
            <a:ext cx="1905000" cy="304800"/>
          </a:xfrm>
          <a:prstGeom prst="rect">
            <a:avLst/>
          </a:prstGeom>
          <a:noFill/>
          <a:ln>
            <a:miter lim="800000"/>
            <a:headEnd/>
            <a:tailEnd/>
          </a:ln>
        </p:spPr>
        <p:txBody>
          <a:bodyPr/>
          <a:lstStyle/>
          <a:p>
            <a:r>
              <a:rPr lang="en-US" sz="1000" b="1" dirty="0" smtClean="0">
                <a:solidFill>
                  <a:srgbClr val="800000"/>
                </a:solidFill>
                <a:latin typeface="Arial Rounded MT Bold" pitchFamily="34" charset="0"/>
              </a:rPr>
              <a:t>May 24,  2010</a:t>
            </a:r>
            <a:endParaRPr lang="en-US" sz="1000" b="1" dirty="0">
              <a:solidFill>
                <a:srgbClr val="800000"/>
              </a:solidFill>
              <a:latin typeface="Arial Rounded MT Bold" pitchFamily="34" charset="0"/>
            </a:endParaRPr>
          </a:p>
        </p:txBody>
      </p:sp>
      <p:sp>
        <p:nvSpPr>
          <p:cNvPr id="5" name="Footer Placeholder 4"/>
          <p:cNvSpPr txBox="1">
            <a:spLocks noGrp="1"/>
          </p:cNvSpPr>
          <p:nvPr/>
        </p:nvSpPr>
        <p:spPr bwMode="auto">
          <a:xfrm>
            <a:off x="2819400" y="6477000"/>
            <a:ext cx="3657600" cy="304800"/>
          </a:xfrm>
          <a:prstGeom prst="rect">
            <a:avLst/>
          </a:prstGeom>
          <a:noFill/>
          <a:ln>
            <a:miter lim="800000"/>
            <a:headEnd/>
            <a:tailEnd/>
          </a:ln>
        </p:spPr>
        <p:txBody>
          <a:bodyPr/>
          <a:lstStyle/>
          <a:p>
            <a:pPr algn="ctr"/>
            <a:r>
              <a:rPr lang="en-US" sz="1000" b="1" dirty="0">
                <a:solidFill>
                  <a:srgbClr val="800000"/>
                </a:solidFill>
                <a:latin typeface="Arial Rounded MT Bold" pitchFamily="34" charset="0"/>
              </a:rPr>
              <a:t>J. Ozelis  </a:t>
            </a:r>
            <a:r>
              <a:rPr lang="en-US" sz="1000" b="1" dirty="0" smtClean="0">
                <a:solidFill>
                  <a:srgbClr val="800000"/>
                </a:solidFill>
                <a:latin typeface="Arial Rounded MT Bold" pitchFamily="34" charset="0"/>
              </a:rPr>
              <a:t>SRF Integration Meeting</a:t>
            </a:r>
            <a:endParaRPr lang="en-US" sz="1000" b="1" dirty="0">
              <a:solidFill>
                <a:srgbClr val="800000"/>
              </a:solidFill>
              <a:latin typeface="Arial Rounded MT Bold" pitchFamily="34" charset="0"/>
            </a:endParaRPr>
          </a:p>
        </p:txBody>
      </p:sp>
      <p:sp>
        <p:nvSpPr>
          <p:cNvPr id="9" name="Rectangle 3"/>
          <p:cNvSpPr txBox="1">
            <a:spLocks noChangeArrowheads="1"/>
          </p:cNvSpPr>
          <p:nvPr/>
        </p:nvSpPr>
        <p:spPr bwMode="auto">
          <a:xfrm>
            <a:off x="647959" y="1203112"/>
            <a:ext cx="7924800" cy="5181600"/>
          </a:xfrm>
          <a:prstGeom prst="rect">
            <a:avLst/>
          </a:prstGeom>
          <a:noFill/>
          <a:ln w="19050">
            <a:solidFill>
              <a:srgbClr val="0066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50000"/>
              </a:lnSpc>
              <a:spcBef>
                <a:spcPts val="1200"/>
              </a:spcBef>
              <a:spcAft>
                <a:spcPts val="0"/>
              </a:spcAft>
              <a:buClrTx/>
              <a:buSzTx/>
              <a:buFontTx/>
              <a:buNone/>
              <a:tabLst/>
              <a:defRPr/>
            </a:pPr>
            <a:endParaRPr kumimoji="0" lang="en-US" sz="24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10" name="TextBox 9"/>
          <p:cNvSpPr txBox="1"/>
          <p:nvPr/>
        </p:nvSpPr>
        <p:spPr>
          <a:xfrm>
            <a:off x="645458" y="1380564"/>
            <a:ext cx="7933765" cy="3785652"/>
          </a:xfrm>
          <a:prstGeom prst="rect">
            <a:avLst/>
          </a:prstGeom>
          <a:noFill/>
        </p:spPr>
        <p:txBody>
          <a:bodyPr wrap="square" rtlCol="0">
            <a:spAutoFit/>
          </a:bodyPr>
          <a:lstStyle/>
          <a:p>
            <a:r>
              <a:rPr lang="en-US" sz="2000" b="1" dirty="0" smtClean="0"/>
              <a:t>Cavity TB9ACC014</a:t>
            </a:r>
            <a:r>
              <a:rPr lang="en-US" sz="2000" dirty="0" smtClean="0"/>
              <a:t> is quench limited to 34MV/m (up from 29MV/m) and still has some FE. Limiting cells are cell #1 in </a:t>
            </a:r>
            <a:r>
              <a:rPr lang="en-US" sz="2000" dirty="0" smtClean="0">
                <a:latin typeface="Symbol" pitchFamily="18" charset="2"/>
              </a:rPr>
              <a:t>p</a:t>
            </a:r>
            <a:r>
              <a:rPr lang="en-US" sz="2000" dirty="0" smtClean="0"/>
              <a:t>-mode &amp; cell #9 in 8</a:t>
            </a:r>
            <a:r>
              <a:rPr lang="en-US" sz="2000" dirty="0" smtClean="0">
                <a:latin typeface="Symbol" pitchFamily="18" charset="2"/>
              </a:rPr>
              <a:t>p</a:t>
            </a:r>
            <a:r>
              <a:rPr lang="en-US" sz="2000" dirty="0" smtClean="0"/>
              <a:t>/9 mode (essentially same gradients), verified using second-sound technique (and also thermometry on cell #9). </a:t>
            </a:r>
          </a:p>
          <a:p>
            <a:endParaRPr lang="en-US" sz="2000" dirty="0" smtClean="0"/>
          </a:p>
          <a:p>
            <a:r>
              <a:rPr lang="en-US" sz="2000" b="1" dirty="0" smtClean="0"/>
              <a:t>Cavity TB9AES003</a:t>
            </a:r>
            <a:r>
              <a:rPr lang="en-US" sz="2000" dirty="0" smtClean="0"/>
              <a:t> is quench limited to 32.2 MV/m, with little/no FE present. Limiting cells are cells 4/6 – note that cell 4 was site of original 20MV/m quench limit. Additional EP did not improve performance. Noticeable high-field Q-drop even with 120°C baking and absence of FE loading – correlated with surface roughness?</a:t>
            </a:r>
          </a:p>
          <a:p>
            <a:endParaRPr lang="en-US" sz="2000" dirty="0" smtClean="0"/>
          </a:p>
          <a:p>
            <a:endParaRPr lang="en-US" sz="2000"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E0C2DC6F-5BB9-4924-A376-7DCFD569E7A0}" type="slidenum">
              <a:rPr lang="en-US"/>
              <a:pPr>
                <a:defRPr/>
              </a:pPr>
              <a:t>28</a:t>
            </a:fld>
            <a:endParaRPr lang="en-US" dirty="0">
              <a:solidFill>
                <a:schemeClr val="tx1"/>
              </a:solidFill>
              <a:latin typeface="Times" pitchFamily="18" charset="0"/>
            </a:endParaRPr>
          </a:p>
        </p:txBody>
      </p:sp>
      <p:sp>
        <p:nvSpPr>
          <p:cNvPr id="18437" name="Rectangle 2"/>
          <p:cNvSpPr>
            <a:spLocks noGrp="1" noChangeArrowheads="1"/>
          </p:cNvSpPr>
          <p:nvPr>
            <p:ph type="title"/>
          </p:nvPr>
        </p:nvSpPr>
        <p:spPr>
          <a:xfrm>
            <a:off x="311150" y="0"/>
            <a:ext cx="8153400" cy="685800"/>
          </a:xfrm>
        </p:spPr>
        <p:txBody>
          <a:bodyPr/>
          <a:lstStyle/>
          <a:p>
            <a:r>
              <a:rPr lang="en-US" sz="2400" dirty="0" smtClean="0"/>
              <a:t>Cavity History : </a:t>
            </a:r>
            <a:r>
              <a:rPr lang="en-US" sz="2400" dirty="0" smtClean="0"/>
              <a:t>TB9RI029</a:t>
            </a:r>
            <a:endParaRPr lang="en-US" sz="2400" dirty="0" smtClean="0"/>
          </a:p>
        </p:txBody>
      </p:sp>
      <p:sp>
        <p:nvSpPr>
          <p:cNvPr id="18439" name="Text Box 6"/>
          <p:cNvSpPr txBox="1">
            <a:spLocks noChangeArrowheads="1"/>
          </p:cNvSpPr>
          <p:nvPr/>
        </p:nvSpPr>
        <p:spPr bwMode="auto">
          <a:xfrm>
            <a:off x="1036320" y="1357162"/>
            <a:ext cx="7347284" cy="3785652"/>
          </a:xfrm>
          <a:prstGeom prst="rect">
            <a:avLst/>
          </a:prstGeom>
          <a:noFill/>
          <a:ln w="9525">
            <a:noFill/>
            <a:miter lim="800000"/>
            <a:headEnd/>
            <a:tailEnd/>
          </a:ln>
        </p:spPr>
        <p:txBody>
          <a:bodyPr wrap="square">
            <a:spAutoFit/>
          </a:bodyPr>
          <a:lstStyle/>
          <a:p>
            <a:pPr marL="234950" indent="-234950">
              <a:buFontTx/>
              <a:buChar char="•"/>
            </a:pPr>
            <a:r>
              <a:rPr lang="en-US" dirty="0" smtClean="0"/>
              <a:t>Fabricated by RI</a:t>
            </a:r>
          </a:p>
          <a:p>
            <a:pPr marL="234950" indent="-234950">
              <a:buFontTx/>
              <a:buChar char="•"/>
            </a:pPr>
            <a:r>
              <a:rPr lang="en-US" dirty="0" smtClean="0"/>
              <a:t>Bulk (</a:t>
            </a:r>
            <a:r>
              <a:rPr lang="en-US" dirty="0" smtClean="0"/>
              <a:t>140</a:t>
            </a:r>
            <a:r>
              <a:rPr lang="en-US" dirty="0" smtClean="0">
                <a:latin typeface="Symbol" pitchFamily="18" charset="2"/>
              </a:rPr>
              <a:t>m</a:t>
            </a:r>
            <a:r>
              <a:rPr lang="en-US" dirty="0" smtClean="0"/>
              <a:t>m</a:t>
            </a:r>
            <a:r>
              <a:rPr lang="en-US" dirty="0" smtClean="0"/>
              <a:t>) EP at RI</a:t>
            </a:r>
          </a:p>
          <a:p>
            <a:pPr marL="234950" indent="-234950">
              <a:buFontTx/>
              <a:buChar char="•"/>
            </a:pPr>
            <a:r>
              <a:rPr lang="en-US" dirty="0" smtClean="0"/>
              <a:t>Inspections (visual, CMM, RF, optical)</a:t>
            </a:r>
          </a:p>
          <a:p>
            <a:pPr marL="234950" indent="-234950">
              <a:buFontTx/>
              <a:buChar char="•"/>
            </a:pPr>
            <a:r>
              <a:rPr lang="en-US" dirty="0" smtClean="0"/>
              <a:t>H de-gassing (800°C, 2 hours) @ </a:t>
            </a:r>
            <a:r>
              <a:rPr lang="en-US" dirty="0" smtClean="0"/>
              <a:t>JLab</a:t>
            </a:r>
          </a:p>
          <a:p>
            <a:pPr marL="234950" indent="-234950">
              <a:buFontTx/>
              <a:buChar char="•"/>
            </a:pPr>
            <a:r>
              <a:rPr lang="en-US" dirty="0" smtClean="0"/>
              <a:t>Tuning</a:t>
            </a:r>
          </a:p>
          <a:p>
            <a:pPr marL="234950" indent="-234950">
              <a:buFontTx/>
              <a:buChar char="•"/>
            </a:pPr>
            <a:r>
              <a:rPr lang="en-US" dirty="0" smtClean="0"/>
              <a:t>Optical inspection</a:t>
            </a:r>
            <a:endParaRPr lang="en-US" dirty="0" smtClean="0"/>
          </a:p>
          <a:p>
            <a:pPr marL="234950" indent="-234950">
              <a:buFontTx/>
              <a:buChar char="•"/>
            </a:pPr>
            <a:r>
              <a:rPr lang="en-US" dirty="0" smtClean="0"/>
              <a:t>Light EP </a:t>
            </a:r>
            <a:r>
              <a:rPr lang="en-US" dirty="0" smtClean="0"/>
              <a:t>(22</a:t>
            </a:r>
            <a:r>
              <a:rPr lang="en-US" dirty="0" smtClean="0">
                <a:latin typeface="Symbol" pitchFamily="18" charset="2"/>
              </a:rPr>
              <a:t>m</a:t>
            </a:r>
            <a:r>
              <a:rPr lang="en-US" dirty="0" smtClean="0"/>
              <a:t>m), HPR (2x), </a:t>
            </a:r>
            <a:r>
              <a:rPr lang="en-US" dirty="0" err="1" smtClean="0"/>
              <a:t>assy</a:t>
            </a:r>
            <a:endParaRPr lang="en-US" dirty="0" smtClean="0"/>
          </a:p>
          <a:p>
            <a:pPr marL="234950" indent="-234950">
              <a:buFontTx/>
              <a:buChar char="•"/>
            </a:pPr>
            <a:r>
              <a:rPr lang="en-US" dirty="0" smtClean="0"/>
              <a:t>120°C </a:t>
            </a:r>
            <a:r>
              <a:rPr lang="en-US" dirty="0" err="1" smtClean="0"/>
              <a:t>bakeout</a:t>
            </a:r>
            <a:r>
              <a:rPr lang="en-US" dirty="0" smtClean="0"/>
              <a:t> </a:t>
            </a:r>
            <a:r>
              <a:rPr lang="en-US" dirty="0" smtClean="0"/>
              <a:t>(48hrs</a:t>
            </a:r>
            <a:r>
              <a:rPr lang="en-US" dirty="0" smtClean="0"/>
              <a:t>)</a:t>
            </a:r>
          </a:p>
          <a:p>
            <a:pPr marL="234950" indent="-234950">
              <a:buFontTx/>
              <a:buChar char="•"/>
            </a:pPr>
            <a:r>
              <a:rPr lang="en-US" dirty="0" smtClean="0"/>
              <a:t>Vertical test</a:t>
            </a:r>
          </a:p>
          <a:p>
            <a:pPr marL="234950" indent="-234950">
              <a:buFontTx/>
              <a:buChar char="•"/>
            </a:pPr>
            <a:endParaRPr lang="en-US" dirty="0"/>
          </a:p>
        </p:txBody>
      </p:sp>
      <p:pic>
        <p:nvPicPr>
          <p:cNvPr id="18442" name="Picture 10" descr="logo_transparent_bg"/>
          <p:cNvPicPr>
            <a:picLocks noChangeAspect="1" noChangeArrowheads="1"/>
          </p:cNvPicPr>
          <p:nvPr/>
        </p:nvPicPr>
        <p:blipFill>
          <a:blip r:embed="rId2"/>
          <a:srcRect/>
          <a:stretch>
            <a:fillRect/>
          </a:stretch>
        </p:blipFill>
        <p:spPr bwMode="auto">
          <a:xfrm>
            <a:off x="192088" y="82550"/>
            <a:ext cx="914400" cy="596900"/>
          </a:xfrm>
          <a:prstGeom prst="rect">
            <a:avLst/>
          </a:prstGeom>
          <a:noFill/>
        </p:spPr>
      </p:pic>
      <p:sp>
        <p:nvSpPr>
          <p:cNvPr id="4" name="Date Placeholder 3"/>
          <p:cNvSpPr txBox="1">
            <a:spLocks noGrp="1"/>
          </p:cNvSpPr>
          <p:nvPr/>
        </p:nvSpPr>
        <p:spPr bwMode="auto">
          <a:xfrm>
            <a:off x="685800" y="6477000"/>
            <a:ext cx="1905000" cy="304800"/>
          </a:xfrm>
          <a:prstGeom prst="rect">
            <a:avLst/>
          </a:prstGeom>
          <a:noFill/>
          <a:ln>
            <a:miter lim="800000"/>
            <a:headEnd/>
            <a:tailEnd/>
          </a:ln>
        </p:spPr>
        <p:txBody>
          <a:bodyPr/>
          <a:lstStyle/>
          <a:p>
            <a:r>
              <a:rPr lang="en-US" sz="1000" b="1" dirty="0" smtClean="0">
                <a:solidFill>
                  <a:srgbClr val="800000"/>
                </a:solidFill>
                <a:latin typeface="Arial Rounded MT Bold" pitchFamily="34" charset="0"/>
              </a:rPr>
              <a:t>May 24,  2010</a:t>
            </a:r>
            <a:endParaRPr lang="en-US" sz="1000" b="1" dirty="0">
              <a:solidFill>
                <a:srgbClr val="800000"/>
              </a:solidFill>
              <a:latin typeface="Arial Rounded MT Bold" pitchFamily="34" charset="0"/>
            </a:endParaRPr>
          </a:p>
        </p:txBody>
      </p:sp>
      <p:sp>
        <p:nvSpPr>
          <p:cNvPr id="5" name="Footer Placeholder 4"/>
          <p:cNvSpPr txBox="1">
            <a:spLocks noGrp="1"/>
          </p:cNvSpPr>
          <p:nvPr/>
        </p:nvSpPr>
        <p:spPr bwMode="auto">
          <a:xfrm>
            <a:off x="2819400" y="6477000"/>
            <a:ext cx="3657600" cy="304800"/>
          </a:xfrm>
          <a:prstGeom prst="rect">
            <a:avLst/>
          </a:prstGeom>
          <a:noFill/>
          <a:ln>
            <a:miter lim="800000"/>
            <a:headEnd/>
            <a:tailEnd/>
          </a:ln>
        </p:spPr>
        <p:txBody>
          <a:bodyPr/>
          <a:lstStyle/>
          <a:p>
            <a:pPr algn="ctr"/>
            <a:r>
              <a:rPr lang="en-US" sz="1000" b="1" dirty="0">
                <a:solidFill>
                  <a:srgbClr val="800000"/>
                </a:solidFill>
                <a:latin typeface="Arial Rounded MT Bold" pitchFamily="34" charset="0"/>
              </a:rPr>
              <a:t>J. Ozelis  </a:t>
            </a:r>
            <a:r>
              <a:rPr lang="en-US" sz="1000" b="1" dirty="0" smtClean="0">
                <a:solidFill>
                  <a:srgbClr val="800000"/>
                </a:solidFill>
                <a:latin typeface="Arial Rounded MT Bold" pitchFamily="34" charset="0"/>
              </a:rPr>
              <a:t>SRF Integration Meeting</a:t>
            </a:r>
          </a:p>
          <a:p>
            <a:pPr algn="ctr"/>
            <a:endParaRPr lang="en-US" sz="1000" b="1" dirty="0">
              <a:solidFill>
                <a:srgbClr val="800000"/>
              </a:solidFill>
              <a:latin typeface="Arial Rounded MT Bold" pitchFamily="34" charset="0"/>
            </a:endParaRPr>
          </a:p>
        </p:txBody>
      </p:sp>
      <p:sp>
        <p:nvSpPr>
          <p:cNvPr id="9" name="Rectangle 3"/>
          <p:cNvSpPr txBox="1">
            <a:spLocks noChangeArrowheads="1"/>
          </p:cNvSpPr>
          <p:nvPr/>
        </p:nvSpPr>
        <p:spPr bwMode="auto">
          <a:xfrm>
            <a:off x="656924" y="1104500"/>
            <a:ext cx="7924800" cy="5181600"/>
          </a:xfrm>
          <a:prstGeom prst="rect">
            <a:avLst/>
          </a:prstGeom>
          <a:noFill/>
          <a:ln w="19050">
            <a:solidFill>
              <a:srgbClr val="0066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50000"/>
              </a:lnSpc>
              <a:spcBef>
                <a:spcPts val="1200"/>
              </a:spcBef>
              <a:spcAft>
                <a:spcPts val="0"/>
              </a:spcAft>
              <a:buClrTx/>
              <a:buSzTx/>
              <a:buFontTx/>
              <a:buNone/>
              <a:tabLst/>
              <a:defRPr/>
            </a:pPr>
            <a:endParaRPr kumimoji="0" lang="en-US" sz="2400" b="0"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E0C2DC6F-5BB9-4924-A376-7DCFD569E7A0}" type="slidenum">
              <a:rPr lang="en-US"/>
              <a:pPr>
                <a:defRPr/>
              </a:pPr>
              <a:t>29</a:t>
            </a:fld>
            <a:endParaRPr lang="en-US" dirty="0">
              <a:solidFill>
                <a:schemeClr val="tx1"/>
              </a:solidFill>
              <a:latin typeface="Times" pitchFamily="18" charset="0"/>
            </a:endParaRPr>
          </a:p>
        </p:txBody>
      </p:sp>
      <p:sp>
        <p:nvSpPr>
          <p:cNvPr id="18437" name="Rectangle 2"/>
          <p:cNvSpPr>
            <a:spLocks noGrp="1" noChangeArrowheads="1"/>
          </p:cNvSpPr>
          <p:nvPr>
            <p:ph type="title"/>
          </p:nvPr>
        </p:nvSpPr>
        <p:spPr>
          <a:xfrm>
            <a:off x="311150" y="0"/>
            <a:ext cx="8153400" cy="685800"/>
          </a:xfrm>
        </p:spPr>
        <p:txBody>
          <a:bodyPr/>
          <a:lstStyle/>
          <a:p>
            <a:r>
              <a:rPr lang="en-US" sz="2400" dirty="0" smtClean="0"/>
              <a:t>Cavity Performance : </a:t>
            </a:r>
            <a:r>
              <a:rPr lang="en-US" sz="2400" dirty="0" smtClean="0"/>
              <a:t>TB9RI029</a:t>
            </a:r>
            <a:endParaRPr lang="en-US" sz="2400" dirty="0" smtClean="0"/>
          </a:p>
        </p:txBody>
      </p:sp>
      <p:pic>
        <p:nvPicPr>
          <p:cNvPr id="18442" name="Picture 10" descr="logo_transparent_bg"/>
          <p:cNvPicPr>
            <a:picLocks noChangeAspect="1" noChangeArrowheads="1"/>
          </p:cNvPicPr>
          <p:nvPr/>
        </p:nvPicPr>
        <p:blipFill>
          <a:blip r:embed="rId2"/>
          <a:srcRect/>
          <a:stretch>
            <a:fillRect/>
          </a:stretch>
        </p:blipFill>
        <p:spPr bwMode="auto">
          <a:xfrm>
            <a:off x="192088" y="82550"/>
            <a:ext cx="914400" cy="596900"/>
          </a:xfrm>
          <a:prstGeom prst="rect">
            <a:avLst/>
          </a:prstGeom>
          <a:noFill/>
        </p:spPr>
      </p:pic>
      <p:sp>
        <p:nvSpPr>
          <p:cNvPr id="4" name="Date Placeholder 3"/>
          <p:cNvSpPr txBox="1">
            <a:spLocks noGrp="1"/>
          </p:cNvSpPr>
          <p:nvPr/>
        </p:nvSpPr>
        <p:spPr bwMode="auto">
          <a:xfrm>
            <a:off x="685800" y="6477000"/>
            <a:ext cx="1905000" cy="304800"/>
          </a:xfrm>
          <a:prstGeom prst="rect">
            <a:avLst/>
          </a:prstGeom>
          <a:noFill/>
          <a:ln>
            <a:miter lim="800000"/>
            <a:headEnd/>
            <a:tailEnd/>
          </a:ln>
        </p:spPr>
        <p:txBody>
          <a:bodyPr/>
          <a:lstStyle/>
          <a:p>
            <a:r>
              <a:rPr lang="en-US" sz="1000" b="1" dirty="0" smtClean="0">
                <a:solidFill>
                  <a:srgbClr val="800000"/>
                </a:solidFill>
                <a:latin typeface="Arial Rounded MT Bold" pitchFamily="34" charset="0"/>
              </a:rPr>
              <a:t>May 24,  2010</a:t>
            </a:r>
            <a:endParaRPr lang="en-US" sz="1000" b="1" dirty="0">
              <a:solidFill>
                <a:srgbClr val="800000"/>
              </a:solidFill>
              <a:latin typeface="Arial Rounded MT Bold" pitchFamily="34" charset="0"/>
            </a:endParaRPr>
          </a:p>
        </p:txBody>
      </p:sp>
      <p:sp>
        <p:nvSpPr>
          <p:cNvPr id="5" name="Footer Placeholder 4"/>
          <p:cNvSpPr txBox="1">
            <a:spLocks noGrp="1"/>
          </p:cNvSpPr>
          <p:nvPr/>
        </p:nvSpPr>
        <p:spPr bwMode="auto">
          <a:xfrm>
            <a:off x="2819400" y="6477000"/>
            <a:ext cx="3657600" cy="304800"/>
          </a:xfrm>
          <a:prstGeom prst="rect">
            <a:avLst/>
          </a:prstGeom>
          <a:noFill/>
          <a:ln>
            <a:miter lim="800000"/>
            <a:headEnd/>
            <a:tailEnd/>
          </a:ln>
        </p:spPr>
        <p:txBody>
          <a:bodyPr/>
          <a:lstStyle/>
          <a:p>
            <a:pPr algn="ctr"/>
            <a:r>
              <a:rPr lang="en-US" sz="1000" b="1" dirty="0">
                <a:solidFill>
                  <a:srgbClr val="800000"/>
                </a:solidFill>
                <a:latin typeface="Arial Rounded MT Bold" pitchFamily="34" charset="0"/>
              </a:rPr>
              <a:t>J. Ozelis  </a:t>
            </a:r>
            <a:r>
              <a:rPr lang="en-US" sz="1000" b="1" dirty="0" smtClean="0">
                <a:solidFill>
                  <a:srgbClr val="800000"/>
                </a:solidFill>
                <a:latin typeface="Arial Rounded MT Bold" pitchFamily="34" charset="0"/>
              </a:rPr>
              <a:t>SRF Integration Meeting</a:t>
            </a:r>
          </a:p>
          <a:p>
            <a:pPr algn="ctr"/>
            <a:endParaRPr lang="en-US" sz="1000" b="1" dirty="0">
              <a:solidFill>
                <a:srgbClr val="800000"/>
              </a:solidFill>
              <a:latin typeface="Arial Rounded MT Bold" pitchFamily="34" charset="0"/>
            </a:endParaRPr>
          </a:p>
        </p:txBody>
      </p:sp>
      <p:sp>
        <p:nvSpPr>
          <p:cNvPr id="12" name="TextBox 11"/>
          <p:cNvSpPr txBox="1"/>
          <p:nvPr/>
        </p:nvSpPr>
        <p:spPr>
          <a:xfrm>
            <a:off x="356136" y="5380522"/>
            <a:ext cx="8171848" cy="1015663"/>
          </a:xfrm>
          <a:prstGeom prst="rect">
            <a:avLst/>
          </a:prstGeom>
          <a:noFill/>
        </p:spPr>
        <p:txBody>
          <a:bodyPr wrap="square" rtlCol="0">
            <a:spAutoFit/>
          </a:bodyPr>
          <a:lstStyle/>
          <a:p>
            <a:r>
              <a:rPr lang="en-US" sz="2000" dirty="0" smtClean="0"/>
              <a:t>Quench at </a:t>
            </a:r>
            <a:r>
              <a:rPr lang="en-US" sz="2000" dirty="0" smtClean="0"/>
              <a:t>MV/m</a:t>
            </a:r>
            <a:r>
              <a:rPr lang="en-US" sz="2000" dirty="0" smtClean="0"/>
              <a:t>, Q</a:t>
            </a:r>
            <a:r>
              <a:rPr lang="en-US" sz="2000" baseline="-25000" dirty="0" smtClean="0"/>
              <a:t>0</a:t>
            </a:r>
            <a:r>
              <a:rPr lang="en-US" sz="2000" dirty="0" smtClean="0"/>
              <a:t> at quench </a:t>
            </a:r>
            <a:r>
              <a:rPr lang="en-US" sz="2000" dirty="0" smtClean="0"/>
              <a:t>=</a:t>
            </a:r>
            <a:endParaRPr lang="en-US" sz="2000" dirty="0" smtClean="0"/>
          </a:p>
          <a:p>
            <a:r>
              <a:rPr lang="en-US" sz="2000" dirty="0" smtClean="0"/>
              <a:t>FE onset at </a:t>
            </a:r>
            <a:r>
              <a:rPr lang="en-US" sz="2000" dirty="0" smtClean="0"/>
              <a:t>MV/m</a:t>
            </a:r>
            <a:r>
              <a:rPr lang="en-US" sz="2000" dirty="0" smtClean="0"/>
              <a:t>, radiation levels moderate. Fairly strong Q-slope beginning at ~ </a:t>
            </a:r>
            <a:r>
              <a:rPr lang="en-US" sz="2000" dirty="0" smtClean="0"/>
              <a:t>MV/m</a:t>
            </a:r>
            <a:r>
              <a:rPr lang="en-US" sz="2000" dirty="0" smtClean="0"/>
              <a:t>, even without presence of FE. </a:t>
            </a:r>
            <a:endParaRPr lang="en-US" sz="2000" baseline="30000" dirty="0" smtClean="0"/>
          </a:p>
        </p:txBody>
      </p:sp>
      <p:graphicFrame>
        <p:nvGraphicFramePr>
          <p:cNvPr id="13" name="Chart 12"/>
          <p:cNvGraphicFramePr>
            <a:graphicFrameLocks/>
          </p:cNvGraphicFramePr>
          <p:nvPr/>
        </p:nvGraphicFramePr>
        <p:xfrm>
          <a:off x="1857676" y="1174282"/>
          <a:ext cx="5558742" cy="4115801"/>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p:cNvSpPr txBox="1"/>
          <p:nvPr/>
        </p:nvSpPr>
        <p:spPr>
          <a:xfrm>
            <a:off x="331693" y="1900518"/>
            <a:ext cx="1846731" cy="923330"/>
          </a:xfrm>
          <a:prstGeom prst="rect">
            <a:avLst/>
          </a:prstGeom>
          <a:noFill/>
        </p:spPr>
        <p:txBody>
          <a:bodyPr wrap="square" rtlCol="0">
            <a:spAutoFit/>
          </a:bodyPr>
          <a:lstStyle/>
          <a:p>
            <a:r>
              <a:rPr lang="en-US" sz="1800" dirty="0" smtClean="0"/>
              <a:t>Low field Q</a:t>
            </a:r>
            <a:r>
              <a:rPr lang="en-US" sz="1800" baseline="-25000" dirty="0" smtClean="0"/>
              <a:t>0</a:t>
            </a:r>
            <a:r>
              <a:rPr lang="en-US" sz="1800" dirty="0" smtClean="0"/>
              <a:t> = </a:t>
            </a:r>
            <a:r>
              <a:rPr lang="en-US" sz="1800" dirty="0" smtClean="0"/>
              <a:t>1 </a:t>
            </a:r>
            <a:r>
              <a:rPr lang="en-US" sz="1800" dirty="0" smtClean="0"/>
              <a:t>10</a:t>
            </a:r>
            <a:r>
              <a:rPr lang="en-US" sz="1800" baseline="30000" dirty="0" smtClean="0"/>
              <a:t>10</a:t>
            </a:r>
            <a:endParaRPr lang="en-US" sz="1800" dirty="0" smtClean="0"/>
          </a:p>
          <a:p>
            <a:endParaRPr lang="en-US" sz="1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E0C2DC6F-5BB9-4924-A376-7DCFD569E7A0}" type="slidenum">
              <a:rPr lang="en-US"/>
              <a:pPr>
                <a:defRPr/>
              </a:pPr>
              <a:t>3</a:t>
            </a:fld>
            <a:endParaRPr lang="en-US" dirty="0">
              <a:solidFill>
                <a:schemeClr val="tx1"/>
              </a:solidFill>
              <a:latin typeface="Times" pitchFamily="18" charset="0"/>
            </a:endParaRPr>
          </a:p>
        </p:txBody>
      </p:sp>
      <p:sp>
        <p:nvSpPr>
          <p:cNvPr id="18437" name="Rectangle 2"/>
          <p:cNvSpPr>
            <a:spLocks noGrp="1" noChangeArrowheads="1"/>
          </p:cNvSpPr>
          <p:nvPr>
            <p:ph type="title"/>
          </p:nvPr>
        </p:nvSpPr>
        <p:spPr>
          <a:xfrm>
            <a:off x="311150" y="0"/>
            <a:ext cx="8153400" cy="685800"/>
          </a:xfrm>
        </p:spPr>
        <p:txBody>
          <a:bodyPr/>
          <a:lstStyle/>
          <a:p>
            <a:r>
              <a:rPr lang="en-US" sz="2400" dirty="0" smtClean="0"/>
              <a:t>Cavity History : TB9RI024</a:t>
            </a:r>
          </a:p>
        </p:txBody>
      </p:sp>
      <p:sp>
        <p:nvSpPr>
          <p:cNvPr id="18439" name="Text Box 6"/>
          <p:cNvSpPr txBox="1">
            <a:spLocks noChangeArrowheads="1"/>
          </p:cNvSpPr>
          <p:nvPr/>
        </p:nvSpPr>
        <p:spPr bwMode="auto">
          <a:xfrm>
            <a:off x="1036320" y="1357162"/>
            <a:ext cx="7347284" cy="3046988"/>
          </a:xfrm>
          <a:prstGeom prst="rect">
            <a:avLst/>
          </a:prstGeom>
          <a:noFill/>
          <a:ln w="9525">
            <a:noFill/>
            <a:miter lim="800000"/>
            <a:headEnd/>
            <a:tailEnd/>
          </a:ln>
        </p:spPr>
        <p:txBody>
          <a:bodyPr wrap="square">
            <a:spAutoFit/>
          </a:bodyPr>
          <a:lstStyle/>
          <a:p>
            <a:pPr marL="234950" indent="-234950">
              <a:buFontTx/>
              <a:buChar char="•"/>
            </a:pPr>
            <a:r>
              <a:rPr lang="en-US" dirty="0" smtClean="0"/>
              <a:t>Fabricated by RI</a:t>
            </a:r>
          </a:p>
          <a:p>
            <a:pPr marL="234950" indent="-234950">
              <a:buFontTx/>
              <a:buChar char="•"/>
            </a:pPr>
            <a:r>
              <a:rPr lang="en-US" dirty="0" smtClean="0"/>
              <a:t>Bulk (130</a:t>
            </a:r>
            <a:r>
              <a:rPr lang="en-US" dirty="0" smtClean="0">
                <a:latin typeface="Symbol" pitchFamily="18" charset="2"/>
              </a:rPr>
              <a:t>m</a:t>
            </a:r>
            <a:r>
              <a:rPr lang="en-US" dirty="0" smtClean="0"/>
              <a:t>m) EP at RI</a:t>
            </a:r>
          </a:p>
          <a:p>
            <a:pPr marL="234950" indent="-234950">
              <a:buFontTx/>
              <a:buChar char="•"/>
            </a:pPr>
            <a:r>
              <a:rPr lang="en-US" dirty="0" smtClean="0"/>
              <a:t>Inspections (visual, CMM, RF, optical)</a:t>
            </a:r>
          </a:p>
          <a:p>
            <a:pPr marL="234950" indent="-234950">
              <a:buFontTx/>
              <a:buChar char="•"/>
            </a:pPr>
            <a:r>
              <a:rPr lang="en-US" dirty="0" smtClean="0"/>
              <a:t>H de-gassing (800°C, 2 hours) @ JLab</a:t>
            </a:r>
          </a:p>
          <a:p>
            <a:pPr marL="234950" indent="-234950">
              <a:buFontTx/>
              <a:buChar char="•"/>
            </a:pPr>
            <a:r>
              <a:rPr lang="en-US" dirty="0" smtClean="0"/>
              <a:t>Light EP (70 minutes), HPR, </a:t>
            </a:r>
            <a:r>
              <a:rPr lang="en-US" dirty="0" err="1" smtClean="0"/>
              <a:t>assy</a:t>
            </a:r>
            <a:endParaRPr lang="en-US" dirty="0" smtClean="0"/>
          </a:p>
          <a:p>
            <a:pPr marL="234950" indent="-234950">
              <a:buFontTx/>
              <a:buChar char="•"/>
            </a:pPr>
            <a:r>
              <a:rPr lang="en-US" dirty="0" smtClean="0"/>
              <a:t>120°C </a:t>
            </a:r>
            <a:r>
              <a:rPr lang="en-US" dirty="0" err="1" smtClean="0"/>
              <a:t>bakeout</a:t>
            </a:r>
            <a:r>
              <a:rPr lang="en-US" dirty="0" smtClean="0"/>
              <a:t> (63hrs)</a:t>
            </a:r>
          </a:p>
          <a:p>
            <a:pPr marL="234950" indent="-234950">
              <a:buFontTx/>
              <a:buChar char="•"/>
            </a:pPr>
            <a:r>
              <a:rPr lang="en-US" dirty="0" smtClean="0"/>
              <a:t>Vertical test</a:t>
            </a:r>
          </a:p>
          <a:p>
            <a:pPr marL="234950" indent="-234950">
              <a:buFontTx/>
              <a:buChar char="•"/>
            </a:pPr>
            <a:endParaRPr lang="en-US" dirty="0"/>
          </a:p>
        </p:txBody>
      </p:sp>
      <p:pic>
        <p:nvPicPr>
          <p:cNvPr id="18442" name="Picture 10" descr="logo_transparent_bg"/>
          <p:cNvPicPr>
            <a:picLocks noChangeAspect="1" noChangeArrowheads="1"/>
          </p:cNvPicPr>
          <p:nvPr/>
        </p:nvPicPr>
        <p:blipFill>
          <a:blip r:embed="rId2"/>
          <a:srcRect/>
          <a:stretch>
            <a:fillRect/>
          </a:stretch>
        </p:blipFill>
        <p:spPr bwMode="auto">
          <a:xfrm>
            <a:off x="192088" y="82550"/>
            <a:ext cx="914400" cy="596900"/>
          </a:xfrm>
          <a:prstGeom prst="rect">
            <a:avLst/>
          </a:prstGeom>
          <a:noFill/>
        </p:spPr>
      </p:pic>
      <p:sp>
        <p:nvSpPr>
          <p:cNvPr id="4" name="Date Placeholder 3"/>
          <p:cNvSpPr txBox="1">
            <a:spLocks noGrp="1"/>
          </p:cNvSpPr>
          <p:nvPr/>
        </p:nvSpPr>
        <p:spPr bwMode="auto">
          <a:xfrm>
            <a:off x="685800" y="6477000"/>
            <a:ext cx="1905000" cy="304800"/>
          </a:xfrm>
          <a:prstGeom prst="rect">
            <a:avLst/>
          </a:prstGeom>
          <a:noFill/>
          <a:ln>
            <a:miter lim="800000"/>
            <a:headEnd/>
            <a:tailEnd/>
          </a:ln>
        </p:spPr>
        <p:txBody>
          <a:bodyPr/>
          <a:lstStyle/>
          <a:p>
            <a:r>
              <a:rPr lang="en-US" sz="1000" b="1" dirty="0" smtClean="0">
                <a:solidFill>
                  <a:srgbClr val="800000"/>
                </a:solidFill>
                <a:latin typeface="Arial Rounded MT Bold" pitchFamily="34" charset="0"/>
              </a:rPr>
              <a:t>May 24,  2010</a:t>
            </a:r>
            <a:endParaRPr lang="en-US" sz="1000" b="1" dirty="0">
              <a:solidFill>
                <a:srgbClr val="800000"/>
              </a:solidFill>
              <a:latin typeface="Arial Rounded MT Bold" pitchFamily="34" charset="0"/>
            </a:endParaRPr>
          </a:p>
        </p:txBody>
      </p:sp>
      <p:sp>
        <p:nvSpPr>
          <p:cNvPr id="5" name="Footer Placeholder 4"/>
          <p:cNvSpPr txBox="1">
            <a:spLocks noGrp="1"/>
          </p:cNvSpPr>
          <p:nvPr/>
        </p:nvSpPr>
        <p:spPr bwMode="auto">
          <a:xfrm>
            <a:off x="2819400" y="6477000"/>
            <a:ext cx="3657600" cy="304800"/>
          </a:xfrm>
          <a:prstGeom prst="rect">
            <a:avLst/>
          </a:prstGeom>
          <a:noFill/>
          <a:ln>
            <a:miter lim="800000"/>
            <a:headEnd/>
            <a:tailEnd/>
          </a:ln>
        </p:spPr>
        <p:txBody>
          <a:bodyPr/>
          <a:lstStyle/>
          <a:p>
            <a:pPr algn="ctr"/>
            <a:r>
              <a:rPr lang="en-US" sz="1000" b="1" dirty="0">
                <a:solidFill>
                  <a:srgbClr val="800000"/>
                </a:solidFill>
                <a:latin typeface="Arial Rounded MT Bold" pitchFamily="34" charset="0"/>
              </a:rPr>
              <a:t>J. Ozelis  </a:t>
            </a:r>
            <a:r>
              <a:rPr lang="en-US" sz="1000" b="1" dirty="0" smtClean="0">
                <a:solidFill>
                  <a:srgbClr val="800000"/>
                </a:solidFill>
                <a:latin typeface="Arial Rounded MT Bold" pitchFamily="34" charset="0"/>
              </a:rPr>
              <a:t>SRF Integration Meeting</a:t>
            </a:r>
          </a:p>
          <a:p>
            <a:pPr algn="ctr"/>
            <a:endParaRPr lang="en-US" sz="1000" b="1" dirty="0">
              <a:solidFill>
                <a:srgbClr val="800000"/>
              </a:solidFill>
              <a:latin typeface="Arial Rounded MT Bold" pitchFamily="34" charset="0"/>
            </a:endParaRPr>
          </a:p>
        </p:txBody>
      </p:sp>
      <p:sp>
        <p:nvSpPr>
          <p:cNvPr id="9" name="Rectangle 3"/>
          <p:cNvSpPr txBox="1">
            <a:spLocks noChangeArrowheads="1"/>
          </p:cNvSpPr>
          <p:nvPr/>
        </p:nvSpPr>
        <p:spPr bwMode="auto">
          <a:xfrm>
            <a:off x="656924" y="1104500"/>
            <a:ext cx="7924800" cy="5181600"/>
          </a:xfrm>
          <a:prstGeom prst="rect">
            <a:avLst/>
          </a:prstGeom>
          <a:noFill/>
          <a:ln w="19050">
            <a:solidFill>
              <a:srgbClr val="0066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50000"/>
              </a:lnSpc>
              <a:spcBef>
                <a:spcPts val="1200"/>
              </a:spcBef>
              <a:spcAft>
                <a:spcPts val="0"/>
              </a:spcAft>
              <a:buClrTx/>
              <a:buSzTx/>
              <a:buFontTx/>
              <a:buNone/>
              <a:tabLst/>
              <a:defRPr/>
            </a:pPr>
            <a:endParaRPr kumimoji="0" lang="en-US" sz="2400" b="0"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E0C2DC6F-5BB9-4924-A376-7DCFD569E7A0}" type="slidenum">
              <a:rPr lang="en-US"/>
              <a:pPr>
                <a:defRPr/>
              </a:pPr>
              <a:t>4</a:t>
            </a:fld>
            <a:endParaRPr lang="en-US" dirty="0">
              <a:solidFill>
                <a:schemeClr val="tx1"/>
              </a:solidFill>
              <a:latin typeface="Times" pitchFamily="18" charset="0"/>
            </a:endParaRPr>
          </a:p>
        </p:txBody>
      </p:sp>
      <p:sp>
        <p:nvSpPr>
          <p:cNvPr id="18437" name="Rectangle 2"/>
          <p:cNvSpPr>
            <a:spLocks noGrp="1" noChangeArrowheads="1"/>
          </p:cNvSpPr>
          <p:nvPr>
            <p:ph type="title"/>
          </p:nvPr>
        </p:nvSpPr>
        <p:spPr>
          <a:xfrm>
            <a:off x="311150" y="0"/>
            <a:ext cx="8153400" cy="685800"/>
          </a:xfrm>
        </p:spPr>
        <p:txBody>
          <a:bodyPr/>
          <a:lstStyle/>
          <a:p>
            <a:r>
              <a:rPr lang="en-US" sz="2400" dirty="0" smtClean="0"/>
              <a:t>Cavity Performance : TB9RI024</a:t>
            </a:r>
          </a:p>
        </p:txBody>
      </p:sp>
      <p:pic>
        <p:nvPicPr>
          <p:cNvPr id="18442" name="Picture 10" descr="logo_transparent_bg"/>
          <p:cNvPicPr>
            <a:picLocks noChangeAspect="1" noChangeArrowheads="1"/>
          </p:cNvPicPr>
          <p:nvPr/>
        </p:nvPicPr>
        <p:blipFill>
          <a:blip r:embed="rId2"/>
          <a:srcRect/>
          <a:stretch>
            <a:fillRect/>
          </a:stretch>
        </p:blipFill>
        <p:spPr bwMode="auto">
          <a:xfrm>
            <a:off x="192088" y="82550"/>
            <a:ext cx="914400" cy="596900"/>
          </a:xfrm>
          <a:prstGeom prst="rect">
            <a:avLst/>
          </a:prstGeom>
          <a:noFill/>
        </p:spPr>
      </p:pic>
      <p:sp>
        <p:nvSpPr>
          <p:cNvPr id="4" name="Date Placeholder 3"/>
          <p:cNvSpPr txBox="1">
            <a:spLocks noGrp="1"/>
          </p:cNvSpPr>
          <p:nvPr/>
        </p:nvSpPr>
        <p:spPr bwMode="auto">
          <a:xfrm>
            <a:off x="685800" y="6477000"/>
            <a:ext cx="1905000" cy="304800"/>
          </a:xfrm>
          <a:prstGeom prst="rect">
            <a:avLst/>
          </a:prstGeom>
          <a:noFill/>
          <a:ln>
            <a:miter lim="800000"/>
            <a:headEnd/>
            <a:tailEnd/>
          </a:ln>
        </p:spPr>
        <p:txBody>
          <a:bodyPr/>
          <a:lstStyle/>
          <a:p>
            <a:r>
              <a:rPr lang="en-US" sz="1000" b="1" dirty="0" smtClean="0">
                <a:solidFill>
                  <a:srgbClr val="800000"/>
                </a:solidFill>
                <a:latin typeface="Arial Rounded MT Bold" pitchFamily="34" charset="0"/>
              </a:rPr>
              <a:t>May 24,  2010</a:t>
            </a:r>
            <a:endParaRPr lang="en-US" sz="1000" b="1" dirty="0">
              <a:solidFill>
                <a:srgbClr val="800000"/>
              </a:solidFill>
              <a:latin typeface="Arial Rounded MT Bold" pitchFamily="34" charset="0"/>
            </a:endParaRPr>
          </a:p>
        </p:txBody>
      </p:sp>
      <p:sp>
        <p:nvSpPr>
          <p:cNvPr id="5" name="Footer Placeholder 4"/>
          <p:cNvSpPr txBox="1">
            <a:spLocks noGrp="1"/>
          </p:cNvSpPr>
          <p:nvPr/>
        </p:nvSpPr>
        <p:spPr bwMode="auto">
          <a:xfrm>
            <a:off x="2819400" y="6477000"/>
            <a:ext cx="3657600" cy="304800"/>
          </a:xfrm>
          <a:prstGeom prst="rect">
            <a:avLst/>
          </a:prstGeom>
          <a:noFill/>
          <a:ln>
            <a:miter lim="800000"/>
            <a:headEnd/>
            <a:tailEnd/>
          </a:ln>
        </p:spPr>
        <p:txBody>
          <a:bodyPr/>
          <a:lstStyle/>
          <a:p>
            <a:pPr algn="ctr"/>
            <a:r>
              <a:rPr lang="en-US" sz="1000" b="1" dirty="0">
                <a:solidFill>
                  <a:srgbClr val="800000"/>
                </a:solidFill>
                <a:latin typeface="Arial Rounded MT Bold" pitchFamily="34" charset="0"/>
              </a:rPr>
              <a:t>J. Ozelis  </a:t>
            </a:r>
            <a:r>
              <a:rPr lang="en-US" sz="1000" b="1" dirty="0" smtClean="0">
                <a:solidFill>
                  <a:srgbClr val="800000"/>
                </a:solidFill>
                <a:latin typeface="Arial Rounded MT Bold" pitchFamily="34" charset="0"/>
              </a:rPr>
              <a:t>SRF Integration Meeting</a:t>
            </a:r>
          </a:p>
          <a:p>
            <a:pPr algn="ctr"/>
            <a:endParaRPr lang="en-US" sz="1000" b="1" dirty="0">
              <a:solidFill>
                <a:srgbClr val="800000"/>
              </a:solidFill>
              <a:latin typeface="Arial Rounded MT Bold" pitchFamily="34" charset="0"/>
            </a:endParaRPr>
          </a:p>
        </p:txBody>
      </p:sp>
      <p:sp>
        <p:nvSpPr>
          <p:cNvPr id="12" name="TextBox 11"/>
          <p:cNvSpPr txBox="1"/>
          <p:nvPr/>
        </p:nvSpPr>
        <p:spPr>
          <a:xfrm>
            <a:off x="356136" y="5380522"/>
            <a:ext cx="8171848" cy="1015663"/>
          </a:xfrm>
          <a:prstGeom prst="rect">
            <a:avLst/>
          </a:prstGeom>
          <a:noFill/>
        </p:spPr>
        <p:txBody>
          <a:bodyPr wrap="square" rtlCol="0">
            <a:spAutoFit/>
          </a:bodyPr>
          <a:lstStyle/>
          <a:p>
            <a:r>
              <a:rPr lang="en-US" sz="2000" dirty="0" smtClean="0"/>
              <a:t>Quench at 28.8 MV/m, Q</a:t>
            </a:r>
            <a:r>
              <a:rPr lang="en-US" sz="2000" baseline="-25000" dirty="0" smtClean="0"/>
              <a:t>0</a:t>
            </a:r>
            <a:r>
              <a:rPr lang="en-US" sz="2000" dirty="0" smtClean="0"/>
              <a:t> at quench = 6.5 x 10</a:t>
            </a:r>
            <a:r>
              <a:rPr lang="en-US" sz="2000" baseline="30000" dirty="0" smtClean="0"/>
              <a:t>9 </a:t>
            </a:r>
            <a:endParaRPr lang="en-US" sz="2000" dirty="0" smtClean="0"/>
          </a:p>
          <a:p>
            <a:r>
              <a:rPr lang="en-US" sz="2000" dirty="0" smtClean="0"/>
              <a:t>FE onset at 23.6 MV/m, radiation levels moderate. Fairly strong Q-slope beginning at ~ 20MV/m, even without presence of FE. </a:t>
            </a:r>
            <a:endParaRPr lang="en-US" sz="2000" baseline="30000" dirty="0" smtClean="0"/>
          </a:p>
        </p:txBody>
      </p:sp>
      <p:graphicFrame>
        <p:nvGraphicFramePr>
          <p:cNvPr id="13" name="Chart 12"/>
          <p:cNvGraphicFramePr>
            <a:graphicFrameLocks/>
          </p:cNvGraphicFramePr>
          <p:nvPr/>
        </p:nvGraphicFramePr>
        <p:xfrm>
          <a:off x="1857676" y="1174282"/>
          <a:ext cx="5558742" cy="4115801"/>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p:cNvSpPr txBox="1"/>
          <p:nvPr/>
        </p:nvSpPr>
        <p:spPr>
          <a:xfrm>
            <a:off x="331693" y="1900518"/>
            <a:ext cx="1846731" cy="923330"/>
          </a:xfrm>
          <a:prstGeom prst="rect">
            <a:avLst/>
          </a:prstGeom>
          <a:noFill/>
        </p:spPr>
        <p:txBody>
          <a:bodyPr wrap="square" rtlCol="0">
            <a:spAutoFit/>
          </a:bodyPr>
          <a:lstStyle/>
          <a:p>
            <a:r>
              <a:rPr lang="en-US" sz="1800" dirty="0" smtClean="0"/>
              <a:t>Low field Q</a:t>
            </a:r>
            <a:r>
              <a:rPr lang="en-US" sz="1800" baseline="-25000" dirty="0" smtClean="0"/>
              <a:t>0</a:t>
            </a:r>
            <a:r>
              <a:rPr lang="en-US" sz="1800" dirty="0" smtClean="0"/>
              <a:t> = 1.75 x 10</a:t>
            </a:r>
            <a:r>
              <a:rPr lang="en-US" sz="1800" baseline="30000" dirty="0" smtClean="0"/>
              <a:t>10</a:t>
            </a:r>
            <a:endParaRPr lang="en-US" sz="1800" dirty="0" smtClean="0"/>
          </a:p>
          <a:p>
            <a:endParaRPr lang="en-US" sz="1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E0C2DC6F-5BB9-4924-A376-7DCFD569E7A0}" type="slidenum">
              <a:rPr lang="en-US"/>
              <a:pPr>
                <a:defRPr/>
              </a:pPr>
              <a:t>5</a:t>
            </a:fld>
            <a:endParaRPr lang="en-US" dirty="0">
              <a:solidFill>
                <a:schemeClr val="tx1"/>
              </a:solidFill>
              <a:latin typeface="Times" pitchFamily="18" charset="0"/>
            </a:endParaRPr>
          </a:p>
        </p:txBody>
      </p:sp>
      <p:sp>
        <p:nvSpPr>
          <p:cNvPr id="18437" name="Rectangle 2"/>
          <p:cNvSpPr>
            <a:spLocks noGrp="1" noChangeArrowheads="1"/>
          </p:cNvSpPr>
          <p:nvPr>
            <p:ph type="title"/>
          </p:nvPr>
        </p:nvSpPr>
        <p:spPr>
          <a:xfrm>
            <a:off x="311150" y="0"/>
            <a:ext cx="8153400" cy="685800"/>
          </a:xfrm>
        </p:spPr>
        <p:txBody>
          <a:bodyPr/>
          <a:lstStyle/>
          <a:p>
            <a:r>
              <a:rPr lang="en-US" sz="2400" dirty="0" smtClean="0"/>
              <a:t>Cavity Performance : TB9RI024</a:t>
            </a:r>
          </a:p>
        </p:txBody>
      </p:sp>
      <p:pic>
        <p:nvPicPr>
          <p:cNvPr id="18442" name="Picture 10" descr="logo_transparent_bg"/>
          <p:cNvPicPr>
            <a:picLocks noChangeAspect="1" noChangeArrowheads="1"/>
          </p:cNvPicPr>
          <p:nvPr/>
        </p:nvPicPr>
        <p:blipFill>
          <a:blip r:embed="rId2"/>
          <a:srcRect/>
          <a:stretch>
            <a:fillRect/>
          </a:stretch>
        </p:blipFill>
        <p:spPr bwMode="auto">
          <a:xfrm>
            <a:off x="192088" y="82550"/>
            <a:ext cx="914400" cy="596900"/>
          </a:xfrm>
          <a:prstGeom prst="rect">
            <a:avLst/>
          </a:prstGeom>
          <a:noFill/>
        </p:spPr>
      </p:pic>
      <p:sp>
        <p:nvSpPr>
          <p:cNvPr id="4" name="Date Placeholder 3"/>
          <p:cNvSpPr txBox="1">
            <a:spLocks noGrp="1"/>
          </p:cNvSpPr>
          <p:nvPr/>
        </p:nvSpPr>
        <p:spPr bwMode="auto">
          <a:xfrm>
            <a:off x="685800" y="6477000"/>
            <a:ext cx="1905000" cy="304800"/>
          </a:xfrm>
          <a:prstGeom prst="rect">
            <a:avLst/>
          </a:prstGeom>
          <a:noFill/>
          <a:ln>
            <a:miter lim="800000"/>
            <a:headEnd/>
            <a:tailEnd/>
          </a:ln>
        </p:spPr>
        <p:txBody>
          <a:bodyPr/>
          <a:lstStyle/>
          <a:p>
            <a:r>
              <a:rPr lang="en-US" sz="1000" b="1" dirty="0" smtClean="0">
                <a:solidFill>
                  <a:srgbClr val="800000"/>
                </a:solidFill>
                <a:latin typeface="Arial Rounded MT Bold" pitchFamily="34" charset="0"/>
              </a:rPr>
              <a:t>May 24  2010</a:t>
            </a:r>
            <a:endParaRPr lang="en-US" sz="1000" b="1" dirty="0">
              <a:solidFill>
                <a:srgbClr val="800000"/>
              </a:solidFill>
              <a:latin typeface="Arial Rounded MT Bold" pitchFamily="34" charset="0"/>
            </a:endParaRPr>
          </a:p>
        </p:txBody>
      </p:sp>
      <p:sp>
        <p:nvSpPr>
          <p:cNvPr id="5" name="Footer Placeholder 4"/>
          <p:cNvSpPr txBox="1">
            <a:spLocks noGrp="1"/>
          </p:cNvSpPr>
          <p:nvPr/>
        </p:nvSpPr>
        <p:spPr bwMode="auto">
          <a:xfrm>
            <a:off x="2819400" y="6477000"/>
            <a:ext cx="3657600" cy="304800"/>
          </a:xfrm>
          <a:prstGeom prst="rect">
            <a:avLst/>
          </a:prstGeom>
          <a:noFill/>
          <a:ln>
            <a:miter lim="800000"/>
            <a:headEnd/>
            <a:tailEnd/>
          </a:ln>
        </p:spPr>
        <p:txBody>
          <a:bodyPr/>
          <a:lstStyle/>
          <a:p>
            <a:pPr algn="ctr"/>
            <a:r>
              <a:rPr lang="en-US" sz="1000" b="1" dirty="0">
                <a:solidFill>
                  <a:srgbClr val="800000"/>
                </a:solidFill>
                <a:latin typeface="Arial Rounded MT Bold" pitchFamily="34" charset="0"/>
              </a:rPr>
              <a:t>J. Ozelis  </a:t>
            </a:r>
            <a:r>
              <a:rPr lang="en-US" sz="1000" b="1" dirty="0" smtClean="0">
                <a:solidFill>
                  <a:srgbClr val="800000"/>
                </a:solidFill>
                <a:latin typeface="Arial Rounded MT Bold" pitchFamily="34" charset="0"/>
              </a:rPr>
              <a:t>SRF Integration Meeting</a:t>
            </a:r>
            <a:endParaRPr lang="en-US" sz="1000" b="1" dirty="0">
              <a:solidFill>
                <a:srgbClr val="800000"/>
              </a:solidFill>
              <a:latin typeface="Arial Rounded MT Bold" pitchFamily="34" charset="0"/>
            </a:endParaRPr>
          </a:p>
        </p:txBody>
      </p:sp>
      <p:sp>
        <p:nvSpPr>
          <p:cNvPr id="12" name="TextBox 11"/>
          <p:cNvSpPr txBox="1"/>
          <p:nvPr/>
        </p:nvSpPr>
        <p:spPr>
          <a:xfrm>
            <a:off x="687169" y="4782528"/>
            <a:ext cx="7811372" cy="1528624"/>
          </a:xfrm>
          <a:prstGeom prst="rect">
            <a:avLst/>
          </a:prstGeom>
          <a:noFill/>
        </p:spPr>
        <p:txBody>
          <a:bodyPr wrap="square" rtlCol="0">
            <a:spAutoFit/>
          </a:bodyPr>
          <a:lstStyle/>
          <a:p>
            <a:r>
              <a:rPr lang="en-US" sz="2000" dirty="0" smtClean="0"/>
              <a:t>Cells 2/8 lowest performing, quench at 24MV/m.</a:t>
            </a:r>
          </a:p>
          <a:p>
            <a:endParaRPr lang="en-US" sz="2000" dirty="0" smtClean="0"/>
          </a:p>
          <a:p>
            <a:r>
              <a:rPr lang="en-US" sz="2000" dirty="0" smtClean="0"/>
              <a:t>Four OSTs’ (second sound) were mounted on the test stand insert, preliminary data suggest cell #2.  </a:t>
            </a:r>
          </a:p>
          <a:p>
            <a:endParaRPr lang="en-US" sz="2000" baseline="30000" dirty="0"/>
          </a:p>
        </p:txBody>
      </p:sp>
      <p:graphicFrame>
        <p:nvGraphicFramePr>
          <p:cNvPr id="10" name="Chart 9"/>
          <p:cNvGraphicFramePr/>
          <p:nvPr/>
        </p:nvGraphicFramePr>
        <p:xfrm>
          <a:off x="2218622" y="1207719"/>
          <a:ext cx="4730817" cy="3316155"/>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TB9RI024-quench02.png"/>
          <p:cNvPicPr>
            <a:picLocks noChangeAspect="1"/>
          </p:cNvPicPr>
          <p:nvPr/>
        </p:nvPicPr>
        <p:blipFill>
          <a:blip r:embed="rId2"/>
          <a:stretch>
            <a:fillRect/>
          </a:stretch>
        </p:blipFill>
        <p:spPr>
          <a:xfrm>
            <a:off x="143433" y="1073523"/>
            <a:ext cx="5967506" cy="4475630"/>
          </a:xfrm>
          <a:prstGeom prst="rect">
            <a:avLst/>
          </a:prstGeom>
        </p:spPr>
      </p:pic>
      <p:sp>
        <p:nvSpPr>
          <p:cNvPr id="7" name="Slide Number Placeholder 5"/>
          <p:cNvSpPr>
            <a:spLocks noGrp="1"/>
          </p:cNvSpPr>
          <p:nvPr>
            <p:ph type="sldNum" sz="quarter" idx="12"/>
          </p:nvPr>
        </p:nvSpPr>
        <p:spPr/>
        <p:txBody>
          <a:bodyPr/>
          <a:lstStyle/>
          <a:p>
            <a:pPr>
              <a:defRPr/>
            </a:pPr>
            <a:fld id="{E0C2DC6F-5BB9-4924-A376-7DCFD569E7A0}" type="slidenum">
              <a:rPr lang="en-US"/>
              <a:pPr>
                <a:defRPr/>
              </a:pPr>
              <a:t>6</a:t>
            </a:fld>
            <a:endParaRPr lang="en-US" dirty="0">
              <a:solidFill>
                <a:schemeClr val="tx1"/>
              </a:solidFill>
              <a:latin typeface="Times" pitchFamily="18" charset="0"/>
            </a:endParaRPr>
          </a:p>
        </p:txBody>
      </p:sp>
      <p:sp>
        <p:nvSpPr>
          <p:cNvPr id="18437" name="Rectangle 2"/>
          <p:cNvSpPr>
            <a:spLocks noGrp="1" noChangeArrowheads="1"/>
          </p:cNvSpPr>
          <p:nvPr>
            <p:ph type="title"/>
          </p:nvPr>
        </p:nvSpPr>
        <p:spPr>
          <a:xfrm>
            <a:off x="311150" y="0"/>
            <a:ext cx="8153400" cy="685800"/>
          </a:xfrm>
        </p:spPr>
        <p:txBody>
          <a:bodyPr/>
          <a:lstStyle/>
          <a:p>
            <a:r>
              <a:rPr lang="en-US" sz="2400" dirty="0" smtClean="0"/>
              <a:t>Cavity Performance : TB9RI024</a:t>
            </a:r>
          </a:p>
        </p:txBody>
      </p:sp>
      <p:pic>
        <p:nvPicPr>
          <p:cNvPr id="18442" name="Picture 10" descr="logo_transparent_bg"/>
          <p:cNvPicPr>
            <a:picLocks noChangeAspect="1" noChangeArrowheads="1"/>
          </p:cNvPicPr>
          <p:nvPr/>
        </p:nvPicPr>
        <p:blipFill>
          <a:blip r:embed="rId3"/>
          <a:srcRect/>
          <a:stretch>
            <a:fillRect/>
          </a:stretch>
        </p:blipFill>
        <p:spPr bwMode="auto">
          <a:xfrm>
            <a:off x="192088" y="82550"/>
            <a:ext cx="914400" cy="596900"/>
          </a:xfrm>
          <a:prstGeom prst="rect">
            <a:avLst/>
          </a:prstGeom>
          <a:noFill/>
        </p:spPr>
      </p:pic>
      <p:sp>
        <p:nvSpPr>
          <p:cNvPr id="4" name="Date Placeholder 3"/>
          <p:cNvSpPr txBox="1">
            <a:spLocks noGrp="1"/>
          </p:cNvSpPr>
          <p:nvPr/>
        </p:nvSpPr>
        <p:spPr bwMode="auto">
          <a:xfrm>
            <a:off x="685800" y="6477000"/>
            <a:ext cx="1905000" cy="304800"/>
          </a:xfrm>
          <a:prstGeom prst="rect">
            <a:avLst/>
          </a:prstGeom>
          <a:noFill/>
          <a:ln>
            <a:miter lim="800000"/>
            <a:headEnd/>
            <a:tailEnd/>
          </a:ln>
        </p:spPr>
        <p:txBody>
          <a:bodyPr/>
          <a:lstStyle/>
          <a:p>
            <a:r>
              <a:rPr lang="en-US" sz="1000" b="1" dirty="0" smtClean="0">
                <a:solidFill>
                  <a:srgbClr val="800000"/>
                </a:solidFill>
                <a:latin typeface="Arial Rounded MT Bold" pitchFamily="34" charset="0"/>
              </a:rPr>
              <a:t>May 24,  2010</a:t>
            </a:r>
            <a:endParaRPr lang="en-US" sz="1000" b="1" dirty="0">
              <a:solidFill>
                <a:srgbClr val="800000"/>
              </a:solidFill>
              <a:latin typeface="Arial Rounded MT Bold" pitchFamily="34" charset="0"/>
            </a:endParaRPr>
          </a:p>
        </p:txBody>
      </p:sp>
      <p:sp>
        <p:nvSpPr>
          <p:cNvPr id="5" name="Footer Placeholder 4"/>
          <p:cNvSpPr txBox="1">
            <a:spLocks noGrp="1"/>
          </p:cNvSpPr>
          <p:nvPr/>
        </p:nvSpPr>
        <p:spPr bwMode="auto">
          <a:xfrm>
            <a:off x="2819400" y="6477000"/>
            <a:ext cx="3657600" cy="304800"/>
          </a:xfrm>
          <a:prstGeom prst="rect">
            <a:avLst/>
          </a:prstGeom>
          <a:noFill/>
          <a:ln>
            <a:miter lim="800000"/>
            <a:headEnd/>
            <a:tailEnd/>
          </a:ln>
        </p:spPr>
        <p:txBody>
          <a:bodyPr/>
          <a:lstStyle/>
          <a:p>
            <a:pPr algn="ctr"/>
            <a:r>
              <a:rPr lang="en-US" sz="1000" b="1" dirty="0">
                <a:solidFill>
                  <a:srgbClr val="800000"/>
                </a:solidFill>
                <a:latin typeface="Arial Rounded MT Bold" pitchFamily="34" charset="0"/>
              </a:rPr>
              <a:t>J. Ozelis  </a:t>
            </a:r>
            <a:r>
              <a:rPr lang="en-US" sz="1000" b="1" dirty="0" smtClean="0">
                <a:solidFill>
                  <a:srgbClr val="800000"/>
                </a:solidFill>
                <a:latin typeface="Arial Rounded MT Bold" pitchFamily="34" charset="0"/>
              </a:rPr>
              <a:t>SRF Integration Meeting</a:t>
            </a:r>
            <a:endParaRPr lang="en-US" sz="1000" b="1" dirty="0">
              <a:solidFill>
                <a:srgbClr val="800000"/>
              </a:solidFill>
              <a:latin typeface="Arial Rounded MT Bold" pitchFamily="34" charset="0"/>
            </a:endParaRPr>
          </a:p>
        </p:txBody>
      </p:sp>
      <p:sp>
        <p:nvSpPr>
          <p:cNvPr id="12" name="TextBox 11"/>
          <p:cNvSpPr txBox="1"/>
          <p:nvPr/>
        </p:nvSpPr>
        <p:spPr>
          <a:xfrm>
            <a:off x="5967379" y="1281955"/>
            <a:ext cx="2826997" cy="3539430"/>
          </a:xfrm>
          <a:prstGeom prst="rect">
            <a:avLst/>
          </a:prstGeom>
          <a:noFill/>
        </p:spPr>
        <p:txBody>
          <a:bodyPr wrap="square" rtlCol="0">
            <a:spAutoFit/>
          </a:bodyPr>
          <a:lstStyle/>
          <a:p>
            <a:r>
              <a:rPr lang="en-US" sz="1600" dirty="0" smtClean="0"/>
              <a:t>Signals during a quench in the 8</a:t>
            </a:r>
            <a:r>
              <a:rPr lang="en-US" sz="1600" dirty="0" smtClean="0">
                <a:latin typeface="Symbol" pitchFamily="18" charset="2"/>
              </a:rPr>
              <a:t>p</a:t>
            </a:r>
            <a:r>
              <a:rPr lang="en-US" sz="1600" dirty="0" smtClean="0"/>
              <a:t>/9 mode from 4 OST’s mounted vertically along cavity cage. Channel 1 is at cell #1, channel 4 is at cell #9, channels 2 &amp; 3 are roughly equidistantly placed between them. </a:t>
            </a:r>
          </a:p>
          <a:p>
            <a:r>
              <a:rPr lang="en-US" sz="1600" dirty="0" smtClean="0"/>
              <a:t>Green traces are OST signals, red is the cavity transmitted power.</a:t>
            </a:r>
          </a:p>
          <a:p>
            <a:endParaRPr lang="en-US" sz="1600" dirty="0" smtClean="0"/>
          </a:p>
          <a:p>
            <a:r>
              <a:rPr lang="en-US" sz="1600" dirty="0" smtClean="0"/>
              <a:t>Data is taken at 1.85K, at 25.6kHz.</a:t>
            </a:r>
            <a:endParaRPr lang="en-US" sz="1600" baseline="30000" dirty="0"/>
          </a:p>
        </p:txBody>
      </p:sp>
      <p:sp>
        <p:nvSpPr>
          <p:cNvPr id="13" name="TextBox 12"/>
          <p:cNvSpPr txBox="1"/>
          <p:nvPr/>
        </p:nvSpPr>
        <p:spPr>
          <a:xfrm>
            <a:off x="439271" y="6015317"/>
            <a:ext cx="2644588" cy="400110"/>
          </a:xfrm>
          <a:prstGeom prst="rect">
            <a:avLst/>
          </a:prstGeom>
          <a:noFill/>
        </p:spPr>
        <p:txBody>
          <a:bodyPr wrap="square" rtlCol="0">
            <a:spAutoFit/>
          </a:bodyPr>
          <a:lstStyle/>
          <a:p>
            <a:r>
              <a:rPr lang="en-US" sz="2000" dirty="0" smtClean="0"/>
              <a:t>(D. </a:t>
            </a:r>
            <a:r>
              <a:rPr lang="en-US" sz="2000" dirty="0" err="1" smtClean="0"/>
              <a:t>Sergatskov</a:t>
            </a:r>
            <a:r>
              <a:rPr lang="en-US" sz="2000" dirty="0" smtClean="0"/>
              <a:t>)</a:t>
            </a:r>
            <a:endParaRPr lang="en-US" sz="2000" dirty="0"/>
          </a:p>
        </p:txBody>
      </p:sp>
      <p:sp>
        <p:nvSpPr>
          <p:cNvPr id="14" name="TextBox 13"/>
          <p:cNvSpPr txBox="1"/>
          <p:nvPr/>
        </p:nvSpPr>
        <p:spPr>
          <a:xfrm>
            <a:off x="4069978" y="5468472"/>
            <a:ext cx="4652681" cy="830997"/>
          </a:xfrm>
          <a:prstGeom prst="rect">
            <a:avLst/>
          </a:prstGeom>
          <a:noFill/>
        </p:spPr>
        <p:txBody>
          <a:bodyPr wrap="square" rtlCol="0">
            <a:spAutoFit/>
          </a:bodyPr>
          <a:lstStyle/>
          <a:p>
            <a:r>
              <a:rPr lang="en-US" sz="1600" dirty="0" smtClean="0"/>
              <a:t>Shortest signal delay is on channel 1, indicating that in the 8</a:t>
            </a:r>
            <a:r>
              <a:rPr lang="en-US" sz="1600" dirty="0" smtClean="0">
                <a:latin typeface="Symbol" pitchFamily="18" charset="2"/>
              </a:rPr>
              <a:t>p</a:t>
            </a:r>
            <a:r>
              <a:rPr lang="en-US" sz="1600" dirty="0" smtClean="0"/>
              <a:t>/9 mode, cell #1 (rather than cell #9) is the quench source.</a:t>
            </a:r>
            <a:endParaRPr lang="en-US" sz="16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E0C2DC6F-5BB9-4924-A376-7DCFD569E7A0}" type="slidenum">
              <a:rPr lang="en-US"/>
              <a:pPr>
                <a:defRPr/>
              </a:pPr>
              <a:t>7</a:t>
            </a:fld>
            <a:endParaRPr lang="en-US" dirty="0">
              <a:solidFill>
                <a:schemeClr val="tx1"/>
              </a:solidFill>
              <a:latin typeface="Times" pitchFamily="18" charset="0"/>
            </a:endParaRPr>
          </a:p>
        </p:txBody>
      </p:sp>
      <p:sp>
        <p:nvSpPr>
          <p:cNvPr id="18437" name="Rectangle 2"/>
          <p:cNvSpPr>
            <a:spLocks noGrp="1" noChangeArrowheads="1"/>
          </p:cNvSpPr>
          <p:nvPr>
            <p:ph type="title"/>
          </p:nvPr>
        </p:nvSpPr>
        <p:spPr>
          <a:xfrm>
            <a:off x="311150" y="0"/>
            <a:ext cx="8153400" cy="685800"/>
          </a:xfrm>
        </p:spPr>
        <p:txBody>
          <a:bodyPr/>
          <a:lstStyle/>
          <a:p>
            <a:r>
              <a:rPr lang="en-US" sz="2400" dirty="0" smtClean="0"/>
              <a:t>Cavity Performance : TB9RI024</a:t>
            </a:r>
          </a:p>
        </p:txBody>
      </p:sp>
      <p:pic>
        <p:nvPicPr>
          <p:cNvPr id="18442" name="Picture 10" descr="logo_transparent_bg"/>
          <p:cNvPicPr>
            <a:picLocks noChangeAspect="1" noChangeArrowheads="1"/>
          </p:cNvPicPr>
          <p:nvPr/>
        </p:nvPicPr>
        <p:blipFill>
          <a:blip r:embed="rId2"/>
          <a:srcRect/>
          <a:stretch>
            <a:fillRect/>
          </a:stretch>
        </p:blipFill>
        <p:spPr bwMode="auto">
          <a:xfrm>
            <a:off x="192088" y="82550"/>
            <a:ext cx="914400" cy="596900"/>
          </a:xfrm>
          <a:prstGeom prst="rect">
            <a:avLst/>
          </a:prstGeom>
          <a:noFill/>
        </p:spPr>
      </p:pic>
      <p:sp>
        <p:nvSpPr>
          <p:cNvPr id="4" name="Date Placeholder 3"/>
          <p:cNvSpPr txBox="1">
            <a:spLocks noGrp="1"/>
          </p:cNvSpPr>
          <p:nvPr/>
        </p:nvSpPr>
        <p:spPr bwMode="auto">
          <a:xfrm>
            <a:off x="685800" y="6477000"/>
            <a:ext cx="1905000" cy="304800"/>
          </a:xfrm>
          <a:prstGeom prst="rect">
            <a:avLst/>
          </a:prstGeom>
          <a:noFill/>
          <a:ln>
            <a:miter lim="800000"/>
            <a:headEnd/>
            <a:tailEnd/>
          </a:ln>
        </p:spPr>
        <p:txBody>
          <a:bodyPr/>
          <a:lstStyle/>
          <a:p>
            <a:r>
              <a:rPr lang="en-US" sz="1000" b="1" dirty="0" smtClean="0">
                <a:solidFill>
                  <a:srgbClr val="800000"/>
                </a:solidFill>
                <a:latin typeface="Arial Rounded MT Bold" pitchFamily="34" charset="0"/>
              </a:rPr>
              <a:t>May 24,  2010</a:t>
            </a:r>
            <a:endParaRPr lang="en-US" sz="1000" b="1" dirty="0">
              <a:solidFill>
                <a:srgbClr val="800000"/>
              </a:solidFill>
              <a:latin typeface="Arial Rounded MT Bold" pitchFamily="34" charset="0"/>
            </a:endParaRPr>
          </a:p>
        </p:txBody>
      </p:sp>
      <p:sp>
        <p:nvSpPr>
          <p:cNvPr id="5" name="Footer Placeholder 4"/>
          <p:cNvSpPr txBox="1">
            <a:spLocks noGrp="1"/>
          </p:cNvSpPr>
          <p:nvPr/>
        </p:nvSpPr>
        <p:spPr bwMode="auto">
          <a:xfrm>
            <a:off x="2819400" y="6477000"/>
            <a:ext cx="3657600" cy="304800"/>
          </a:xfrm>
          <a:prstGeom prst="rect">
            <a:avLst/>
          </a:prstGeom>
          <a:noFill/>
          <a:ln>
            <a:miter lim="800000"/>
            <a:headEnd/>
            <a:tailEnd/>
          </a:ln>
        </p:spPr>
        <p:txBody>
          <a:bodyPr/>
          <a:lstStyle/>
          <a:p>
            <a:pPr algn="ctr"/>
            <a:r>
              <a:rPr lang="en-US" sz="1000" b="1" dirty="0">
                <a:solidFill>
                  <a:srgbClr val="800000"/>
                </a:solidFill>
                <a:latin typeface="Arial Rounded MT Bold" pitchFamily="34" charset="0"/>
              </a:rPr>
              <a:t>J. Ozelis  </a:t>
            </a:r>
            <a:r>
              <a:rPr lang="en-US" sz="1000" b="1" dirty="0" smtClean="0">
                <a:solidFill>
                  <a:srgbClr val="800000"/>
                </a:solidFill>
                <a:latin typeface="Arial Rounded MT Bold" pitchFamily="34" charset="0"/>
              </a:rPr>
              <a:t>SRF Integration Meeting</a:t>
            </a:r>
            <a:endParaRPr lang="en-US" sz="1000" b="1" dirty="0">
              <a:solidFill>
                <a:srgbClr val="800000"/>
              </a:solidFill>
              <a:latin typeface="Arial Rounded MT Bold" pitchFamily="34" charset="0"/>
            </a:endParaRPr>
          </a:p>
        </p:txBody>
      </p:sp>
      <p:sp>
        <p:nvSpPr>
          <p:cNvPr id="12" name="TextBox 11"/>
          <p:cNvSpPr txBox="1"/>
          <p:nvPr/>
        </p:nvSpPr>
        <p:spPr>
          <a:xfrm>
            <a:off x="512214" y="5190752"/>
            <a:ext cx="8171848" cy="913070"/>
          </a:xfrm>
          <a:prstGeom prst="rect">
            <a:avLst/>
          </a:prstGeom>
          <a:noFill/>
        </p:spPr>
        <p:txBody>
          <a:bodyPr wrap="square" rtlCol="0">
            <a:spAutoFit/>
          </a:bodyPr>
          <a:lstStyle/>
          <a:p>
            <a:r>
              <a:rPr lang="en-US" sz="2000" dirty="0" smtClean="0"/>
              <a:t>Residual resistance = 6.6 </a:t>
            </a:r>
            <a:r>
              <a:rPr lang="en-US" sz="2000" dirty="0" err="1" smtClean="0"/>
              <a:t>n</a:t>
            </a:r>
            <a:r>
              <a:rPr lang="en-US" sz="2000" dirty="0" err="1" smtClean="0">
                <a:latin typeface="Symbol" pitchFamily="18" charset="2"/>
              </a:rPr>
              <a:t>W</a:t>
            </a:r>
            <a:r>
              <a:rPr lang="en-US" sz="2000" dirty="0" smtClean="0"/>
              <a:t> – somewhat on the high side for EP 9-cell cavities, but a generally good value.  </a:t>
            </a:r>
          </a:p>
          <a:p>
            <a:endParaRPr lang="en-US" sz="2000" baseline="30000" dirty="0"/>
          </a:p>
        </p:txBody>
      </p:sp>
      <p:graphicFrame>
        <p:nvGraphicFramePr>
          <p:cNvPr id="9" name="Chart 8"/>
          <p:cNvGraphicFramePr>
            <a:graphicFrameLocks/>
          </p:cNvGraphicFramePr>
          <p:nvPr/>
        </p:nvGraphicFramePr>
        <p:xfrm>
          <a:off x="1866850" y="1155030"/>
          <a:ext cx="5358703" cy="3954851"/>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E0C2DC6F-5BB9-4924-A376-7DCFD569E7A0}" type="slidenum">
              <a:rPr lang="en-US"/>
              <a:pPr>
                <a:defRPr/>
              </a:pPr>
              <a:t>8</a:t>
            </a:fld>
            <a:endParaRPr lang="en-US" dirty="0">
              <a:solidFill>
                <a:schemeClr val="tx1"/>
              </a:solidFill>
              <a:latin typeface="Times" pitchFamily="18" charset="0"/>
            </a:endParaRPr>
          </a:p>
        </p:txBody>
      </p:sp>
      <p:sp>
        <p:nvSpPr>
          <p:cNvPr id="18437" name="Rectangle 2"/>
          <p:cNvSpPr>
            <a:spLocks noGrp="1" noChangeArrowheads="1"/>
          </p:cNvSpPr>
          <p:nvPr>
            <p:ph type="title"/>
          </p:nvPr>
        </p:nvSpPr>
        <p:spPr>
          <a:xfrm>
            <a:off x="311150" y="0"/>
            <a:ext cx="8153400" cy="685800"/>
          </a:xfrm>
        </p:spPr>
        <p:txBody>
          <a:bodyPr/>
          <a:lstStyle/>
          <a:p>
            <a:r>
              <a:rPr lang="en-US" sz="2400" dirty="0" smtClean="0"/>
              <a:t>Cavity Performance : TB9RI024</a:t>
            </a:r>
          </a:p>
        </p:txBody>
      </p:sp>
      <p:pic>
        <p:nvPicPr>
          <p:cNvPr id="18442" name="Picture 10" descr="logo_transparent_bg"/>
          <p:cNvPicPr>
            <a:picLocks noChangeAspect="1" noChangeArrowheads="1"/>
          </p:cNvPicPr>
          <p:nvPr/>
        </p:nvPicPr>
        <p:blipFill>
          <a:blip r:embed="rId2"/>
          <a:srcRect/>
          <a:stretch>
            <a:fillRect/>
          </a:stretch>
        </p:blipFill>
        <p:spPr bwMode="auto">
          <a:xfrm>
            <a:off x="192088" y="82550"/>
            <a:ext cx="914400" cy="596900"/>
          </a:xfrm>
          <a:prstGeom prst="rect">
            <a:avLst/>
          </a:prstGeom>
          <a:noFill/>
        </p:spPr>
      </p:pic>
      <p:sp>
        <p:nvSpPr>
          <p:cNvPr id="4" name="Date Placeholder 3"/>
          <p:cNvSpPr txBox="1">
            <a:spLocks noGrp="1"/>
          </p:cNvSpPr>
          <p:nvPr/>
        </p:nvSpPr>
        <p:spPr bwMode="auto">
          <a:xfrm>
            <a:off x="685800" y="6477000"/>
            <a:ext cx="1905000" cy="304800"/>
          </a:xfrm>
          <a:prstGeom prst="rect">
            <a:avLst/>
          </a:prstGeom>
          <a:noFill/>
          <a:ln>
            <a:miter lim="800000"/>
            <a:headEnd/>
            <a:tailEnd/>
          </a:ln>
        </p:spPr>
        <p:txBody>
          <a:bodyPr/>
          <a:lstStyle/>
          <a:p>
            <a:r>
              <a:rPr lang="en-US" sz="1000" b="1" dirty="0" smtClean="0">
                <a:solidFill>
                  <a:srgbClr val="800000"/>
                </a:solidFill>
                <a:latin typeface="Arial Rounded MT Bold" pitchFamily="34" charset="0"/>
              </a:rPr>
              <a:t>May 24  2010</a:t>
            </a:r>
            <a:endParaRPr lang="en-US" sz="1000" b="1" dirty="0">
              <a:solidFill>
                <a:srgbClr val="800000"/>
              </a:solidFill>
              <a:latin typeface="Arial Rounded MT Bold" pitchFamily="34" charset="0"/>
            </a:endParaRPr>
          </a:p>
        </p:txBody>
      </p:sp>
      <p:sp>
        <p:nvSpPr>
          <p:cNvPr id="5" name="Footer Placeholder 4"/>
          <p:cNvSpPr txBox="1">
            <a:spLocks noGrp="1"/>
          </p:cNvSpPr>
          <p:nvPr/>
        </p:nvSpPr>
        <p:spPr bwMode="auto">
          <a:xfrm>
            <a:off x="2819400" y="6477000"/>
            <a:ext cx="3657600" cy="304800"/>
          </a:xfrm>
          <a:prstGeom prst="rect">
            <a:avLst/>
          </a:prstGeom>
          <a:noFill/>
          <a:ln>
            <a:miter lim="800000"/>
            <a:headEnd/>
            <a:tailEnd/>
          </a:ln>
        </p:spPr>
        <p:txBody>
          <a:bodyPr/>
          <a:lstStyle/>
          <a:p>
            <a:pPr algn="ctr"/>
            <a:r>
              <a:rPr lang="en-US" sz="1000" b="1" dirty="0">
                <a:solidFill>
                  <a:srgbClr val="800000"/>
                </a:solidFill>
                <a:latin typeface="Arial Rounded MT Bold" pitchFamily="34" charset="0"/>
              </a:rPr>
              <a:t>J. Ozelis  </a:t>
            </a:r>
            <a:r>
              <a:rPr lang="en-US" sz="1000" b="1" dirty="0" smtClean="0">
                <a:solidFill>
                  <a:srgbClr val="800000"/>
                </a:solidFill>
                <a:latin typeface="Arial Rounded MT Bold" pitchFamily="34" charset="0"/>
              </a:rPr>
              <a:t>SRF Integration Meeting</a:t>
            </a:r>
            <a:endParaRPr lang="en-US" sz="1000" b="1" dirty="0">
              <a:solidFill>
                <a:srgbClr val="800000"/>
              </a:solidFill>
              <a:latin typeface="Arial Rounded MT Bold" pitchFamily="34" charset="0"/>
            </a:endParaRPr>
          </a:p>
        </p:txBody>
      </p:sp>
      <p:sp>
        <p:nvSpPr>
          <p:cNvPr id="12" name="TextBox 11"/>
          <p:cNvSpPr txBox="1"/>
          <p:nvPr/>
        </p:nvSpPr>
        <p:spPr>
          <a:xfrm>
            <a:off x="434836" y="1337910"/>
            <a:ext cx="8171848" cy="1220847"/>
          </a:xfrm>
          <a:prstGeom prst="rect">
            <a:avLst/>
          </a:prstGeom>
          <a:noFill/>
        </p:spPr>
        <p:txBody>
          <a:bodyPr wrap="square" rtlCol="0">
            <a:spAutoFit/>
          </a:bodyPr>
          <a:lstStyle/>
          <a:p>
            <a:r>
              <a:rPr lang="en-US" sz="2000" dirty="0" smtClean="0"/>
              <a:t>Optical inspection performed after vertical test - no obvious defect observed on cell #2. Overall surface appears “etched” (somewhat high residual surface resistance?).</a:t>
            </a:r>
          </a:p>
          <a:p>
            <a:endParaRPr lang="en-US" sz="2000" baseline="30000" dirty="0"/>
          </a:p>
        </p:txBody>
      </p:sp>
      <p:pic>
        <p:nvPicPr>
          <p:cNvPr id="59394" name="Picture 2"/>
          <p:cNvPicPr>
            <a:picLocks noChangeAspect="1" noChangeArrowheads="1"/>
          </p:cNvPicPr>
          <p:nvPr/>
        </p:nvPicPr>
        <p:blipFill>
          <a:blip r:embed="rId3" cstate="print"/>
          <a:srcRect/>
          <a:stretch>
            <a:fillRect/>
          </a:stretch>
        </p:blipFill>
        <p:spPr bwMode="auto">
          <a:xfrm>
            <a:off x="611064" y="3016046"/>
            <a:ext cx="4257056" cy="3040754"/>
          </a:xfrm>
          <a:prstGeom prst="rect">
            <a:avLst/>
          </a:prstGeom>
          <a:noFill/>
          <a:ln w="9525">
            <a:noFill/>
            <a:miter lim="800000"/>
            <a:headEnd/>
            <a:tailEnd/>
          </a:ln>
        </p:spPr>
      </p:pic>
      <p:cxnSp>
        <p:nvCxnSpPr>
          <p:cNvPr id="11" name="Straight Arrow Connector 10"/>
          <p:cNvCxnSpPr/>
          <p:nvPr/>
        </p:nvCxnSpPr>
        <p:spPr bwMode="auto">
          <a:xfrm rot="10800000" flipV="1">
            <a:off x="1212785" y="1999129"/>
            <a:ext cx="4730819" cy="2823130"/>
          </a:xfrm>
          <a:prstGeom prst="straightConnector1">
            <a:avLst/>
          </a:prstGeom>
          <a:solidFill>
            <a:schemeClr val="accent1"/>
          </a:solidFill>
          <a:ln w="19050" cap="flat" cmpd="sng" algn="ctr">
            <a:solidFill>
              <a:srgbClr val="FF0000"/>
            </a:solidFill>
            <a:prstDash val="solid"/>
            <a:round/>
            <a:headEnd type="none" w="med" len="med"/>
            <a:tailEnd type="stealth" w="med" len="lg"/>
          </a:ln>
          <a:effectLst/>
        </p:spPr>
      </p:cxnSp>
      <p:cxnSp>
        <p:nvCxnSpPr>
          <p:cNvPr id="13" name="Straight Arrow Connector 12"/>
          <p:cNvCxnSpPr/>
          <p:nvPr/>
        </p:nvCxnSpPr>
        <p:spPr bwMode="auto">
          <a:xfrm rot="5400000">
            <a:off x="3764423" y="2516629"/>
            <a:ext cx="2660819" cy="1661679"/>
          </a:xfrm>
          <a:prstGeom prst="straightConnector1">
            <a:avLst/>
          </a:prstGeom>
          <a:solidFill>
            <a:schemeClr val="accent1"/>
          </a:solidFill>
          <a:ln w="19050" cap="flat" cmpd="sng" algn="ctr">
            <a:solidFill>
              <a:srgbClr val="FF0000"/>
            </a:solidFill>
            <a:prstDash val="solid"/>
            <a:round/>
            <a:headEnd type="none" w="med" len="med"/>
            <a:tailEnd type="stealth" w="med" len="lg"/>
          </a:ln>
          <a:effectLst/>
        </p:spPr>
      </p:cxnSp>
      <p:sp>
        <p:nvSpPr>
          <p:cNvPr id="15" name="TextBox 14"/>
          <p:cNvSpPr txBox="1"/>
          <p:nvPr/>
        </p:nvSpPr>
        <p:spPr>
          <a:xfrm>
            <a:off x="5408454" y="3041583"/>
            <a:ext cx="3012707" cy="1938992"/>
          </a:xfrm>
          <a:prstGeom prst="rect">
            <a:avLst/>
          </a:prstGeom>
          <a:noFill/>
        </p:spPr>
        <p:txBody>
          <a:bodyPr wrap="square" rtlCol="0">
            <a:spAutoFit/>
          </a:bodyPr>
          <a:lstStyle/>
          <a:p>
            <a:r>
              <a:rPr lang="en-US" sz="2000" dirty="0" smtClean="0"/>
              <a:t>Next steps : </a:t>
            </a:r>
          </a:p>
          <a:p>
            <a:endParaRPr lang="en-US" sz="2000" dirty="0" smtClean="0"/>
          </a:p>
          <a:p>
            <a:r>
              <a:rPr lang="en-US" sz="2000" dirty="0" smtClean="0"/>
              <a:t>Light EP (~ 20</a:t>
            </a:r>
            <a:r>
              <a:rPr lang="en-US" sz="2000" dirty="0" smtClean="0">
                <a:latin typeface="Symbol" pitchFamily="18" charset="2"/>
              </a:rPr>
              <a:t>m</a:t>
            </a:r>
            <a:r>
              <a:rPr lang="en-US" sz="2000" dirty="0" smtClean="0"/>
              <a:t>m)</a:t>
            </a:r>
          </a:p>
          <a:p>
            <a:r>
              <a:rPr lang="en-US" sz="2000" dirty="0" smtClean="0"/>
              <a:t>HPR/</a:t>
            </a:r>
            <a:r>
              <a:rPr lang="en-US" sz="2000" dirty="0" err="1" smtClean="0"/>
              <a:t>assy</a:t>
            </a:r>
            <a:r>
              <a:rPr lang="en-US" sz="2000" dirty="0" smtClean="0"/>
              <a:t> </a:t>
            </a:r>
          </a:p>
          <a:p>
            <a:r>
              <a:rPr lang="en-US" sz="2000" dirty="0" smtClean="0"/>
              <a:t>120°C bake</a:t>
            </a:r>
          </a:p>
          <a:p>
            <a:r>
              <a:rPr lang="en-US" sz="2000" dirty="0" smtClean="0"/>
              <a:t>Vertical test</a:t>
            </a:r>
            <a:endParaRPr lang="en-US" sz="2000" dirty="0"/>
          </a:p>
        </p:txBody>
      </p:sp>
      <p:sp>
        <p:nvSpPr>
          <p:cNvPr id="14" name="Rectangle 3"/>
          <p:cNvSpPr txBox="1">
            <a:spLocks noChangeArrowheads="1"/>
          </p:cNvSpPr>
          <p:nvPr/>
        </p:nvSpPr>
        <p:spPr bwMode="auto">
          <a:xfrm>
            <a:off x="439271" y="1147482"/>
            <a:ext cx="8162365" cy="5248835"/>
          </a:xfrm>
          <a:prstGeom prst="rect">
            <a:avLst/>
          </a:prstGeom>
          <a:noFill/>
          <a:ln w="19050">
            <a:solidFill>
              <a:srgbClr val="0066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90000"/>
              </a:lnSpc>
              <a:spcBef>
                <a:spcPts val="1200"/>
              </a:spcBef>
              <a:spcAft>
                <a:spcPct val="35000"/>
              </a:spcAft>
              <a:buClrTx/>
              <a:buSzTx/>
              <a:buFontTx/>
              <a:buNone/>
              <a:tabLst/>
              <a:defRPr/>
            </a:pPr>
            <a:endParaRPr kumimoji="0" lang="en-US" sz="24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16" name="TextBox 15"/>
          <p:cNvSpPr txBox="1"/>
          <p:nvPr/>
        </p:nvSpPr>
        <p:spPr>
          <a:xfrm>
            <a:off x="5262281" y="5934636"/>
            <a:ext cx="3281083" cy="369332"/>
          </a:xfrm>
          <a:prstGeom prst="rect">
            <a:avLst/>
          </a:prstGeom>
          <a:noFill/>
        </p:spPr>
        <p:txBody>
          <a:bodyPr wrap="square" rtlCol="0">
            <a:spAutoFit/>
          </a:bodyPr>
          <a:lstStyle/>
          <a:p>
            <a:r>
              <a:rPr lang="en-US" sz="1800" dirty="0" smtClean="0"/>
              <a:t>Photo courtesy D. </a:t>
            </a:r>
            <a:r>
              <a:rPr lang="en-US" sz="1800" dirty="0" err="1" smtClean="0"/>
              <a:t>Sergatskov</a:t>
            </a:r>
            <a:endParaRPr lang="en-US" sz="1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E0C2DC6F-5BB9-4924-A376-7DCFD569E7A0}" type="slidenum">
              <a:rPr lang="en-US"/>
              <a:pPr>
                <a:defRPr/>
              </a:pPr>
              <a:t>9</a:t>
            </a:fld>
            <a:endParaRPr lang="en-US" dirty="0">
              <a:solidFill>
                <a:schemeClr val="tx1"/>
              </a:solidFill>
              <a:latin typeface="Times" pitchFamily="18" charset="0"/>
            </a:endParaRPr>
          </a:p>
        </p:txBody>
      </p:sp>
      <p:sp>
        <p:nvSpPr>
          <p:cNvPr id="18437" name="Rectangle 2"/>
          <p:cNvSpPr>
            <a:spLocks noGrp="1" noChangeArrowheads="1"/>
          </p:cNvSpPr>
          <p:nvPr>
            <p:ph type="title"/>
          </p:nvPr>
        </p:nvSpPr>
        <p:spPr>
          <a:xfrm>
            <a:off x="311150" y="0"/>
            <a:ext cx="8153400" cy="685800"/>
          </a:xfrm>
        </p:spPr>
        <p:txBody>
          <a:bodyPr/>
          <a:lstStyle/>
          <a:p>
            <a:r>
              <a:rPr lang="en-US" sz="2400" dirty="0" smtClean="0"/>
              <a:t>Cavity History : TB9RI026</a:t>
            </a:r>
          </a:p>
        </p:txBody>
      </p:sp>
      <p:pic>
        <p:nvPicPr>
          <p:cNvPr id="18442" name="Picture 10" descr="logo_transparent_bg"/>
          <p:cNvPicPr>
            <a:picLocks noChangeAspect="1" noChangeArrowheads="1"/>
          </p:cNvPicPr>
          <p:nvPr/>
        </p:nvPicPr>
        <p:blipFill>
          <a:blip r:embed="rId2"/>
          <a:srcRect/>
          <a:stretch>
            <a:fillRect/>
          </a:stretch>
        </p:blipFill>
        <p:spPr bwMode="auto">
          <a:xfrm>
            <a:off x="192088" y="82550"/>
            <a:ext cx="914400" cy="596900"/>
          </a:xfrm>
          <a:prstGeom prst="rect">
            <a:avLst/>
          </a:prstGeom>
          <a:noFill/>
        </p:spPr>
      </p:pic>
      <p:sp>
        <p:nvSpPr>
          <p:cNvPr id="4" name="Date Placeholder 3"/>
          <p:cNvSpPr txBox="1">
            <a:spLocks noGrp="1"/>
          </p:cNvSpPr>
          <p:nvPr/>
        </p:nvSpPr>
        <p:spPr bwMode="auto">
          <a:xfrm>
            <a:off x="685800" y="6477000"/>
            <a:ext cx="1905000" cy="304800"/>
          </a:xfrm>
          <a:prstGeom prst="rect">
            <a:avLst/>
          </a:prstGeom>
          <a:noFill/>
          <a:ln>
            <a:miter lim="800000"/>
            <a:headEnd/>
            <a:tailEnd/>
          </a:ln>
        </p:spPr>
        <p:txBody>
          <a:bodyPr/>
          <a:lstStyle/>
          <a:p>
            <a:r>
              <a:rPr lang="en-US" sz="1000" b="1" dirty="0" smtClean="0">
                <a:solidFill>
                  <a:srgbClr val="800000"/>
                </a:solidFill>
                <a:latin typeface="Arial Rounded MT Bold" pitchFamily="34" charset="0"/>
              </a:rPr>
              <a:t>May 24  2010</a:t>
            </a:r>
            <a:endParaRPr lang="en-US" sz="1000" b="1" dirty="0">
              <a:solidFill>
                <a:srgbClr val="800000"/>
              </a:solidFill>
              <a:latin typeface="Arial Rounded MT Bold" pitchFamily="34" charset="0"/>
            </a:endParaRPr>
          </a:p>
        </p:txBody>
      </p:sp>
      <p:sp>
        <p:nvSpPr>
          <p:cNvPr id="5" name="Footer Placeholder 4"/>
          <p:cNvSpPr txBox="1">
            <a:spLocks noGrp="1"/>
          </p:cNvSpPr>
          <p:nvPr/>
        </p:nvSpPr>
        <p:spPr bwMode="auto">
          <a:xfrm>
            <a:off x="2819400" y="6477000"/>
            <a:ext cx="3657600" cy="304800"/>
          </a:xfrm>
          <a:prstGeom prst="rect">
            <a:avLst/>
          </a:prstGeom>
          <a:noFill/>
          <a:ln>
            <a:miter lim="800000"/>
            <a:headEnd/>
            <a:tailEnd/>
          </a:ln>
        </p:spPr>
        <p:txBody>
          <a:bodyPr/>
          <a:lstStyle/>
          <a:p>
            <a:pPr algn="ctr"/>
            <a:r>
              <a:rPr lang="en-US" sz="1000" b="1" dirty="0">
                <a:solidFill>
                  <a:srgbClr val="800000"/>
                </a:solidFill>
                <a:latin typeface="Arial Rounded MT Bold" pitchFamily="34" charset="0"/>
              </a:rPr>
              <a:t>J. Ozelis  </a:t>
            </a:r>
            <a:r>
              <a:rPr lang="en-US" sz="1000" b="1" dirty="0" smtClean="0">
                <a:solidFill>
                  <a:srgbClr val="800000"/>
                </a:solidFill>
                <a:latin typeface="Arial Rounded MT Bold" pitchFamily="34" charset="0"/>
              </a:rPr>
              <a:t>SRF Integration Meeting</a:t>
            </a:r>
            <a:endParaRPr lang="en-US" sz="1000" b="1" dirty="0">
              <a:solidFill>
                <a:srgbClr val="800000"/>
              </a:solidFill>
              <a:latin typeface="Arial Rounded MT Bold" pitchFamily="34" charset="0"/>
            </a:endParaRPr>
          </a:p>
        </p:txBody>
      </p:sp>
      <p:sp>
        <p:nvSpPr>
          <p:cNvPr id="14" name="Rectangle 3"/>
          <p:cNvSpPr txBox="1">
            <a:spLocks noChangeArrowheads="1"/>
          </p:cNvSpPr>
          <p:nvPr/>
        </p:nvSpPr>
        <p:spPr bwMode="auto">
          <a:xfrm>
            <a:off x="656924" y="1140359"/>
            <a:ext cx="7924800" cy="5181600"/>
          </a:xfrm>
          <a:prstGeom prst="rect">
            <a:avLst/>
          </a:prstGeom>
          <a:noFill/>
          <a:ln w="19050">
            <a:solidFill>
              <a:srgbClr val="0066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50000"/>
              </a:lnSpc>
              <a:spcBef>
                <a:spcPts val="1200"/>
              </a:spcBef>
              <a:spcAft>
                <a:spcPts val="0"/>
              </a:spcAft>
              <a:buClrTx/>
              <a:buSzTx/>
              <a:buFontTx/>
              <a:buNone/>
              <a:tabLst/>
              <a:defRPr/>
            </a:pPr>
            <a:endParaRPr kumimoji="0" lang="en-US" sz="24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16" name="Rectangle 15"/>
          <p:cNvSpPr/>
          <p:nvPr/>
        </p:nvSpPr>
        <p:spPr>
          <a:xfrm>
            <a:off x="1025089" y="1306953"/>
            <a:ext cx="7358515" cy="3785652"/>
          </a:xfrm>
          <a:prstGeom prst="rect">
            <a:avLst/>
          </a:prstGeom>
        </p:spPr>
        <p:txBody>
          <a:bodyPr wrap="square">
            <a:spAutoFit/>
          </a:bodyPr>
          <a:lstStyle/>
          <a:p>
            <a:pPr marL="234950" indent="-234950">
              <a:buFontTx/>
              <a:buChar char="•"/>
            </a:pPr>
            <a:r>
              <a:rPr lang="en-US" dirty="0" smtClean="0"/>
              <a:t>Fabricated by RI</a:t>
            </a:r>
          </a:p>
          <a:p>
            <a:pPr lvl="0" indent="231775">
              <a:buFont typeface="Arial" pitchFamily="34" charset="0"/>
              <a:buChar char="•"/>
            </a:pPr>
            <a:r>
              <a:rPr lang="en-US" dirty="0" smtClean="0"/>
              <a:t>Inspections (visual, CMM, RF, optical)</a:t>
            </a:r>
          </a:p>
          <a:p>
            <a:pPr lvl="0" indent="231775">
              <a:buFont typeface="Arial" pitchFamily="34" charset="0"/>
              <a:buChar char="•"/>
            </a:pPr>
            <a:r>
              <a:rPr lang="en-US" dirty="0" smtClean="0"/>
              <a:t>Bulk EP (2x, 80</a:t>
            </a:r>
            <a:r>
              <a:rPr lang="en-US" dirty="0" smtClean="0">
                <a:latin typeface="Symbol" pitchFamily="18" charset="2"/>
              </a:rPr>
              <a:t>m</a:t>
            </a:r>
            <a:r>
              <a:rPr lang="en-US" dirty="0" smtClean="0"/>
              <a:t>m + 70</a:t>
            </a:r>
            <a:r>
              <a:rPr lang="en-US" dirty="0" smtClean="0">
                <a:latin typeface="Symbol" pitchFamily="18" charset="2"/>
              </a:rPr>
              <a:t>m</a:t>
            </a:r>
            <a:r>
              <a:rPr lang="en-US" dirty="0" smtClean="0"/>
              <a:t>m)</a:t>
            </a:r>
          </a:p>
          <a:p>
            <a:pPr lvl="0" indent="231775">
              <a:buFont typeface="Arial" pitchFamily="34" charset="0"/>
              <a:buChar char="•"/>
            </a:pPr>
            <a:r>
              <a:rPr lang="en-US" dirty="0" smtClean="0"/>
              <a:t>US cleaning, HPR</a:t>
            </a:r>
          </a:p>
          <a:p>
            <a:pPr lvl="0" indent="231775">
              <a:buFont typeface="Arial" pitchFamily="34" charset="0"/>
              <a:buChar char="•"/>
            </a:pPr>
            <a:r>
              <a:rPr lang="en-US" dirty="0" smtClean="0"/>
              <a:t>Optical inspection</a:t>
            </a:r>
          </a:p>
          <a:p>
            <a:pPr lvl="0" indent="231775">
              <a:buFont typeface="Arial" pitchFamily="34" charset="0"/>
              <a:buChar char="•"/>
            </a:pPr>
            <a:r>
              <a:rPr lang="en-US" dirty="0" smtClean="0"/>
              <a:t>H de-gassing (800°C/2 hrs) @ JLab</a:t>
            </a:r>
          </a:p>
          <a:p>
            <a:pPr lvl="0" indent="231775">
              <a:buFont typeface="Arial" pitchFamily="34" charset="0"/>
              <a:buChar char="•"/>
            </a:pPr>
            <a:r>
              <a:rPr lang="en-US" dirty="0" smtClean="0"/>
              <a:t>Tuning</a:t>
            </a:r>
          </a:p>
          <a:p>
            <a:pPr lvl="0" indent="231775">
              <a:buFont typeface="Arial" pitchFamily="34" charset="0"/>
              <a:buChar char="•"/>
            </a:pPr>
            <a:r>
              <a:rPr lang="en-US" dirty="0" smtClean="0"/>
              <a:t>Light EP (26</a:t>
            </a:r>
            <a:r>
              <a:rPr lang="en-US" dirty="0" smtClean="0">
                <a:latin typeface="Symbol" pitchFamily="18" charset="2"/>
              </a:rPr>
              <a:t>m</a:t>
            </a:r>
            <a:r>
              <a:rPr lang="en-US" dirty="0" smtClean="0"/>
              <a:t>m), HPR, </a:t>
            </a:r>
            <a:r>
              <a:rPr lang="en-US" dirty="0" err="1" smtClean="0"/>
              <a:t>Assy</a:t>
            </a:r>
            <a:endParaRPr lang="en-US" dirty="0" smtClean="0"/>
          </a:p>
          <a:p>
            <a:pPr lvl="0" indent="231775">
              <a:buFont typeface="Arial" pitchFamily="34" charset="0"/>
              <a:buChar char="•"/>
            </a:pPr>
            <a:r>
              <a:rPr lang="en-US" dirty="0" smtClean="0"/>
              <a:t>120°C bake, 63 hrs</a:t>
            </a:r>
          </a:p>
          <a:p>
            <a:pPr marL="231775" lvl="0" indent="-231775">
              <a:buFont typeface="Arial" pitchFamily="34" charset="0"/>
              <a:buChar char="•"/>
            </a:pPr>
            <a:r>
              <a:rPr lang="en-US" dirty="0" smtClean="0"/>
              <a:t>Vertical test</a:t>
            </a:r>
            <a:endParaRPr lang="en-US" sz="18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GDE TESLA 03-05">
  <a:themeElements>
    <a:clrScheme name="">
      <a:dk1>
        <a:srgbClr val="000000"/>
      </a:dk1>
      <a:lt1>
        <a:srgbClr val="FFFFF7"/>
      </a:lt1>
      <a:dk2>
        <a:srgbClr val="000000"/>
      </a:dk2>
      <a:lt2>
        <a:srgbClr val="808080"/>
      </a:lt2>
      <a:accent1>
        <a:srgbClr val="00CC99"/>
      </a:accent1>
      <a:accent2>
        <a:srgbClr val="3333CC"/>
      </a:accent2>
      <a:accent3>
        <a:srgbClr val="FFFFFA"/>
      </a:accent3>
      <a:accent4>
        <a:srgbClr val="000000"/>
      </a:accent4>
      <a:accent5>
        <a:srgbClr val="AAE2CA"/>
      </a:accent5>
      <a:accent6>
        <a:srgbClr val="2D2DB9"/>
      </a:accent6>
      <a:hlink>
        <a:srgbClr val="CCCCFF"/>
      </a:hlink>
      <a:folHlink>
        <a:srgbClr val="B2B2B2"/>
      </a:folHlink>
    </a:clrScheme>
    <a:fontScheme name="GDE TESLA 03-05">
      <a:majorFont>
        <a:latin typeface="Arial Rounded MT Bol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GDE TESLA 03-05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GDE TESLA 03-05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GDE TESLA 03-05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GDE TESLA 03-05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GDE TESLA 03-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GDE TESLA 03-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GDE TESLA 03-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21648</TotalTime>
  <Words>2801</Words>
  <Application>Microsoft Office PowerPoint</Application>
  <PresentationFormat>Letter Paper (8.5x11 in)</PresentationFormat>
  <Paragraphs>328</Paragraphs>
  <Slides>29</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29</vt:i4>
      </vt:variant>
    </vt:vector>
  </HeadingPairs>
  <TitlesOfParts>
    <vt:vector size="31" baseType="lpstr">
      <vt:lpstr>GDE TESLA 03-05</vt:lpstr>
      <vt:lpstr>Worksheet</vt:lpstr>
      <vt:lpstr>Slide 1</vt:lpstr>
      <vt:lpstr>Recent Cavity Test Subjects</vt:lpstr>
      <vt:lpstr>Cavity History : TB9RI024</vt:lpstr>
      <vt:lpstr>Cavity Performance : TB9RI024</vt:lpstr>
      <vt:lpstr>Cavity Performance : TB9RI024</vt:lpstr>
      <vt:lpstr>Cavity Performance : TB9RI024</vt:lpstr>
      <vt:lpstr>Cavity Performance : TB9RI024</vt:lpstr>
      <vt:lpstr>Cavity Performance : TB9RI024</vt:lpstr>
      <vt:lpstr>Cavity History : TB9RI026</vt:lpstr>
      <vt:lpstr>Cavity Performance : TB9RI026</vt:lpstr>
      <vt:lpstr>Cavity Performance : TB9RI026</vt:lpstr>
      <vt:lpstr>Cavity Performance : TB9RI026</vt:lpstr>
      <vt:lpstr>Cavity Performance : TB9RI026</vt:lpstr>
      <vt:lpstr>Cavity Performance : TB9RI026</vt:lpstr>
      <vt:lpstr>Cavity Performance : TB9RI026</vt:lpstr>
      <vt:lpstr>Cavity History : TB9ACC014</vt:lpstr>
      <vt:lpstr>Cavity Instrumentation : TB9ACC014</vt:lpstr>
      <vt:lpstr>Cavity Performance : TB9ACC014</vt:lpstr>
      <vt:lpstr>Cavity Performance : TB9ACC014</vt:lpstr>
      <vt:lpstr>Cavity Performance : TB9ACC014</vt:lpstr>
      <vt:lpstr>Cavity Performance : TB9ACC014</vt:lpstr>
      <vt:lpstr>Cavity Performance : TB9ACC014</vt:lpstr>
      <vt:lpstr>Cavity History : TB9AES003</vt:lpstr>
      <vt:lpstr>Cavity Performance : TB9AES003</vt:lpstr>
      <vt:lpstr>Cavity Performance : TB9AES003</vt:lpstr>
      <vt:lpstr>Summary</vt:lpstr>
      <vt:lpstr>Summary</vt:lpstr>
      <vt:lpstr>Cavity History : TB9RI029</vt:lpstr>
      <vt:lpstr>Cavity Performance : TB9RI029</vt:lpstr>
    </vt:vector>
  </TitlesOfParts>
  <Company>Caltech</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barish</dc:creator>
  <cp:lastModifiedBy>ozelis</cp:lastModifiedBy>
  <cp:revision>940</cp:revision>
  <cp:lastPrinted>2001-03-27T18:51:47Z</cp:lastPrinted>
  <dcterms:created xsi:type="dcterms:W3CDTF">2005-04-13T22:51:01Z</dcterms:created>
  <dcterms:modified xsi:type="dcterms:W3CDTF">2010-05-21T14:24:59Z</dcterms:modified>
</cp:coreProperties>
</file>