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20" r:id="rId6"/>
    <p:sldMasterId id="2147484537" r:id="rId7"/>
    <p:sldMasterId id="2147484613" r:id="rId8"/>
    <p:sldMasterId id="2147484627" r:id="rId9"/>
    <p:sldMasterId id="2147484644" r:id="rId10"/>
    <p:sldMasterId id="2147484724" r:id="rId11"/>
  </p:sldMasterIdLst>
  <p:notesMasterIdLst>
    <p:notesMasterId r:id="rId35"/>
  </p:notesMasterIdLst>
  <p:handoutMasterIdLst>
    <p:handoutMasterId r:id="rId36"/>
  </p:handoutMasterIdLst>
  <p:sldIdLst>
    <p:sldId id="1324" r:id="rId12"/>
    <p:sldId id="1325" r:id="rId13"/>
    <p:sldId id="1383" r:id="rId14"/>
    <p:sldId id="1328" r:id="rId15"/>
    <p:sldId id="1380" r:id="rId16"/>
    <p:sldId id="1384" r:id="rId17"/>
    <p:sldId id="1385" r:id="rId18"/>
    <p:sldId id="1386" r:id="rId19"/>
    <p:sldId id="1379" r:id="rId20"/>
    <p:sldId id="1341" r:id="rId21"/>
    <p:sldId id="1361" r:id="rId22"/>
    <p:sldId id="1381" r:id="rId23"/>
    <p:sldId id="1382" r:id="rId24"/>
    <p:sldId id="1346" r:id="rId25"/>
    <p:sldId id="1378" r:id="rId26"/>
    <p:sldId id="1306" r:id="rId27"/>
    <p:sldId id="1311" r:id="rId28"/>
    <p:sldId id="1364" r:id="rId29"/>
    <p:sldId id="1387" r:id="rId30"/>
    <p:sldId id="1388" r:id="rId31"/>
    <p:sldId id="1348" r:id="rId32"/>
    <p:sldId id="1314" r:id="rId33"/>
    <p:sldId id="1389" r:id="rId34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A6B4E2"/>
    <a:srgbClr val="8397D7"/>
    <a:srgbClr val="B0BDE6"/>
    <a:srgbClr val="000000"/>
    <a:srgbClr val="FFFFCC"/>
    <a:srgbClr val="FFFFFF"/>
    <a:srgbClr val="D9D9D9"/>
    <a:srgbClr val="DAEDEF"/>
    <a:srgbClr val="0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0" autoAdjust="0"/>
    <p:restoredTop sz="93371" autoAdjust="0"/>
  </p:normalViewPr>
  <p:slideViewPr>
    <p:cSldViewPr snapToGrid="0">
      <p:cViewPr varScale="1">
        <p:scale>
          <a:sx n="82" d="100"/>
          <a:sy n="82" d="100"/>
        </p:scale>
        <p:origin x="-14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750" y="-90"/>
      </p:cViewPr>
      <p:guideLst>
        <p:guide orient="horz" pos="2908"/>
        <p:guide pos="218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37" Type="http://schemas.openxmlformats.org/officeDocument/2006/relationships/printerSettings" Target="printerSettings/printerSettings1.bin"/><Relationship Id="rId38" Type="http://schemas.openxmlformats.org/officeDocument/2006/relationships/commentAuthors" Target="commentAuthors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F01254-15EE-6140-A32F-BD701D783238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65A89357-4874-C54A-A5C1-2609B89F21C8}">
      <dgm:prSet phldrT="[Text]" custT="1"/>
      <dgm:spPr/>
      <dgm:t>
        <a:bodyPr/>
        <a:lstStyle/>
        <a:p>
          <a:r>
            <a:rPr lang="en-US" sz="2000" dirty="0" smtClean="0"/>
            <a:t>Reduce </a:t>
          </a:r>
          <a:r>
            <a:rPr lang="en-US" sz="2000" dirty="0" err="1" smtClean="0"/>
            <a:t>Ecm</a:t>
          </a:r>
          <a:r>
            <a:rPr lang="en-US" sz="2000" dirty="0" smtClean="0"/>
            <a:t> to 350 </a:t>
          </a:r>
          <a:r>
            <a:rPr lang="en-US" sz="2000" dirty="0" err="1" smtClean="0"/>
            <a:t>GeV</a:t>
          </a:r>
          <a:endParaRPr lang="en-US" sz="2000" dirty="0"/>
        </a:p>
      </dgm:t>
    </dgm:pt>
    <dgm:pt modelId="{E3086575-23BA-964E-98A8-CD4F1F77CB3D}" type="parTrans" cxnId="{45161A86-FD0A-E34E-9156-779DA301B11A}">
      <dgm:prSet/>
      <dgm:spPr/>
      <dgm:t>
        <a:bodyPr/>
        <a:lstStyle/>
        <a:p>
          <a:endParaRPr lang="en-US"/>
        </a:p>
      </dgm:t>
    </dgm:pt>
    <dgm:pt modelId="{607B9BD5-6C44-7448-8134-28257CCB67A2}" type="sibTrans" cxnId="{45161A86-FD0A-E34E-9156-779DA301B11A}">
      <dgm:prSet/>
      <dgm:spPr/>
      <dgm:t>
        <a:bodyPr/>
        <a:lstStyle/>
        <a:p>
          <a:endParaRPr lang="en-US"/>
        </a:p>
      </dgm:t>
    </dgm:pt>
    <dgm:pt modelId="{2A2C6F71-1724-6442-A7E3-619188C5B8DF}">
      <dgm:prSet phldrT="[Text]"/>
      <dgm:spPr/>
      <dgm:t>
        <a:bodyPr/>
        <a:lstStyle/>
        <a:p>
          <a:r>
            <a:rPr lang="en-US" dirty="0" smtClean="0"/>
            <a:t>Find 8 ~2% effects</a:t>
          </a:r>
          <a:endParaRPr lang="en-US" dirty="0"/>
        </a:p>
      </dgm:t>
    </dgm:pt>
    <dgm:pt modelId="{000A9DD2-3BB4-3F46-8D5F-F533D41BA14C}" type="parTrans" cxnId="{845A532B-3799-6349-98D9-FF4BEE564C82}">
      <dgm:prSet/>
      <dgm:spPr/>
      <dgm:t>
        <a:bodyPr/>
        <a:lstStyle/>
        <a:p>
          <a:endParaRPr lang="en-US"/>
        </a:p>
      </dgm:t>
    </dgm:pt>
    <dgm:pt modelId="{A3413C4C-DD06-2540-9B5D-4852ED61B6C7}" type="sibTrans" cxnId="{845A532B-3799-6349-98D9-FF4BEE564C82}">
      <dgm:prSet/>
      <dgm:spPr/>
      <dgm:t>
        <a:bodyPr/>
        <a:lstStyle/>
        <a:p>
          <a:endParaRPr lang="en-US"/>
        </a:p>
      </dgm:t>
    </dgm:pt>
    <dgm:pt modelId="{FBB640D3-523A-8841-AB7B-7E0E7C1F70A2}">
      <dgm:prSet phldrT="[Text]"/>
      <dgm:spPr/>
      <dgm:t>
        <a:bodyPr/>
        <a:lstStyle/>
        <a:p>
          <a:r>
            <a:rPr lang="en-US" dirty="0" smtClean="0"/>
            <a:t>Find many (hundreds) ppm savings</a:t>
          </a:r>
          <a:endParaRPr lang="en-US" dirty="0"/>
        </a:p>
      </dgm:t>
    </dgm:pt>
    <dgm:pt modelId="{00FB26B8-F69B-574B-9528-000C64BD7C7C}" type="parTrans" cxnId="{FD23F180-D178-A34F-B5F0-C046F7FDF2DA}">
      <dgm:prSet/>
      <dgm:spPr/>
      <dgm:t>
        <a:bodyPr/>
        <a:lstStyle/>
        <a:p>
          <a:endParaRPr lang="en-US"/>
        </a:p>
      </dgm:t>
    </dgm:pt>
    <dgm:pt modelId="{DA994628-90BC-8A4A-8476-EAD20B7D0DFA}" type="sibTrans" cxnId="{FD23F180-D178-A34F-B5F0-C046F7FDF2DA}">
      <dgm:prSet/>
      <dgm:spPr/>
      <dgm:t>
        <a:bodyPr/>
        <a:lstStyle/>
        <a:p>
          <a:endParaRPr lang="en-US"/>
        </a:p>
      </dgm:t>
    </dgm:pt>
    <dgm:pt modelId="{F8BC5055-2453-9B43-8761-2C1920722B47}" type="pres">
      <dgm:prSet presAssocID="{BEF01254-15EE-6140-A32F-BD701D783238}" presName="compositeShape" presStyleCnt="0">
        <dgm:presLayoutVars>
          <dgm:dir/>
          <dgm:resizeHandles/>
        </dgm:presLayoutVars>
      </dgm:prSet>
      <dgm:spPr/>
    </dgm:pt>
    <dgm:pt modelId="{1154EE8C-F399-9942-9035-E6761858A087}" type="pres">
      <dgm:prSet presAssocID="{BEF01254-15EE-6140-A32F-BD701D783238}" presName="pyramid" presStyleLbl="node1" presStyleIdx="0" presStyleCnt="1" custLinFactNeighborX="-20459"/>
      <dgm:spPr/>
    </dgm:pt>
    <dgm:pt modelId="{7887D9DC-DC8B-A645-A20C-4B3BA097473B}" type="pres">
      <dgm:prSet presAssocID="{BEF01254-15EE-6140-A32F-BD701D783238}" presName="theList" presStyleCnt="0"/>
      <dgm:spPr/>
    </dgm:pt>
    <dgm:pt modelId="{34BE45FF-F0ED-964A-B6B0-93D7F087391A}" type="pres">
      <dgm:prSet presAssocID="{65A89357-4874-C54A-A5C1-2609B89F21C8}" presName="aNode" presStyleLbl="fgAcc1" presStyleIdx="0" presStyleCnt="3" custLinFactNeighborX="-39614">
        <dgm:presLayoutVars>
          <dgm:bulletEnabled val="1"/>
        </dgm:presLayoutVars>
      </dgm:prSet>
      <dgm:spPr/>
    </dgm:pt>
    <dgm:pt modelId="{F95B77C2-A509-D843-BEA6-7804D5CA3F45}" type="pres">
      <dgm:prSet presAssocID="{65A89357-4874-C54A-A5C1-2609B89F21C8}" presName="aSpace" presStyleCnt="0"/>
      <dgm:spPr/>
    </dgm:pt>
    <dgm:pt modelId="{98ABAF38-453C-7346-8786-A2ECF71C7AE2}" type="pres">
      <dgm:prSet presAssocID="{2A2C6F71-1724-6442-A7E3-619188C5B8DF}" presName="aNode" presStyleLbl="fgAcc1" presStyleIdx="1" presStyleCnt="3" custLinFactNeighborX="-39614">
        <dgm:presLayoutVars>
          <dgm:bulletEnabled val="1"/>
        </dgm:presLayoutVars>
      </dgm:prSet>
      <dgm:spPr/>
    </dgm:pt>
    <dgm:pt modelId="{20C9FB17-CF8C-FD4C-8A46-D453AE165E20}" type="pres">
      <dgm:prSet presAssocID="{2A2C6F71-1724-6442-A7E3-619188C5B8DF}" presName="aSpace" presStyleCnt="0"/>
      <dgm:spPr/>
    </dgm:pt>
    <dgm:pt modelId="{BC461418-D271-0046-B112-97F0C805E317}" type="pres">
      <dgm:prSet presAssocID="{FBB640D3-523A-8841-AB7B-7E0E7C1F70A2}" presName="aNode" presStyleLbl="fgAcc1" presStyleIdx="2" presStyleCnt="3" custLinFactNeighborX="-39614">
        <dgm:presLayoutVars>
          <dgm:bulletEnabled val="1"/>
        </dgm:presLayoutVars>
      </dgm:prSet>
      <dgm:spPr/>
    </dgm:pt>
    <dgm:pt modelId="{571093F8-5103-6345-99D8-204D894CB897}" type="pres">
      <dgm:prSet presAssocID="{FBB640D3-523A-8841-AB7B-7E0E7C1F70A2}" presName="aSpace" presStyleCnt="0"/>
      <dgm:spPr/>
    </dgm:pt>
  </dgm:ptLst>
  <dgm:cxnLst>
    <dgm:cxn modelId="{23F58175-5E47-094F-AB4C-EADD4C02F88D}" type="presOf" srcId="{BEF01254-15EE-6140-A32F-BD701D783238}" destId="{F8BC5055-2453-9B43-8761-2C1920722B47}" srcOrd="0" destOrd="0" presId="urn:microsoft.com/office/officeart/2005/8/layout/pyramid2"/>
    <dgm:cxn modelId="{CBA1A8F4-9338-A54E-A9E2-1F4AD72B7E55}" type="presOf" srcId="{2A2C6F71-1724-6442-A7E3-619188C5B8DF}" destId="{98ABAF38-453C-7346-8786-A2ECF71C7AE2}" srcOrd="0" destOrd="0" presId="urn:microsoft.com/office/officeart/2005/8/layout/pyramid2"/>
    <dgm:cxn modelId="{1235BA9B-2D15-D14B-85F4-4F7140260B37}" type="presOf" srcId="{65A89357-4874-C54A-A5C1-2609B89F21C8}" destId="{34BE45FF-F0ED-964A-B6B0-93D7F087391A}" srcOrd="0" destOrd="0" presId="urn:microsoft.com/office/officeart/2005/8/layout/pyramid2"/>
    <dgm:cxn modelId="{FD23F180-D178-A34F-B5F0-C046F7FDF2DA}" srcId="{BEF01254-15EE-6140-A32F-BD701D783238}" destId="{FBB640D3-523A-8841-AB7B-7E0E7C1F70A2}" srcOrd="2" destOrd="0" parTransId="{00FB26B8-F69B-574B-9528-000C64BD7C7C}" sibTransId="{DA994628-90BC-8A4A-8476-EAD20B7D0DFA}"/>
    <dgm:cxn modelId="{45161A86-FD0A-E34E-9156-779DA301B11A}" srcId="{BEF01254-15EE-6140-A32F-BD701D783238}" destId="{65A89357-4874-C54A-A5C1-2609B89F21C8}" srcOrd="0" destOrd="0" parTransId="{E3086575-23BA-964E-98A8-CD4F1F77CB3D}" sibTransId="{607B9BD5-6C44-7448-8134-28257CCB67A2}"/>
    <dgm:cxn modelId="{845A532B-3799-6349-98D9-FF4BEE564C82}" srcId="{BEF01254-15EE-6140-A32F-BD701D783238}" destId="{2A2C6F71-1724-6442-A7E3-619188C5B8DF}" srcOrd="1" destOrd="0" parTransId="{000A9DD2-3BB4-3F46-8D5F-F533D41BA14C}" sibTransId="{A3413C4C-DD06-2540-9B5D-4852ED61B6C7}"/>
    <dgm:cxn modelId="{71D0EA3C-CC2A-1F48-90B7-F987B90F1D4B}" type="presOf" srcId="{FBB640D3-523A-8841-AB7B-7E0E7C1F70A2}" destId="{BC461418-D271-0046-B112-97F0C805E317}" srcOrd="0" destOrd="0" presId="urn:microsoft.com/office/officeart/2005/8/layout/pyramid2"/>
    <dgm:cxn modelId="{F5989938-B023-B349-AE0F-A66AFE60D9EF}" type="presParOf" srcId="{F8BC5055-2453-9B43-8761-2C1920722B47}" destId="{1154EE8C-F399-9942-9035-E6761858A087}" srcOrd="0" destOrd="0" presId="urn:microsoft.com/office/officeart/2005/8/layout/pyramid2"/>
    <dgm:cxn modelId="{7A61E8A2-C46B-904C-994B-02E4CD367E5F}" type="presParOf" srcId="{F8BC5055-2453-9B43-8761-2C1920722B47}" destId="{7887D9DC-DC8B-A645-A20C-4B3BA097473B}" srcOrd="1" destOrd="0" presId="urn:microsoft.com/office/officeart/2005/8/layout/pyramid2"/>
    <dgm:cxn modelId="{62B96715-B7CE-D844-A688-982E6C09B5DD}" type="presParOf" srcId="{7887D9DC-DC8B-A645-A20C-4B3BA097473B}" destId="{34BE45FF-F0ED-964A-B6B0-93D7F087391A}" srcOrd="0" destOrd="0" presId="urn:microsoft.com/office/officeart/2005/8/layout/pyramid2"/>
    <dgm:cxn modelId="{D8F0669D-6A0E-6C4A-B83B-4B1F3D8F424E}" type="presParOf" srcId="{7887D9DC-DC8B-A645-A20C-4B3BA097473B}" destId="{F95B77C2-A509-D843-BEA6-7804D5CA3F45}" srcOrd="1" destOrd="0" presId="urn:microsoft.com/office/officeart/2005/8/layout/pyramid2"/>
    <dgm:cxn modelId="{12C3ABF5-EC58-3049-B407-72E5B667A9C0}" type="presParOf" srcId="{7887D9DC-DC8B-A645-A20C-4B3BA097473B}" destId="{98ABAF38-453C-7346-8786-A2ECF71C7AE2}" srcOrd="2" destOrd="0" presId="urn:microsoft.com/office/officeart/2005/8/layout/pyramid2"/>
    <dgm:cxn modelId="{8E343E75-11D2-4C4F-B8E7-0BFC1A7B38FB}" type="presParOf" srcId="{7887D9DC-DC8B-A645-A20C-4B3BA097473B}" destId="{20C9FB17-CF8C-FD4C-8A46-D453AE165E20}" srcOrd="3" destOrd="0" presId="urn:microsoft.com/office/officeart/2005/8/layout/pyramid2"/>
    <dgm:cxn modelId="{C36A3F29-D586-2E4D-B967-8583995A24E2}" type="presParOf" srcId="{7887D9DC-DC8B-A645-A20C-4B3BA097473B}" destId="{BC461418-D271-0046-B112-97F0C805E317}" srcOrd="4" destOrd="0" presId="urn:microsoft.com/office/officeart/2005/8/layout/pyramid2"/>
    <dgm:cxn modelId="{AC8957A0-AD61-A64E-A2F8-4D6B1C4D4289}" type="presParOf" srcId="{7887D9DC-DC8B-A645-A20C-4B3BA097473B}" destId="{571093F8-5103-6345-99D8-204D894CB89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F01254-15EE-6140-A32F-BD701D783238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65A89357-4874-C54A-A5C1-2609B89F21C8}">
      <dgm:prSet phldrT="[Text]" custT="1"/>
      <dgm:spPr/>
      <dgm:t>
        <a:bodyPr/>
        <a:lstStyle/>
        <a:p>
          <a:r>
            <a:rPr lang="en-US" sz="2000" dirty="0" smtClean="0"/>
            <a:t>Reduce </a:t>
          </a:r>
          <a:r>
            <a:rPr lang="en-US" sz="2000" dirty="0" err="1" smtClean="0"/>
            <a:t>Ecm</a:t>
          </a:r>
          <a:r>
            <a:rPr lang="en-US" sz="2000" dirty="0" smtClean="0"/>
            <a:t> to 350 </a:t>
          </a:r>
          <a:r>
            <a:rPr lang="en-US" sz="2000" dirty="0" err="1" smtClean="0"/>
            <a:t>GeV</a:t>
          </a:r>
          <a:endParaRPr lang="en-US" sz="2000" dirty="0"/>
        </a:p>
      </dgm:t>
    </dgm:pt>
    <dgm:pt modelId="{E3086575-23BA-964E-98A8-CD4F1F77CB3D}" type="parTrans" cxnId="{45161A86-FD0A-E34E-9156-779DA301B11A}">
      <dgm:prSet/>
      <dgm:spPr/>
      <dgm:t>
        <a:bodyPr/>
        <a:lstStyle/>
        <a:p>
          <a:endParaRPr lang="en-US"/>
        </a:p>
      </dgm:t>
    </dgm:pt>
    <dgm:pt modelId="{607B9BD5-6C44-7448-8134-28257CCB67A2}" type="sibTrans" cxnId="{45161A86-FD0A-E34E-9156-779DA301B11A}">
      <dgm:prSet/>
      <dgm:spPr/>
      <dgm:t>
        <a:bodyPr/>
        <a:lstStyle/>
        <a:p>
          <a:endParaRPr lang="en-US"/>
        </a:p>
      </dgm:t>
    </dgm:pt>
    <dgm:pt modelId="{2A2C6F71-1724-6442-A7E3-619188C5B8DF}">
      <dgm:prSet phldrT="[Text]"/>
      <dgm:spPr/>
      <dgm:t>
        <a:bodyPr/>
        <a:lstStyle/>
        <a:p>
          <a:r>
            <a:rPr lang="en-US" dirty="0" smtClean="0"/>
            <a:t>Find 8 ~2% effects</a:t>
          </a:r>
          <a:endParaRPr lang="en-US" dirty="0"/>
        </a:p>
      </dgm:t>
    </dgm:pt>
    <dgm:pt modelId="{000A9DD2-3BB4-3F46-8D5F-F533D41BA14C}" type="parTrans" cxnId="{845A532B-3799-6349-98D9-FF4BEE564C82}">
      <dgm:prSet/>
      <dgm:spPr/>
      <dgm:t>
        <a:bodyPr/>
        <a:lstStyle/>
        <a:p>
          <a:endParaRPr lang="en-US"/>
        </a:p>
      </dgm:t>
    </dgm:pt>
    <dgm:pt modelId="{A3413C4C-DD06-2540-9B5D-4852ED61B6C7}" type="sibTrans" cxnId="{845A532B-3799-6349-98D9-FF4BEE564C82}">
      <dgm:prSet/>
      <dgm:spPr/>
      <dgm:t>
        <a:bodyPr/>
        <a:lstStyle/>
        <a:p>
          <a:endParaRPr lang="en-US"/>
        </a:p>
      </dgm:t>
    </dgm:pt>
    <dgm:pt modelId="{FBB640D3-523A-8841-AB7B-7E0E7C1F70A2}">
      <dgm:prSet phldrT="[Text]"/>
      <dgm:spPr/>
      <dgm:t>
        <a:bodyPr/>
        <a:lstStyle/>
        <a:p>
          <a:r>
            <a:rPr lang="en-US" dirty="0" smtClean="0"/>
            <a:t>Find many (hundreds) ppm savings</a:t>
          </a:r>
          <a:endParaRPr lang="en-US" dirty="0"/>
        </a:p>
      </dgm:t>
    </dgm:pt>
    <dgm:pt modelId="{00FB26B8-F69B-574B-9528-000C64BD7C7C}" type="parTrans" cxnId="{FD23F180-D178-A34F-B5F0-C046F7FDF2DA}">
      <dgm:prSet/>
      <dgm:spPr/>
      <dgm:t>
        <a:bodyPr/>
        <a:lstStyle/>
        <a:p>
          <a:endParaRPr lang="en-US"/>
        </a:p>
      </dgm:t>
    </dgm:pt>
    <dgm:pt modelId="{DA994628-90BC-8A4A-8476-EAD20B7D0DFA}" type="sibTrans" cxnId="{FD23F180-D178-A34F-B5F0-C046F7FDF2DA}">
      <dgm:prSet/>
      <dgm:spPr/>
      <dgm:t>
        <a:bodyPr/>
        <a:lstStyle/>
        <a:p>
          <a:endParaRPr lang="en-US"/>
        </a:p>
      </dgm:t>
    </dgm:pt>
    <dgm:pt modelId="{F8BC5055-2453-9B43-8761-2C1920722B47}" type="pres">
      <dgm:prSet presAssocID="{BEF01254-15EE-6140-A32F-BD701D783238}" presName="compositeShape" presStyleCnt="0">
        <dgm:presLayoutVars>
          <dgm:dir/>
          <dgm:resizeHandles/>
        </dgm:presLayoutVars>
      </dgm:prSet>
      <dgm:spPr/>
    </dgm:pt>
    <dgm:pt modelId="{1154EE8C-F399-9942-9035-E6761858A087}" type="pres">
      <dgm:prSet presAssocID="{BEF01254-15EE-6140-A32F-BD701D783238}" presName="pyramid" presStyleLbl="node1" presStyleIdx="0" presStyleCnt="1" custLinFactNeighborX="-20459"/>
      <dgm:spPr/>
    </dgm:pt>
    <dgm:pt modelId="{7887D9DC-DC8B-A645-A20C-4B3BA097473B}" type="pres">
      <dgm:prSet presAssocID="{BEF01254-15EE-6140-A32F-BD701D783238}" presName="theList" presStyleCnt="0"/>
      <dgm:spPr/>
    </dgm:pt>
    <dgm:pt modelId="{34BE45FF-F0ED-964A-B6B0-93D7F087391A}" type="pres">
      <dgm:prSet presAssocID="{65A89357-4874-C54A-A5C1-2609B89F21C8}" presName="aNode" presStyleLbl="fgAcc1" presStyleIdx="0" presStyleCnt="3" custLinFactNeighborX="-39614">
        <dgm:presLayoutVars>
          <dgm:bulletEnabled val="1"/>
        </dgm:presLayoutVars>
      </dgm:prSet>
      <dgm:spPr/>
    </dgm:pt>
    <dgm:pt modelId="{F95B77C2-A509-D843-BEA6-7804D5CA3F45}" type="pres">
      <dgm:prSet presAssocID="{65A89357-4874-C54A-A5C1-2609B89F21C8}" presName="aSpace" presStyleCnt="0"/>
      <dgm:spPr/>
    </dgm:pt>
    <dgm:pt modelId="{98ABAF38-453C-7346-8786-A2ECF71C7AE2}" type="pres">
      <dgm:prSet presAssocID="{2A2C6F71-1724-6442-A7E3-619188C5B8DF}" presName="aNode" presStyleLbl="fgAcc1" presStyleIdx="1" presStyleCnt="3" custLinFactNeighborX="-39614">
        <dgm:presLayoutVars>
          <dgm:bulletEnabled val="1"/>
        </dgm:presLayoutVars>
      </dgm:prSet>
      <dgm:spPr/>
    </dgm:pt>
    <dgm:pt modelId="{20C9FB17-CF8C-FD4C-8A46-D453AE165E20}" type="pres">
      <dgm:prSet presAssocID="{2A2C6F71-1724-6442-A7E3-619188C5B8DF}" presName="aSpace" presStyleCnt="0"/>
      <dgm:spPr/>
    </dgm:pt>
    <dgm:pt modelId="{BC461418-D271-0046-B112-97F0C805E317}" type="pres">
      <dgm:prSet presAssocID="{FBB640D3-523A-8841-AB7B-7E0E7C1F70A2}" presName="aNode" presStyleLbl="fgAcc1" presStyleIdx="2" presStyleCnt="3" custLinFactNeighborX="-39614">
        <dgm:presLayoutVars>
          <dgm:bulletEnabled val="1"/>
        </dgm:presLayoutVars>
      </dgm:prSet>
      <dgm:spPr/>
    </dgm:pt>
    <dgm:pt modelId="{571093F8-5103-6345-99D8-204D894CB897}" type="pres">
      <dgm:prSet presAssocID="{FBB640D3-523A-8841-AB7B-7E0E7C1F70A2}" presName="aSpace" presStyleCnt="0"/>
      <dgm:spPr/>
    </dgm:pt>
  </dgm:ptLst>
  <dgm:cxnLst>
    <dgm:cxn modelId="{337677FA-8163-794C-A8B2-BCA906BDF767}" type="presOf" srcId="{FBB640D3-523A-8841-AB7B-7E0E7C1F70A2}" destId="{BC461418-D271-0046-B112-97F0C805E317}" srcOrd="0" destOrd="0" presId="urn:microsoft.com/office/officeart/2005/8/layout/pyramid2"/>
    <dgm:cxn modelId="{6040F543-5F51-B544-A705-FA13619646D5}" type="presOf" srcId="{2A2C6F71-1724-6442-A7E3-619188C5B8DF}" destId="{98ABAF38-453C-7346-8786-A2ECF71C7AE2}" srcOrd="0" destOrd="0" presId="urn:microsoft.com/office/officeart/2005/8/layout/pyramid2"/>
    <dgm:cxn modelId="{FD23F180-D178-A34F-B5F0-C046F7FDF2DA}" srcId="{BEF01254-15EE-6140-A32F-BD701D783238}" destId="{FBB640D3-523A-8841-AB7B-7E0E7C1F70A2}" srcOrd="2" destOrd="0" parTransId="{00FB26B8-F69B-574B-9528-000C64BD7C7C}" sibTransId="{DA994628-90BC-8A4A-8476-EAD20B7D0DFA}"/>
    <dgm:cxn modelId="{F15E8371-1D57-1146-B821-45768C7CAC04}" type="presOf" srcId="{BEF01254-15EE-6140-A32F-BD701D783238}" destId="{F8BC5055-2453-9B43-8761-2C1920722B47}" srcOrd="0" destOrd="0" presId="urn:microsoft.com/office/officeart/2005/8/layout/pyramid2"/>
    <dgm:cxn modelId="{45161A86-FD0A-E34E-9156-779DA301B11A}" srcId="{BEF01254-15EE-6140-A32F-BD701D783238}" destId="{65A89357-4874-C54A-A5C1-2609B89F21C8}" srcOrd="0" destOrd="0" parTransId="{E3086575-23BA-964E-98A8-CD4F1F77CB3D}" sibTransId="{607B9BD5-6C44-7448-8134-28257CCB67A2}"/>
    <dgm:cxn modelId="{845A532B-3799-6349-98D9-FF4BEE564C82}" srcId="{BEF01254-15EE-6140-A32F-BD701D783238}" destId="{2A2C6F71-1724-6442-A7E3-619188C5B8DF}" srcOrd="1" destOrd="0" parTransId="{000A9DD2-3BB4-3F46-8D5F-F533D41BA14C}" sibTransId="{A3413C4C-DD06-2540-9B5D-4852ED61B6C7}"/>
    <dgm:cxn modelId="{137C57CA-11CD-DF49-9654-53755179A21B}" type="presOf" srcId="{65A89357-4874-C54A-A5C1-2609B89F21C8}" destId="{34BE45FF-F0ED-964A-B6B0-93D7F087391A}" srcOrd="0" destOrd="0" presId="urn:microsoft.com/office/officeart/2005/8/layout/pyramid2"/>
    <dgm:cxn modelId="{149B71DD-0818-EC43-AB40-A8FA10687D6A}" type="presParOf" srcId="{F8BC5055-2453-9B43-8761-2C1920722B47}" destId="{1154EE8C-F399-9942-9035-E6761858A087}" srcOrd="0" destOrd="0" presId="urn:microsoft.com/office/officeart/2005/8/layout/pyramid2"/>
    <dgm:cxn modelId="{24ECC6C2-4942-8345-A388-E9598C4A6724}" type="presParOf" srcId="{F8BC5055-2453-9B43-8761-2C1920722B47}" destId="{7887D9DC-DC8B-A645-A20C-4B3BA097473B}" srcOrd="1" destOrd="0" presId="urn:microsoft.com/office/officeart/2005/8/layout/pyramid2"/>
    <dgm:cxn modelId="{1FBD8DAA-0FA7-614C-9CA4-D568AB722966}" type="presParOf" srcId="{7887D9DC-DC8B-A645-A20C-4B3BA097473B}" destId="{34BE45FF-F0ED-964A-B6B0-93D7F087391A}" srcOrd="0" destOrd="0" presId="urn:microsoft.com/office/officeart/2005/8/layout/pyramid2"/>
    <dgm:cxn modelId="{A743EA85-D425-3047-9430-3BCFC042F63F}" type="presParOf" srcId="{7887D9DC-DC8B-A645-A20C-4B3BA097473B}" destId="{F95B77C2-A509-D843-BEA6-7804D5CA3F45}" srcOrd="1" destOrd="0" presId="urn:microsoft.com/office/officeart/2005/8/layout/pyramid2"/>
    <dgm:cxn modelId="{80F8BEF7-9D4B-904E-AC7E-C41AD17DA696}" type="presParOf" srcId="{7887D9DC-DC8B-A645-A20C-4B3BA097473B}" destId="{98ABAF38-453C-7346-8786-A2ECF71C7AE2}" srcOrd="2" destOrd="0" presId="urn:microsoft.com/office/officeart/2005/8/layout/pyramid2"/>
    <dgm:cxn modelId="{0662424D-99DB-2A41-A3E1-304CB5F6BD0B}" type="presParOf" srcId="{7887D9DC-DC8B-A645-A20C-4B3BA097473B}" destId="{20C9FB17-CF8C-FD4C-8A46-D453AE165E20}" srcOrd="3" destOrd="0" presId="urn:microsoft.com/office/officeart/2005/8/layout/pyramid2"/>
    <dgm:cxn modelId="{C16C6ECB-FD60-0B48-8DE9-4CA2BD5EE00D}" type="presParOf" srcId="{7887D9DC-DC8B-A645-A20C-4B3BA097473B}" destId="{BC461418-D271-0046-B112-97F0C805E317}" srcOrd="4" destOrd="0" presId="urn:microsoft.com/office/officeart/2005/8/layout/pyramid2"/>
    <dgm:cxn modelId="{B85C3F9F-1A20-6E4D-8281-C58A9276D4BE}" type="presParOf" srcId="{7887D9DC-DC8B-A645-A20C-4B3BA097473B}" destId="{571093F8-5103-6345-99D8-204D894CB89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F01254-15EE-6140-A32F-BD701D783238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65A89357-4874-C54A-A5C1-2609B89F21C8}">
      <dgm:prSet phldrT="[Text]" custT="1"/>
      <dgm:spPr/>
      <dgm:t>
        <a:bodyPr/>
        <a:lstStyle/>
        <a:p>
          <a:r>
            <a:rPr lang="en-US" sz="2000" dirty="0" smtClean="0"/>
            <a:t>Reduce </a:t>
          </a:r>
          <a:r>
            <a:rPr lang="en-US" sz="2000" dirty="0" err="1" smtClean="0"/>
            <a:t>Ecm</a:t>
          </a:r>
          <a:r>
            <a:rPr lang="en-US" sz="2000" dirty="0" smtClean="0"/>
            <a:t> to 350 </a:t>
          </a:r>
          <a:r>
            <a:rPr lang="en-US" sz="2000" dirty="0" err="1" smtClean="0"/>
            <a:t>GeV</a:t>
          </a:r>
          <a:endParaRPr lang="en-US" sz="2000" dirty="0"/>
        </a:p>
      </dgm:t>
    </dgm:pt>
    <dgm:pt modelId="{E3086575-23BA-964E-98A8-CD4F1F77CB3D}" type="parTrans" cxnId="{45161A86-FD0A-E34E-9156-779DA301B11A}">
      <dgm:prSet/>
      <dgm:spPr/>
      <dgm:t>
        <a:bodyPr/>
        <a:lstStyle/>
        <a:p>
          <a:endParaRPr lang="en-US"/>
        </a:p>
      </dgm:t>
    </dgm:pt>
    <dgm:pt modelId="{607B9BD5-6C44-7448-8134-28257CCB67A2}" type="sibTrans" cxnId="{45161A86-FD0A-E34E-9156-779DA301B11A}">
      <dgm:prSet/>
      <dgm:spPr/>
      <dgm:t>
        <a:bodyPr/>
        <a:lstStyle/>
        <a:p>
          <a:endParaRPr lang="en-US"/>
        </a:p>
      </dgm:t>
    </dgm:pt>
    <dgm:pt modelId="{2A2C6F71-1724-6442-A7E3-619188C5B8DF}">
      <dgm:prSet phldrT="[Text]"/>
      <dgm:spPr/>
      <dgm:t>
        <a:bodyPr/>
        <a:lstStyle/>
        <a:p>
          <a:r>
            <a:rPr lang="en-US" dirty="0" smtClean="0"/>
            <a:t>Find 8 ~2% effects</a:t>
          </a:r>
          <a:endParaRPr lang="en-US" dirty="0"/>
        </a:p>
      </dgm:t>
    </dgm:pt>
    <dgm:pt modelId="{000A9DD2-3BB4-3F46-8D5F-F533D41BA14C}" type="parTrans" cxnId="{845A532B-3799-6349-98D9-FF4BEE564C82}">
      <dgm:prSet/>
      <dgm:spPr/>
      <dgm:t>
        <a:bodyPr/>
        <a:lstStyle/>
        <a:p>
          <a:endParaRPr lang="en-US"/>
        </a:p>
      </dgm:t>
    </dgm:pt>
    <dgm:pt modelId="{A3413C4C-DD06-2540-9B5D-4852ED61B6C7}" type="sibTrans" cxnId="{845A532B-3799-6349-98D9-FF4BEE564C82}">
      <dgm:prSet/>
      <dgm:spPr/>
      <dgm:t>
        <a:bodyPr/>
        <a:lstStyle/>
        <a:p>
          <a:endParaRPr lang="en-US"/>
        </a:p>
      </dgm:t>
    </dgm:pt>
    <dgm:pt modelId="{FBB640D3-523A-8841-AB7B-7E0E7C1F70A2}">
      <dgm:prSet phldrT="[Text]"/>
      <dgm:spPr/>
      <dgm:t>
        <a:bodyPr/>
        <a:lstStyle/>
        <a:p>
          <a:r>
            <a:rPr lang="en-US" dirty="0" smtClean="0"/>
            <a:t>Find many (hundreds) ppm savings</a:t>
          </a:r>
          <a:endParaRPr lang="en-US" dirty="0"/>
        </a:p>
      </dgm:t>
    </dgm:pt>
    <dgm:pt modelId="{00FB26B8-F69B-574B-9528-000C64BD7C7C}" type="parTrans" cxnId="{FD23F180-D178-A34F-B5F0-C046F7FDF2DA}">
      <dgm:prSet/>
      <dgm:spPr/>
      <dgm:t>
        <a:bodyPr/>
        <a:lstStyle/>
        <a:p>
          <a:endParaRPr lang="en-US"/>
        </a:p>
      </dgm:t>
    </dgm:pt>
    <dgm:pt modelId="{DA994628-90BC-8A4A-8476-EAD20B7D0DFA}" type="sibTrans" cxnId="{FD23F180-D178-A34F-B5F0-C046F7FDF2DA}">
      <dgm:prSet/>
      <dgm:spPr/>
      <dgm:t>
        <a:bodyPr/>
        <a:lstStyle/>
        <a:p>
          <a:endParaRPr lang="en-US"/>
        </a:p>
      </dgm:t>
    </dgm:pt>
    <dgm:pt modelId="{F8BC5055-2453-9B43-8761-2C1920722B47}" type="pres">
      <dgm:prSet presAssocID="{BEF01254-15EE-6140-A32F-BD701D783238}" presName="compositeShape" presStyleCnt="0">
        <dgm:presLayoutVars>
          <dgm:dir/>
          <dgm:resizeHandles/>
        </dgm:presLayoutVars>
      </dgm:prSet>
      <dgm:spPr/>
    </dgm:pt>
    <dgm:pt modelId="{1154EE8C-F399-9942-9035-E6761858A087}" type="pres">
      <dgm:prSet presAssocID="{BEF01254-15EE-6140-A32F-BD701D783238}" presName="pyramid" presStyleLbl="node1" presStyleIdx="0" presStyleCnt="1" custLinFactNeighborX="-20459"/>
      <dgm:spPr/>
    </dgm:pt>
    <dgm:pt modelId="{7887D9DC-DC8B-A645-A20C-4B3BA097473B}" type="pres">
      <dgm:prSet presAssocID="{BEF01254-15EE-6140-A32F-BD701D783238}" presName="theList" presStyleCnt="0"/>
      <dgm:spPr/>
    </dgm:pt>
    <dgm:pt modelId="{34BE45FF-F0ED-964A-B6B0-93D7F087391A}" type="pres">
      <dgm:prSet presAssocID="{65A89357-4874-C54A-A5C1-2609B89F21C8}" presName="aNode" presStyleLbl="fgAcc1" presStyleIdx="0" presStyleCnt="3" custLinFactNeighborX="-39614">
        <dgm:presLayoutVars>
          <dgm:bulletEnabled val="1"/>
        </dgm:presLayoutVars>
      </dgm:prSet>
      <dgm:spPr/>
    </dgm:pt>
    <dgm:pt modelId="{F95B77C2-A509-D843-BEA6-7804D5CA3F45}" type="pres">
      <dgm:prSet presAssocID="{65A89357-4874-C54A-A5C1-2609B89F21C8}" presName="aSpace" presStyleCnt="0"/>
      <dgm:spPr/>
    </dgm:pt>
    <dgm:pt modelId="{98ABAF38-453C-7346-8786-A2ECF71C7AE2}" type="pres">
      <dgm:prSet presAssocID="{2A2C6F71-1724-6442-A7E3-619188C5B8DF}" presName="aNode" presStyleLbl="fgAcc1" presStyleIdx="1" presStyleCnt="3" custLinFactNeighborX="-39614">
        <dgm:presLayoutVars>
          <dgm:bulletEnabled val="1"/>
        </dgm:presLayoutVars>
      </dgm:prSet>
      <dgm:spPr/>
    </dgm:pt>
    <dgm:pt modelId="{20C9FB17-CF8C-FD4C-8A46-D453AE165E20}" type="pres">
      <dgm:prSet presAssocID="{2A2C6F71-1724-6442-A7E3-619188C5B8DF}" presName="aSpace" presStyleCnt="0"/>
      <dgm:spPr/>
    </dgm:pt>
    <dgm:pt modelId="{BC461418-D271-0046-B112-97F0C805E317}" type="pres">
      <dgm:prSet presAssocID="{FBB640D3-523A-8841-AB7B-7E0E7C1F70A2}" presName="aNode" presStyleLbl="fgAcc1" presStyleIdx="2" presStyleCnt="3" custLinFactNeighborX="-39614">
        <dgm:presLayoutVars>
          <dgm:bulletEnabled val="1"/>
        </dgm:presLayoutVars>
      </dgm:prSet>
      <dgm:spPr/>
    </dgm:pt>
    <dgm:pt modelId="{571093F8-5103-6345-99D8-204D894CB897}" type="pres">
      <dgm:prSet presAssocID="{FBB640D3-523A-8841-AB7B-7E0E7C1F70A2}" presName="aSpace" presStyleCnt="0"/>
      <dgm:spPr/>
    </dgm:pt>
  </dgm:ptLst>
  <dgm:cxnLst>
    <dgm:cxn modelId="{A763B42E-3FC5-4E45-A9B4-8B8EFBB2F0D5}" type="presOf" srcId="{BEF01254-15EE-6140-A32F-BD701D783238}" destId="{F8BC5055-2453-9B43-8761-2C1920722B47}" srcOrd="0" destOrd="0" presId="urn:microsoft.com/office/officeart/2005/8/layout/pyramid2"/>
    <dgm:cxn modelId="{87312C0D-3E9B-1F4E-A5D9-0C3A72CCCDD1}" type="presOf" srcId="{65A89357-4874-C54A-A5C1-2609B89F21C8}" destId="{34BE45FF-F0ED-964A-B6B0-93D7F087391A}" srcOrd="0" destOrd="0" presId="urn:microsoft.com/office/officeart/2005/8/layout/pyramid2"/>
    <dgm:cxn modelId="{2E603D7E-4604-504C-984F-55094A60A063}" type="presOf" srcId="{FBB640D3-523A-8841-AB7B-7E0E7C1F70A2}" destId="{BC461418-D271-0046-B112-97F0C805E317}" srcOrd="0" destOrd="0" presId="urn:microsoft.com/office/officeart/2005/8/layout/pyramid2"/>
    <dgm:cxn modelId="{923A052C-BCE8-9B43-90C1-1C3FC1D258A9}" type="presOf" srcId="{2A2C6F71-1724-6442-A7E3-619188C5B8DF}" destId="{98ABAF38-453C-7346-8786-A2ECF71C7AE2}" srcOrd="0" destOrd="0" presId="urn:microsoft.com/office/officeart/2005/8/layout/pyramid2"/>
    <dgm:cxn modelId="{FD23F180-D178-A34F-B5F0-C046F7FDF2DA}" srcId="{BEF01254-15EE-6140-A32F-BD701D783238}" destId="{FBB640D3-523A-8841-AB7B-7E0E7C1F70A2}" srcOrd="2" destOrd="0" parTransId="{00FB26B8-F69B-574B-9528-000C64BD7C7C}" sibTransId="{DA994628-90BC-8A4A-8476-EAD20B7D0DFA}"/>
    <dgm:cxn modelId="{45161A86-FD0A-E34E-9156-779DA301B11A}" srcId="{BEF01254-15EE-6140-A32F-BD701D783238}" destId="{65A89357-4874-C54A-A5C1-2609B89F21C8}" srcOrd="0" destOrd="0" parTransId="{E3086575-23BA-964E-98A8-CD4F1F77CB3D}" sibTransId="{607B9BD5-6C44-7448-8134-28257CCB67A2}"/>
    <dgm:cxn modelId="{845A532B-3799-6349-98D9-FF4BEE564C82}" srcId="{BEF01254-15EE-6140-A32F-BD701D783238}" destId="{2A2C6F71-1724-6442-A7E3-619188C5B8DF}" srcOrd="1" destOrd="0" parTransId="{000A9DD2-3BB4-3F46-8D5F-F533D41BA14C}" sibTransId="{A3413C4C-DD06-2540-9B5D-4852ED61B6C7}"/>
    <dgm:cxn modelId="{DB26DF2F-2040-C041-AE47-5BE3F48C3960}" type="presParOf" srcId="{F8BC5055-2453-9B43-8761-2C1920722B47}" destId="{1154EE8C-F399-9942-9035-E6761858A087}" srcOrd="0" destOrd="0" presId="urn:microsoft.com/office/officeart/2005/8/layout/pyramid2"/>
    <dgm:cxn modelId="{10A5C40E-B498-3747-BFF9-EE3D8848F0DE}" type="presParOf" srcId="{F8BC5055-2453-9B43-8761-2C1920722B47}" destId="{7887D9DC-DC8B-A645-A20C-4B3BA097473B}" srcOrd="1" destOrd="0" presId="urn:microsoft.com/office/officeart/2005/8/layout/pyramid2"/>
    <dgm:cxn modelId="{FF5B9FC2-ACA8-C242-84F2-283DE42D78F6}" type="presParOf" srcId="{7887D9DC-DC8B-A645-A20C-4B3BA097473B}" destId="{34BE45FF-F0ED-964A-B6B0-93D7F087391A}" srcOrd="0" destOrd="0" presId="urn:microsoft.com/office/officeart/2005/8/layout/pyramid2"/>
    <dgm:cxn modelId="{851AF67F-5E5D-894A-B73F-D52BC3FDD151}" type="presParOf" srcId="{7887D9DC-DC8B-A645-A20C-4B3BA097473B}" destId="{F95B77C2-A509-D843-BEA6-7804D5CA3F45}" srcOrd="1" destOrd="0" presId="urn:microsoft.com/office/officeart/2005/8/layout/pyramid2"/>
    <dgm:cxn modelId="{82A2CBF2-215A-3045-A892-E58E779D73BD}" type="presParOf" srcId="{7887D9DC-DC8B-A645-A20C-4B3BA097473B}" destId="{98ABAF38-453C-7346-8786-A2ECF71C7AE2}" srcOrd="2" destOrd="0" presId="urn:microsoft.com/office/officeart/2005/8/layout/pyramid2"/>
    <dgm:cxn modelId="{00BE70C5-84B5-7F43-A5AA-F9BBF993C3CB}" type="presParOf" srcId="{7887D9DC-DC8B-A645-A20C-4B3BA097473B}" destId="{20C9FB17-CF8C-FD4C-8A46-D453AE165E20}" srcOrd="3" destOrd="0" presId="urn:microsoft.com/office/officeart/2005/8/layout/pyramid2"/>
    <dgm:cxn modelId="{9D252255-69CD-AC4A-BBB6-79AFF7FF8634}" type="presParOf" srcId="{7887D9DC-DC8B-A645-A20C-4B3BA097473B}" destId="{BC461418-D271-0046-B112-97F0C805E317}" srcOrd="4" destOrd="0" presId="urn:microsoft.com/office/officeart/2005/8/layout/pyramid2"/>
    <dgm:cxn modelId="{8EB2E29C-AF7F-F543-A908-2D6D783DC963}" type="presParOf" srcId="{7887D9DC-DC8B-A645-A20C-4B3BA097473B}" destId="{571093F8-5103-6345-99D8-204D894CB89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F01254-15EE-6140-A32F-BD701D783238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65A89357-4874-C54A-A5C1-2609B89F21C8}">
      <dgm:prSet phldrT="[Text]" custT="1"/>
      <dgm:spPr/>
      <dgm:t>
        <a:bodyPr/>
        <a:lstStyle/>
        <a:p>
          <a:r>
            <a:rPr lang="en-US" sz="2000" dirty="0" smtClean="0"/>
            <a:t>Reduce </a:t>
          </a:r>
          <a:r>
            <a:rPr lang="en-US" sz="2000" dirty="0" err="1" smtClean="0"/>
            <a:t>Ecm</a:t>
          </a:r>
          <a:r>
            <a:rPr lang="en-US" sz="2000" dirty="0" smtClean="0"/>
            <a:t> to 350 </a:t>
          </a:r>
          <a:r>
            <a:rPr lang="en-US" sz="2000" dirty="0" err="1" smtClean="0"/>
            <a:t>GeV</a:t>
          </a:r>
          <a:endParaRPr lang="en-US" sz="2000" dirty="0"/>
        </a:p>
      </dgm:t>
    </dgm:pt>
    <dgm:pt modelId="{E3086575-23BA-964E-98A8-CD4F1F77CB3D}" type="parTrans" cxnId="{45161A86-FD0A-E34E-9156-779DA301B11A}">
      <dgm:prSet/>
      <dgm:spPr/>
      <dgm:t>
        <a:bodyPr/>
        <a:lstStyle/>
        <a:p>
          <a:endParaRPr lang="en-US"/>
        </a:p>
      </dgm:t>
    </dgm:pt>
    <dgm:pt modelId="{607B9BD5-6C44-7448-8134-28257CCB67A2}" type="sibTrans" cxnId="{45161A86-FD0A-E34E-9156-779DA301B11A}">
      <dgm:prSet/>
      <dgm:spPr/>
      <dgm:t>
        <a:bodyPr/>
        <a:lstStyle/>
        <a:p>
          <a:endParaRPr lang="en-US"/>
        </a:p>
      </dgm:t>
    </dgm:pt>
    <dgm:pt modelId="{2A2C6F71-1724-6442-A7E3-619188C5B8DF}">
      <dgm:prSet phldrT="[Text]"/>
      <dgm:spPr/>
      <dgm:t>
        <a:bodyPr/>
        <a:lstStyle/>
        <a:p>
          <a:r>
            <a:rPr lang="en-US" dirty="0" smtClean="0"/>
            <a:t>Find 8 ~2% effects</a:t>
          </a:r>
          <a:endParaRPr lang="en-US" dirty="0"/>
        </a:p>
      </dgm:t>
    </dgm:pt>
    <dgm:pt modelId="{000A9DD2-3BB4-3F46-8D5F-F533D41BA14C}" type="parTrans" cxnId="{845A532B-3799-6349-98D9-FF4BEE564C82}">
      <dgm:prSet/>
      <dgm:spPr/>
      <dgm:t>
        <a:bodyPr/>
        <a:lstStyle/>
        <a:p>
          <a:endParaRPr lang="en-US"/>
        </a:p>
      </dgm:t>
    </dgm:pt>
    <dgm:pt modelId="{A3413C4C-DD06-2540-9B5D-4852ED61B6C7}" type="sibTrans" cxnId="{845A532B-3799-6349-98D9-FF4BEE564C82}">
      <dgm:prSet/>
      <dgm:spPr/>
      <dgm:t>
        <a:bodyPr/>
        <a:lstStyle/>
        <a:p>
          <a:endParaRPr lang="en-US"/>
        </a:p>
      </dgm:t>
    </dgm:pt>
    <dgm:pt modelId="{FBB640D3-523A-8841-AB7B-7E0E7C1F70A2}">
      <dgm:prSet phldrT="[Text]"/>
      <dgm:spPr/>
      <dgm:t>
        <a:bodyPr/>
        <a:lstStyle/>
        <a:p>
          <a:r>
            <a:rPr lang="en-US" dirty="0" smtClean="0"/>
            <a:t>Find many (hundreds) ppm savings</a:t>
          </a:r>
          <a:endParaRPr lang="en-US" dirty="0"/>
        </a:p>
      </dgm:t>
    </dgm:pt>
    <dgm:pt modelId="{00FB26B8-F69B-574B-9528-000C64BD7C7C}" type="parTrans" cxnId="{FD23F180-D178-A34F-B5F0-C046F7FDF2DA}">
      <dgm:prSet/>
      <dgm:spPr/>
      <dgm:t>
        <a:bodyPr/>
        <a:lstStyle/>
        <a:p>
          <a:endParaRPr lang="en-US"/>
        </a:p>
      </dgm:t>
    </dgm:pt>
    <dgm:pt modelId="{DA994628-90BC-8A4A-8476-EAD20B7D0DFA}" type="sibTrans" cxnId="{FD23F180-D178-A34F-B5F0-C046F7FDF2DA}">
      <dgm:prSet/>
      <dgm:spPr/>
      <dgm:t>
        <a:bodyPr/>
        <a:lstStyle/>
        <a:p>
          <a:endParaRPr lang="en-US"/>
        </a:p>
      </dgm:t>
    </dgm:pt>
    <dgm:pt modelId="{F8BC5055-2453-9B43-8761-2C1920722B47}" type="pres">
      <dgm:prSet presAssocID="{BEF01254-15EE-6140-A32F-BD701D783238}" presName="compositeShape" presStyleCnt="0">
        <dgm:presLayoutVars>
          <dgm:dir/>
          <dgm:resizeHandles/>
        </dgm:presLayoutVars>
      </dgm:prSet>
      <dgm:spPr/>
    </dgm:pt>
    <dgm:pt modelId="{1154EE8C-F399-9942-9035-E6761858A087}" type="pres">
      <dgm:prSet presAssocID="{BEF01254-15EE-6140-A32F-BD701D783238}" presName="pyramid" presStyleLbl="node1" presStyleIdx="0" presStyleCnt="1" custLinFactNeighborX="-20459"/>
      <dgm:spPr/>
    </dgm:pt>
    <dgm:pt modelId="{7887D9DC-DC8B-A645-A20C-4B3BA097473B}" type="pres">
      <dgm:prSet presAssocID="{BEF01254-15EE-6140-A32F-BD701D783238}" presName="theList" presStyleCnt="0"/>
      <dgm:spPr/>
    </dgm:pt>
    <dgm:pt modelId="{34BE45FF-F0ED-964A-B6B0-93D7F087391A}" type="pres">
      <dgm:prSet presAssocID="{65A89357-4874-C54A-A5C1-2609B89F21C8}" presName="aNode" presStyleLbl="fgAcc1" presStyleIdx="0" presStyleCnt="3" custLinFactNeighborX="-39614">
        <dgm:presLayoutVars>
          <dgm:bulletEnabled val="1"/>
        </dgm:presLayoutVars>
      </dgm:prSet>
      <dgm:spPr/>
    </dgm:pt>
    <dgm:pt modelId="{F95B77C2-A509-D843-BEA6-7804D5CA3F45}" type="pres">
      <dgm:prSet presAssocID="{65A89357-4874-C54A-A5C1-2609B89F21C8}" presName="aSpace" presStyleCnt="0"/>
      <dgm:spPr/>
    </dgm:pt>
    <dgm:pt modelId="{98ABAF38-453C-7346-8786-A2ECF71C7AE2}" type="pres">
      <dgm:prSet presAssocID="{2A2C6F71-1724-6442-A7E3-619188C5B8DF}" presName="aNode" presStyleLbl="fgAcc1" presStyleIdx="1" presStyleCnt="3" custLinFactNeighborX="-39614">
        <dgm:presLayoutVars>
          <dgm:bulletEnabled val="1"/>
        </dgm:presLayoutVars>
      </dgm:prSet>
      <dgm:spPr/>
    </dgm:pt>
    <dgm:pt modelId="{20C9FB17-CF8C-FD4C-8A46-D453AE165E20}" type="pres">
      <dgm:prSet presAssocID="{2A2C6F71-1724-6442-A7E3-619188C5B8DF}" presName="aSpace" presStyleCnt="0"/>
      <dgm:spPr/>
    </dgm:pt>
    <dgm:pt modelId="{BC461418-D271-0046-B112-97F0C805E317}" type="pres">
      <dgm:prSet presAssocID="{FBB640D3-523A-8841-AB7B-7E0E7C1F70A2}" presName="aNode" presStyleLbl="fgAcc1" presStyleIdx="2" presStyleCnt="3" custLinFactNeighborX="-39614">
        <dgm:presLayoutVars>
          <dgm:bulletEnabled val="1"/>
        </dgm:presLayoutVars>
      </dgm:prSet>
      <dgm:spPr/>
    </dgm:pt>
    <dgm:pt modelId="{571093F8-5103-6345-99D8-204D894CB897}" type="pres">
      <dgm:prSet presAssocID="{FBB640D3-523A-8841-AB7B-7E0E7C1F70A2}" presName="aSpace" presStyleCnt="0"/>
      <dgm:spPr/>
    </dgm:pt>
  </dgm:ptLst>
  <dgm:cxnLst>
    <dgm:cxn modelId="{410AF9FA-9320-2041-9752-8D6C46E023FF}" type="presOf" srcId="{2A2C6F71-1724-6442-A7E3-619188C5B8DF}" destId="{98ABAF38-453C-7346-8786-A2ECF71C7AE2}" srcOrd="0" destOrd="0" presId="urn:microsoft.com/office/officeart/2005/8/layout/pyramid2"/>
    <dgm:cxn modelId="{45161A86-FD0A-E34E-9156-779DA301B11A}" srcId="{BEF01254-15EE-6140-A32F-BD701D783238}" destId="{65A89357-4874-C54A-A5C1-2609B89F21C8}" srcOrd="0" destOrd="0" parTransId="{E3086575-23BA-964E-98A8-CD4F1F77CB3D}" sibTransId="{607B9BD5-6C44-7448-8134-28257CCB67A2}"/>
    <dgm:cxn modelId="{27DB77C9-7782-1F4E-957F-A434BD49239C}" type="presOf" srcId="{BEF01254-15EE-6140-A32F-BD701D783238}" destId="{F8BC5055-2453-9B43-8761-2C1920722B47}" srcOrd="0" destOrd="0" presId="urn:microsoft.com/office/officeart/2005/8/layout/pyramid2"/>
    <dgm:cxn modelId="{60B6FA5A-D7FB-5744-BE81-4F09A5ED7B86}" type="presOf" srcId="{65A89357-4874-C54A-A5C1-2609B89F21C8}" destId="{34BE45FF-F0ED-964A-B6B0-93D7F087391A}" srcOrd="0" destOrd="0" presId="urn:microsoft.com/office/officeart/2005/8/layout/pyramid2"/>
    <dgm:cxn modelId="{D5A4F646-3D2D-2948-A386-F542DA0414D6}" type="presOf" srcId="{FBB640D3-523A-8841-AB7B-7E0E7C1F70A2}" destId="{BC461418-D271-0046-B112-97F0C805E317}" srcOrd="0" destOrd="0" presId="urn:microsoft.com/office/officeart/2005/8/layout/pyramid2"/>
    <dgm:cxn modelId="{FD23F180-D178-A34F-B5F0-C046F7FDF2DA}" srcId="{BEF01254-15EE-6140-A32F-BD701D783238}" destId="{FBB640D3-523A-8841-AB7B-7E0E7C1F70A2}" srcOrd="2" destOrd="0" parTransId="{00FB26B8-F69B-574B-9528-000C64BD7C7C}" sibTransId="{DA994628-90BC-8A4A-8476-EAD20B7D0DFA}"/>
    <dgm:cxn modelId="{845A532B-3799-6349-98D9-FF4BEE564C82}" srcId="{BEF01254-15EE-6140-A32F-BD701D783238}" destId="{2A2C6F71-1724-6442-A7E3-619188C5B8DF}" srcOrd="1" destOrd="0" parTransId="{000A9DD2-3BB4-3F46-8D5F-F533D41BA14C}" sibTransId="{A3413C4C-DD06-2540-9B5D-4852ED61B6C7}"/>
    <dgm:cxn modelId="{76511906-81E4-AE4D-8001-F7E6EC69320C}" type="presParOf" srcId="{F8BC5055-2453-9B43-8761-2C1920722B47}" destId="{1154EE8C-F399-9942-9035-E6761858A087}" srcOrd="0" destOrd="0" presId="urn:microsoft.com/office/officeart/2005/8/layout/pyramid2"/>
    <dgm:cxn modelId="{EDD66C9A-75C5-2548-A596-D82DC6225D72}" type="presParOf" srcId="{F8BC5055-2453-9B43-8761-2C1920722B47}" destId="{7887D9DC-DC8B-A645-A20C-4B3BA097473B}" srcOrd="1" destOrd="0" presId="urn:microsoft.com/office/officeart/2005/8/layout/pyramid2"/>
    <dgm:cxn modelId="{A0C45DFF-B54B-2743-A57A-ECDB203AC5FC}" type="presParOf" srcId="{7887D9DC-DC8B-A645-A20C-4B3BA097473B}" destId="{34BE45FF-F0ED-964A-B6B0-93D7F087391A}" srcOrd="0" destOrd="0" presId="urn:microsoft.com/office/officeart/2005/8/layout/pyramid2"/>
    <dgm:cxn modelId="{8F17BDE4-B107-A240-B53D-8710FD55AE59}" type="presParOf" srcId="{7887D9DC-DC8B-A645-A20C-4B3BA097473B}" destId="{F95B77C2-A509-D843-BEA6-7804D5CA3F45}" srcOrd="1" destOrd="0" presId="urn:microsoft.com/office/officeart/2005/8/layout/pyramid2"/>
    <dgm:cxn modelId="{21587F31-515C-6F40-B7A2-BE56A6E35BD1}" type="presParOf" srcId="{7887D9DC-DC8B-A645-A20C-4B3BA097473B}" destId="{98ABAF38-453C-7346-8786-A2ECF71C7AE2}" srcOrd="2" destOrd="0" presId="urn:microsoft.com/office/officeart/2005/8/layout/pyramid2"/>
    <dgm:cxn modelId="{364640BE-D548-B441-BED7-A9100BF5F2E3}" type="presParOf" srcId="{7887D9DC-DC8B-A645-A20C-4B3BA097473B}" destId="{20C9FB17-CF8C-FD4C-8A46-D453AE165E20}" srcOrd="3" destOrd="0" presId="urn:microsoft.com/office/officeart/2005/8/layout/pyramid2"/>
    <dgm:cxn modelId="{CEE54361-6C76-E343-AC79-D50A98CD9B28}" type="presParOf" srcId="{7887D9DC-DC8B-A645-A20C-4B3BA097473B}" destId="{BC461418-D271-0046-B112-97F0C805E317}" srcOrd="4" destOrd="0" presId="urn:microsoft.com/office/officeart/2005/8/layout/pyramid2"/>
    <dgm:cxn modelId="{6B404427-2036-304E-BE9C-DE189E72A1EE}" type="presParOf" srcId="{7887D9DC-DC8B-A645-A20C-4B3BA097473B}" destId="{571093F8-5103-6345-99D8-204D894CB89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4EE8C-F399-9942-9035-E6761858A087}">
      <dsp:nvSpPr>
        <dsp:cNvPr id="0" name=""/>
        <dsp:cNvSpPr/>
      </dsp:nvSpPr>
      <dsp:spPr>
        <a:xfrm>
          <a:off x="143700" y="0"/>
          <a:ext cx="4800600" cy="48006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BE45FF-F0ED-964A-B6B0-93D7F087391A}">
      <dsp:nvSpPr>
        <dsp:cNvPr id="0" name=""/>
        <dsp:cNvSpPr/>
      </dsp:nvSpPr>
      <dsp:spPr>
        <a:xfrm>
          <a:off x="2290043" y="482638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Reduce </a:t>
          </a:r>
          <a:r>
            <a:rPr lang="en-US" sz="2000" kern="1200" dirty="0" err="1" smtClean="0"/>
            <a:t>Ecm</a:t>
          </a:r>
          <a:r>
            <a:rPr lang="en-US" sz="2000" kern="1200" dirty="0" smtClean="0"/>
            <a:t> to 350 </a:t>
          </a:r>
          <a:r>
            <a:rPr lang="en-US" sz="2000" kern="1200" dirty="0" err="1" smtClean="0"/>
            <a:t>GeV</a:t>
          </a:r>
          <a:endParaRPr lang="en-US" sz="2000" kern="1200" dirty="0"/>
        </a:p>
      </dsp:txBody>
      <dsp:txXfrm>
        <a:off x="2345517" y="538112"/>
        <a:ext cx="3009442" cy="1025444"/>
      </dsp:txXfrm>
    </dsp:sp>
    <dsp:sp modelId="{98ABAF38-453C-7346-8786-A2ECF71C7AE2}">
      <dsp:nvSpPr>
        <dsp:cNvPr id="0" name=""/>
        <dsp:cNvSpPr/>
      </dsp:nvSpPr>
      <dsp:spPr>
        <a:xfrm>
          <a:off x="2290043" y="1761079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8 ~2% effects</a:t>
          </a:r>
          <a:endParaRPr lang="en-US" sz="2200" kern="1200" dirty="0"/>
        </a:p>
      </dsp:txBody>
      <dsp:txXfrm>
        <a:off x="2345517" y="1816553"/>
        <a:ext cx="3009442" cy="1025444"/>
      </dsp:txXfrm>
    </dsp:sp>
    <dsp:sp modelId="{BC461418-D271-0046-B112-97F0C805E317}">
      <dsp:nvSpPr>
        <dsp:cNvPr id="0" name=""/>
        <dsp:cNvSpPr/>
      </dsp:nvSpPr>
      <dsp:spPr>
        <a:xfrm>
          <a:off x="2290043" y="3039520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many (hundreds) ppm savings</a:t>
          </a:r>
          <a:endParaRPr lang="en-US" sz="2200" kern="1200" dirty="0"/>
        </a:p>
      </dsp:txBody>
      <dsp:txXfrm>
        <a:off x="2345517" y="3094994"/>
        <a:ext cx="3009442" cy="1025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4EE8C-F399-9942-9035-E6761858A087}">
      <dsp:nvSpPr>
        <dsp:cNvPr id="0" name=""/>
        <dsp:cNvSpPr/>
      </dsp:nvSpPr>
      <dsp:spPr>
        <a:xfrm>
          <a:off x="143700" y="0"/>
          <a:ext cx="4800600" cy="48006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BE45FF-F0ED-964A-B6B0-93D7F087391A}">
      <dsp:nvSpPr>
        <dsp:cNvPr id="0" name=""/>
        <dsp:cNvSpPr/>
      </dsp:nvSpPr>
      <dsp:spPr>
        <a:xfrm>
          <a:off x="2290043" y="482638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Reduce </a:t>
          </a:r>
          <a:r>
            <a:rPr lang="en-US" sz="2000" kern="1200" dirty="0" err="1" smtClean="0"/>
            <a:t>Ecm</a:t>
          </a:r>
          <a:r>
            <a:rPr lang="en-US" sz="2000" kern="1200" dirty="0" smtClean="0"/>
            <a:t> to 350 </a:t>
          </a:r>
          <a:r>
            <a:rPr lang="en-US" sz="2000" kern="1200" dirty="0" err="1" smtClean="0"/>
            <a:t>GeV</a:t>
          </a:r>
          <a:endParaRPr lang="en-US" sz="2000" kern="1200" dirty="0"/>
        </a:p>
      </dsp:txBody>
      <dsp:txXfrm>
        <a:off x="2345517" y="538112"/>
        <a:ext cx="3009442" cy="1025444"/>
      </dsp:txXfrm>
    </dsp:sp>
    <dsp:sp modelId="{98ABAF38-453C-7346-8786-A2ECF71C7AE2}">
      <dsp:nvSpPr>
        <dsp:cNvPr id="0" name=""/>
        <dsp:cNvSpPr/>
      </dsp:nvSpPr>
      <dsp:spPr>
        <a:xfrm>
          <a:off x="2290043" y="1761079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8 ~2% effects</a:t>
          </a:r>
          <a:endParaRPr lang="en-US" sz="2200" kern="1200" dirty="0"/>
        </a:p>
      </dsp:txBody>
      <dsp:txXfrm>
        <a:off x="2345517" y="1816553"/>
        <a:ext cx="3009442" cy="1025444"/>
      </dsp:txXfrm>
    </dsp:sp>
    <dsp:sp modelId="{BC461418-D271-0046-B112-97F0C805E317}">
      <dsp:nvSpPr>
        <dsp:cNvPr id="0" name=""/>
        <dsp:cNvSpPr/>
      </dsp:nvSpPr>
      <dsp:spPr>
        <a:xfrm>
          <a:off x="2290043" y="3039520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many (hundreds) ppm savings</a:t>
          </a:r>
          <a:endParaRPr lang="en-US" sz="2200" kern="1200" dirty="0"/>
        </a:p>
      </dsp:txBody>
      <dsp:txXfrm>
        <a:off x="2345517" y="3094994"/>
        <a:ext cx="3009442" cy="10254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4EE8C-F399-9942-9035-E6761858A087}">
      <dsp:nvSpPr>
        <dsp:cNvPr id="0" name=""/>
        <dsp:cNvSpPr/>
      </dsp:nvSpPr>
      <dsp:spPr>
        <a:xfrm>
          <a:off x="143700" y="0"/>
          <a:ext cx="4800600" cy="48006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BE45FF-F0ED-964A-B6B0-93D7F087391A}">
      <dsp:nvSpPr>
        <dsp:cNvPr id="0" name=""/>
        <dsp:cNvSpPr/>
      </dsp:nvSpPr>
      <dsp:spPr>
        <a:xfrm>
          <a:off x="2290043" y="482638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Reduce </a:t>
          </a:r>
          <a:r>
            <a:rPr lang="en-US" sz="2000" kern="1200" dirty="0" err="1" smtClean="0"/>
            <a:t>Ecm</a:t>
          </a:r>
          <a:r>
            <a:rPr lang="en-US" sz="2000" kern="1200" dirty="0" smtClean="0"/>
            <a:t> to 350 </a:t>
          </a:r>
          <a:r>
            <a:rPr lang="en-US" sz="2000" kern="1200" dirty="0" err="1" smtClean="0"/>
            <a:t>GeV</a:t>
          </a:r>
          <a:endParaRPr lang="en-US" sz="2000" kern="1200" dirty="0"/>
        </a:p>
      </dsp:txBody>
      <dsp:txXfrm>
        <a:off x="2345517" y="538112"/>
        <a:ext cx="3009442" cy="1025444"/>
      </dsp:txXfrm>
    </dsp:sp>
    <dsp:sp modelId="{98ABAF38-453C-7346-8786-A2ECF71C7AE2}">
      <dsp:nvSpPr>
        <dsp:cNvPr id="0" name=""/>
        <dsp:cNvSpPr/>
      </dsp:nvSpPr>
      <dsp:spPr>
        <a:xfrm>
          <a:off x="2290043" y="1761079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8 ~2% effects</a:t>
          </a:r>
          <a:endParaRPr lang="en-US" sz="2200" kern="1200" dirty="0"/>
        </a:p>
      </dsp:txBody>
      <dsp:txXfrm>
        <a:off x="2345517" y="1816553"/>
        <a:ext cx="3009442" cy="1025444"/>
      </dsp:txXfrm>
    </dsp:sp>
    <dsp:sp modelId="{BC461418-D271-0046-B112-97F0C805E317}">
      <dsp:nvSpPr>
        <dsp:cNvPr id="0" name=""/>
        <dsp:cNvSpPr/>
      </dsp:nvSpPr>
      <dsp:spPr>
        <a:xfrm>
          <a:off x="2290043" y="3039520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many (hundreds) ppm savings</a:t>
          </a:r>
          <a:endParaRPr lang="en-US" sz="2200" kern="1200" dirty="0"/>
        </a:p>
      </dsp:txBody>
      <dsp:txXfrm>
        <a:off x="2345517" y="3094994"/>
        <a:ext cx="3009442" cy="10254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4EE8C-F399-9942-9035-E6761858A087}">
      <dsp:nvSpPr>
        <dsp:cNvPr id="0" name=""/>
        <dsp:cNvSpPr/>
      </dsp:nvSpPr>
      <dsp:spPr>
        <a:xfrm>
          <a:off x="143700" y="0"/>
          <a:ext cx="4800600" cy="48006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BE45FF-F0ED-964A-B6B0-93D7F087391A}">
      <dsp:nvSpPr>
        <dsp:cNvPr id="0" name=""/>
        <dsp:cNvSpPr/>
      </dsp:nvSpPr>
      <dsp:spPr>
        <a:xfrm>
          <a:off x="2290043" y="482638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Reduce </a:t>
          </a:r>
          <a:r>
            <a:rPr lang="en-US" sz="2000" kern="1200" dirty="0" err="1" smtClean="0"/>
            <a:t>Ecm</a:t>
          </a:r>
          <a:r>
            <a:rPr lang="en-US" sz="2000" kern="1200" dirty="0" smtClean="0"/>
            <a:t> to 350 </a:t>
          </a:r>
          <a:r>
            <a:rPr lang="en-US" sz="2000" kern="1200" dirty="0" err="1" smtClean="0"/>
            <a:t>GeV</a:t>
          </a:r>
          <a:endParaRPr lang="en-US" sz="2000" kern="1200" dirty="0"/>
        </a:p>
      </dsp:txBody>
      <dsp:txXfrm>
        <a:off x="2345517" y="538112"/>
        <a:ext cx="3009442" cy="1025444"/>
      </dsp:txXfrm>
    </dsp:sp>
    <dsp:sp modelId="{98ABAF38-453C-7346-8786-A2ECF71C7AE2}">
      <dsp:nvSpPr>
        <dsp:cNvPr id="0" name=""/>
        <dsp:cNvSpPr/>
      </dsp:nvSpPr>
      <dsp:spPr>
        <a:xfrm>
          <a:off x="2290043" y="1761079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8 ~2% effects</a:t>
          </a:r>
          <a:endParaRPr lang="en-US" sz="2200" kern="1200" dirty="0"/>
        </a:p>
      </dsp:txBody>
      <dsp:txXfrm>
        <a:off x="2345517" y="1816553"/>
        <a:ext cx="3009442" cy="1025444"/>
      </dsp:txXfrm>
    </dsp:sp>
    <dsp:sp modelId="{BC461418-D271-0046-B112-97F0C805E317}">
      <dsp:nvSpPr>
        <dsp:cNvPr id="0" name=""/>
        <dsp:cNvSpPr/>
      </dsp:nvSpPr>
      <dsp:spPr>
        <a:xfrm>
          <a:off x="2290043" y="3039520"/>
          <a:ext cx="3120390" cy="11363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Find many (hundreds) ppm savings</a:t>
          </a:r>
          <a:endParaRPr lang="en-US" sz="2200" kern="1200" dirty="0"/>
        </a:p>
      </dsp:txBody>
      <dsp:txXfrm>
        <a:off x="2345517" y="3094994"/>
        <a:ext cx="3009442" cy="1025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07480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66718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03BB9F29-18B5-0848-AEFE-FE0898DE26CD}" type="slidenum"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1</a:t>
            </a:fld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enough work done on this subject since January (resources). More</a:t>
            </a:r>
            <a:r>
              <a:rPr lang="en-US" baseline="0" dirty="0" smtClean="0"/>
              <a:t> to be demonstrated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2936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22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03BB9F29-18B5-0848-AEFE-FE0898DE26CD}" type="slidenum"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2</a:t>
            </a:fld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03BB9F29-18B5-0848-AEFE-FE0898DE26CD}" type="slidenum"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3</a:t>
            </a:fld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03BB9F29-18B5-0848-AEFE-FE0898DE26CD}" type="slidenum"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4</a:t>
            </a:fld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Reduced</a:t>
            </a:r>
            <a:r>
              <a:rPr lang="en-US" baseline="0" dirty="0" smtClean="0"/>
              <a:t> bunch charge parameter set is still consistent with this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1512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351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21.jpeg"/><Relationship Id="rId6" Type="http://schemas.openxmlformats.org/officeDocument/2006/relationships/image" Target="../media/image10.png"/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jpe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6.jpeg"/><Relationship Id="rId6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6.jpeg"/><Relationship Id="rId6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png"/><Relationship Id="rId3" Type="http://schemas.openxmlformats.org/officeDocument/2006/relationships/image" Target="../media/image12.jpe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9.jpeg"/><Relationship Id="rId5" Type="http://schemas.openxmlformats.org/officeDocument/2006/relationships/image" Target="../media/image6.jpeg"/><Relationship Id="rId6" Type="http://schemas.openxmlformats.org/officeDocument/2006/relationships/image" Target="../media/image15.jpe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10.pn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jpe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pic>
        <p:nvPicPr>
          <p:cNvPr id="512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</p:spPr>
      </p:pic>
      <p:pic>
        <p:nvPicPr>
          <p:cNvPr id="512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pic>
        <p:nvPicPr>
          <p:cNvPr id="513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94CF92-BA92-2B4E-A22D-12F42BF6B8A7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00121C-3503-6545-BF35-73C9DEE8DDE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FE0ADA7-4CDE-5441-A8C6-2A15D16552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04D083C-3352-C045-8BA4-FFF13648BCA3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A44DF29-B740-1247-9C65-56DC99B99804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1FC5DB9-ED6A-6949-8D67-3304C16B74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301E8AA-9A61-AF46-AF59-C67786AEE48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D252BB3-9B72-6B43-B976-447D514A2211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C39A0CA-58FE-E848-80C7-B9930B8DB37C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D6630BC-9F59-8348-B655-AF1B9A7F8182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74C7F29-301A-BD4B-A077-263502ED8AC5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772BB9C-39C0-4748-BB4D-DB52FAA57AEE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BAW-2, SLAC, 19 January 2011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Ross Walker Yamamoto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BAW-2, SLAC, 19 January 2011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Ross Walker Yamamoto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Ross Walker Yamamoto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2FAEFB3-F552-49D1-8C7E-1FBE80CFF48F}" type="slidenum">
              <a:rPr lang="ja-JP" altLang="en-US" sz="1400" kern="120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Ross Walker Yamamoto</a:t>
            </a:r>
            <a:endParaRPr lang="en-US" altLang="ja-JP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BAW-2, SLAC, 19 January 2011</a:t>
            </a:r>
            <a:endParaRPr lang="en-GB" altLang="ja-JP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BAW-2, SLAC, 19 January 2011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Ross Walker Yamamoto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644058-136C-4F06-8995-32A99D51F5D1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BAW-2, SLAC, 19 January 2011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Ross Walker Yamamoto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126FD2D-0AB1-4480-BEB8-D58261C1907D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257800"/>
            <a:ext cx="1143000" cy="113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284559"/>
            <a:ext cx="1112520" cy="111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5181600"/>
            <a:ext cx="1066800" cy="1066800"/>
          </a:xfrm>
          <a:prstGeom prst="rect">
            <a:avLst/>
          </a:prstGeom>
        </p:spPr>
      </p:pic>
      <p:pic>
        <p:nvPicPr>
          <p:cNvPr id="17" name="Picture 10" descr="logo_transparent_b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66800" y="525780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theme" Target="../theme/theme10.xml"/><Relationship Id="rId2" Type="http://schemas.openxmlformats.org/officeDocument/2006/relationships/image" Target="../media/image15.jpeg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5.xml"/><Relationship Id="rId14" Type="http://schemas.openxmlformats.org/officeDocument/2006/relationships/theme" Target="../theme/theme11.xml"/><Relationship Id="rId15" Type="http://schemas.openxmlformats.org/officeDocument/2006/relationships/image" Target="../media/image21.jpeg"/><Relationship Id="rId1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4.png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6.jpe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6" Type="http://schemas.openxmlformats.org/officeDocument/2006/relationships/image" Target="../media/image11.png"/><Relationship Id="rId17" Type="http://schemas.openxmlformats.org/officeDocument/2006/relationships/image" Target="../media/image12.jpe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.xml"/><Relationship Id="rId12" Type="http://schemas.openxmlformats.org/officeDocument/2006/relationships/theme" Target="../theme/theme6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9.xml"/><Relationship Id="rId8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86.xml"/><Relationship Id="rId14" Type="http://schemas.openxmlformats.org/officeDocument/2006/relationships/theme" Target="../theme/theme7.xml"/><Relationship Id="rId15" Type="http://schemas.openxmlformats.org/officeDocument/2006/relationships/image" Target="../media/image13.png"/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9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2.xml"/><Relationship Id="rId14" Type="http://schemas.openxmlformats.org/officeDocument/2006/relationships/theme" Target="../theme/theme9.xml"/><Relationship Id="rId15" Type="http://schemas.openxmlformats.org/officeDocument/2006/relationships/image" Target="../media/image15.jpeg"/><Relationship Id="rId16" Type="http://schemas.openxmlformats.org/officeDocument/2006/relationships/image" Target="../media/image16.jpeg"/><Relationship Id="rId17" Type="http://schemas.openxmlformats.org/officeDocument/2006/relationships/image" Target="../media/image17.png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Ross Walker Yamamoto</a:t>
            </a:r>
            <a:endParaRPr lang="en-US" altLang="ja-JP"/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transition xmlns:p14="http://schemas.microsoft.com/office/powerpoint/2010/main">
    <p:fad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2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3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>
    <p:fade/>
  </p:transition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BAW-2, SLAC, 19 January 2011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Ross Walker Yamamoto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002624EA-7119-8F4F-A486-96AB983D9FC9}" type="slidenum">
              <a:rPr lang="en-US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5" r:id="rId1"/>
    <p:sldLayoutId id="2147484726" r:id="rId2"/>
    <p:sldLayoutId id="2147484727" r:id="rId3"/>
    <p:sldLayoutId id="2147484728" r:id="rId4"/>
    <p:sldLayoutId id="2147484729" r:id="rId5"/>
    <p:sldLayoutId id="2147484730" r:id="rId6"/>
    <p:sldLayoutId id="2147484731" r:id="rId7"/>
    <p:sldLayoutId id="2147484732" r:id="rId8"/>
    <p:sldLayoutId id="2147484733" r:id="rId9"/>
    <p:sldLayoutId id="2147484734" r:id="rId10"/>
    <p:sldLayoutId id="2147484735" r:id="rId11"/>
    <p:sldLayoutId id="2147484736" r:id="rId12"/>
    <p:sldLayoutId id="2147484737" r:id="rId13"/>
  </p:sldLayoutIdLst>
  <p:transition xmlns:p14="http://schemas.microsoft.com/office/powerpoint/2010/main">
    <p:fade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transition xmlns:p14="http://schemas.microsoft.com/office/powerpoint/2010/main">
    <p:fad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BAW-2, SLAC, 19 January 2011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Ross Walker Yamamoto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transition xmlns:p14="http://schemas.microsoft.com/office/powerpoint/2010/main">
    <p:fad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BAW-2, SLAC, 19 January 2011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Ross Walker Yamamoto</a:t>
            </a:r>
            <a:endParaRPr lang="en-US" b="1" kern="120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transition xmlns:p14="http://schemas.microsoft.com/office/powerpoint/2010/main">
    <p:fad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BAW-2, SLAC, 19 January 2011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Ross Walker Yamamoto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transition xmlns:p14="http://schemas.microsoft.com/office/powerpoint/2010/main">
    <p:fade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defTabSz="457200" rtl="0"/>
            <a:r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rtl="0"/>
            <a:r>
              <a:rPr lang="en-US" kern="1200" smtClean="0">
                <a:latin typeface="Arial"/>
                <a:ea typeface="Arial Unicode MS"/>
                <a:cs typeface="Arial Unicode MS"/>
              </a:rPr>
              <a:t>Ross Walker Yamamoto</a:t>
            </a:r>
            <a:endParaRPr lang="en-US" kern="120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rtl="0"/>
            <a:fld id="{C64E1E01-CFF9-374C-90C0-378C39CD55E6}" type="slidenum"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rtl="0"/>
              <a:t>‹#›</a:t>
            </a:fld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  <a:latin typeface="Arial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431C6D05-F43E-4F22-9B08-AFCB3708FFEA}" type="slidenum">
              <a:rPr lang="ja-JP" altLang="en-US" kern="1200">
                <a:solidFill>
                  <a:srgbClr val="000000"/>
                </a:solidFill>
              </a:rPr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000000"/>
              </a:solidFill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Ross Walker Yamamoto</a:t>
            </a:r>
            <a:endParaRPr lang="en-US" altLang="ja-JP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BAW-2, SLAC, 19 January 2011</a:t>
            </a:r>
            <a:endParaRPr lang="en-GB" altLang="ja-JP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95" r:id="rId2"/>
    <p:sldLayoutId id="2147484696" r:id="rId3"/>
  </p:sldLayoutIdLst>
  <p:transition xmlns:p14="http://schemas.microsoft.com/office/powerpoint/2010/main">
    <p:fade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6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BAW-2, SLAC, 19 January 2011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Ross Walker Yamamoto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9" r:id="rId2"/>
    <p:sldLayoutId id="2147484630" r:id="rId3"/>
    <p:sldLayoutId id="2147484631" r:id="rId4"/>
    <p:sldLayoutId id="2147484632" r:id="rId5"/>
    <p:sldLayoutId id="2147484633" r:id="rId6"/>
    <p:sldLayoutId id="2147484634" r:id="rId7"/>
    <p:sldLayoutId id="2147484635" r:id="rId8"/>
    <p:sldLayoutId id="2147484636" r:id="rId9"/>
    <p:sldLayoutId id="2147484637" r:id="rId10"/>
    <p:sldLayoutId id="2147484638" r:id="rId11"/>
    <p:sldLayoutId id="2147484639" r:id="rId12"/>
    <p:sldLayoutId id="2147484640" r:id="rId13"/>
  </p:sldLayoutIdLst>
  <p:transition xmlns:p14="http://schemas.microsoft.com/office/powerpoint/2010/main">
    <p:fade/>
  </p:transition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file:///C:\Users\mcrec\Documents\EDR\rebaseline\TLCC%202010\Reduced-Parameters_TLCC_draft-v2.docx!OLE_LINK5" TargetMode="External"/><Relationship Id="rId5" Type="http://schemas.openxmlformats.org/officeDocument/2006/relationships/image" Target="../media/image2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4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4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64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64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Themes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80436" y="1947330"/>
            <a:ext cx="1951566" cy="1174750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651250" y="1234009"/>
            <a:ext cx="4730749" cy="1418167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651249" y="265217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16083" y="4508500"/>
            <a:ext cx="2967566" cy="61383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Costing effort: 2011-2012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8045245" cy="4800600"/>
          </a:xfrm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en-US" sz="3200" b="0" i="1" u="sng" dirty="0" smtClean="0">
                <a:solidFill>
                  <a:srgbClr val="FF0000"/>
                </a:solidFill>
              </a:rPr>
              <a:t>TDR will reflect SCRF and CFS progress</a:t>
            </a:r>
          </a:p>
          <a:p>
            <a:pPr lvl="1"/>
            <a:r>
              <a:rPr lang="en-US" dirty="0" smtClean="0"/>
              <a:t>(beyond RDR 2007)</a:t>
            </a:r>
          </a:p>
          <a:p>
            <a:pPr lvl="1"/>
            <a:r>
              <a:rPr lang="en-US" dirty="0" smtClean="0"/>
              <a:t>Technical advancement (esp. R &amp; D)</a:t>
            </a:r>
          </a:p>
          <a:p>
            <a:pPr lvl="1"/>
            <a:r>
              <a:rPr lang="en-US" dirty="0" smtClean="0"/>
              <a:t>Project strategy (design, industrialization, siting)</a:t>
            </a:r>
          </a:p>
          <a:p>
            <a:pPr lvl="1"/>
            <a:r>
              <a:rPr lang="en-US" dirty="0" smtClean="0"/>
              <a:t>AND COST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Balance performance scope and accelerator system design against these cost drivers</a:t>
            </a:r>
            <a:endParaRPr lang="en-US" dirty="0" smtClean="0"/>
          </a:p>
          <a:p>
            <a:r>
              <a:rPr lang="en-US" dirty="0" smtClean="0"/>
              <a:t>Motivation for Cost – Containment</a:t>
            </a:r>
          </a:p>
          <a:p>
            <a:pPr lvl="1"/>
            <a:r>
              <a:rPr lang="en-US" dirty="0" smtClean="0"/>
              <a:t>Development of SCRF 2007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lvl="1"/>
            <a:r>
              <a:rPr lang="en-US" dirty="0" smtClean="0"/>
              <a:t>Siting 2010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698090" y="4660490"/>
            <a:ext cx="8003458" cy="1504336"/>
          </a:xfrm>
          <a:prstGeom prst="rect">
            <a:avLst/>
          </a:prstGeom>
          <a:noFill/>
          <a:ln w="1270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10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446" y="76200"/>
            <a:ext cx="8004132" cy="914400"/>
          </a:xfrm>
        </p:spPr>
        <p:txBody>
          <a:bodyPr/>
          <a:lstStyle/>
          <a:p>
            <a:r>
              <a:rPr lang="en-US" dirty="0" smtClean="0"/>
              <a:t>Cost Containment Estimated Impact: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8404"/>
            <a:ext cx="7772400" cy="4800600"/>
          </a:xfrm>
        </p:spPr>
        <p:txBody>
          <a:bodyPr/>
          <a:lstStyle/>
          <a:p>
            <a:r>
              <a:rPr lang="en-US" dirty="0" smtClean="0"/>
              <a:t>RDR ML Technical Cost:</a:t>
            </a:r>
          </a:p>
          <a:p>
            <a:pPr lvl="1"/>
            <a:r>
              <a:rPr lang="en-US" dirty="0" smtClean="0"/>
              <a:t>2/3 cold SCRF</a:t>
            </a:r>
          </a:p>
          <a:p>
            <a:pPr lvl="1"/>
            <a:r>
              <a:rPr lang="en-US" dirty="0" smtClean="0"/>
              <a:t>1/3 Modulator/infrastructure, Klystron, Power Distribution</a:t>
            </a:r>
          </a:p>
          <a:p>
            <a:pPr lvl="2"/>
            <a:r>
              <a:rPr lang="en-US" dirty="0" smtClean="0"/>
              <a:t>½ Modulator</a:t>
            </a:r>
          </a:p>
          <a:p>
            <a:pPr lvl="2"/>
            <a:r>
              <a:rPr lang="en-US" dirty="0" smtClean="0"/>
              <a:t>¼ Klystron</a:t>
            </a:r>
          </a:p>
          <a:p>
            <a:pPr lvl="2"/>
            <a:r>
              <a:rPr lang="en-US" dirty="0" smtClean="0"/>
              <a:t>¼ PDS</a:t>
            </a:r>
          </a:p>
          <a:p>
            <a:r>
              <a:rPr lang="en-US" dirty="0" smtClean="0"/>
              <a:t>Half-Power ~ 16% ML technical reduction</a:t>
            </a:r>
          </a:p>
          <a:p>
            <a:r>
              <a:rPr lang="en-US" dirty="0" smtClean="0"/>
              <a:t>Could </a:t>
            </a:r>
            <a:r>
              <a:rPr lang="en-US" dirty="0" smtClean="0"/>
              <a:t>offset up to </a:t>
            </a:r>
            <a:r>
              <a:rPr lang="en-US" dirty="0" smtClean="0"/>
              <a:t>~25% cold SCRF ‘increase’</a:t>
            </a:r>
          </a:p>
          <a:p>
            <a:r>
              <a:rPr lang="en-US" dirty="0" smtClean="0"/>
              <a:t>TDR cost breakdown will differ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2011</a:t>
            </a: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Proposal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467" y="1439332"/>
            <a:ext cx="7772400" cy="48006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A </a:t>
            </a:r>
            <a:r>
              <a:rPr lang="en-US" sz="2000" dirty="0" smtClean="0"/>
              <a:t>reduction </a:t>
            </a:r>
            <a:r>
              <a:rPr lang="en-US" sz="2000" dirty="0"/>
              <a:t>in Main Linac beam current, and therefor beam power, and an associated reduction in the number of klystrons, modulators and power supplies (primary cost saving).</a:t>
            </a:r>
          </a:p>
          <a:p>
            <a:pPr lvl="1"/>
            <a:r>
              <a:rPr lang="en-US" sz="1800" dirty="0"/>
              <a:t>Key conventional facilities support for the full RDR RF power will be installed upfront during construction, in support of future possible upgrade to higher bunch numbers (risk mitigation)</a:t>
            </a:r>
            <a:r>
              <a:rPr lang="en-US" sz="1800" dirty="0" smtClean="0"/>
              <a:t>.</a:t>
            </a:r>
          </a:p>
          <a:p>
            <a:pPr lvl="1"/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 corresponding reduction in the circumference of the damping rings from 6476 m to 3238 m (i.e. 50%), while maintaining the DR current approximately constant. This includes the associated reduction in DR RF power by approximately 50% (primary cost saving)</a:t>
            </a:r>
            <a:r>
              <a:rPr lang="en-US" sz="2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 dirty="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 rot="20186161">
            <a:off x="6299200" y="5300134"/>
            <a:ext cx="2622107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Primary Cost Scope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637656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Proposal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sz="2000" dirty="0" smtClean="0"/>
              <a:t>The reduction in current will be achieved by reducing number </a:t>
            </a:r>
            <a:r>
              <a:rPr lang="en-US" sz="2000" dirty="0"/>
              <a:t>of bunches per pulse (</a:t>
            </a:r>
            <a:r>
              <a:rPr lang="en-US" sz="2000" dirty="0" err="1"/>
              <a:t>n</a:t>
            </a:r>
            <a:r>
              <a:rPr lang="en-US" sz="2000" baseline="-25000" dirty="0" err="1"/>
              <a:t>b</a:t>
            </a:r>
            <a:r>
              <a:rPr lang="en-US" sz="2000" dirty="0"/>
              <a:t>) by a factor of two from 2625 to 1312</a:t>
            </a:r>
            <a:r>
              <a:rPr lang="en-US" sz="2000" dirty="0" smtClean="0"/>
              <a:t>.</a:t>
            </a:r>
          </a:p>
          <a:p>
            <a:pPr marL="914400" lvl="1" indent="-514350"/>
            <a:r>
              <a:rPr lang="en-US" sz="2000" dirty="0" smtClean="0"/>
              <a:t>increasing the linac bunch spacing</a:t>
            </a:r>
            <a:endParaRPr lang="en-US" sz="2000" dirty="0"/>
          </a:p>
          <a:p>
            <a:pPr marL="514350" lvl="0" indent="-514350">
              <a:buFont typeface="+mj-lt"/>
              <a:buAutoNum type="arabicPeriod" startAt="3"/>
            </a:pPr>
            <a:endParaRPr lang="en-US" sz="2000" dirty="0"/>
          </a:p>
          <a:p>
            <a:pPr marL="514350" lvl="0" indent="-514350">
              <a:buFont typeface="+mj-lt"/>
              <a:buAutoNum type="arabicPeriod" startAt="3"/>
            </a:pPr>
            <a:r>
              <a:rPr lang="en-US" sz="2000" dirty="0"/>
              <a:t>An increase in the DR tunnel diameter to accommodate the possibility of installing a third damping ring (second positron damping ring) at some later date, if required  (risk mitigation).</a:t>
            </a:r>
          </a:p>
          <a:p>
            <a:pPr marL="514350" lvl="0" indent="-514350">
              <a:buFont typeface="+mj-lt"/>
              <a:buAutoNum type="arabicPeriod" startAt="3"/>
            </a:pPr>
            <a:endParaRPr lang="en-US" sz="2000" dirty="0"/>
          </a:p>
          <a:p>
            <a:pPr marL="514350" lvl="0" indent="-514350">
              <a:buFont typeface="+mj-lt"/>
              <a:buAutoNum type="arabicPeriod" startAt="3"/>
            </a:pPr>
            <a:r>
              <a:rPr lang="en-US" sz="2000" dirty="0"/>
              <a:t>Adoption of stronger focusing at the interaction point (enhanced beam-beam) – including the possibility of travelling focus – to provide the required luminosity (maintaining performance at higher risk). </a:t>
            </a:r>
          </a:p>
          <a:p>
            <a:pPr marL="514350" indent="-514350">
              <a:buFont typeface="+mj-lt"/>
              <a:buAutoNum type="arabicPeriod" startAt="3"/>
            </a:pPr>
            <a:endParaRPr lang="en-US" sz="2000" dirty="0"/>
          </a:p>
          <a:p>
            <a:pPr marL="514350" indent="-514350">
              <a:buFont typeface="+mj-lt"/>
              <a:buAutoNum type="arabicPeriod" startAt="3"/>
            </a:pP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814521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Power 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76695191"/>
              </p:ext>
            </p:extLst>
          </p:nvPr>
        </p:nvGraphicFramePr>
        <p:xfrm>
          <a:off x="354070" y="1115721"/>
          <a:ext cx="5579226" cy="5359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93407"/>
                <a:gridCol w="656881"/>
                <a:gridCol w="1477237"/>
                <a:gridCol w="14517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RDR (nom.)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TLCC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endParaRPr lang="en-US" baseline="-2500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Rep. rate</a:t>
                      </a:r>
                      <a:endParaRPr lang="en-US" baseline="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bunch</a:t>
                      </a:r>
                      <a:endParaRPr lang="en-US" baseline="-2500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nC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Bunches/pulse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2625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LINAC</a:t>
                      </a:r>
                      <a:r>
                        <a:rPr lang="en-US" baseline="0" dirty="0" smtClean="0"/>
                        <a:t> RF parameters:</a:t>
                      </a:r>
                      <a:endParaRPr lang="en-US" dirty="0"/>
                    </a:p>
                  </a:txBody>
                  <a:tcPr marL="64056" marR="6405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RF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pulse length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ms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1.6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KCS: 	1.6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DRFS: 	2.2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Beam current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mA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KCS: 	6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DRFS: 	4.5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Damping</a:t>
                      </a:r>
                      <a:r>
                        <a:rPr lang="en-US" baseline="0" dirty="0" smtClean="0"/>
                        <a:t> Ring: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Circumference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6476*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3238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Avg. Current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390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Damping time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RF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power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3.97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1.76</a:t>
                      </a:r>
                    </a:p>
                  </a:txBody>
                  <a:tcPr marL="64056" marR="64056"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17635" y="1115720"/>
            <a:ext cx="2739171" cy="5110855"/>
          </a:xfrm>
        </p:spPr>
        <p:txBody>
          <a:bodyPr/>
          <a:lstStyle/>
          <a:p>
            <a:r>
              <a:rPr lang="en-US" sz="2000" dirty="0" smtClean="0"/>
              <a:t>Focus on 500 GeV centre-of-mass</a:t>
            </a:r>
          </a:p>
          <a:p>
            <a:pPr lvl="1"/>
            <a:r>
              <a:rPr lang="en-US" sz="1600" dirty="0" smtClean="0"/>
              <a:t>Low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cm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err="1" smtClean="0">
                <a:sym typeface="Wingdings" pitchFamily="2" charset="2"/>
              </a:rPr>
              <a:t>cf</a:t>
            </a:r>
            <a:r>
              <a:rPr lang="en-US" sz="1600" dirty="0" smtClean="0">
                <a:sym typeface="Wingdings" pitchFamily="2" charset="2"/>
              </a:rPr>
              <a:t> ‘Positron Source Relocation’</a:t>
            </a:r>
            <a:endParaRPr lang="en-US" sz="2000" dirty="0"/>
          </a:p>
          <a:p>
            <a:r>
              <a:rPr lang="en-US" sz="2000" dirty="0" smtClean="0"/>
              <a:t>Different parameters for DRFS and KCS(RDR T.O.).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2x3.2km DR with reduced bunch number (@5Hz)</a:t>
            </a:r>
            <a:endParaRPr lang="en-US" sz="20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14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639749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RDR / SB2009: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27039" y="1078779"/>
            <a:ext cx="8082419" cy="5130910"/>
          </a:xfrm>
        </p:spPr>
        <p:txBody>
          <a:bodyPr/>
          <a:lstStyle/>
          <a:p>
            <a:r>
              <a:rPr lang="en-US" dirty="0" smtClean="0"/>
              <a:t>Gradient Spread (BAW 1)</a:t>
            </a:r>
          </a:p>
          <a:p>
            <a:pPr lvl="1"/>
            <a:r>
              <a:rPr lang="en-US" dirty="0" smtClean="0"/>
              <a:t>RDR design: fixed 31.5 MV/m</a:t>
            </a:r>
          </a:p>
          <a:p>
            <a:pPr lvl="1"/>
            <a:r>
              <a:rPr lang="en-US" dirty="0" smtClean="0"/>
              <a:t>TDR baseline: 31.5 </a:t>
            </a:r>
            <a:r>
              <a:rPr lang="en-US" dirty="0" err="1" smtClean="0"/>
              <a:t>avg</a:t>
            </a:r>
            <a:r>
              <a:rPr lang="en-US" dirty="0" smtClean="0"/>
              <a:t> +/- 20%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Penalty: Increased HLRF overhead (10 - 15%)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(offset by decreased cavity cost; model dependent)</a:t>
            </a:r>
          </a:p>
          <a:p>
            <a:r>
              <a:rPr lang="en-US" dirty="0" smtClean="0"/>
              <a:t>Single Tunnel (BAW 1)</a:t>
            </a:r>
          </a:p>
          <a:p>
            <a:pPr lvl="1"/>
            <a:r>
              <a:rPr lang="en-US" dirty="0" smtClean="0"/>
              <a:t>Facilitate siting through flexible HLRF technology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Penalty: different criteria for CFS / </a:t>
            </a:r>
            <a:r>
              <a:rPr lang="en-US" dirty="0" err="1" smtClean="0">
                <a:solidFill>
                  <a:srgbClr val="FF0000"/>
                </a:solidFill>
              </a:rPr>
              <a:t>Cryo</a:t>
            </a:r>
            <a:r>
              <a:rPr lang="en-US" dirty="0" smtClean="0">
                <a:solidFill>
                  <a:srgbClr val="FF0000"/>
                </a:solidFill>
              </a:rPr>
              <a:t> design</a:t>
            </a:r>
          </a:p>
          <a:p>
            <a:r>
              <a:rPr lang="en-US" dirty="0" smtClean="0"/>
              <a:t>Restoration of full beam parameters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Penalty: Identify and reserve space / support equipment needs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15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HLRF – two technical options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options subject to R &amp; D; Both to be (hopefully) included in TDR</a:t>
            </a:r>
          </a:p>
          <a:p>
            <a:r>
              <a:rPr lang="en-US" dirty="0" smtClean="0"/>
              <a:t>Different optimum bunch parameters</a:t>
            </a:r>
          </a:p>
          <a:p>
            <a:pPr lvl="1"/>
            <a:r>
              <a:rPr lang="en-US" dirty="0" smtClean="0"/>
              <a:t>Both have reduced plug–to-beam 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16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825500" y="3578367"/>
          <a:ext cx="9144000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8" name="Document" r:id="rId4" imgW="5419374" imgH="1558571" progId="Word.Document.12">
                  <p:link updateAutomatic="1"/>
                </p:oleObj>
              </mc:Choice>
              <mc:Fallback>
                <p:oleObj name="Document" r:id="rId4" imgW="5419374" imgH="1558571" progId="Word.Document.12">
                  <p:link updateAutomatic="1"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3578367"/>
                        <a:ext cx="9144000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Damping</a:t>
            </a:r>
            <a:r>
              <a:rPr lang="en-US" baseline="0" dirty="0" smtClean="0"/>
              <a:t>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(Susanna, Mark and Junji)</a:t>
            </a:r>
          </a:p>
          <a:p>
            <a:pPr>
              <a:buNone/>
            </a:pPr>
            <a:r>
              <a:rPr lang="en-US" sz="2400" dirty="0" smtClean="0"/>
              <a:t>Reduce Circumference 2x:</a:t>
            </a:r>
          </a:p>
          <a:p>
            <a:r>
              <a:rPr lang="en-US" sz="2400" dirty="0" smtClean="0"/>
              <a:t>Design of 3.2 km DR </a:t>
            </a:r>
          </a:p>
          <a:p>
            <a:r>
              <a:rPr lang="en-US" sz="2400" dirty="0" smtClean="0"/>
              <a:t>(including component counts, cost savings and upgrade path configurations with 2 and 3 rings)</a:t>
            </a:r>
          </a:p>
          <a:p>
            <a:pPr>
              <a:buNone/>
            </a:pPr>
            <a:r>
              <a:rPr lang="en-US" sz="2400" dirty="0" smtClean="0"/>
              <a:t>Evaluate e+ instability thresholds for </a:t>
            </a:r>
          </a:p>
          <a:p>
            <a:r>
              <a:rPr lang="en-US" sz="2400" i="1" dirty="0" smtClean="0"/>
              <a:t>increasing the number of bunches at a later stage</a:t>
            </a:r>
            <a:endParaRPr lang="en-US" sz="2400" dirty="0" smtClean="0"/>
          </a:p>
          <a:p>
            <a:r>
              <a:rPr lang="en-US" sz="2400" dirty="0" smtClean="0"/>
              <a:t>Electron cloud issues at 1312 and 2625 bunches</a:t>
            </a:r>
          </a:p>
          <a:p>
            <a:endParaRPr lang="en-US" sz="2400" dirty="0" smtClean="0"/>
          </a:p>
          <a:p>
            <a:r>
              <a:rPr lang="en-US" sz="2400" dirty="0" smtClean="0"/>
              <a:t>DR cost ~ 10% RDR (1/3 CFS)</a:t>
            </a:r>
          </a:p>
          <a:p>
            <a:pPr lvl="1"/>
            <a:r>
              <a:rPr lang="en-US" sz="2000" dirty="0" smtClean="0"/>
              <a:t>Technical cost does not scale </a:t>
            </a:r>
            <a:r>
              <a:rPr lang="en-US" sz="2000" dirty="0" smtClean="0">
                <a:sym typeface="Wingdings" pitchFamily="2" charset="2"/>
              </a:rPr>
              <a:t> some component counts are fixed</a:t>
            </a:r>
            <a:r>
              <a:rPr lang="en-US" sz="20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17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6417"/>
            <a:ext cx="7022768" cy="5384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50% reduction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beam</a:t>
            </a:r>
            <a:r>
              <a:rPr lang="en-US" dirty="0" smtClean="0"/>
              <a:t> ⇒ ×2 </a:t>
            </a:r>
            <a:r>
              <a:rPr lang="en-US" i="1" dirty="0" smtClean="0">
                <a:latin typeface="Times New Roman"/>
                <a:cs typeface="Times New Roman"/>
              </a:rPr>
              <a:t>L</a:t>
            </a:r>
            <a:r>
              <a:rPr lang="en-US" dirty="0" smtClean="0"/>
              <a:t> recovery via enhanced beam-beam (BDS)</a:t>
            </a:r>
          </a:p>
          <a:p>
            <a:pPr lvl="1"/>
            <a:r>
              <a:rPr lang="en-US" dirty="0" smtClean="0"/>
              <a:t>stronger focusing (tighter tolerances, see below)</a:t>
            </a:r>
          </a:p>
          <a:p>
            <a:pPr lvl="1"/>
            <a:r>
              <a:rPr lang="en-US" dirty="0" smtClean="0"/>
              <a:t>higher disruption / </a:t>
            </a:r>
            <a:r>
              <a:rPr lang="en-US" dirty="0" err="1" smtClean="0"/>
              <a:t>beamstrahlung</a:t>
            </a:r>
            <a:r>
              <a:rPr lang="en-US" dirty="0" smtClean="0"/>
              <a:t> etc.</a:t>
            </a:r>
          </a:p>
          <a:p>
            <a:pPr lvl="1"/>
            <a:r>
              <a:rPr lang="en-US" dirty="0" smtClean="0"/>
              <a:t>travelling focus</a:t>
            </a:r>
          </a:p>
          <a:p>
            <a:pPr lvl="1"/>
            <a:r>
              <a:rPr lang="en-US" dirty="0" smtClean="0"/>
              <a:t>Collimation depth issues</a:t>
            </a:r>
          </a:p>
          <a:p>
            <a:pPr lvl="1"/>
            <a:r>
              <a:rPr lang="en-US" dirty="0" smtClean="0"/>
              <a:t>Modular FD concept (for low </a:t>
            </a:r>
            <a:r>
              <a:rPr lang="en-US" dirty="0" err="1" smtClean="0"/>
              <a:t>Ecm</a:t>
            </a:r>
            <a:r>
              <a:rPr lang="en-US" dirty="0" smtClean="0"/>
              <a:t> running)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Cost neutral</a:t>
            </a:r>
          </a:p>
          <a:p>
            <a:pPr lvl="1"/>
            <a:r>
              <a:rPr lang="en-US" dirty="0" smtClean="0"/>
              <a:t>travelling focus hardware has negligible cost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Concern with operational aspects and tighter tolerances</a:t>
            </a:r>
          </a:p>
          <a:p>
            <a:pPr lvl="1"/>
            <a:r>
              <a:rPr lang="en-US" dirty="0" smtClean="0"/>
              <a:t>Collision (luminosity) stability</a:t>
            </a:r>
          </a:p>
          <a:p>
            <a:pPr lvl="1"/>
            <a:r>
              <a:rPr lang="en-US" dirty="0" smtClean="0"/>
              <a:t>more demands on beam-beam feedback</a:t>
            </a:r>
          </a:p>
          <a:p>
            <a:pPr lvl="1"/>
            <a:r>
              <a:rPr lang="en-US" dirty="0" smtClean="0"/>
              <a:t>Emittance preservation in RTML, ML and BDS</a:t>
            </a:r>
          </a:p>
          <a:p>
            <a:pPr lvl="1"/>
            <a:r>
              <a:rPr lang="en-US" dirty="0" smtClean="0"/>
              <a:t>Overall tuning strategies and </a:t>
            </a:r>
            <a:r>
              <a:rPr lang="en-US" i="1" dirty="0" smtClean="0"/>
              <a:t>integrated</a:t>
            </a:r>
            <a:r>
              <a:rPr lang="en-US" dirty="0" smtClean="0"/>
              <a:t> luminosity performance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18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85585" y="1287805"/>
            <a:ext cx="2363725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 higher risk scenario?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6146" y="2399196"/>
            <a:ext cx="2346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Note reduced average beam power reduces risk in many subsystems</a:t>
            </a:r>
            <a:endParaRPr lang="en-US" sz="18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@ 500 </a:t>
            </a:r>
            <a:r>
              <a:rPr lang="en-US" dirty="0" err="1"/>
              <a:t>GeV</a:t>
            </a:r>
            <a:r>
              <a:rPr lang="en-US" dirty="0"/>
              <a:t> cm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925" y="1071701"/>
            <a:ext cx="7772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TF parameter set is self consistent with 2×10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based on ‘built-in’ TF model in GUINEA PIG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Advanced studies have only now just started.</a:t>
            </a:r>
          </a:p>
          <a:p>
            <a:pPr lvl="1"/>
            <a:r>
              <a:rPr lang="en-US" dirty="0" smtClean="0"/>
              <a:t>Understanding how to generate the crab-waist</a:t>
            </a:r>
          </a:p>
          <a:p>
            <a:pPr lvl="1"/>
            <a:r>
              <a:rPr lang="en-US" dirty="0" smtClean="0"/>
              <a:t>Understanding what the realistic impact of this is</a:t>
            </a:r>
          </a:p>
          <a:p>
            <a:pPr lvl="1"/>
            <a:r>
              <a:rPr lang="en-US" dirty="0" smtClean="0"/>
              <a:t>Closer look at tolerances etc.</a:t>
            </a:r>
          </a:p>
          <a:p>
            <a:endParaRPr lang="en-US" dirty="0"/>
          </a:p>
          <a:p>
            <a:r>
              <a:rPr lang="en-US" dirty="0" smtClean="0"/>
              <a:t>Achieving and </a:t>
            </a:r>
            <a:r>
              <a:rPr lang="en-US" dirty="0" err="1" smtClean="0"/>
              <a:t>stabilising</a:t>
            </a:r>
            <a:r>
              <a:rPr lang="en-US" dirty="0" smtClean="0"/>
              <a:t> this </a:t>
            </a:r>
            <a:r>
              <a:rPr lang="en-US" dirty="0"/>
              <a:t>2×10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 under this regime will be very challenging</a:t>
            </a:r>
          </a:p>
          <a:p>
            <a:pPr lvl="1"/>
            <a:r>
              <a:rPr lang="en-US" dirty="0" smtClean="0"/>
              <a:t>Top ~30% of the luminosity ‘risky’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19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 rot="20046010">
            <a:off x="7314429" y="3407901"/>
            <a:ext cx="167504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started late </a:t>
            </a:r>
            <a:r>
              <a:rPr lang="en-US" sz="1800" dirty="0" smtClean="0">
                <a:sym typeface="Wingdings"/>
              </a:rPr>
              <a:t>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17583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Themes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984252" y="5122318"/>
            <a:ext cx="2442631" cy="952508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kern="12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Potential Physics Impact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651249" y="265217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16083" y="4508500"/>
            <a:ext cx="2967566" cy="61383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3163358" y="3959226"/>
            <a:ext cx="1397000" cy="1331382"/>
          </a:xfrm>
          <a:prstGeom prst="straightConnector1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405717" y="4889501"/>
            <a:ext cx="2510366" cy="582082"/>
          </a:xfrm>
          <a:prstGeom prst="straightConnector1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80436" y="1947330"/>
            <a:ext cx="1951566" cy="1174750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651250" y="1234009"/>
            <a:ext cx="4730749" cy="1418167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@ 500 </a:t>
            </a:r>
            <a:r>
              <a:rPr lang="en-US" dirty="0" err="1" smtClean="0"/>
              <a:t>GeV</a:t>
            </a:r>
            <a:r>
              <a:rPr lang="en-US" dirty="0" smtClean="0"/>
              <a:t> 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67" y="1323375"/>
            <a:ext cx="7772400" cy="4800600"/>
          </a:xfrm>
        </p:spPr>
        <p:txBody>
          <a:bodyPr/>
          <a:lstStyle/>
          <a:p>
            <a:r>
              <a:rPr lang="en-US" dirty="0" smtClean="0"/>
              <a:t>RDR			2</a:t>
            </a:r>
            <a:r>
              <a:rPr lang="en-US" dirty="0"/>
              <a:t>×10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	</a:t>
            </a:r>
          </a:p>
          <a:p>
            <a:endParaRPr lang="en-US" dirty="0"/>
          </a:p>
          <a:p>
            <a:r>
              <a:rPr lang="en-US" dirty="0" smtClean="0"/>
              <a:t>50%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beam</a:t>
            </a:r>
            <a:r>
              <a:rPr lang="en-US" dirty="0" smtClean="0"/>
              <a:t>		1×</a:t>
            </a:r>
            <a:r>
              <a:rPr lang="en-US" dirty="0"/>
              <a:t>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High Disruption	1.5×</a:t>
            </a:r>
            <a:r>
              <a:rPr lang="en-US" dirty="0"/>
              <a:t>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Travelling Focus	1.5-2.0×</a:t>
            </a:r>
            <a:r>
              <a:rPr lang="en-US" dirty="0"/>
              <a:t>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(Alt. Low-Q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2.0×10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34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cm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-2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s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-1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20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7422101" y="1643649"/>
            <a:ext cx="0" cy="100682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94759" y="1890310"/>
            <a:ext cx="186681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400-550  ILCU</a:t>
            </a:r>
            <a:endParaRPr lang="en-US" sz="20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077177" y="2620226"/>
            <a:ext cx="771713" cy="160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>
            <a:off x="7084880" y="1615226"/>
            <a:ext cx="771713" cy="160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953670"/>
      </p:ext>
    </p:extLst>
  </p:cSld>
  <p:clrMapOvr>
    <a:masterClrMapping/>
  </p:clrMapOvr>
  <p:transition xmlns:p14="http://schemas.microsoft.com/office/powerpoint/2010/main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614017" cy="914400"/>
          </a:xfrm>
        </p:spPr>
        <p:txBody>
          <a:bodyPr/>
          <a:lstStyle/>
          <a:p>
            <a:r>
              <a:rPr lang="en-US" sz="2800" dirty="0" smtClean="0"/>
              <a:t>Bunch number “restoration”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042" y="1159905"/>
            <a:ext cx="7772400" cy="51379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Important to discuss scenarios for increasing the bunch number 1300→2600</a:t>
            </a:r>
          </a:p>
          <a:p>
            <a:pPr lvl="1"/>
            <a:r>
              <a:rPr lang="en-US" dirty="0" smtClean="0"/>
              <a:t>At some later date, after initial construction.</a:t>
            </a:r>
          </a:p>
          <a:p>
            <a:endParaRPr lang="en-US" dirty="0"/>
          </a:p>
          <a:p>
            <a:r>
              <a:rPr lang="en-US" dirty="0" smtClean="0"/>
              <a:t>Damping Ring: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3.2km ring for positrons → </a:t>
            </a:r>
            <a:r>
              <a:rPr lang="en-US" dirty="0" smtClean="0">
                <a:solidFill>
                  <a:srgbClr val="0000FF"/>
                </a:solidFill>
              </a:rPr>
              <a:t>no parameter changes</a:t>
            </a:r>
          </a:p>
          <a:p>
            <a:pPr lvl="1"/>
            <a:r>
              <a:rPr lang="en-US" dirty="0" smtClean="0"/>
              <a:t>2625 bunches in single (existing) electron ring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780 mA avg. current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4.84 MW power</a:t>
            </a:r>
          </a:p>
          <a:p>
            <a:pPr lvl="1"/>
            <a:r>
              <a:rPr lang="en-US" dirty="0" smtClean="0"/>
              <a:t>Tunnel/alcoves spec’d for 3 stacked rings.</a:t>
            </a:r>
          </a:p>
          <a:p>
            <a:pPr lvl="1"/>
            <a:endParaRPr lang="en-US" dirty="0"/>
          </a:p>
          <a:p>
            <a:r>
              <a:rPr lang="en-US" dirty="0" smtClean="0"/>
              <a:t>HLRF</a:t>
            </a:r>
          </a:p>
          <a:p>
            <a:pPr lvl="1"/>
            <a:r>
              <a:rPr lang="en-US" dirty="0" smtClean="0"/>
              <a:t>Add klystrons/modulators/power supplies</a:t>
            </a:r>
          </a:p>
          <a:p>
            <a:pPr lvl="1"/>
            <a:r>
              <a:rPr lang="en-US" dirty="0" smtClean="0"/>
              <a:t>Scenarios for CFS support</a:t>
            </a:r>
          </a:p>
          <a:p>
            <a:pPr lvl="2"/>
            <a:r>
              <a:rPr lang="en-US" dirty="0" smtClean="0"/>
              <a:t>what must we invest in up-front to support this</a:t>
            </a:r>
          </a:p>
          <a:p>
            <a:pPr lvl="2"/>
            <a:endParaRPr lang="en-US" dirty="0"/>
          </a:p>
          <a:p>
            <a:r>
              <a:rPr lang="en-US" dirty="0" smtClean="0"/>
              <a:t>Complete studies left for TDP-2</a:t>
            </a:r>
          </a:p>
          <a:p>
            <a:pPr lvl="1"/>
            <a:r>
              <a:rPr lang="en-US" dirty="0" smtClean="0"/>
              <a:t>but qualitatively, scenarios need to be discussed at BAW-2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0817756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 / -  Reduced 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Pro’s:</a:t>
            </a:r>
          </a:p>
          <a:p>
            <a:pPr lvl="1"/>
            <a:r>
              <a:rPr lang="en-US" dirty="0" smtClean="0"/>
              <a:t>Largest </a:t>
            </a:r>
            <a:r>
              <a:rPr lang="en-US" i="1" dirty="0" smtClean="0"/>
              <a:t>single-item</a:t>
            </a:r>
            <a:r>
              <a:rPr lang="en-US" dirty="0" smtClean="0"/>
              <a:t> cost impact</a:t>
            </a:r>
          </a:p>
          <a:p>
            <a:pPr lvl="1"/>
            <a:r>
              <a:rPr lang="en-US" dirty="0" smtClean="0"/>
              <a:t>Minimum technical risk for the change itself</a:t>
            </a:r>
          </a:p>
          <a:p>
            <a:pPr lvl="1"/>
            <a:r>
              <a:rPr lang="en-US" dirty="0" smtClean="0"/>
              <a:t>Manageable restoration path</a:t>
            </a:r>
          </a:p>
          <a:p>
            <a:pPr lvl="2"/>
            <a:r>
              <a:rPr lang="en-US" dirty="0" smtClean="0"/>
              <a:t>KCS, DRFS, DR</a:t>
            </a:r>
          </a:p>
          <a:p>
            <a:r>
              <a:rPr lang="en-US" dirty="0" smtClean="0"/>
              <a:t>Con’s:</a:t>
            </a:r>
          </a:p>
          <a:p>
            <a:pPr lvl="1"/>
            <a:r>
              <a:rPr lang="en-US" dirty="0" smtClean="0"/>
              <a:t>Luminosity reduction to be compensated in BDS</a:t>
            </a:r>
          </a:p>
          <a:p>
            <a:pPr lvl="1"/>
            <a:r>
              <a:rPr lang="en-US" dirty="0" smtClean="0"/>
              <a:t>Reduced ML efficiency</a:t>
            </a:r>
          </a:p>
          <a:p>
            <a:pPr lvl="1"/>
            <a:r>
              <a:rPr lang="en-US" dirty="0" smtClean="0"/>
              <a:t>Significant cost penalty to maintain restoration path</a:t>
            </a:r>
          </a:p>
          <a:p>
            <a:pPr lvl="2"/>
            <a:r>
              <a:rPr lang="en-US" dirty="0" smtClean="0"/>
              <a:t>DR, CFS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TLCC-3 Proposal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847" y="1123762"/>
            <a:ext cx="7772400" cy="4800600"/>
          </a:xfrm>
        </p:spPr>
        <p:txBody>
          <a:bodyPr/>
          <a:lstStyle/>
          <a:p>
            <a:r>
              <a:rPr lang="en-US" dirty="0" smtClean="0"/>
              <a:t>Authored by PMs</a:t>
            </a:r>
          </a:p>
          <a:p>
            <a:r>
              <a:rPr lang="en-US" dirty="0" smtClean="0"/>
              <a:t>Scope points from slides 12 &amp; 13</a:t>
            </a:r>
          </a:p>
          <a:p>
            <a:r>
              <a:rPr lang="en-US" dirty="0" smtClean="0"/>
              <a:t>More detailed description of technical scope</a:t>
            </a:r>
          </a:p>
          <a:p>
            <a:pPr lvl="1"/>
            <a:r>
              <a:rPr lang="en-US" dirty="0" smtClean="0"/>
              <a:t>DR and HLRF parameters</a:t>
            </a:r>
          </a:p>
          <a:p>
            <a:pPr lvl="1"/>
            <a:r>
              <a:rPr lang="en-US" dirty="0" smtClean="0"/>
              <a:t>Component count tables</a:t>
            </a:r>
          </a:p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Luminosity performance </a:t>
            </a:r>
          </a:p>
          <a:p>
            <a:r>
              <a:rPr lang="en-US" dirty="0" smtClean="0"/>
              <a:t>Physics impact (short summary)</a:t>
            </a:r>
          </a:p>
          <a:p>
            <a:r>
              <a:rPr lang="en-US" dirty="0" smtClean="0"/>
              <a:t>Cost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2595" y="3314764"/>
            <a:ext cx="205996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To be submitted to Director by end of next week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57590368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rot="5400000" flipH="1" flipV="1">
            <a:off x="3148331" y="3957078"/>
            <a:ext cx="1397000" cy="133138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3390690" y="4887353"/>
            <a:ext cx="2510366" cy="58208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1979135" y="2815895"/>
            <a:ext cx="2713355" cy="190644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22" name="Straight Arrow Connector 21"/>
          <p:cNvCxnSpPr/>
          <p:nvPr/>
        </p:nvCxnSpPr>
        <p:spPr bwMode="auto">
          <a:xfrm rot="16200000" flipV="1">
            <a:off x="540913" y="3773510"/>
            <a:ext cx="2047740" cy="6825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6" name="Oval 15"/>
          <p:cNvSpPr/>
          <p:nvPr/>
        </p:nvSpPr>
        <p:spPr bwMode="auto">
          <a:xfrm>
            <a:off x="969225" y="5120170"/>
            <a:ext cx="2442631" cy="95250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0" dirty="0" smtClean="0"/>
              <a:t>HLRF System Impact</a:t>
            </a:r>
            <a:endParaRPr lang="en-US" sz="1800" b="0" kern="120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Themes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651249" y="265217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16083" y="4508500"/>
            <a:ext cx="2967566" cy="61383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</p:spPr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80436" y="1947330"/>
            <a:ext cx="1951566" cy="1174750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651250" y="1234009"/>
            <a:ext cx="4730749" cy="1418167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6479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BAW-2 Themes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9824" y="1005695"/>
            <a:ext cx="7772400" cy="31268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Reduction of # bunches (2625 → 1312)</a:t>
            </a:r>
          </a:p>
          <a:p>
            <a:pPr lvl="1"/>
            <a:r>
              <a:rPr lang="en-US" dirty="0" smtClean="0"/>
              <a:t>Reduced beam power → reduced RF</a:t>
            </a:r>
          </a:p>
          <a:p>
            <a:pPr lvl="1"/>
            <a:r>
              <a:rPr lang="en-US" dirty="0" smtClean="0"/>
              <a:t>Smaller damping rings (6.4 km → 3.2 km)</a:t>
            </a:r>
          </a:p>
          <a:p>
            <a:pPr lvl="1"/>
            <a:r>
              <a:rPr lang="en-US" dirty="0" smtClean="0"/>
              <a:t>Regain luminosity via stronger focusing at IP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Re-location of e+ source to end of Main Linac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Better integration (central campus) – higher overhead (at 500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GeV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running) ⇒ reduced risk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Issues of running for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Ecm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&lt; 300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GeV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73" y="4180130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MM90033657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5787" y="546787"/>
            <a:ext cx="1015171" cy="15748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7535333" y="4199467"/>
            <a:ext cx="592667" cy="240453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20042673">
            <a:off x="4074780" y="3087202"/>
            <a:ext cx="2236510" cy="369332"/>
          </a:xfrm>
          <a:prstGeom prst="rect">
            <a:avLst/>
          </a:prstGeom>
          <a:ln>
            <a:solidFill>
              <a:srgbClr val="A6B4E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Thursday &amp; Friday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4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finding 15%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66759"/>
              </p:ext>
            </p:extLst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5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955931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finding 15%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37740"/>
              </p:ext>
            </p:extLst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6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 rot="20428829">
            <a:off x="5562307" y="1462445"/>
            <a:ext cx="2167631" cy="46166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Not an option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39928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finding 15%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468969"/>
              </p:ext>
            </p:extLst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7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 rot="20428829">
            <a:off x="5562307" y="1462445"/>
            <a:ext cx="2167631" cy="46166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Not an option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20428829">
            <a:off x="5660033" y="4579778"/>
            <a:ext cx="3485600" cy="830997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VALUE engineering</a:t>
            </a:r>
            <a:br>
              <a:rPr lang="en-US" sz="2400" dirty="0" smtClean="0"/>
            </a:br>
            <a:r>
              <a:rPr lang="en-US" sz="2400" dirty="0" smtClean="0"/>
              <a:t>Insufficient resources!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5298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finding 15%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677526"/>
              </p:ext>
            </p:extLst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8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 rot="20428829">
            <a:off x="5562307" y="1462445"/>
            <a:ext cx="2167631" cy="46166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Not an option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20428829">
            <a:off x="5660033" y="4579778"/>
            <a:ext cx="3485600" cy="830997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VALUE engineering</a:t>
            </a:r>
            <a:br>
              <a:rPr lang="en-US" sz="2400" dirty="0" smtClean="0"/>
            </a:br>
            <a:r>
              <a:rPr lang="en-US" sz="2400" dirty="0" smtClean="0"/>
              <a:t>Insufficient resources!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20428829">
            <a:off x="5910831" y="2935644"/>
            <a:ext cx="2903409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Adopted approach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665" y="3014134"/>
            <a:ext cx="26077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Any one saving may seem small</a:t>
            </a:r>
          </a:p>
          <a:p>
            <a:endParaRPr lang="en-US" sz="1800" dirty="0"/>
          </a:p>
          <a:p>
            <a:r>
              <a:rPr lang="en-US" sz="1800" dirty="0" smtClean="0"/>
              <a:t>But all are required to achieve the target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02609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1" y="1138951"/>
            <a:ext cx="8674100" cy="439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SB2009 Cost Increments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BAW-2, SLAC, 19 January 2011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Ross Walker Yamamoto</a:t>
            </a:r>
            <a:endParaRPr lang="en-US" sz="1600" b="1" kern="1200" dirty="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9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1694" y="1422399"/>
            <a:ext cx="28734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Low-P largest fraction</a:t>
            </a:r>
            <a:endParaRPr lang="en-US" sz="2000" dirty="0"/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 bwMode="auto">
          <a:xfrm flipH="1">
            <a:off x="4588933" y="1622454"/>
            <a:ext cx="1092761" cy="7312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1"/>
          </p:cNvCxnSpPr>
          <p:nvPr/>
        </p:nvCxnSpPr>
        <p:spPr bwMode="auto">
          <a:xfrm flipH="1">
            <a:off x="3488267" y="1622454"/>
            <a:ext cx="2193427" cy="20012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352799" y="5012266"/>
            <a:ext cx="3185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Total: ~13% RDR Total Project Cost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668159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60216</TotalTime>
  <Words>1614</Words>
  <Application>Microsoft Macintosh PowerPoint</Application>
  <PresentationFormat>On-screen Show (4:3)</PresentationFormat>
  <Paragraphs>323</Paragraphs>
  <Slides>23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stf_0_template</vt:lpstr>
      <vt:lpstr>Biagini</vt:lpstr>
      <vt:lpstr>1_CesrTA_Review</vt:lpstr>
      <vt:lpstr>2_CesrTA_Review</vt:lpstr>
      <vt:lpstr>GDE TESLA 03-05</vt:lpstr>
      <vt:lpstr>ilc-standard</vt:lpstr>
      <vt:lpstr>3_CesrTA_Review</vt:lpstr>
      <vt:lpstr>2_Blank Presentation</vt:lpstr>
      <vt:lpstr>CesrTA_CLASSE</vt:lpstr>
      <vt:lpstr>1_CesrTA_CLASSE</vt:lpstr>
      <vt:lpstr>4_CesrTA_Review</vt:lpstr>
      <vt:lpstr>C:\Users\mcrec\Documents\EDR\rebaseline\TLCC 2010\Reduced-Parameters_TLCC_draft-v2.docx!OLE_LINK5</vt:lpstr>
      <vt:lpstr>TLCC Themes</vt:lpstr>
      <vt:lpstr>TLCC Themes</vt:lpstr>
      <vt:lpstr>TLCC Themes</vt:lpstr>
      <vt:lpstr>BAW-2 Themes</vt:lpstr>
      <vt:lpstr>Approach to finding 15%</vt:lpstr>
      <vt:lpstr>Approach to finding 15%</vt:lpstr>
      <vt:lpstr>Approach to finding 15%</vt:lpstr>
      <vt:lpstr>Approach to finding 15%</vt:lpstr>
      <vt:lpstr>SB2009 Cost Increments</vt:lpstr>
      <vt:lpstr>Costing effort: 2011-2012</vt:lpstr>
      <vt:lpstr>Cost Containment Estimated Impact:</vt:lpstr>
      <vt:lpstr>Scope of Proposal 1/2</vt:lpstr>
      <vt:lpstr>Scope of Proposal 2/2</vt:lpstr>
      <vt:lpstr>Low Power Parameters</vt:lpstr>
      <vt:lpstr>Since RDR / SB2009:</vt:lpstr>
      <vt:lpstr>HLRF – two technical options </vt:lpstr>
      <vt:lpstr>Damping Ring</vt:lpstr>
      <vt:lpstr>BDS</vt:lpstr>
      <vt:lpstr>Luminosity @ 500 GeV cm</vt:lpstr>
      <vt:lpstr>Luminosity @ 500 GeV cm</vt:lpstr>
      <vt:lpstr>Bunch number “restoration”</vt:lpstr>
      <vt:lpstr>+ / -  Reduced Beam Parameters</vt:lpstr>
      <vt:lpstr>TLCC-3 Proposal Document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Nicholas Walker</cp:lastModifiedBy>
  <cp:revision>1489</cp:revision>
  <dcterms:created xsi:type="dcterms:W3CDTF">2005-11-21T04:08:26Z</dcterms:created>
  <dcterms:modified xsi:type="dcterms:W3CDTF">2011-01-19T23:26:59Z</dcterms:modified>
</cp:coreProperties>
</file>