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60" r:id="rId4"/>
    <p:sldId id="261" r:id="rId5"/>
    <p:sldId id="259" r:id="rId6"/>
    <p:sldId id="258" r:id="rId7"/>
    <p:sldId id="263" r:id="rId8"/>
    <p:sldId id="264" r:id="rId9"/>
    <p:sldId id="265" r:id="rId10"/>
    <p:sldId id="266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7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8EBADBA-8588-41CA-9940-1568A6961296}" type="datetimeFigureOut">
              <a:rPr lang="en-US" smtClean="0"/>
              <a:pPr/>
              <a:t>6/4/2010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396AA12-512F-405C-ACFE-7EE2D74F19F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r>
              <a:rPr lang="en-US" smtClean="0"/>
              <a:t>ILC SCRF WebEx Meeting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6675A05-5FB6-4B69-8A11-788367525051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ILC Cavity Gradient R&amp;D Plan Proposal for Release 5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>
                <a:solidFill>
                  <a:schemeClr val="tx1"/>
                </a:solidFill>
              </a:rPr>
              <a:t>Rongli</a:t>
            </a:r>
            <a:r>
              <a:rPr lang="en-US" dirty="0" smtClean="0">
                <a:solidFill>
                  <a:schemeClr val="tx1"/>
                </a:solidFill>
              </a:rPr>
              <a:t> Geng for ILC Cavity Group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2jun2010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ILC SCRF WebEx Meeting</a:t>
            </a:r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Strategy for TDP-2</a:t>
            </a:r>
            <a:br>
              <a:rPr lang="en-US" dirty="0" smtClean="0"/>
            </a:br>
            <a:r>
              <a:rPr lang="en-US" sz="2700" dirty="0" smtClean="0"/>
              <a:t>centered on BCD and oriented for impact in TDR </a:t>
            </a:r>
            <a:endParaRPr lang="en-US" sz="27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229600" cy="5105400"/>
          </a:xfrm>
        </p:spPr>
        <p:txBody>
          <a:bodyPr>
            <a:normAutofit fontScale="32500" lnSpcReduction="20000"/>
          </a:bodyPr>
          <a:lstStyle/>
          <a:p>
            <a:r>
              <a:rPr lang="en-US" dirty="0" smtClean="0"/>
              <a:t>Fabrication QA/QC</a:t>
            </a:r>
          </a:p>
          <a:p>
            <a:pPr lvl="1"/>
            <a:r>
              <a:rPr lang="en-US" dirty="0" smtClean="0"/>
              <a:t>Improve tools for QC</a:t>
            </a:r>
          </a:p>
          <a:p>
            <a:pPr lvl="2"/>
            <a:r>
              <a:rPr lang="en-US" dirty="0" smtClean="0"/>
              <a:t>DESY: Cavities for XFEL and ILC-</a:t>
            </a:r>
            <a:r>
              <a:rPr lang="en-US" dirty="0" err="1" smtClean="0"/>
              <a:t>HiGrade</a:t>
            </a:r>
            <a:r>
              <a:rPr lang="en-US" dirty="0" smtClean="0"/>
              <a:t>, mass production aspect</a:t>
            </a:r>
          </a:p>
          <a:p>
            <a:r>
              <a:rPr lang="en-US" dirty="0" smtClean="0"/>
              <a:t>Fabrication improvement/optimization</a:t>
            </a:r>
          </a:p>
          <a:p>
            <a:pPr lvl="1"/>
            <a:r>
              <a:rPr lang="en-US" dirty="0" smtClean="0"/>
              <a:t>Forming/Machining</a:t>
            </a:r>
          </a:p>
          <a:p>
            <a:pPr lvl="2"/>
            <a:r>
              <a:rPr lang="en-US" dirty="0" smtClean="0"/>
              <a:t>FNAL/PAVAC: smart cups</a:t>
            </a:r>
          </a:p>
          <a:p>
            <a:pPr lvl="2"/>
            <a:r>
              <a:rPr lang="en-US" dirty="0" smtClean="0"/>
              <a:t>KEK: Forming optimization with pilot plant </a:t>
            </a:r>
          </a:p>
          <a:p>
            <a:pPr lvl="1"/>
            <a:r>
              <a:rPr lang="en-US" dirty="0" smtClean="0"/>
              <a:t>EBW</a:t>
            </a:r>
          </a:p>
          <a:p>
            <a:pPr lvl="2"/>
            <a:r>
              <a:rPr lang="en-US" dirty="0" smtClean="0"/>
              <a:t>KEK: EBW optimization with pilot plant</a:t>
            </a:r>
          </a:p>
          <a:p>
            <a:pPr lvl="2"/>
            <a:r>
              <a:rPr lang="en-US" dirty="0" smtClean="0"/>
              <a:t>FNAL/JLAB/Cornell/Industry: build and test “destructible” bare 9-cell cavities</a:t>
            </a:r>
          </a:p>
          <a:p>
            <a:pPr lvl="2"/>
            <a:r>
              <a:rPr lang="en-US" dirty="0" smtClean="0"/>
              <a:t>JLAB: EBW optimization by build bare 9-cell cavities with in-house welder</a:t>
            </a:r>
          </a:p>
          <a:p>
            <a:r>
              <a:rPr lang="en-US" dirty="0" smtClean="0"/>
              <a:t>Mechanical polishing prior </a:t>
            </a:r>
            <a:r>
              <a:rPr lang="en-US" dirty="0" smtClean="0"/>
              <a:t>to</a:t>
            </a:r>
            <a:r>
              <a:rPr lang="en-US" dirty="0" smtClean="0"/>
              <a:t> </a:t>
            </a:r>
            <a:r>
              <a:rPr lang="en-US" dirty="0" smtClean="0"/>
              <a:t>heavy EP</a:t>
            </a:r>
            <a:endParaRPr lang="en-US" dirty="0" smtClean="0"/>
          </a:p>
          <a:p>
            <a:pPr lvl="1"/>
            <a:r>
              <a:rPr lang="en-US" dirty="0" smtClean="0"/>
              <a:t>Eliminates weld </a:t>
            </a:r>
            <a:r>
              <a:rPr lang="en-US" dirty="0" smtClean="0"/>
              <a:t>irregularities</a:t>
            </a:r>
          </a:p>
          <a:p>
            <a:pPr lvl="1"/>
            <a:r>
              <a:rPr lang="en-US" dirty="0" smtClean="0"/>
              <a:t>Reduce (or may even eliminate the need of ?) surface removal by heavy EP</a:t>
            </a:r>
            <a:endParaRPr lang="en-US" dirty="0" smtClean="0"/>
          </a:p>
          <a:p>
            <a:pPr lvl="2"/>
            <a:r>
              <a:rPr lang="en-US" dirty="0" smtClean="0"/>
              <a:t>FNAL: raw 9-cell mechanical polishing before main chemistry</a:t>
            </a:r>
          </a:p>
          <a:p>
            <a:pPr lvl="2"/>
            <a:r>
              <a:rPr lang="en-US" dirty="0" smtClean="0"/>
              <a:t>Cornell: 9-cell tumbling for cavity recover</a:t>
            </a:r>
          </a:p>
          <a:p>
            <a:r>
              <a:rPr lang="en-US" dirty="0" smtClean="0"/>
              <a:t>Large-grain material (directly sliced from ingot)</a:t>
            </a:r>
          </a:p>
          <a:p>
            <a:pPr lvl="1"/>
            <a:r>
              <a:rPr lang="en-US" dirty="0" smtClean="0"/>
              <a:t>Eliminates rolling in standard sheet material</a:t>
            </a:r>
          </a:p>
          <a:p>
            <a:pPr lvl="2"/>
            <a:r>
              <a:rPr lang="en-US" dirty="0" smtClean="0"/>
              <a:t>KEK: large-grain cavities and multi-wire slicing</a:t>
            </a:r>
          </a:p>
          <a:p>
            <a:pPr lvl="2"/>
            <a:r>
              <a:rPr lang="en-US" dirty="0" smtClean="0"/>
              <a:t>DESY: processing and evaluation of 8 existing 9-cell large grain cavities</a:t>
            </a:r>
          </a:p>
          <a:p>
            <a:pPr lvl="2"/>
            <a:r>
              <a:rPr lang="en-US" dirty="0" smtClean="0"/>
              <a:t>JLab: in-house fabrication and test 2 9-cell large grain cavities</a:t>
            </a:r>
          </a:p>
          <a:p>
            <a:r>
              <a:rPr lang="en-US" dirty="0" smtClean="0"/>
              <a:t>Seamless cavity</a:t>
            </a:r>
          </a:p>
          <a:p>
            <a:pPr lvl="1"/>
            <a:r>
              <a:rPr lang="en-US" dirty="0" smtClean="0"/>
              <a:t>Eliminates weld prep machining and EBW</a:t>
            </a:r>
          </a:p>
          <a:p>
            <a:pPr lvl="2"/>
            <a:r>
              <a:rPr lang="en-US" dirty="0" smtClean="0"/>
              <a:t>DESY in collaboration with JLab: </a:t>
            </a:r>
            <a:r>
              <a:rPr lang="en-US" dirty="0" err="1" smtClean="0"/>
              <a:t>hydrofrom</a:t>
            </a:r>
            <a:r>
              <a:rPr lang="en-US" dirty="0" smtClean="0"/>
              <a:t> and test multi-cell cavities </a:t>
            </a:r>
          </a:p>
          <a:p>
            <a:pPr lvl="2"/>
            <a:r>
              <a:rPr lang="en-US" dirty="0" smtClean="0"/>
              <a:t>FNAL/industry: </a:t>
            </a:r>
            <a:r>
              <a:rPr lang="en-US" dirty="0" err="1" smtClean="0"/>
              <a:t>hydroform</a:t>
            </a:r>
            <a:r>
              <a:rPr lang="en-US" dirty="0" smtClean="0"/>
              <a:t> and test multi-cell cavities </a:t>
            </a:r>
          </a:p>
          <a:p>
            <a:r>
              <a:rPr lang="en-US" dirty="0" smtClean="0"/>
              <a:t>Material improvement/optimization</a:t>
            </a:r>
          </a:p>
          <a:p>
            <a:pPr lvl="1"/>
            <a:r>
              <a:rPr lang="en-US" dirty="0" smtClean="0"/>
              <a:t>For example </a:t>
            </a:r>
            <a:r>
              <a:rPr lang="en-US" dirty="0" err="1" smtClean="0"/>
              <a:t>Nb</a:t>
            </a:r>
            <a:r>
              <a:rPr lang="en-US" dirty="0" smtClean="0"/>
              <a:t> with low Ta concentration</a:t>
            </a:r>
          </a:p>
          <a:p>
            <a:pPr lvl="2"/>
            <a:r>
              <a:rPr lang="en-US" dirty="0" smtClean="0"/>
              <a:t>FNAL: material characterization and 1-cell cavity testing</a:t>
            </a:r>
          </a:p>
          <a:p>
            <a:pPr lvl="2"/>
            <a:r>
              <a:rPr lang="en-US" dirty="0" smtClean="0"/>
              <a:t>JLab: material characterization and 1-cell testing</a:t>
            </a:r>
          </a:p>
          <a:p>
            <a:r>
              <a:rPr lang="en-US" dirty="0" smtClean="0"/>
              <a:t>Post heavy EP heat treatment optimization</a:t>
            </a:r>
          </a:p>
          <a:p>
            <a:pPr lvl="1"/>
            <a:r>
              <a:rPr lang="en-US" dirty="0" smtClean="0"/>
              <a:t>Engineering thermal and metallurgical properties</a:t>
            </a:r>
          </a:p>
          <a:p>
            <a:pPr lvl="2"/>
            <a:r>
              <a:rPr lang="en-US" dirty="0" smtClean="0"/>
              <a:t>JLab: 1-cell, 9-cell experimenting with associated material characterization</a:t>
            </a:r>
          </a:p>
          <a:p>
            <a:r>
              <a:rPr lang="en-US" dirty="0" smtClean="0"/>
              <a:t>Post vertical test local treatment</a:t>
            </a:r>
          </a:p>
          <a:p>
            <a:pPr lvl="1"/>
            <a:r>
              <a:rPr lang="en-US" dirty="0" smtClean="0"/>
              <a:t>Rapid quench limit improvement with small incremental cost</a:t>
            </a:r>
          </a:p>
          <a:p>
            <a:pPr lvl="2"/>
            <a:r>
              <a:rPr lang="en-US" dirty="0" smtClean="0"/>
              <a:t>KEK: local grinding</a:t>
            </a:r>
          </a:p>
          <a:p>
            <a:pPr lvl="2"/>
            <a:r>
              <a:rPr lang="en-US" dirty="0" smtClean="0"/>
              <a:t>FNAL: local re-meting with laser beam</a:t>
            </a:r>
          </a:p>
          <a:p>
            <a:pPr lvl="2"/>
            <a:r>
              <a:rPr lang="en-US" dirty="0" smtClean="0"/>
              <a:t>JLab: local treatment/re-melting with electron beam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10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Strategy beyond TDP-2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US" dirty="0" smtClean="0"/>
              <a:t>ACD shape cavity</a:t>
            </a:r>
          </a:p>
          <a:p>
            <a:pPr lvl="1"/>
            <a:r>
              <a:rPr lang="en-US" dirty="0" smtClean="0"/>
              <a:t>Extends 1-cell cavity success to 9-cell cavity</a:t>
            </a:r>
          </a:p>
          <a:p>
            <a:r>
              <a:rPr lang="en-US" dirty="0" err="1" smtClean="0"/>
              <a:t>Nb</a:t>
            </a:r>
            <a:r>
              <a:rPr lang="en-US" dirty="0" smtClean="0"/>
              <a:t>-Cu clad material cavity</a:t>
            </a:r>
          </a:p>
          <a:p>
            <a:pPr lvl="1"/>
            <a:r>
              <a:rPr lang="en-US" dirty="0" smtClean="0"/>
              <a:t>Yield improvement potential due to increased thermal stabilization</a:t>
            </a:r>
          </a:p>
          <a:p>
            <a:pPr lvl="1"/>
            <a:r>
              <a:rPr lang="en-US" dirty="0" smtClean="0"/>
              <a:t>Cost reduction</a:t>
            </a:r>
          </a:p>
          <a:p>
            <a:r>
              <a:rPr lang="en-US" dirty="0" smtClean="0"/>
              <a:t>Thin film cavity</a:t>
            </a:r>
          </a:p>
          <a:p>
            <a:pPr lvl="1"/>
            <a:r>
              <a:rPr lang="en-US" dirty="0" smtClean="0"/>
              <a:t>Significant cost reduction potential</a:t>
            </a:r>
          </a:p>
          <a:p>
            <a:pPr lvl="1"/>
            <a:r>
              <a:rPr lang="en-US" dirty="0" smtClean="0"/>
              <a:t>Very high gradient breakthrough potential by using unconventional material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11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TDP-1 Cavity Gradient Goal Achieved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/>
          </a:bodyPr>
          <a:lstStyle/>
          <a:p>
            <a:r>
              <a:rPr lang="en-US" dirty="0" smtClean="0"/>
              <a:t>50% yield at 35MV/m with Q0&gt;=8E9 for vertical acceptance test with up to 2</a:t>
            </a:r>
            <a:r>
              <a:rPr lang="en-US" baseline="30000" dirty="0" smtClean="0"/>
              <a:t>nd</a:t>
            </a:r>
            <a:r>
              <a:rPr lang="en-US" dirty="0" smtClean="0"/>
              <a:t>-pass processing.</a:t>
            </a:r>
          </a:p>
          <a:p>
            <a:pPr lvl="1"/>
            <a:r>
              <a:rPr lang="en-US" dirty="0" smtClean="0"/>
              <a:t>“global” data</a:t>
            </a:r>
          </a:p>
          <a:p>
            <a:pPr lvl="1"/>
            <a:r>
              <a:rPr lang="en-US" dirty="0" smtClean="0"/>
              <a:t>32/27 cavities built by 3 vendors (</a:t>
            </a:r>
            <a:r>
              <a:rPr lang="en-US" dirty="0" err="1" smtClean="0"/>
              <a:t>Zanon</a:t>
            </a:r>
            <a:r>
              <a:rPr lang="en-US" dirty="0" smtClean="0"/>
              <a:t>, ACCEL, AES)</a:t>
            </a:r>
          </a:p>
          <a:p>
            <a:pPr lvl="1"/>
            <a:r>
              <a:rPr lang="en-US" dirty="0" smtClean="0"/>
              <a:t>Processed and tested in 2 labs (DESY, </a:t>
            </a:r>
            <a:r>
              <a:rPr lang="en-US" dirty="0" err="1" smtClean="0"/>
              <a:t>JLab</a:t>
            </a:r>
            <a:r>
              <a:rPr lang="en-US" dirty="0" smtClean="0"/>
              <a:t>)</a:t>
            </a:r>
          </a:p>
          <a:p>
            <a:r>
              <a:rPr lang="en-US" dirty="0" smtClean="0"/>
              <a:t>FY09-FY10 subset data demonstrated 75% yield at 35 MV/m with Q0&gt;=8E9 up to 2</a:t>
            </a:r>
            <a:r>
              <a:rPr lang="en-US" baseline="30000" dirty="0" smtClean="0"/>
              <a:t>nd</a:t>
            </a:r>
            <a:r>
              <a:rPr lang="en-US" dirty="0" smtClean="0"/>
              <a:t>-pass processing.</a:t>
            </a:r>
          </a:p>
          <a:p>
            <a:pPr lvl="1"/>
            <a:r>
              <a:rPr lang="en-US" dirty="0" smtClean="0"/>
              <a:t>12 cavities built by 2 vendors (ACCEL, AES)</a:t>
            </a:r>
          </a:p>
          <a:p>
            <a:pPr lvl="1"/>
            <a:r>
              <a:rPr lang="en-US" dirty="0" smtClean="0"/>
              <a:t>Processed and tested in 1 lab (</a:t>
            </a:r>
            <a:r>
              <a:rPr lang="en-US" dirty="0" err="1" smtClean="0"/>
              <a:t>JLab</a:t>
            </a:r>
            <a:r>
              <a:rPr lang="en-US" dirty="0" smtClean="0"/>
              <a:t>)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“Global”  Data</a:t>
            </a:r>
            <a:br>
              <a:rPr lang="en-US" dirty="0" smtClean="0"/>
            </a:br>
            <a:r>
              <a:rPr lang="en-US" dirty="0" smtClean="0"/>
              <a:t>first-pass and second-pass yield</a:t>
            </a:r>
            <a:endParaRPr lang="en-US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1256" t="1843" b="3119"/>
          <a:stretch>
            <a:fillRect/>
          </a:stretch>
        </p:blipFill>
        <p:spPr>
          <a:xfrm>
            <a:off x="457200" y="2539938"/>
            <a:ext cx="4038600" cy="2646486"/>
          </a:xfrm>
        </p:spPr>
      </p:pic>
      <p:pic>
        <p:nvPicPr>
          <p:cNvPr id="6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 l="11" t="1556" b="2002"/>
          <a:stretch>
            <a:fillRect/>
          </a:stretch>
        </p:blipFill>
        <p:spPr>
          <a:xfrm>
            <a:off x="4648200" y="2537110"/>
            <a:ext cx="4038600" cy="2652143"/>
          </a:xfrm>
        </p:spPr>
      </p:pic>
      <p:cxnSp>
        <p:nvCxnSpPr>
          <p:cNvPr id="8" name="Straight Connector 7"/>
          <p:cNvCxnSpPr/>
          <p:nvPr/>
        </p:nvCxnSpPr>
        <p:spPr>
          <a:xfrm>
            <a:off x="5029200" y="3936642"/>
            <a:ext cx="3733800" cy="158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/>
        </p:nvSpPr>
        <p:spPr>
          <a:xfrm>
            <a:off x="7848600" y="3581400"/>
            <a:ext cx="120834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solidFill>
                  <a:srgbClr val="FF0000"/>
                </a:solidFill>
              </a:rPr>
              <a:t>TDP-1 goal</a:t>
            </a:r>
            <a:endParaRPr lang="en-US" b="1" dirty="0">
              <a:solidFill>
                <a:srgbClr val="FF0000"/>
              </a:solidFill>
            </a:endParaRP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FY09-FY10 Subset Data</a:t>
            </a:r>
            <a:endParaRPr lang="en-US" dirty="0"/>
          </a:p>
        </p:txBody>
      </p:sp>
      <p:pic>
        <p:nvPicPr>
          <p:cNvPr id="4" name="Picture 2" descr="C:\ILC_high_gradient\ILC_EP\Result_summary\Yield\A11A12A13A14A15A16_AES5AES6AES7AES8AES9AES10_1stpass_and_2ndpass_yield_21mar10_HiRes.tif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 t="7056"/>
          <a:stretch>
            <a:fillRect/>
          </a:stretch>
        </p:blipFill>
        <p:spPr bwMode="auto">
          <a:xfrm>
            <a:off x="762000" y="1600200"/>
            <a:ext cx="75438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274638"/>
            <a:ext cx="84582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Globally Coordinated S0 Effort a Success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71600"/>
            <a:ext cx="8458200" cy="4754563"/>
          </a:xfrm>
        </p:spPr>
        <p:txBody>
          <a:bodyPr>
            <a:normAutofit fontScale="85000" lnSpcReduction="10000"/>
          </a:bodyPr>
          <a:lstStyle/>
          <a:p>
            <a:r>
              <a:rPr lang="en-US" dirty="0" smtClean="0"/>
              <a:t>Gradient limit by field emission much reduced.</a:t>
            </a:r>
          </a:p>
          <a:p>
            <a:pPr lvl="1"/>
            <a:r>
              <a:rPr lang="en-US" dirty="0" smtClean="0"/>
              <a:t>Post-EP rinsing</a:t>
            </a:r>
          </a:p>
          <a:p>
            <a:pPr lvl="1"/>
            <a:r>
              <a:rPr lang="en-US" dirty="0" smtClean="0"/>
              <a:t>Optimal EP</a:t>
            </a:r>
          </a:p>
          <a:p>
            <a:pPr lvl="1"/>
            <a:r>
              <a:rPr lang="en-US" dirty="0" smtClean="0"/>
              <a:t>Streamlined assembly procedure</a:t>
            </a:r>
          </a:p>
          <a:p>
            <a:r>
              <a:rPr lang="en-US" dirty="0" smtClean="0"/>
              <a:t>Key sources </a:t>
            </a:r>
            <a:r>
              <a:rPr lang="en-US" dirty="0" smtClean="0"/>
              <a:t>of FE on </a:t>
            </a:r>
            <a:r>
              <a:rPr lang="en-US" dirty="0" err="1" smtClean="0"/>
              <a:t>EP’ed</a:t>
            </a:r>
            <a:r>
              <a:rPr lang="en-US" dirty="0" smtClean="0"/>
              <a:t> surface understood.</a:t>
            </a:r>
          </a:p>
          <a:p>
            <a:pPr lvl="1"/>
            <a:r>
              <a:rPr lang="en-US" dirty="0" smtClean="0"/>
              <a:t>Sulfur</a:t>
            </a:r>
          </a:p>
          <a:p>
            <a:pPr lvl="1"/>
            <a:r>
              <a:rPr lang="en-US" dirty="0" err="1" smtClean="0"/>
              <a:t>Nb</a:t>
            </a:r>
            <a:r>
              <a:rPr lang="en-US" baseline="-25000" dirty="0" err="1" smtClean="0"/>
              <a:t>x</a:t>
            </a:r>
            <a:r>
              <a:rPr lang="en-US" dirty="0" err="1" smtClean="0"/>
              <a:t>O</a:t>
            </a:r>
            <a:r>
              <a:rPr lang="en-US" baseline="-25000" dirty="0" err="1" smtClean="0"/>
              <a:t>y</a:t>
            </a:r>
            <a:r>
              <a:rPr lang="en-US" dirty="0" smtClean="0"/>
              <a:t> </a:t>
            </a:r>
            <a:r>
              <a:rPr lang="en-US" dirty="0" err="1" smtClean="0"/>
              <a:t>granulus</a:t>
            </a:r>
            <a:endParaRPr lang="en-US" dirty="0" smtClean="0"/>
          </a:p>
          <a:p>
            <a:r>
              <a:rPr lang="en-US" dirty="0" smtClean="0"/>
              <a:t>Optimal EP.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Simplicity</a:t>
            </a:r>
            <a:r>
              <a:rPr lang="en-US" dirty="0" smtClean="0"/>
              <a:t> demonstrated</a:t>
            </a:r>
          </a:p>
          <a:p>
            <a:pPr lvl="1"/>
            <a:r>
              <a:rPr lang="en-US" dirty="0" smtClean="0">
                <a:solidFill>
                  <a:srgbClr val="FF0000"/>
                </a:solidFill>
              </a:rPr>
              <a:t>Repeatability </a:t>
            </a:r>
            <a:r>
              <a:rPr lang="en-US" dirty="0" smtClean="0"/>
              <a:t>demonstrated</a:t>
            </a:r>
          </a:p>
          <a:p>
            <a:pPr lvl="1"/>
            <a:r>
              <a:rPr lang="en-US" dirty="0" smtClean="0"/>
              <a:t>Transferability across facilities demonstration in progress</a:t>
            </a:r>
          </a:p>
          <a:p>
            <a:pPr lvl="1"/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Gradient Scatter Remains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00600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Yield drop at 15-20 MV/m a major issue.</a:t>
            </a:r>
          </a:p>
          <a:p>
            <a:pPr lvl="1"/>
            <a:r>
              <a:rPr lang="en-US" dirty="0" smtClean="0"/>
              <a:t> 30% rejection up to 2</a:t>
            </a:r>
            <a:r>
              <a:rPr lang="en-US" baseline="30000" dirty="0" smtClean="0"/>
              <a:t>nd</a:t>
            </a:r>
            <a:r>
              <a:rPr lang="en-US" dirty="0" smtClean="0"/>
              <a:t>–pass processing, even if all cavities passing 25 MV/m will be used.</a:t>
            </a:r>
          </a:p>
          <a:p>
            <a:pPr lvl="2"/>
            <a:r>
              <a:rPr lang="en-US" dirty="0" smtClean="0"/>
              <a:t>It means 43% overproduction needed.</a:t>
            </a:r>
          </a:p>
          <a:p>
            <a:pPr lvl="2"/>
            <a:r>
              <a:rPr lang="en-US" dirty="0" smtClean="0"/>
              <a:t>This is unlikely acceptable for mass production.</a:t>
            </a:r>
          </a:p>
          <a:p>
            <a:r>
              <a:rPr lang="en-US" dirty="0" smtClean="0"/>
              <a:t>Source of problem is </a:t>
            </a:r>
            <a:r>
              <a:rPr lang="en-US" dirty="0" smtClean="0">
                <a:solidFill>
                  <a:srgbClr val="FF0000"/>
                </a:solidFill>
              </a:rPr>
              <a:t>local defect </a:t>
            </a:r>
            <a:r>
              <a:rPr lang="en-US" dirty="0" smtClean="0"/>
              <a:t>near (within a few cm from seam) equator EBW.</a:t>
            </a:r>
          </a:p>
          <a:p>
            <a:pPr lvl="1"/>
            <a:r>
              <a:rPr lang="en-US" dirty="0" smtClean="0"/>
              <a:t>One small defective area ( &lt;1mm dia. ) limits entire cavity.</a:t>
            </a:r>
          </a:p>
          <a:p>
            <a:pPr lvl="1"/>
            <a:r>
              <a:rPr lang="en-US" dirty="0" smtClean="0"/>
              <a:t>Superior surface area outside defect reaches very high surface field already.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6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C:\ILC_high_gradient\ILC_EP\Result_summary\Maximum_Gradient_Summary\Max_gradient_reached_by_individual_cells_A11A12A13A14A15A16_AES5AES6AES7AES8AES9AES10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181555" y="228600"/>
            <a:ext cx="8581445" cy="6324600"/>
          </a:xfrm>
          <a:prstGeom prst="rect">
            <a:avLst/>
          </a:prstGeom>
          <a:noFill/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8" descr="C:\ILC_high_gradient\ILC_EP\AES6\AES6_test1_PassBandMeasurements_30apr09.t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>
          <a:xfrm>
            <a:off x="762000" y="2133600"/>
            <a:ext cx="7848600" cy="4267200"/>
          </a:xfrm>
          <a:prstGeom prst="rect">
            <a:avLst/>
          </a:prstGeom>
          <a:noFill/>
        </p:spPr>
      </p:pic>
      <p:pic>
        <p:nvPicPr>
          <p:cNvPr id="3" name="Picture 3" descr="C:\ILC_high_gradient\ILC_EP\AES6\RF_surface_optical_inspection_27may09\AES6_27may09_Cell5_HC_M74_2_170deg_8mmFromSeam_TwinDefect300_500um_1.JPG"/>
          <p:cNvPicPr>
            <a:picLocks noChangeAspect="1" noChangeArrowheads="1"/>
          </p:cNvPicPr>
          <p:nvPr/>
        </p:nvPicPr>
        <p:blipFill>
          <a:blip r:embed="rId3" cstate="print"/>
          <a:srcRect l="39668" t="43239" r="42897" b="38435"/>
          <a:stretch>
            <a:fillRect/>
          </a:stretch>
        </p:blipFill>
        <p:spPr bwMode="auto">
          <a:xfrm>
            <a:off x="3810000" y="304800"/>
            <a:ext cx="2057400" cy="144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29"/>
          <p:cNvSpPr txBox="1">
            <a:spLocks noChangeArrowheads="1"/>
          </p:cNvSpPr>
          <p:nvPr/>
        </p:nvSpPr>
        <p:spPr bwMode="auto">
          <a:xfrm>
            <a:off x="6019800" y="381000"/>
            <a:ext cx="2592388" cy="523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1400" dirty="0"/>
              <a:t>Twin defects 300-500</a:t>
            </a:r>
            <a:r>
              <a:rPr lang="en-US" sz="1400" dirty="0">
                <a:sym typeface="Symbol" pitchFamily="18" charset="2"/>
              </a:rPr>
              <a:t>m dia.</a:t>
            </a:r>
          </a:p>
          <a:p>
            <a:r>
              <a:rPr lang="en-US" sz="1400" dirty="0">
                <a:sym typeface="Symbol" pitchFamily="18" charset="2"/>
              </a:rPr>
              <a:t>8mm from equator EBW seam</a:t>
            </a:r>
            <a:endParaRPr lang="en-US" sz="1400" dirty="0"/>
          </a:p>
        </p:txBody>
      </p:sp>
      <p:cxnSp>
        <p:nvCxnSpPr>
          <p:cNvPr id="5" name="Straight Arrow Connector 21"/>
          <p:cNvCxnSpPr>
            <a:cxnSpLocks noChangeShapeType="1"/>
          </p:cNvCxnSpPr>
          <p:nvPr/>
        </p:nvCxnSpPr>
        <p:spPr bwMode="auto">
          <a:xfrm rot="5400000">
            <a:off x="4610894" y="4609306"/>
            <a:ext cx="381000" cy="1588"/>
          </a:xfrm>
          <a:prstGeom prst="straightConnector1">
            <a:avLst/>
          </a:prstGeom>
          <a:noFill/>
          <a:ln w="28575" algn="ctr">
            <a:solidFill>
              <a:srgbClr val="0000FF"/>
            </a:solidFill>
            <a:round/>
            <a:headEnd/>
            <a:tailEnd type="arrow" w="med" len="med"/>
          </a:ln>
        </p:spPr>
      </p:cxnSp>
      <p:sp>
        <p:nvSpPr>
          <p:cNvPr id="6" name="TextBox 22"/>
          <p:cNvSpPr txBox="1">
            <a:spLocks noChangeArrowheads="1"/>
          </p:cNvSpPr>
          <p:nvPr/>
        </p:nvSpPr>
        <p:spPr bwMode="auto">
          <a:xfrm rot="16200000">
            <a:off x="4416425" y="3813175"/>
            <a:ext cx="771525" cy="307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r>
              <a:rPr lang="en-US" sz="1400">
                <a:solidFill>
                  <a:srgbClr val="0000FF"/>
                </a:solidFill>
              </a:rPr>
              <a:t>quench</a:t>
            </a:r>
          </a:p>
        </p:txBody>
      </p:sp>
      <p:cxnSp>
        <p:nvCxnSpPr>
          <p:cNvPr id="7" name="Straight Arrow Connector 26"/>
          <p:cNvCxnSpPr>
            <a:cxnSpLocks noChangeShapeType="1"/>
          </p:cNvCxnSpPr>
          <p:nvPr/>
        </p:nvCxnSpPr>
        <p:spPr bwMode="auto">
          <a:xfrm rot="16200000" flipV="1">
            <a:off x="3390900" y="2171700"/>
            <a:ext cx="2590800" cy="228600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cxnSp>
        <p:nvCxnSpPr>
          <p:cNvPr id="8" name="Straight Arrow Connector 32"/>
          <p:cNvCxnSpPr>
            <a:cxnSpLocks noChangeShapeType="1"/>
            <a:stCxn id="6" idx="3"/>
          </p:cNvCxnSpPr>
          <p:nvPr/>
        </p:nvCxnSpPr>
        <p:spPr bwMode="auto">
          <a:xfrm rot="5400000" flipH="1" flipV="1">
            <a:off x="3734594" y="2210594"/>
            <a:ext cx="2438400" cy="303212"/>
          </a:xfrm>
          <a:prstGeom prst="straightConnector1">
            <a:avLst/>
          </a:prstGeom>
          <a:noFill/>
          <a:ln w="28575" algn="ctr">
            <a:solidFill>
              <a:srgbClr val="FF0000"/>
            </a:solidFill>
            <a:round/>
            <a:headEnd/>
            <a:tailEnd type="arrow" w="med" len="med"/>
          </a:ln>
        </p:spPr>
      </p:cxnSp>
      <p:sp>
        <p:nvSpPr>
          <p:cNvPr id="9" name="Date Placeholder 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8</a:t>
            </a:fld>
            <a:endParaRPr lang="en-US" dirty="0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Local Defects Responsible for </a:t>
            </a:r>
            <a:br>
              <a:rPr lang="en-US" dirty="0" smtClean="0"/>
            </a:br>
            <a:r>
              <a:rPr lang="en-US" dirty="0" smtClean="0"/>
              <a:t>Quench Limit at 15-20 MV/m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458200" cy="4525963"/>
          </a:xfrm>
        </p:spPr>
        <p:txBody>
          <a:bodyPr>
            <a:normAutofit fontScale="92500" lnSpcReduction="10000"/>
          </a:bodyPr>
          <a:lstStyle/>
          <a:p>
            <a:r>
              <a:rPr lang="en-US" dirty="0" smtClean="0"/>
              <a:t>Strong evidence to show these defects have origin from fabrication and/or material.</a:t>
            </a:r>
          </a:p>
          <a:p>
            <a:pPr lvl="1"/>
            <a:r>
              <a:rPr lang="en-US" dirty="0" smtClean="0"/>
              <a:t>Re-EP ineffective in curing defective cell for raised quench limit.</a:t>
            </a:r>
          </a:p>
          <a:p>
            <a:pPr lvl="1"/>
            <a:r>
              <a:rPr lang="en-US" dirty="0" smtClean="0"/>
              <a:t>Local treatment (grinding) found effective in raising quench field from ~ 20 MV/m to &gt; 30 MV/m without losing performance of healthy cells.</a:t>
            </a:r>
          </a:p>
          <a:p>
            <a:r>
              <a:rPr lang="en-US" dirty="0" smtClean="0"/>
              <a:t>Abating these defects with cavity mass production in context requires improvements/changes in fabrication and material.   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6/2/2010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6675A05-5FB6-4B69-8A11-788367525051}" type="slidenum">
              <a:rPr lang="en-US" smtClean="0"/>
              <a:pPr/>
              <a:t>9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ILC SCRF WebEx Meeting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262</TotalTime>
  <Words>700</Words>
  <Application>Microsoft Office PowerPoint</Application>
  <PresentationFormat>On-screen Show (4:3)</PresentationFormat>
  <Paragraphs>123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ILC Cavity Gradient R&amp;D Plan Proposal for Release 5</vt:lpstr>
      <vt:lpstr>TDP-1 Cavity Gradient Goal Achieved</vt:lpstr>
      <vt:lpstr>“Global”  Data first-pass and second-pass yield</vt:lpstr>
      <vt:lpstr>FY09-FY10 Subset Data</vt:lpstr>
      <vt:lpstr>Globally Coordinated S0 Effort a Success</vt:lpstr>
      <vt:lpstr>Gradient Scatter Remains</vt:lpstr>
      <vt:lpstr>Slide 7</vt:lpstr>
      <vt:lpstr>Slide 8</vt:lpstr>
      <vt:lpstr>Local Defects Responsible for  Quench Limit at 15-20 MV/m </vt:lpstr>
      <vt:lpstr>Strategy for TDP-2 centered on BCD and oriented for impact in TDR </vt:lpstr>
      <vt:lpstr>Strategy beyond TDP-2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ILC Gradient R&amp;D Plan Proposal for Release 5</dc:title>
  <dc:creator>rongli</dc:creator>
  <cp:lastModifiedBy>geng</cp:lastModifiedBy>
  <cp:revision>60</cp:revision>
  <dcterms:created xsi:type="dcterms:W3CDTF">2010-06-02T02:24:46Z</dcterms:created>
  <dcterms:modified xsi:type="dcterms:W3CDTF">2010-06-04T20:22:51Z</dcterms:modified>
</cp:coreProperties>
</file>