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834" r:id="rId2"/>
    <p:sldId id="1124" r:id="rId3"/>
    <p:sldId id="1166" r:id="rId4"/>
    <p:sldId id="1149" r:id="rId5"/>
    <p:sldId id="1167" r:id="rId6"/>
    <p:sldId id="1168" r:id="rId7"/>
    <p:sldId id="1164" r:id="rId8"/>
    <p:sldId id="1169" r:id="rId9"/>
    <p:sldId id="1150" r:id="rId10"/>
    <p:sldId id="1151" r:id="rId11"/>
    <p:sldId id="1152" r:id="rId12"/>
    <p:sldId id="1161" r:id="rId13"/>
    <p:sldId id="1153" r:id="rId14"/>
    <p:sldId id="1154" r:id="rId15"/>
    <p:sldId id="1155" r:id="rId16"/>
    <p:sldId id="1162" r:id="rId17"/>
    <p:sldId id="1163" r:id="rId18"/>
    <p:sldId id="1156" r:id="rId19"/>
    <p:sldId id="1157" r:id="rId20"/>
    <p:sldId id="1158" r:id="rId2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996633"/>
    <a:srgbClr val="FF33CC"/>
    <a:srgbClr val="009900"/>
    <a:srgbClr val="0000FF"/>
    <a:srgbClr val="3D3A27"/>
    <a:srgbClr val="4F4B33"/>
    <a:srgbClr val="FF3300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09" autoAdjust="0"/>
    <p:restoredTop sz="94667" autoAdjust="0"/>
  </p:normalViewPr>
  <p:slideViewPr>
    <p:cSldViewPr>
      <p:cViewPr varScale="1">
        <p:scale>
          <a:sx n="80" d="100"/>
          <a:sy n="80" d="100"/>
        </p:scale>
        <p:origin x="-63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570" y="-86"/>
      </p:cViewPr>
      <p:guideLst>
        <p:guide orient="horz" pos="2930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75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0" tIns="45517" rIns="91040" bIns="45517" numCol="1" anchor="t" anchorCtr="0" compatLnSpc="1">
            <a:prstTxWarp prst="textNoShape">
              <a:avLst/>
            </a:prstTxWarp>
          </a:bodyPr>
          <a:lstStyle>
            <a:lvl1pPr defTabSz="91122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575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0" tIns="45517" rIns="91040" bIns="45517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0" tIns="45517" rIns="91040" bIns="45517" numCol="1" anchor="b" anchorCtr="0" compatLnSpc="1">
            <a:prstTxWarp prst="textNoShape">
              <a:avLst/>
            </a:prstTxWarp>
          </a:bodyPr>
          <a:lstStyle>
            <a:lvl1pPr defTabSz="91122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55075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0" tIns="45517" rIns="91040" bIns="45517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08E4ACFD-2622-456E-BE52-C514C60A5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49788" cy="3487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16425"/>
            <a:ext cx="51371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4438"/>
            <a:ext cx="3038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4438"/>
            <a:ext cx="3038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B5EFABE3-C3B1-4EA4-B16E-92CB94C61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09DB88-7BA0-4C60-8EB1-0E42721685F8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821C3A-D9BA-417C-8B34-62CE3C99942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5C34E9-6FDA-4FDD-B6A6-36E417331A9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18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E5C06C-78B8-4ACE-A1C9-677FCCF1F8A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39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482F03-13B0-46E2-A3CD-9AE18AA5E6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800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661CF8-B246-4568-A6A9-40C5AE8D771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00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B7362D-02B9-4E9D-9E50-A4E2FA3C427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EFABE3-C3B1-4EA4-B16E-92CB94C61F1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EFABE3-C3B1-4EA4-B16E-92CB94C61F1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18066-DB68-4CD7-B05F-8ECC5C11F5D7}" type="slidenum">
              <a:rPr lang="en-US" altLang="zh-CN" smtClean="0">
                <a:ea typeface="Arial Unicode MS" pitchFamily="34" charset="-122"/>
                <a:cs typeface="Arial Unicode MS" pitchFamily="34" charset="-122"/>
              </a:rPr>
              <a:pPr/>
              <a:t>18</a:t>
            </a:fld>
            <a:endParaRPr lang="en-US" altLang="zh-CN" smtClean="0"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626ADA-85E1-4FEC-B498-F120FE799EA6}" type="slidenum">
              <a:rPr lang="en-US" altLang="zh-CN" smtClean="0">
                <a:ea typeface="Arial Unicode MS" pitchFamily="34" charset="-122"/>
                <a:cs typeface="Arial Unicode MS" pitchFamily="34" charset="-122"/>
              </a:rPr>
              <a:pPr/>
              <a:t>19</a:t>
            </a:fld>
            <a:endParaRPr lang="en-US" altLang="zh-CN" smtClean="0"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zh-CN" smtClean="0"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66C7BD-645F-4DE1-AA46-753F88EFE62A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2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EFABE3-C3B1-4EA4-B16E-92CB94C61F1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EFABE3-C3B1-4EA4-B16E-92CB94C61F1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9ED691-560D-457F-8787-45F7737BE396}" type="slidenum">
              <a:rPr lang="en-US" altLang="zh-CN" smtClean="0">
                <a:ea typeface="Arial Unicode MS" pitchFamily="34" charset="-122"/>
                <a:cs typeface="Arial Unicode MS" pitchFamily="34" charset="-122"/>
              </a:rPr>
              <a:pPr/>
              <a:t>4</a:t>
            </a:fld>
            <a:endParaRPr lang="en-US" altLang="zh-CN" smtClean="0"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zh-CN" dirty="0" smtClean="0"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EFABE3-C3B1-4EA4-B16E-92CB94C61F1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EFABE3-C3B1-4EA4-B16E-92CB94C61F1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EFABE3-C3B1-4EA4-B16E-92CB94C61F1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9ED691-560D-457F-8787-45F7737BE396}" type="slidenum">
              <a:rPr lang="en-US" altLang="zh-CN" smtClean="0">
                <a:ea typeface="Arial Unicode MS" pitchFamily="34" charset="-122"/>
                <a:cs typeface="Arial Unicode MS" pitchFamily="34" charset="-122"/>
              </a:rPr>
              <a:pPr/>
              <a:t>8</a:t>
            </a:fld>
            <a:endParaRPr lang="en-US" altLang="zh-CN" smtClean="0"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zh-CN" dirty="0" smtClean="0"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EFABE3-C3B1-4EA4-B16E-92CB94C61F1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48" descr="ilccolor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49" descr="1024_greendot_divider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50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defRPr/>
            </a:pPr>
            <a:endParaRPr lang="en-US" sz="2400">
              <a:latin typeface="Arial" pitchFamily="34" charset="0"/>
            </a:endParaRPr>
          </a:p>
        </p:txBody>
      </p:sp>
      <p:sp>
        <p:nvSpPr>
          <p:cNvPr id="7" name="Text Box 1051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defRPr/>
            </a:pPr>
            <a:endParaRPr lang="en-US" sz="2400">
              <a:latin typeface="Arial" pitchFamily="34" charset="0"/>
            </a:endParaRPr>
          </a:p>
        </p:txBody>
      </p:sp>
      <p:pic>
        <p:nvPicPr>
          <p:cNvPr id="8" name="Picture 1053" descr="1024_greendot_divider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6724" name="Rectangle 104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36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56732" name="Rectangle 1052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66990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529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1529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" name="Rectangle 61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27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096" name="Text Box 48"/>
          <p:cNvSpPr txBox="1">
            <a:spLocks noChangeArrowheads="1"/>
          </p:cNvSpPr>
          <p:nvPr userDrawn="1"/>
        </p:nvSpPr>
        <p:spPr bwMode="auto">
          <a:xfrm>
            <a:off x="39688" y="6567488"/>
            <a:ext cx="17475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Berlin Sans FB" pitchFamily="34" charset="0"/>
                <a:ea typeface="+mn-ea"/>
                <a:cs typeface="+mn-cs"/>
              </a:rPr>
              <a:t>A.</a:t>
            </a:r>
            <a:r>
              <a:rPr lang="en-US" sz="1400" baseline="0" dirty="0" smtClean="0">
                <a:latin typeface="Berlin Sans FB" pitchFamily="34" charset="0"/>
                <a:ea typeface="+mn-ea"/>
                <a:cs typeface="+mn-cs"/>
              </a:rPr>
              <a:t> Seryi, July 23, 2010</a:t>
            </a:r>
            <a:endParaRPr lang="en-US" sz="1400" dirty="0">
              <a:latin typeface="Berlin Sans FB" pitchFamily="34" charset="0"/>
              <a:ea typeface="+mn-ea"/>
              <a:cs typeface="+mn-cs"/>
            </a:endParaRPr>
          </a:p>
        </p:txBody>
      </p:sp>
      <p:pic>
        <p:nvPicPr>
          <p:cNvPr id="1029" name="Picture 56" descr="ilccolor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57" descr="1024_greendot_divider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295400" y="9906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848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08" name="Text Box 60"/>
          <p:cNvSpPr txBox="1">
            <a:spLocks noChangeArrowheads="1"/>
          </p:cNvSpPr>
          <p:nvPr userDrawn="1"/>
        </p:nvSpPr>
        <p:spPr bwMode="auto">
          <a:xfrm>
            <a:off x="8658714" y="6562725"/>
            <a:ext cx="4090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39E677BE-5702-416D-8A49-C58BB4BC0484}" type="slidenum">
              <a:rPr lang="en-US" sz="1400" smtClean="0">
                <a:latin typeface="Berlin Sans FB" pitchFamily="34" charset="0"/>
                <a:ea typeface="+mn-ea"/>
                <a:cs typeface="+mn-cs"/>
              </a:rPr>
              <a:pPr>
                <a:defRPr/>
              </a:pPr>
              <a:t>‹#›</a:t>
            </a:fld>
            <a:endParaRPr lang="en-US" sz="1400" dirty="0">
              <a:latin typeface="Berlin Sans FB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6699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914400"/>
            <a:ext cx="8229600" cy="2895600"/>
          </a:xfrm>
        </p:spPr>
        <p:txBody>
          <a:bodyPr/>
          <a:lstStyle/>
          <a:p>
            <a:pPr>
              <a:defRPr/>
            </a:pPr>
            <a:r>
              <a:rPr lang="en-US" sz="5400" dirty="0" smtClean="0"/>
              <a:t>Proposed machine parameters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lang="en-US" sz="5400" dirty="0" smtClean="0"/>
          </a:p>
        </p:txBody>
      </p:sp>
      <p:sp>
        <p:nvSpPr>
          <p:cNvPr id="8110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657600"/>
            <a:ext cx="8001000" cy="2147888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Eras Demi ITC" pitchFamily="34" charset="0"/>
              </a:rPr>
              <a:t>Andrei Seryi</a:t>
            </a:r>
          </a:p>
          <a:p>
            <a:pPr eaLnBrk="1" hangingPunct="1">
              <a:defRPr/>
            </a:pPr>
            <a:endParaRPr lang="en-US" sz="2800" dirty="0" smtClean="0">
              <a:latin typeface="Eras Demi ITC" pitchFamily="34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Eras Demi ITC" pitchFamily="34" charset="0"/>
              </a:rPr>
              <a:t>July 23, </a:t>
            </a:r>
            <a:r>
              <a:rPr lang="en-US" sz="2800" dirty="0" smtClean="0">
                <a:latin typeface="Eras Demi ITC" pitchFamily="34" charset="0"/>
              </a:rPr>
              <a:t>2010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Lumi</a:t>
            </a:r>
            <a:r>
              <a:rPr lang="en-US" dirty="0" smtClean="0"/>
              <a:t>(E) dependence in SB2009</a:t>
            </a:r>
            <a:endParaRPr lang="en-US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Factor determine shape of L(E) in SB2009</a:t>
            </a:r>
          </a:p>
          <a:p>
            <a:pPr lvl="1"/>
            <a:r>
              <a:rPr lang="en-US" altLang="zh-CN" dirty="0" smtClean="0"/>
              <a:t>Lower rep ( /2) rate below ~125GeV/beam</a:t>
            </a:r>
          </a:p>
          <a:p>
            <a:pPr lvl="1"/>
            <a:r>
              <a:rPr lang="en-US" altLang="zh-CN" dirty="0" smtClean="0"/>
              <a:t>Collimation effects: increased beam degradation at lower E due to collimation wakes and due to limit (in X) on collimation depth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Understanding the above limitations, one can suggest mitigation solutions:</a:t>
            </a:r>
          </a:p>
          <a:p>
            <a:pPr lvl="1"/>
            <a:r>
              <a:rPr lang="en-US" altLang="zh-CN" dirty="0" smtClean="0"/>
              <a:t>1) Consider doubling the rep rate at lower energy</a:t>
            </a:r>
          </a:p>
          <a:p>
            <a:pPr lvl="1"/>
            <a:r>
              <a:rPr lang="en-US" altLang="zh-CN" dirty="0" smtClean="0"/>
              <a:t>2) Consider Final Doublet optimized for 250GeV CM</a:t>
            </a:r>
          </a:p>
          <a:p>
            <a:pPr lvl="1"/>
            <a:endParaRPr lang="en-US" altLang="zh-CN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Work on mitigations of L(E) with SB2009 during ILC2010</a:t>
            </a:r>
            <a:endParaRPr lang="en-US" dirty="0"/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458200" cy="5105400"/>
          </a:xfrm>
        </p:spPr>
        <p:txBody>
          <a:bodyPr/>
          <a:lstStyle/>
          <a:p>
            <a:r>
              <a:rPr lang="en-US" altLang="zh-CN" dirty="0" smtClean="0"/>
              <a:t>Have initiated discussion of double rep rate ~month before the ILC2010</a:t>
            </a:r>
          </a:p>
          <a:p>
            <a:r>
              <a:rPr lang="en-US" altLang="zh-CN" dirty="0" smtClean="0"/>
              <a:t>Doubling the rep rate (below ~125GeV/beam)</a:t>
            </a:r>
          </a:p>
          <a:p>
            <a:pPr lvl="1"/>
            <a:r>
              <a:rPr lang="en-US" altLang="zh-CN" dirty="0" smtClean="0"/>
              <a:t>BDS WG discussed implications with other Working Groups:  </a:t>
            </a:r>
          </a:p>
          <a:p>
            <a:pPr lvl="2"/>
            <a:r>
              <a:rPr lang="en-US" altLang="zh-CN" dirty="0" smtClean="0"/>
              <a:t>DR =&gt; </a:t>
            </a:r>
            <a:r>
              <a:rPr lang="en-US" altLang="zh-CN" dirty="0" smtClean="0">
                <a:solidFill>
                  <a:srgbClr val="33CC33"/>
                </a:solidFill>
              </a:rPr>
              <a:t>OK!</a:t>
            </a:r>
            <a:r>
              <a:rPr lang="en-US" altLang="zh-CN" dirty="0" smtClean="0"/>
              <a:t>  (new conceptual DR design was presented!)</a:t>
            </a:r>
          </a:p>
          <a:p>
            <a:pPr lvl="2"/>
            <a:r>
              <a:rPr lang="en-US" altLang="zh-CN" dirty="0" smtClean="0"/>
              <a:t>Sources =&gt; </a:t>
            </a:r>
            <a:r>
              <a:rPr lang="en-US" altLang="zh-CN" dirty="0" smtClean="0">
                <a:solidFill>
                  <a:srgbClr val="33CC33"/>
                </a:solidFill>
              </a:rPr>
              <a:t>OK!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Linac, HLRF, Cryogenics =&gt; </a:t>
            </a:r>
            <a:r>
              <a:rPr lang="en-US" altLang="zh-CN" dirty="0" smtClean="0">
                <a:solidFill>
                  <a:srgbClr val="33CC33"/>
                </a:solidFill>
              </a:rPr>
              <a:t>OK!</a:t>
            </a:r>
          </a:p>
          <a:p>
            <a:r>
              <a:rPr lang="en-US" altLang="zh-CN" dirty="0" smtClean="0"/>
              <a:t>FD optimized for ~250GeV CM</a:t>
            </a:r>
          </a:p>
          <a:p>
            <a:pPr lvl="1"/>
            <a:r>
              <a:rPr lang="en-US" altLang="zh-CN" dirty="0" smtClean="0"/>
              <a:t>Shorter FD reduce beam size in FD and increase collimation depth, reducing collimation related beam degradation </a:t>
            </a:r>
          </a:p>
          <a:p>
            <a:pPr lvl="1"/>
            <a:r>
              <a:rPr lang="en-US" altLang="zh-CN" dirty="0" smtClean="0"/>
              <a:t>Will consider exchanging FD for low E operation or a more universal FD that can be retuned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02920" y="601980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295400" y="0"/>
            <a:ext cx="7086600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kumimoji="1" lang="en-US" sz="3600" ker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Emittance damping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524000" y="838200"/>
            <a:ext cx="6132513" cy="4194175"/>
            <a:chOff x="960" y="839"/>
            <a:chExt cx="3863" cy="2642"/>
          </a:xfrm>
        </p:grpSpPr>
        <p:pic>
          <p:nvPicPr>
            <p:cNvPr id="120838" name="Picture 7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960" y="839"/>
              <a:ext cx="3863" cy="2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0839" name="Line 4"/>
            <p:cNvSpPr>
              <a:spLocks noChangeShapeType="1"/>
            </p:cNvSpPr>
            <p:nvPr/>
          </p:nvSpPr>
          <p:spPr bwMode="auto">
            <a:xfrm flipV="1">
              <a:off x="3084" y="1200"/>
              <a:ext cx="0" cy="96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0840" name="Line 5"/>
            <p:cNvSpPr>
              <a:spLocks noChangeShapeType="1"/>
            </p:cNvSpPr>
            <p:nvPr/>
          </p:nvSpPr>
          <p:spPr bwMode="auto">
            <a:xfrm>
              <a:off x="3612" y="1200"/>
              <a:ext cx="0" cy="196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0841" name="Text Box 6"/>
            <p:cNvSpPr txBox="1">
              <a:spLocks noChangeArrowheads="1"/>
            </p:cNvSpPr>
            <p:nvPr/>
          </p:nvSpPr>
          <p:spPr bwMode="auto">
            <a:xfrm>
              <a:off x="3708" y="1008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000" b="1"/>
                <a:t>t/</a:t>
              </a:r>
              <a:r>
                <a:rPr lang="en-US" altLang="zh-CN" sz="2000" b="1">
                  <a:latin typeface="Symbol" pitchFamily="18" charset="2"/>
                  <a:sym typeface="Symbol" pitchFamily="18" charset="2"/>
                </a:rPr>
                <a:t></a:t>
              </a:r>
              <a:r>
                <a:rPr lang="en-US" altLang="zh-CN" sz="2000" b="1" baseline="-25000"/>
                <a:t>x</a:t>
              </a:r>
              <a:endParaRPr lang="en-US" altLang="zh-CN" sz="2400"/>
            </a:p>
          </p:txBody>
        </p:sp>
      </p:grpSp>
      <p:sp>
        <p:nvSpPr>
          <p:cNvPr id="120835" name="Text Box 9"/>
          <p:cNvSpPr txBox="1">
            <a:spLocks noChangeArrowheads="1"/>
          </p:cNvSpPr>
          <p:nvPr/>
        </p:nvSpPr>
        <p:spPr bwMode="auto">
          <a:xfrm>
            <a:off x="609600" y="5129213"/>
            <a:ext cx="3581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400"/>
              <a:t>8 damping times are needed for the vertical emittance</a:t>
            </a:r>
          </a:p>
        </p:txBody>
      </p:sp>
      <p:sp>
        <p:nvSpPr>
          <p:cNvPr id="120836" name="Rectangle 10"/>
          <p:cNvSpPr>
            <a:spLocks noChangeArrowheads="1"/>
          </p:cNvSpPr>
          <p:nvPr/>
        </p:nvSpPr>
        <p:spPr bwMode="auto">
          <a:xfrm>
            <a:off x="4648200" y="5219700"/>
            <a:ext cx="28638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/>
              <a:t>5 Hz </a:t>
            </a:r>
            <a:r>
              <a:rPr lang="en-US" altLang="zh-CN" sz="2400" b="1">
                <a:solidFill>
                  <a:srgbClr val="FF0000"/>
                </a:solidFill>
                <a:sym typeface="Symbol" pitchFamily="18" charset="2"/>
              </a:rPr>
              <a:t></a:t>
            </a:r>
            <a:r>
              <a:rPr lang="en-US" altLang="zh-CN" sz="2400">
                <a:sym typeface="Symbol" pitchFamily="18" charset="2"/>
              </a:rPr>
              <a:t> </a:t>
            </a:r>
            <a:r>
              <a:rPr lang="en-US" altLang="zh-CN" sz="2400">
                <a:latin typeface="Symbol" pitchFamily="18" charset="2"/>
                <a:sym typeface="Symbol" pitchFamily="18" charset="2"/>
              </a:rPr>
              <a:t></a:t>
            </a:r>
            <a:r>
              <a:rPr lang="en-US" altLang="zh-CN" sz="2400" baseline="-25000">
                <a:sym typeface="Symbol" pitchFamily="18" charset="2"/>
              </a:rPr>
              <a:t>x</a:t>
            </a:r>
            <a:r>
              <a:rPr lang="en-US" altLang="zh-CN" sz="2400">
                <a:sym typeface="Symbol" pitchFamily="18" charset="2"/>
              </a:rPr>
              <a:t> = 26 ms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</a:rPr>
              <a:t>10 Hz</a:t>
            </a:r>
            <a:r>
              <a:rPr lang="en-US" altLang="zh-CN" sz="2400"/>
              <a:t> </a:t>
            </a:r>
            <a:r>
              <a:rPr lang="en-US" altLang="zh-CN" sz="2400" b="1">
                <a:solidFill>
                  <a:srgbClr val="FF0000"/>
                </a:solidFill>
                <a:sym typeface="Symbol" pitchFamily="18" charset="2"/>
              </a:rPr>
              <a:t></a:t>
            </a:r>
            <a:r>
              <a:rPr lang="en-US" altLang="zh-CN" sz="2400">
                <a:sym typeface="Symbol" pitchFamily="18" charset="2"/>
              </a:rPr>
              <a:t> </a:t>
            </a:r>
            <a:r>
              <a:rPr lang="en-US" altLang="zh-CN" sz="240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</a:t>
            </a:r>
            <a:r>
              <a:rPr lang="en-US" altLang="zh-CN" sz="2400" baseline="-25000">
                <a:solidFill>
                  <a:srgbClr val="0000FF"/>
                </a:solidFill>
                <a:sym typeface="Symbol" pitchFamily="18" charset="2"/>
              </a:rPr>
              <a:t>x</a:t>
            </a:r>
            <a:r>
              <a:rPr lang="en-US" altLang="zh-CN" sz="2400">
                <a:solidFill>
                  <a:srgbClr val="0000FF"/>
                </a:solidFill>
                <a:sym typeface="Symbol" pitchFamily="18" charset="2"/>
              </a:rPr>
              <a:t> = 13 ms</a:t>
            </a:r>
          </a:p>
        </p:txBody>
      </p:sp>
      <p:sp>
        <p:nvSpPr>
          <p:cNvPr id="120837" name="Rectangle 10"/>
          <p:cNvSpPr>
            <a:spLocks noChangeArrowheads="1"/>
          </p:cNvSpPr>
          <p:nvPr/>
        </p:nvSpPr>
        <p:spPr bwMode="auto">
          <a:xfrm>
            <a:off x="6477000" y="528638"/>
            <a:ext cx="2500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/>
              <a:t>S. Guiducci (LNF)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295400" y="0"/>
            <a:ext cx="6400800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kumimoji="1" lang="en-US" sz="2800" ker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DR Parameters for 10 Hz Operation</a:t>
            </a:r>
            <a:endParaRPr kumimoji="1" lang="en-US" sz="3600" ker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22882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" y="990600"/>
            <a:ext cx="815340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3" name="Text Box 4"/>
          <p:cNvSpPr txBox="1">
            <a:spLocks noChangeArrowheads="1"/>
          </p:cNvSpPr>
          <p:nvPr/>
        </p:nvSpPr>
        <p:spPr bwMode="auto">
          <a:xfrm>
            <a:off x="533400" y="5867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dirty="0">
                <a:solidFill>
                  <a:srgbClr val="0000FF"/>
                </a:solidFill>
              </a:rPr>
              <a:t>Energy = 5 </a:t>
            </a:r>
            <a:r>
              <a:rPr lang="en-US" altLang="zh-CN" sz="2400" dirty="0" err="1">
                <a:solidFill>
                  <a:srgbClr val="0000FF"/>
                </a:solidFill>
              </a:rPr>
              <a:t>GeV</a:t>
            </a:r>
            <a:endParaRPr lang="en-US" altLang="zh-CN" sz="2400" dirty="0">
              <a:solidFill>
                <a:srgbClr val="0000FF"/>
              </a:solidFill>
            </a:endParaRPr>
          </a:p>
        </p:txBody>
      </p:sp>
      <p:sp>
        <p:nvSpPr>
          <p:cNvPr id="122884" name="Rectangle 5"/>
          <p:cNvSpPr>
            <a:spLocks noChangeArrowheads="1"/>
          </p:cNvSpPr>
          <p:nvPr/>
        </p:nvSpPr>
        <p:spPr bwMode="auto">
          <a:xfrm>
            <a:off x="6019800" y="503238"/>
            <a:ext cx="30973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dirty="0"/>
              <a:t>S. Guiducci (LNF</a:t>
            </a:r>
            <a:r>
              <a:rPr lang="en-US" altLang="zh-CN" sz="2400" dirty="0" smtClean="0"/>
              <a:t>) et al</a:t>
            </a:r>
            <a:endParaRPr lang="en-US" altLang="zh-CN" sz="24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265126" y="990600"/>
            <a:ext cx="1447800" cy="4754880"/>
          </a:xfrm>
          <a:prstGeom prst="rect">
            <a:avLst/>
          </a:prstGeom>
          <a:noFill/>
          <a:ln w="101600" cap="flat" cmpd="sng" algn="ctr">
            <a:solidFill>
              <a:srgbClr val="33CC33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19600" y="5867400"/>
            <a:ext cx="46089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0" dirty="0" smtClean="0">
                <a:solidFill>
                  <a:srgbClr val="009900"/>
                </a:solidFill>
                <a:latin typeface="Berlin Sans FB"/>
                <a:ea typeface="Arial Unicode MS"/>
                <a:cs typeface="Arial Unicode MS"/>
              </a:rPr>
              <a:t>DR (3.2km) at 10Hz is feasible</a:t>
            </a:r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Double rep rate: Sources</a:t>
            </a:r>
            <a:endParaRPr lang="en-US" dirty="0"/>
          </a:p>
        </p:txBody>
      </p:sp>
      <p:sp>
        <p:nvSpPr>
          <p:cNvPr id="1269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Electron Source: </a:t>
            </a:r>
          </a:p>
          <a:p>
            <a:pPr lvl="1"/>
            <a:r>
              <a:rPr lang="en-US" altLang="zh-CN" dirty="0" smtClean="0"/>
              <a:t>doubling rep rate is not critical </a:t>
            </a:r>
            <a:br>
              <a:rPr lang="en-US" altLang="zh-CN" dirty="0" smtClean="0"/>
            </a:br>
            <a:r>
              <a:rPr lang="en-US" altLang="zh-CN" dirty="0" smtClean="0"/>
              <a:t>   [Axel Brachmann, </a:t>
            </a:r>
            <a:r>
              <a:rPr lang="en-US" altLang="zh-CN" dirty="0" err="1" smtClean="0"/>
              <a:t>Tsunehiko</a:t>
            </a:r>
            <a:r>
              <a:rPr lang="en-US" altLang="zh-CN" dirty="0" smtClean="0"/>
              <a:t> Omori et al]</a:t>
            </a:r>
          </a:p>
          <a:p>
            <a:r>
              <a:rPr lang="en-US" altLang="zh-CN" dirty="0" smtClean="0"/>
              <a:t>Positron Source: </a:t>
            </a:r>
          </a:p>
          <a:p>
            <a:pPr lvl="1"/>
            <a:r>
              <a:rPr lang="en-US" altLang="zh-CN" dirty="0" smtClean="0"/>
              <a:t>For SB2009 250b case there should be no issues</a:t>
            </a:r>
          </a:p>
          <a:p>
            <a:pPr lvl="2"/>
            <a:r>
              <a:rPr lang="en-US" altLang="zh-CN" dirty="0" smtClean="0"/>
              <a:t>For 250a, which is not a preferred solution, the most important consequence of the increased rep rate will be the increased average power on the positron target</a:t>
            </a:r>
          </a:p>
          <a:p>
            <a:pPr lvl="2"/>
            <a:r>
              <a:rPr lang="en-US" altLang="zh-CN" dirty="0" smtClean="0"/>
              <a:t>Even for this case there is a hope that it can be managed, but need more detailed studies [Jim Clarke, Wei Gai, et al]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Linac and double rep rate</a:t>
            </a:r>
            <a:endParaRPr lang="en-US" dirty="0"/>
          </a:p>
        </p:txBody>
      </p:sp>
      <p:sp>
        <p:nvSpPr>
          <p:cNvPr id="129026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3733800"/>
          </a:xfrm>
        </p:spPr>
        <p:txBody>
          <a:bodyPr/>
          <a:lstStyle/>
          <a:p>
            <a:r>
              <a:rPr lang="en-US" altLang="zh-CN" dirty="0" smtClean="0"/>
              <a:t>At lower gradient, considering the </a:t>
            </a:r>
            <a:r>
              <a:rPr lang="en-US" altLang="zh-CN" dirty="0" err="1" smtClean="0"/>
              <a:t>cryo</a:t>
            </a:r>
            <a:r>
              <a:rPr lang="en-US" altLang="zh-CN" dirty="0" smtClean="0"/>
              <a:t> load (which should not be exceeded) and the efficiency of </a:t>
            </a:r>
            <a:r>
              <a:rPr lang="en-US" altLang="zh-CN" dirty="0" err="1" smtClean="0"/>
              <a:t>rf</a:t>
            </a:r>
            <a:r>
              <a:rPr lang="en-US" altLang="zh-CN" dirty="0" smtClean="0"/>
              <a:t> power sources (their efficiency decreases with power) concluded, that at 125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/beam one can work at 10Hz rep rate in the </a:t>
            </a:r>
            <a:r>
              <a:rPr lang="en-US" altLang="zh-CN" dirty="0" err="1" smtClean="0"/>
              <a:t>linac</a:t>
            </a:r>
            <a:endParaRPr lang="en-US" altLang="zh-CN" dirty="0" smtClean="0"/>
          </a:p>
          <a:p>
            <a:r>
              <a:rPr lang="en-US" altLang="zh-CN" dirty="0" smtClean="0"/>
              <a:t>At 150GeV/beam one can work at 8Hz in the </a:t>
            </a:r>
            <a:r>
              <a:rPr lang="en-US" altLang="zh-CN" dirty="0" err="1" smtClean="0"/>
              <a:t>linac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And this is possible only because the e+ source is at the end of the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!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5370493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9900"/>
                </a:solidFill>
              </a:rPr>
              <a:t>=&gt; SB2009 OK for </a:t>
            </a:r>
            <a:r>
              <a:rPr lang="en-US" altLang="zh-CN" sz="2800" b="1" dirty="0" err="1" smtClean="0">
                <a:solidFill>
                  <a:srgbClr val="009900"/>
                </a:solidFill>
              </a:rPr>
              <a:t>linac</a:t>
            </a:r>
            <a:r>
              <a:rPr lang="en-US" altLang="zh-CN" sz="2800" b="1" dirty="0" smtClean="0">
                <a:solidFill>
                  <a:srgbClr val="009900"/>
                </a:solidFill>
              </a:rPr>
              <a:t> rep rate 10 Hz for 125 </a:t>
            </a:r>
            <a:r>
              <a:rPr lang="en-US" altLang="zh-CN" sz="2800" b="1" dirty="0" err="1" smtClean="0">
                <a:solidFill>
                  <a:srgbClr val="009900"/>
                </a:solidFill>
              </a:rPr>
              <a:t>GeV</a:t>
            </a:r>
            <a:r>
              <a:rPr lang="en-US" altLang="zh-CN" sz="2800" b="1" dirty="0" smtClean="0">
                <a:solidFill>
                  <a:srgbClr val="009900"/>
                </a:solidFill>
              </a:rPr>
              <a:t>/beam &amp; 8 Hz for  150 </a:t>
            </a:r>
            <a:r>
              <a:rPr lang="en-US" altLang="zh-CN" sz="2800" b="1" dirty="0" err="1" smtClean="0">
                <a:solidFill>
                  <a:srgbClr val="009900"/>
                </a:solidFill>
              </a:rPr>
              <a:t>GeV</a:t>
            </a:r>
            <a:r>
              <a:rPr lang="en-US" altLang="zh-CN" sz="2800" b="1" dirty="0" smtClean="0">
                <a:solidFill>
                  <a:srgbClr val="009900"/>
                </a:solidFill>
              </a:rPr>
              <a:t>/beam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857138" y="4724400"/>
            <a:ext cx="3372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ea typeface="宋体" charset="-122"/>
              </a:rPr>
              <a:t>Chris Adolphsen, et al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Linac OK for double rep rate</a:t>
            </a:r>
          </a:p>
        </p:txBody>
      </p:sp>
      <p:sp>
        <p:nvSpPr>
          <p:cNvPr id="131074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105400"/>
          </a:xfrm>
        </p:spPr>
        <p:txBody>
          <a:bodyPr/>
          <a:lstStyle/>
          <a:p>
            <a:r>
              <a:rPr lang="en-US" altLang="zh-CN" sz="1600" dirty="0" smtClean="0"/>
              <a:t>At lower gradient, it would be easy to increase the rep rate of the cavities to maintain a constant </a:t>
            </a:r>
            <a:r>
              <a:rPr lang="en-US" altLang="zh-CN" sz="1600" dirty="0" err="1" smtClean="0"/>
              <a:t>cryo</a:t>
            </a:r>
            <a:r>
              <a:rPr lang="en-US" altLang="zh-CN" sz="1600" dirty="0" smtClean="0"/>
              <a:t> load (the rep rate scales roughly as 1/gradient^2). However, one cannot readily increase the rep rate of the </a:t>
            </a:r>
            <a:r>
              <a:rPr lang="en-US" altLang="zh-CN" sz="1600" dirty="0" err="1" smtClean="0"/>
              <a:t>rf</a:t>
            </a:r>
            <a:r>
              <a:rPr lang="en-US" altLang="zh-CN" sz="1600" dirty="0" smtClean="0"/>
              <a:t> power sources as their efficiency decreases with power. In particular the klystron output power scales as V^3.5 where V = the modulator voltage while the power flow in the modulators and klystrons scales as V^2.5, and their rep rate scales as 1/(flow*pulse width) (limited mainly by the site power capacity and the modulator charging supply ratings). For example, at half the gradient, the klystron voltage could be lowered to .5^3.5 = .82 of its nominal value and rep rate could then be increased by a factor of 1/.82^2.5 = 1.64 times the pulse width factor of ~ 1.6/1.3 (due to the shorter filling time) </a:t>
            </a:r>
            <a:r>
              <a:rPr lang="en-US" altLang="zh-CN" sz="1600" b="1" dirty="0" smtClean="0">
                <a:solidFill>
                  <a:srgbClr val="009900"/>
                </a:solidFill>
              </a:rPr>
              <a:t>for a net factor of 2.0 (up to 10 Hz). </a:t>
            </a:r>
          </a:p>
          <a:p>
            <a:r>
              <a:rPr lang="en-US" altLang="zh-CN" sz="1600" dirty="0" smtClean="0"/>
              <a:t>There would be some additional costs associated with designing the modulators to run at a variable rep rate. However, I believe the main problem would be in the damping rings as the beams need 200 ms to be fully damped (one would need to increase the damping rate with more </a:t>
            </a:r>
            <a:r>
              <a:rPr lang="en-US" altLang="zh-CN" sz="1600" dirty="0" err="1" smtClean="0"/>
              <a:t>undulators</a:t>
            </a:r>
            <a:r>
              <a:rPr lang="en-US" altLang="zh-CN" sz="1600" dirty="0" smtClean="0"/>
              <a:t>). And of course, at low beam energy, half the pulses have to run at 150 </a:t>
            </a:r>
            <a:r>
              <a:rPr lang="en-US" altLang="zh-CN" sz="1600" dirty="0" err="1" smtClean="0"/>
              <a:t>GeV</a:t>
            </a:r>
            <a:r>
              <a:rPr lang="en-US" altLang="zh-CN" sz="1600" dirty="0" smtClean="0"/>
              <a:t> or above to generate photons to produce positrons (although such pulses probably do not have to be fully damped, the modulators would probably need to run at a constant pulse spacing). Thus with damping times of 5/8 nominal, one could perhaps run 4 Hz at 150 </a:t>
            </a:r>
            <a:r>
              <a:rPr lang="en-US" altLang="zh-CN" sz="1600" dirty="0" err="1" smtClean="0"/>
              <a:t>GeV</a:t>
            </a:r>
            <a:r>
              <a:rPr lang="en-US" altLang="zh-CN" sz="1600" dirty="0" smtClean="0"/>
              <a:t> (for e+ production) interleaved with 4 Hz of luminosity production (</a:t>
            </a:r>
            <a:r>
              <a:rPr lang="en-US" altLang="zh-CN" sz="1600" dirty="0" err="1" smtClean="0"/>
              <a:t>vs</a:t>
            </a:r>
            <a:r>
              <a:rPr lang="en-US" altLang="zh-CN" sz="1600" dirty="0" smtClean="0"/>
              <a:t> 2.5 Hz in the report) at &lt; 150 </a:t>
            </a:r>
            <a:r>
              <a:rPr lang="en-US" altLang="zh-CN" sz="1600" dirty="0" err="1" smtClean="0"/>
              <a:t>GeV</a:t>
            </a:r>
            <a:r>
              <a:rPr lang="en-US" altLang="zh-CN" sz="1600" dirty="0" smtClean="0"/>
              <a:t> per beam. Also, for beam energies of 250 </a:t>
            </a:r>
            <a:r>
              <a:rPr lang="en-US" altLang="zh-CN" sz="1600" dirty="0" err="1" smtClean="0"/>
              <a:t>GeV</a:t>
            </a:r>
            <a:r>
              <a:rPr lang="en-US" altLang="zh-CN" sz="1600" dirty="0" smtClean="0"/>
              <a:t> down to </a:t>
            </a:r>
            <a:r>
              <a:rPr lang="en-US" altLang="zh-CN" sz="1600" b="1" dirty="0" smtClean="0">
                <a:solidFill>
                  <a:srgbClr val="009900"/>
                </a:solidFill>
              </a:rPr>
              <a:t>150 </a:t>
            </a:r>
            <a:r>
              <a:rPr lang="en-US" altLang="zh-CN" sz="1600" b="1" dirty="0" err="1" smtClean="0">
                <a:solidFill>
                  <a:srgbClr val="009900"/>
                </a:solidFill>
              </a:rPr>
              <a:t>GeV</a:t>
            </a:r>
            <a:r>
              <a:rPr lang="en-US" altLang="zh-CN" sz="1600" b="1" dirty="0" smtClean="0">
                <a:solidFill>
                  <a:srgbClr val="009900"/>
                </a:solidFill>
              </a:rPr>
              <a:t>,</a:t>
            </a:r>
            <a:r>
              <a:rPr lang="en-US" altLang="zh-CN" sz="1600" dirty="0" smtClean="0"/>
              <a:t> all pulses would be for luminosity and the rep rate would increase from 5 Hz to </a:t>
            </a:r>
            <a:r>
              <a:rPr lang="en-US" altLang="zh-CN" sz="1600" b="1" dirty="0" smtClean="0">
                <a:solidFill>
                  <a:srgbClr val="009900"/>
                </a:solidFill>
              </a:rPr>
              <a:t>8 Hz</a:t>
            </a:r>
            <a:r>
              <a:rPr lang="en-US" altLang="zh-CN" sz="1600" dirty="0" smtClean="0"/>
              <a:t> (which is an advantage of putting the </a:t>
            </a:r>
            <a:r>
              <a:rPr lang="en-US" altLang="zh-CN" sz="1600" dirty="0" err="1" smtClean="0"/>
              <a:t>undulators</a:t>
            </a:r>
            <a:r>
              <a:rPr lang="en-US" altLang="zh-CN" sz="1600" dirty="0" smtClean="0"/>
              <a:t> at the end of the </a:t>
            </a:r>
            <a:r>
              <a:rPr lang="en-US" altLang="zh-CN" sz="1600" dirty="0" err="1" smtClean="0"/>
              <a:t>linacs</a:t>
            </a:r>
            <a:r>
              <a:rPr lang="en-US" altLang="zh-CN" sz="1600" dirty="0" smtClean="0"/>
              <a:t>)</a:t>
            </a:r>
          </a:p>
          <a:p>
            <a:endParaRPr lang="en-US" altLang="zh-CN" sz="1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6400800" y="685800"/>
            <a:ext cx="2686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ea typeface="宋体" charset="-122"/>
              </a:rPr>
              <a:t>Chris Adolphsen: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56413" y="6019800"/>
            <a:ext cx="8811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 smtClean="0">
                <a:solidFill>
                  <a:srgbClr val="009900"/>
                </a:solidFill>
              </a:rPr>
              <a:t>=&gt; SB2009 OK for </a:t>
            </a:r>
            <a:r>
              <a:rPr lang="en-US" altLang="zh-CN" sz="1800" b="1" dirty="0" err="1" smtClean="0">
                <a:solidFill>
                  <a:srgbClr val="009900"/>
                </a:solidFill>
              </a:rPr>
              <a:t>linac</a:t>
            </a:r>
            <a:r>
              <a:rPr lang="en-US" altLang="zh-CN" sz="1800" b="1" dirty="0" smtClean="0">
                <a:solidFill>
                  <a:srgbClr val="009900"/>
                </a:solidFill>
              </a:rPr>
              <a:t> rep rate of 10 Hz for 125 </a:t>
            </a:r>
            <a:r>
              <a:rPr lang="en-US" altLang="zh-CN" sz="1800" b="1" dirty="0" err="1" smtClean="0">
                <a:solidFill>
                  <a:srgbClr val="009900"/>
                </a:solidFill>
              </a:rPr>
              <a:t>GeV</a:t>
            </a:r>
            <a:r>
              <a:rPr lang="en-US" altLang="zh-CN" sz="1800" b="1" dirty="0" smtClean="0">
                <a:solidFill>
                  <a:srgbClr val="009900"/>
                </a:solidFill>
              </a:rPr>
              <a:t>/beam &amp; 8 Hz for  150 </a:t>
            </a:r>
            <a:r>
              <a:rPr lang="en-US" altLang="zh-CN" sz="1800" b="1" dirty="0" err="1" smtClean="0">
                <a:solidFill>
                  <a:srgbClr val="009900"/>
                </a:solidFill>
              </a:rPr>
              <a:t>GeV</a:t>
            </a:r>
            <a:r>
              <a:rPr lang="en-US" altLang="zh-CN" sz="1800" b="1" dirty="0" smtClean="0">
                <a:solidFill>
                  <a:srgbClr val="009900"/>
                </a:solidFill>
              </a:rPr>
              <a:t>/beam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CN" dirty="0" err="1" smtClean="0">
                <a:effectLst/>
                <a:ea typeface="宋体" charset="-122"/>
              </a:rPr>
              <a:t>Cryo</a:t>
            </a:r>
            <a:r>
              <a:rPr lang="en-US" altLang="zh-CN" dirty="0" smtClean="0">
                <a:effectLst/>
                <a:ea typeface="宋体" charset="-122"/>
              </a:rPr>
              <a:t> load is OK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1371600"/>
          <a:ext cx="84582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G=31.5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G=15.75 MV/m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Nb</a:t>
                      </a:r>
                      <a:r>
                        <a:rPr lang="en-US" dirty="0" smtClean="0"/>
                        <a:t>=2625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Nb</a:t>
                      </a:r>
                      <a:r>
                        <a:rPr lang="en-US" dirty="0" smtClean="0"/>
                        <a:t>=1312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Ne+=2E10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Ne+=2E10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</a:t>
                      </a:r>
                      <a:r>
                        <a:rPr lang="en-US" baseline="0" dirty="0" smtClean="0"/>
                        <a:t> 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8.2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7.7 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106.8 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per </a:t>
                      </a:r>
                      <a:r>
                        <a:rPr lang="en-US" dirty="0" err="1" smtClean="0"/>
                        <a:t>cryomodule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9.8 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8.2</a:t>
                      </a:r>
                      <a:r>
                        <a:rPr lang="en-US" baseline="0" dirty="0" smtClean="0"/>
                        <a:t> kW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4800600"/>
            <a:ext cx="17844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Notes: </a:t>
            </a:r>
            <a:br>
              <a:rPr lang="en-US" dirty="0" smtClean="0"/>
            </a:br>
            <a:r>
              <a:rPr lang="en-US" dirty="0" err="1" smtClean="0"/>
              <a:t>Qext</a:t>
            </a:r>
            <a:r>
              <a:rPr lang="en-US" dirty="0" smtClean="0"/>
              <a:t>(#1)=</a:t>
            </a:r>
            <a:r>
              <a:rPr lang="en-US" dirty="0" err="1" smtClean="0"/>
              <a:t>Qext</a:t>
            </a:r>
            <a:r>
              <a:rPr lang="en-US" dirty="0" smtClean="0"/>
              <a:t>(#2)</a:t>
            </a:r>
          </a:p>
          <a:p>
            <a:r>
              <a:rPr lang="en-US" dirty="0" smtClean="0"/>
              <a:t>Conversion:</a:t>
            </a:r>
            <a:br>
              <a:rPr lang="en-US" dirty="0" smtClean="0"/>
            </a:br>
            <a:r>
              <a:rPr lang="en-US" dirty="0" smtClean="0"/>
              <a:t>2K=&gt; 703 W/W</a:t>
            </a:r>
          </a:p>
          <a:p>
            <a:r>
              <a:rPr lang="en-US" dirty="0" smtClean="0"/>
              <a:t>4K=&gt; 197 W/W</a:t>
            </a:r>
          </a:p>
          <a:p>
            <a:r>
              <a:rPr lang="en-US" dirty="0" smtClean="0"/>
              <a:t>40K=&gt; 16.45 W/W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01937" y="4648200"/>
            <a:ext cx="2519151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9900"/>
                </a:solidFill>
              </a:rPr>
              <a:t>Ratio: </a:t>
            </a:r>
            <a:br>
              <a:rPr lang="en-US" sz="2000" b="1" dirty="0" smtClean="0">
                <a:solidFill>
                  <a:srgbClr val="009900"/>
                </a:solidFill>
              </a:rPr>
            </a:br>
            <a:r>
              <a:rPr lang="en-US" sz="2000" b="1" dirty="0" smtClean="0">
                <a:solidFill>
                  <a:srgbClr val="009900"/>
                </a:solidFill>
              </a:rPr>
              <a:t>Total (#2)/ (#1) = 0.73</a:t>
            </a:r>
          </a:p>
          <a:p>
            <a:endParaRPr lang="en-US" dirty="0" smtClean="0"/>
          </a:p>
          <a:p>
            <a:r>
              <a:rPr lang="en-US" dirty="0" smtClean="0"/>
              <a:t>8 Cavity losses:</a:t>
            </a:r>
            <a:br>
              <a:rPr lang="en-US" dirty="0" smtClean="0"/>
            </a:br>
            <a:r>
              <a:rPr lang="en-US" dirty="0" smtClean="0"/>
              <a:t>#1: 5.98 W (out of 8.6)</a:t>
            </a:r>
          </a:p>
          <a:p>
            <a:r>
              <a:rPr lang="en-US" dirty="0" smtClean="0"/>
              <a:t>#2: 2.99 W (out of 5.5)</a:t>
            </a:r>
          </a:p>
        </p:txBody>
      </p:sp>
      <p:sp>
        <p:nvSpPr>
          <p:cNvPr id="8" name="Rectangle 7"/>
          <p:cNvSpPr/>
          <p:nvPr/>
        </p:nvSpPr>
        <p:spPr>
          <a:xfrm>
            <a:off x="6781800" y="4800600"/>
            <a:ext cx="2191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 smtClean="0">
                <a:ea typeface="宋体" charset="-122"/>
              </a:rPr>
              <a:t>Nikolay</a:t>
            </a:r>
            <a:r>
              <a:rPr lang="en-US" altLang="zh-CN" sz="2400" dirty="0" smtClean="0">
                <a:ea typeface="宋体" charset="-122"/>
              </a:rPr>
              <a:t> </a:t>
            </a:r>
            <a:r>
              <a:rPr lang="en-US" altLang="zh-CN" sz="2400" dirty="0" err="1" smtClean="0">
                <a:ea typeface="宋体" charset="-122"/>
              </a:rPr>
              <a:t>Solyak</a:t>
            </a:r>
            <a:r>
              <a:rPr lang="en-US" altLang="zh-CN" sz="2400" dirty="0" smtClean="0">
                <a:ea typeface="宋体" charset="-122"/>
              </a:rPr>
              <a:t>: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4412729"/>
            <a:ext cx="4495800" cy="214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19" name="TextBox 3"/>
          <p:cNvSpPr txBox="1">
            <a:spLocks noChangeArrowheads="1"/>
          </p:cNvSpPr>
          <p:nvPr/>
        </p:nvSpPr>
        <p:spPr bwMode="auto">
          <a:xfrm>
            <a:off x="152400" y="2286000"/>
            <a:ext cx="5029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altLang="zh-CN" sz="1800" dirty="0">
                <a:solidFill>
                  <a:srgbClr val="009900"/>
                </a:solidFill>
              </a:rPr>
              <a:t> </a:t>
            </a:r>
            <a:r>
              <a:rPr lang="en-US" altLang="zh-CN" sz="1800" dirty="0" smtClean="0">
                <a:solidFill>
                  <a:srgbClr val="009900"/>
                </a:solidFill>
              </a:rPr>
              <a:t>One option would be to have </a:t>
            </a:r>
            <a:r>
              <a:rPr lang="en-US" altLang="zh-CN" sz="1800" dirty="0">
                <a:solidFill>
                  <a:srgbClr val="009900"/>
                </a:solidFill>
              </a:rPr>
              <a:t>a separate FD optimized for lower E, and then exchange </a:t>
            </a:r>
            <a:r>
              <a:rPr lang="en-US" altLang="zh-CN" sz="1800" dirty="0" smtClean="0">
                <a:solidFill>
                  <a:srgbClr val="009900"/>
                </a:solidFill>
              </a:rPr>
              <a:t>it before going to nominal E</a:t>
            </a:r>
            <a:endParaRPr lang="en-US" altLang="zh-CN" sz="1800" dirty="0">
              <a:solidFill>
                <a:srgbClr val="009900"/>
              </a:solidFill>
            </a:endParaRPr>
          </a:p>
          <a:p>
            <a:pPr eaLnBrk="0" hangingPunct="0">
              <a:buFont typeface="Arial" charset="0"/>
              <a:buChar char="•"/>
            </a:pPr>
            <a:r>
              <a:rPr lang="en-US" altLang="zh-CN" sz="1800" dirty="0">
                <a:solidFill>
                  <a:srgbClr val="009900"/>
                </a:solidFill>
              </a:rPr>
              <a:t> </a:t>
            </a:r>
            <a:r>
              <a:rPr lang="en-US" altLang="zh-CN" sz="1800" dirty="0" smtClean="0">
                <a:solidFill>
                  <a:srgbClr val="009900"/>
                </a:solidFill>
              </a:rPr>
              <a:t>Other option to be studied is to build a universal </a:t>
            </a:r>
            <a:r>
              <a:rPr lang="en-US" altLang="zh-CN" sz="1800" dirty="0">
                <a:solidFill>
                  <a:srgbClr val="009900"/>
                </a:solidFill>
              </a:rPr>
              <a:t>FD, that can be reconfigured for lower E </a:t>
            </a:r>
            <a:r>
              <a:rPr lang="en-US" altLang="zh-CN" sz="1800" dirty="0" smtClean="0">
                <a:solidFill>
                  <a:srgbClr val="009900"/>
                </a:solidFill>
              </a:rPr>
              <a:t>configuration (may require splitting QD0 coil and placing </a:t>
            </a:r>
            <a:r>
              <a:rPr lang="en-US" altLang="zh-CN" sz="1800" dirty="0" err="1" smtClean="0">
                <a:solidFill>
                  <a:srgbClr val="009900"/>
                </a:solidFill>
              </a:rPr>
              <a:t>sextupoles</a:t>
            </a:r>
            <a:r>
              <a:rPr lang="en-US" altLang="zh-CN" sz="1800" dirty="0" smtClean="0">
                <a:solidFill>
                  <a:srgbClr val="009900"/>
                </a:solidFill>
              </a:rPr>
              <a:t> in the middle) </a:t>
            </a:r>
            <a:endParaRPr lang="en-US" altLang="zh-CN" sz="1800" dirty="0">
              <a:solidFill>
                <a:srgbClr val="009900"/>
              </a:solidFill>
            </a:endParaRPr>
          </a:p>
        </p:txBody>
      </p:sp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12307" y="0"/>
            <a:ext cx="413169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950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05401" y="3285823"/>
            <a:ext cx="4038600" cy="315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152400" y="1286470"/>
            <a:ext cx="5029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800" b="1" dirty="0">
                <a:solidFill>
                  <a:srgbClr val="009900"/>
                </a:solidFill>
              </a:rPr>
              <a:t>FD optimized for lower energy will allow increasing the collimation depth by ~10% in Y and by ~30% in X  (Very tentative!)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3886200" cy="939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FD for low 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5000" y="2209800"/>
            <a:ext cx="33137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9900"/>
                </a:solidFill>
              </a:rPr>
              <a:t>Nominal FD &amp; SR trajectories</a:t>
            </a:r>
            <a:endParaRPr lang="en-US" sz="2000" dirty="0">
              <a:solidFill>
                <a:srgbClr val="FF99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74211" y="5410200"/>
            <a:ext cx="20649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9900"/>
                </a:solidFill>
              </a:rPr>
              <a:t>FD for 1/2E &amp; SR</a:t>
            </a:r>
            <a:br>
              <a:rPr lang="en-US" sz="2000" dirty="0" smtClean="0">
                <a:solidFill>
                  <a:srgbClr val="FF9900"/>
                </a:solidFill>
              </a:rPr>
            </a:br>
            <a:r>
              <a:rPr lang="en-US" sz="2000" dirty="0" smtClean="0">
                <a:solidFill>
                  <a:srgbClr val="FF9900"/>
                </a:solidFill>
              </a:rPr>
              <a:t>trajectories</a:t>
            </a:r>
            <a:endParaRPr lang="en-US" sz="2000" dirty="0">
              <a:solidFill>
                <a:srgbClr val="FF9900"/>
              </a:solidFill>
            </a:endParaRPr>
          </a:p>
        </p:txBody>
      </p:sp>
      <p:cxnSp>
        <p:nvCxnSpPr>
          <p:cNvPr id="13" name="Straight Arrow Connector 12"/>
          <p:cNvCxnSpPr>
            <a:stCxn id="137219" idx="2"/>
          </p:cNvCxnSpPr>
          <p:nvPr/>
        </p:nvCxnSpPr>
        <p:spPr bwMode="auto">
          <a:xfrm rot="5400000">
            <a:off x="2311063" y="4444662"/>
            <a:ext cx="483275" cy="2286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Beam Parameters &amp; mitigation</a:t>
            </a:r>
          </a:p>
        </p:txBody>
      </p:sp>
      <p:sp>
        <p:nvSpPr>
          <p:cNvPr id="139266" name="Content Placeholder 6"/>
          <p:cNvSpPr>
            <a:spLocks noGrp="1"/>
          </p:cNvSpPr>
          <p:nvPr>
            <p:ph idx="1"/>
          </p:nvPr>
        </p:nvSpPr>
        <p:spPr>
          <a:xfrm>
            <a:off x="381000" y="4953000"/>
            <a:ext cx="8458200" cy="1524000"/>
          </a:xfrm>
        </p:spPr>
        <p:txBody>
          <a:bodyPr/>
          <a:lstStyle/>
          <a:p>
            <a:r>
              <a:rPr lang="en-US" altLang="zh-CN" smtClean="0"/>
              <a:t>Tentative! At 250 GeV CM the mitigations may give</a:t>
            </a:r>
          </a:p>
          <a:p>
            <a:pPr lvl="1"/>
            <a:r>
              <a:rPr lang="en-US" altLang="zh-CN" smtClean="0"/>
              <a:t>* 2 L due to double rep rate</a:t>
            </a:r>
          </a:p>
          <a:p>
            <a:pPr lvl="1"/>
            <a:r>
              <a:rPr lang="en-US" altLang="zh-CN" smtClean="0"/>
              <a:t>* about 1.4 L due to FD optimized for low E  </a:t>
            </a:r>
          </a:p>
        </p:txBody>
      </p:sp>
      <p:pic>
        <p:nvPicPr>
          <p:cNvPr id="139268" name="Object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" y="1066800"/>
            <a:ext cx="81248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 bwMode="auto">
          <a:xfrm>
            <a:off x="6643048" y="1295400"/>
            <a:ext cx="609600" cy="3429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05800" cy="4953000"/>
          </a:xfrm>
        </p:spPr>
        <p:txBody>
          <a:bodyPr/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Starting point: parameters developed by </a:t>
            </a:r>
            <a:r>
              <a:rPr lang="en-US" sz="1800" dirty="0" smtClean="0"/>
              <a:t>the Physics Questions </a:t>
            </a:r>
            <a:r>
              <a:rPr lang="en-US" sz="1800" dirty="0" smtClean="0"/>
              <a:t>Committee</a:t>
            </a:r>
            <a:r>
              <a:rPr lang="en-US" sz="1800" dirty="0" smtClean="0"/>
              <a:t> (</a:t>
            </a:r>
            <a:r>
              <a:rPr lang="en-US" sz="1800" dirty="0" smtClean="0"/>
              <a:t>B. Foster, A. Seryi, J. Clarke, M. Harrison, D. Schulte, T</a:t>
            </a:r>
            <a:r>
              <a:rPr lang="en-US" sz="1800" dirty="0" smtClean="0"/>
              <a:t>. </a:t>
            </a:r>
            <a:r>
              <a:rPr lang="en-US" sz="1800" dirty="0" smtClean="0"/>
              <a:t>Tauchi) in December 2009. 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Take into account progress on 10Hz rep rate for low E achieved after LCWS10</a:t>
            </a:r>
          </a:p>
          <a:p>
            <a:pPr marL="742950" lvl="2" indent="-342900" eaLnBrk="1" hangingPunct="1">
              <a:lnSpc>
                <a:spcPct val="90000"/>
              </a:lnSpc>
            </a:pPr>
            <a:r>
              <a:rPr lang="en-US" sz="1400" dirty="0" smtClean="0"/>
              <a:t>There are issues with DR duty cycle that are being studied, however assume that they will be solved</a:t>
            </a:r>
            <a:endParaRPr lang="en-US" sz="1400" dirty="0" smtClean="0"/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Assume that we will develop and use new universal FD that gives additional luminosity improvement (only) for 200 and 250 GeV energies 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Consider the following energies: 200, 250, 350, 500 GeV CM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Assume single stage bunch compressor (min </a:t>
            </a:r>
            <a:r>
              <a:rPr lang="en-US" sz="1800" dirty="0" err="1" smtClean="0"/>
              <a:t>sigma_z</a:t>
            </a:r>
            <a:r>
              <a:rPr lang="en-US" sz="1800" dirty="0" smtClean="0"/>
              <a:t>=230um – will use 300um and consider 230 as an overhead or safety margin) 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Assume 10Hz and 1300 bunches 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Consider separately the cases with and without Travelling Focus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Energy and rep rate: </a:t>
            </a:r>
          </a:p>
          <a:p>
            <a:pPr marL="742950" lvl="2" indent="-342900" eaLnBrk="1" hangingPunct="1">
              <a:lnSpc>
                <a:spcPct val="90000"/>
              </a:lnSpc>
            </a:pPr>
            <a:r>
              <a:rPr lang="en-US" sz="1400" dirty="0" smtClean="0"/>
              <a:t>E=	200	250	350	500	GeV CM</a:t>
            </a:r>
          </a:p>
          <a:p>
            <a:pPr marL="742950" lvl="2" indent="-342900" eaLnBrk="1" hangingPunct="1">
              <a:lnSpc>
                <a:spcPct val="90000"/>
              </a:lnSpc>
            </a:pPr>
            <a:r>
              <a:rPr lang="en-US" sz="1400" dirty="0" smtClean="0"/>
              <a:t>IP rep rate	5	5	5	5	Hz</a:t>
            </a:r>
          </a:p>
          <a:p>
            <a:pPr marL="742950" lvl="2" indent="-342900" eaLnBrk="1" hangingPunct="1">
              <a:lnSpc>
                <a:spcPct val="90000"/>
              </a:lnSpc>
            </a:pPr>
            <a:r>
              <a:rPr lang="en-US" sz="1400" dirty="0" smtClean="0"/>
              <a:t>Linac rate	10	10	5	5	Hz</a:t>
            </a:r>
          </a:p>
          <a:p>
            <a:pPr marL="1657350" lvl="4" indent="-342900" eaLnBrk="1" hangingPunct="1">
              <a:lnSpc>
                <a:spcPct val="90000"/>
              </a:lnSpc>
              <a:buNone/>
            </a:pPr>
            <a:r>
              <a:rPr lang="en-US" sz="1200" dirty="0" smtClean="0"/>
              <a:t>             ( double pulsing )</a:t>
            </a:r>
          </a:p>
          <a:p>
            <a:pPr marL="1657350" lvl="4" indent="-342900" eaLnBrk="1" hangingPunct="1">
              <a:lnSpc>
                <a:spcPct val="90000"/>
              </a:lnSpc>
              <a:buNone/>
            </a:pPr>
            <a:r>
              <a:rPr lang="en-US" sz="1200" dirty="0" smtClean="0"/>
              <a:t>                                         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(gray area)</a:t>
            </a:r>
          </a:p>
          <a:p>
            <a:pPr marL="1657350" lvl="4" indent="-342900" eaLnBrk="1" hangingPunct="1">
              <a:lnSpc>
                <a:spcPct val="90000"/>
              </a:lnSpc>
              <a:buNone/>
            </a:pPr>
            <a:r>
              <a:rPr lang="en-US" sz="1200" dirty="0" smtClean="0"/>
              <a:t>	</a:t>
            </a:r>
            <a:r>
              <a:rPr lang="en-US" sz="1200" dirty="0" smtClean="0"/>
              <a:t>	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GB" sz="1400" b="1" dirty="0" smtClean="0">
              <a:solidFill>
                <a:srgbClr val="FFFF00"/>
              </a:solidFill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0"/>
            <a:ext cx="769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Assumptions:</a:t>
            </a:r>
            <a:endParaRPr kumimoji="1" 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5777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/>
          <p:cNvSpPr txBox="1">
            <a:spLocks noChangeArrowheads="1"/>
          </p:cNvSpPr>
          <p:nvPr/>
        </p:nvSpPr>
        <p:spPr bwMode="auto">
          <a:xfrm>
            <a:off x="3962400" y="1524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/>
              <a:t>SB2009 Lumi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312" y="685800"/>
            <a:ext cx="7329488" cy="5512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" y="2415822"/>
            <a:ext cx="1752599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9900"/>
                </a:solidFill>
              </a:rPr>
              <a:t>Linac  rate 10Hz</a:t>
            </a:r>
          </a:p>
          <a:p>
            <a:r>
              <a:rPr lang="en-US" sz="1800" dirty="0" smtClean="0">
                <a:solidFill>
                  <a:srgbClr val="009900"/>
                </a:solidFill>
              </a:rPr>
              <a:t>(IP rate 5Hz) </a:t>
            </a:r>
            <a:br>
              <a:rPr lang="en-US" sz="1800" dirty="0" smtClean="0">
                <a:solidFill>
                  <a:srgbClr val="009900"/>
                </a:solidFill>
              </a:rPr>
            </a:br>
            <a:r>
              <a:rPr lang="en-US" sz="1800" dirty="0" smtClean="0">
                <a:solidFill>
                  <a:srgbClr val="009900"/>
                </a:solidFill>
              </a:rPr>
              <a:t>and special FD</a:t>
            </a:r>
            <a:endParaRPr lang="en-US" sz="1800" dirty="0">
              <a:solidFill>
                <a:srgbClr val="009900"/>
              </a:solidFill>
            </a:endParaRPr>
          </a:p>
        </p:txBody>
      </p:sp>
      <p:cxnSp>
        <p:nvCxnSpPr>
          <p:cNvPr id="5" name="Straight Arrow Connector 4"/>
          <p:cNvCxnSpPr>
            <a:stCxn id="4" idx="3"/>
          </p:cNvCxnSpPr>
          <p:nvPr/>
        </p:nvCxnSpPr>
        <p:spPr bwMode="auto">
          <a:xfrm flipV="1">
            <a:off x="1752600" y="2743200"/>
            <a:ext cx="457200" cy="13428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2286001" y="914400"/>
            <a:ext cx="1752599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9900"/>
                </a:solidFill>
              </a:rPr>
              <a:t>Linac  &amp; IP rates are 8Hz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4052248" y="1572904"/>
            <a:ext cx="304800" cy="22860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new parameters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8001000" cy="4320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6962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Parameters ~January 2010</a:t>
            </a:r>
            <a:endParaRPr lang="en-US" dirty="0" smtClean="0"/>
          </a:p>
        </p:txBody>
      </p:sp>
      <p:pic>
        <p:nvPicPr>
          <p:cNvPr id="29699" name="Object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" y="1524000"/>
            <a:ext cx="81248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Jan-2010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8001000" cy="4320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62000" y="5867400"/>
            <a:ext cx="7529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January 2010:                           0.22         0.7        1.5                            0.27         1.0           2.0</a:t>
            </a:r>
            <a:endParaRPr lang="en-US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of the universal final doublet</a:t>
            </a:r>
          </a:p>
          <a:p>
            <a:r>
              <a:rPr lang="en-US" dirty="0" smtClean="0"/>
              <a:t>Collimation depth optimization</a:t>
            </a:r>
          </a:p>
          <a:p>
            <a:r>
              <a:rPr lang="en-US" dirty="0" smtClean="0"/>
              <a:t>Study of FF tuning with needed beta*</a:t>
            </a:r>
          </a:p>
          <a:p>
            <a:r>
              <a:rPr lang="en-US" dirty="0" smtClean="0"/>
              <a:t>Detailed beam-beam studies 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848600" cy="939800"/>
          </a:xfrm>
        </p:spPr>
        <p:txBody>
          <a:bodyPr/>
          <a:lstStyle/>
          <a:p>
            <a:r>
              <a:rPr lang="en-US" dirty="0" smtClean="0"/>
              <a:t>Backup info: </a:t>
            </a:r>
            <a:br>
              <a:rPr lang="en-US" dirty="0" smtClean="0"/>
            </a:br>
            <a:r>
              <a:rPr lang="en-US" dirty="0" smtClean="0"/>
              <a:t>slides from LCWS 2010</a:t>
            </a:r>
            <a:endParaRPr lang="en-US" dirty="0"/>
          </a:p>
        </p:txBody>
      </p:sp>
    </p:spTree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6962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Beam Parameters</a:t>
            </a:r>
          </a:p>
        </p:txBody>
      </p:sp>
      <p:pic>
        <p:nvPicPr>
          <p:cNvPr id="29699" name="Object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" y="1066800"/>
            <a:ext cx="81248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6643048" y="1295400"/>
            <a:ext cx="609600" cy="3429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5105400"/>
            <a:ext cx="8517075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Rate at IP = 2.5Hz,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Rate in the </a:t>
            </a:r>
            <a:r>
              <a:rPr lang="en-US" sz="2000" dirty="0" err="1" smtClean="0">
                <a:solidFill>
                  <a:srgbClr val="FF0000"/>
                </a:solidFill>
              </a:rPr>
              <a:t>linac</a:t>
            </a:r>
            <a:r>
              <a:rPr lang="en-US" sz="2000" dirty="0" smtClean="0">
                <a:solidFill>
                  <a:srgbClr val="FF0000"/>
                </a:solidFill>
              </a:rPr>
              <a:t> = 5Hz (every other pulse is at 150GeV/beam, for e+ production)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Low luminosity at this energy reduces the physics reach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 flipH="1" flipV="1">
            <a:off x="6400800" y="4876800"/>
            <a:ext cx="304800" cy="1524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71600" y="609600"/>
            <a:ext cx="7312025" cy="548640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</p:pic>
      <p:sp>
        <p:nvSpPr>
          <p:cNvPr id="35842" name="TextBox 2"/>
          <p:cNvSpPr txBox="1">
            <a:spLocks noChangeArrowheads="1"/>
          </p:cNvSpPr>
          <p:nvPr/>
        </p:nvSpPr>
        <p:spPr bwMode="auto">
          <a:xfrm rot="-5400000">
            <a:off x="1111250" y="1257300"/>
            <a:ext cx="944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/>
              <a:t>L,E34</a:t>
            </a: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7500938" y="5238750"/>
            <a:ext cx="804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/>
              <a:t>E CM</a:t>
            </a:r>
          </a:p>
        </p:txBody>
      </p:sp>
      <p:cxnSp>
        <p:nvCxnSpPr>
          <p:cNvPr id="35844" name="Straight Connector 5"/>
          <p:cNvCxnSpPr>
            <a:cxnSpLocks noChangeShapeType="1"/>
          </p:cNvCxnSpPr>
          <p:nvPr/>
        </p:nvCxnSpPr>
        <p:spPr bwMode="auto">
          <a:xfrm rot="10800000" flipV="1">
            <a:off x="3937000" y="2171700"/>
            <a:ext cx="3746500" cy="88900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35845" name="TextBox 7"/>
          <p:cNvSpPr txBox="1">
            <a:spLocks noChangeArrowheads="1"/>
          </p:cNvSpPr>
          <p:nvPr/>
        </p:nvSpPr>
        <p:spPr bwMode="auto">
          <a:xfrm>
            <a:off x="5443538" y="1066800"/>
            <a:ext cx="539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/>
              <a:t>1/E</a:t>
            </a:r>
          </a:p>
        </p:txBody>
      </p:sp>
      <p:sp>
        <p:nvSpPr>
          <p:cNvPr id="35846" name="TextBox 8"/>
          <p:cNvSpPr txBox="1">
            <a:spLocks noChangeArrowheads="1"/>
          </p:cNvSpPr>
          <p:nvPr/>
        </p:nvSpPr>
        <p:spPr bwMode="auto">
          <a:xfrm>
            <a:off x="5861050" y="2590800"/>
            <a:ext cx="7318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/>
              <a:t>0.5/E</a:t>
            </a:r>
          </a:p>
        </p:txBody>
      </p:sp>
      <p:sp>
        <p:nvSpPr>
          <p:cNvPr id="35847" name="TextBox 9"/>
          <p:cNvSpPr txBox="1">
            <a:spLocks noChangeArrowheads="1"/>
          </p:cNvSpPr>
          <p:nvPr/>
        </p:nvSpPr>
        <p:spPr bwMode="auto">
          <a:xfrm>
            <a:off x="2619375" y="4794250"/>
            <a:ext cx="8620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000"/>
              <a:t>0.25/E</a:t>
            </a:r>
          </a:p>
        </p:txBody>
      </p:sp>
      <p:cxnSp>
        <p:nvCxnSpPr>
          <p:cNvPr id="35848" name="Straight Arrow Connector 11"/>
          <p:cNvCxnSpPr>
            <a:cxnSpLocks noChangeShapeType="1"/>
          </p:cNvCxnSpPr>
          <p:nvPr/>
        </p:nvCxnSpPr>
        <p:spPr bwMode="auto">
          <a:xfrm rot="5400000" flipH="1" flipV="1">
            <a:off x="2944813" y="4513262"/>
            <a:ext cx="514350" cy="1492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5849" name="Rectangle 13"/>
          <p:cNvSpPr>
            <a:spLocks noChangeArrowheads="1"/>
          </p:cNvSpPr>
          <p:nvPr/>
        </p:nvSpPr>
        <p:spPr bwMode="auto">
          <a:xfrm>
            <a:off x="3200400" y="1828800"/>
            <a:ext cx="685800" cy="762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pPr eaLnBrk="0" hangingPunct="0"/>
            <a:endParaRPr lang="en-US" altLang="zh-CN"/>
          </a:p>
        </p:txBody>
      </p:sp>
      <p:sp>
        <p:nvSpPr>
          <p:cNvPr id="35850" name="TextBox 14"/>
          <p:cNvSpPr txBox="1">
            <a:spLocks noChangeArrowheads="1"/>
          </p:cNvSpPr>
          <p:nvPr/>
        </p:nvSpPr>
        <p:spPr bwMode="auto">
          <a:xfrm>
            <a:off x="2863850" y="2660650"/>
            <a:ext cx="7318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/>
              <a:t>0.5/E</a:t>
            </a:r>
          </a:p>
        </p:txBody>
      </p:sp>
      <p:sp>
        <p:nvSpPr>
          <p:cNvPr id="35851" name="TextBox 15"/>
          <p:cNvSpPr txBox="1">
            <a:spLocks noChangeArrowheads="1"/>
          </p:cNvSpPr>
          <p:nvPr/>
        </p:nvSpPr>
        <p:spPr bwMode="auto">
          <a:xfrm>
            <a:off x="3962400" y="1524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/>
              <a:t>SB2009 Lumi</a:t>
            </a:r>
          </a:p>
        </p:txBody>
      </p:sp>
      <p:sp>
        <p:nvSpPr>
          <p:cNvPr id="35854" name="TextBox 24"/>
          <p:cNvSpPr txBox="1">
            <a:spLocks noChangeArrowheads="1"/>
          </p:cNvSpPr>
          <p:nvPr/>
        </p:nvSpPr>
        <p:spPr bwMode="auto">
          <a:xfrm>
            <a:off x="5410200" y="3263900"/>
            <a:ext cx="2763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FF0000"/>
                </a:solidFill>
              </a:rPr>
              <a:t>Actual luminosity</a:t>
            </a:r>
          </a:p>
        </p:txBody>
      </p:sp>
      <p:sp>
        <p:nvSpPr>
          <p:cNvPr id="26" name="Multiply 25"/>
          <p:cNvSpPr/>
          <p:nvPr/>
        </p:nvSpPr>
        <p:spPr bwMode="auto">
          <a:xfrm>
            <a:off x="4953000" y="3276600"/>
            <a:ext cx="533400" cy="533400"/>
          </a:xfrm>
          <a:prstGeom prst="mathMultiply">
            <a:avLst>
              <a:gd name="adj1" fmla="val 11615"/>
            </a:avLst>
          </a:prstGeom>
          <a:solidFill>
            <a:srgbClr val="FF0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" y="2455545"/>
            <a:ext cx="1752600" cy="29546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Rate at IP = 2.5Hz, Rate in the </a:t>
            </a:r>
            <a:r>
              <a:rPr lang="en-US" dirty="0" err="1" smtClean="0">
                <a:solidFill>
                  <a:srgbClr val="FF0000"/>
                </a:solidFill>
              </a:rPr>
              <a:t>linac</a:t>
            </a:r>
            <a:r>
              <a:rPr lang="en-US" dirty="0" smtClean="0">
                <a:solidFill>
                  <a:srgbClr val="FF0000"/>
                </a:solidFill>
              </a:rPr>
              <a:t> = 5Hz (every other pulse is at 150GeV/beam, for e+ production)</a:t>
            </a:r>
          </a:p>
          <a:p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Low luminosity at this energy reduces the physics reach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057400" y="1676400"/>
            <a:ext cx="1752600" cy="3657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1752600" y="4800600"/>
            <a:ext cx="304800" cy="3048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602920" y="0"/>
            <a:ext cx="2541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SLIDES FROM LCWS2010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Berlin Sans FB"/>
        <a:ea typeface=""/>
        <a:cs typeface=""/>
      </a:majorFont>
      <a:minorFont>
        <a:latin typeface="Berlin Sans FB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C:\WINNT\Profiles\nixx\Desktop\new-NLC.pot</Template>
  <TotalTime>21258</TotalTime>
  <Words>1307</Words>
  <Application>Microsoft Office PowerPoint</Application>
  <PresentationFormat>On-screen Show (4:3)</PresentationFormat>
  <Paragraphs>170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new-NLC</vt:lpstr>
      <vt:lpstr>Proposed machine parameters </vt:lpstr>
      <vt:lpstr>Slide 2</vt:lpstr>
      <vt:lpstr>Proposed new parameters</vt:lpstr>
      <vt:lpstr>Parameters ~January 2010</vt:lpstr>
      <vt:lpstr>Comparison with Jan-2010</vt:lpstr>
      <vt:lpstr>Further studies</vt:lpstr>
      <vt:lpstr>Backup info:  slides from LCWS 2010</vt:lpstr>
      <vt:lpstr>Beam Parameters</vt:lpstr>
      <vt:lpstr>Slide 9</vt:lpstr>
      <vt:lpstr>Lumi(E) dependence in SB2009</vt:lpstr>
      <vt:lpstr>Work on mitigations of L(E) with SB2009 during ILC2010</vt:lpstr>
      <vt:lpstr>Slide 12</vt:lpstr>
      <vt:lpstr>Slide 13</vt:lpstr>
      <vt:lpstr>Double rep rate: Sources</vt:lpstr>
      <vt:lpstr>Linac and double rep rate</vt:lpstr>
      <vt:lpstr>Linac OK for double rep rate</vt:lpstr>
      <vt:lpstr>Cryo load is OK</vt:lpstr>
      <vt:lpstr>FD for low E</vt:lpstr>
      <vt:lpstr>Beam Parameters &amp; mitigation</vt:lpstr>
      <vt:lpstr>Slide 20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MDI</dc:title>
  <dc:creator>Andrei Seryi</dc:creator>
  <cp:lastModifiedBy>Andrei Seryi</cp:lastModifiedBy>
  <cp:revision>1642</cp:revision>
  <cp:lastPrinted>2000-10-22T23:18:47Z</cp:lastPrinted>
  <dcterms:created xsi:type="dcterms:W3CDTF">1999-04-11T17:59:44Z</dcterms:created>
  <dcterms:modified xsi:type="dcterms:W3CDTF">2010-07-23T00:35:10Z</dcterms:modified>
</cp:coreProperties>
</file>