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3" r:id="rId2"/>
    <p:sldId id="259" r:id="rId3"/>
    <p:sldId id="257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7A6097-6D27-44AD-8888-036C89B8EF7F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ECDCF6-6FC7-4F90-BAFD-5DE3FBD408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CDCF6-6FC7-4F90-BAFD-5DE3FBD4084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EFC1A-59BB-EF42-9FED-D4F83811AB67}" type="slidenum">
              <a:rPr lang="ja-JP" altLang="en-US" smtClean="0"/>
              <a:pPr/>
              <a:t>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CDCF6-6FC7-4F90-BAFD-5DE3FBD4084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CDCF6-6FC7-4F90-BAFD-5DE3FBD4084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CDCF6-6FC7-4F90-BAFD-5DE3FBD4084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7/23/2010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23.07 (M. Ross)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7/23/2010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23.07 (M. Ross)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7/23/2010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23.07 (M. Ross)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7/23/2010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23.07 (M. Ross)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7/23/2010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23.07 (M. Ross)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7/23/2010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23.07 (M. Ross)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7/23/2010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23.07 (M. Ross)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7/23/2010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23.07 (M. Ross)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7/23/2010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23.07 (M. Ross)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7/23/2010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23.07 (M. Ross)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7/23/2010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23.07 (M. Ross)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7/23/2010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AD &amp; I 23.07 (M. Ross)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Workshop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At the close of each BAW, we would like to write down a summary that is based on our common understanding of the issues.</a:t>
            </a:r>
          </a:p>
          <a:p>
            <a:r>
              <a:rPr lang="en-US" dirty="0" smtClean="0"/>
              <a:t>Developed prior to (and at ) the meeting itself</a:t>
            </a:r>
          </a:p>
          <a:p>
            <a:r>
              <a:rPr lang="en-US" dirty="0" smtClean="0"/>
              <a:t>To be done – </a:t>
            </a:r>
          </a:p>
          <a:p>
            <a:pPr lvl="1"/>
            <a:r>
              <a:rPr lang="en-US" dirty="0" smtClean="0"/>
              <a:t>develop a set of questions to be answered</a:t>
            </a:r>
          </a:p>
          <a:p>
            <a:pPr lvl="1"/>
            <a:r>
              <a:rPr lang="en-US" dirty="0" smtClean="0"/>
              <a:t>Also serves as a draft outline for the summary document</a:t>
            </a:r>
          </a:p>
          <a:p>
            <a:pPr lvl="1"/>
            <a:r>
              <a:rPr lang="en-US" dirty="0" smtClean="0"/>
              <a:t>(examples for BAW – 1)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7/23/2010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23.07 (M. Ross)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67545"/>
            <a:ext cx="8229600" cy="1143000"/>
          </a:xfrm>
        </p:spPr>
        <p:txBody>
          <a:bodyPr>
            <a:noAutofit/>
          </a:bodyPr>
          <a:lstStyle/>
          <a:p>
            <a:r>
              <a:rPr lang="en-US" altLang="ja-JP" sz="3200" dirty="0" smtClean="0"/>
              <a:t>Discussion Topics: Single-tunnel HLRF system </a:t>
            </a:r>
            <a:br>
              <a:rPr lang="en-US" altLang="ja-JP" sz="3200" dirty="0" smtClean="0"/>
            </a:br>
            <a:r>
              <a:rPr lang="en-US" altLang="ja-JP" sz="3200" dirty="0" smtClean="0"/>
              <a:t>in the 1</a:t>
            </a:r>
            <a:r>
              <a:rPr lang="en-US" altLang="ja-JP" sz="3200" baseline="30000" dirty="0" smtClean="0"/>
              <a:t>st</a:t>
            </a:r>
            <a:r>
              <a:rPr lang="en-US" altLang="ja-JP" sz="3200" dirty="0" smtClean="0"/>
              <a:t> BAW, Sept. 7-8, 2010</a:t>
            </a:r>
            <a:endParaRPr lang="ja-JP" altLang="en-US" sz="32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1297" y="1341143"/>
            <a:ext cx="8229600" cy="5207045"/>
          </a:xfrm>
          <a:ln>
            <a:solidFill>
              <a:srgbClr val="0099CC"/>
            </a:solidFill>
          </a:ln>
        </p:spPr>
        <p:txBody>
          <a:bodyPr>
            <a:noAutofit/>
          </a:bodyPr>
          <a:lstStyle/>
          <a:p>
            <a:r>
              <a:rPr lang="en-US" sz="1800" dirty="0" smtClean="0"/>
              <a:t>KCS:</a:t>
            </a:r>
            <a:endParaRPr lang="ja-JP" altLang="en-US" sz="1800" dirty="0" smtClean="0"/>
          </a:p>
          <a:p>
            <a:pPr lvl="1"/>
            <a:r>
              <a:rPr lang="en-US" sz="1600" dirty="0" smtClean="0"/>
              <a:t>RF power margin required for cluster operation, including gradient spread, as consistent with cavity production strategy,</a:t>
            </a:r>
            <a:endParaRPr lang="ja-JP" altLang="en-US" sz="1600" dirty="0" smtClean="0"/>
          </a:p>
          <a:p>
            <a:pPr lvl="1"/>
            <a:r>
              <a:rPr lang="en-US" sz="1600" dirty="0" smtClean="0"/>
              <a:t>Tuning and control strategy, including impact on high gradient operation and required gradient operational margin</a:t>
            </a:r>
            <a:endParaRPr lang="ja-JP" altLang="en-US" sz="1600" dirty="0" smtClean="0"/>
          </a:p>
          <a:p>
            <a:pPr lvl="1"/>
            <a:r>
              <a:rPr lang="en-US" sz="1600" dirty="0" smtClean="0"/>
              <a:t>RF amplitude and phase performance tolerance within a cluster; allowed common-mode and normal-mode fluctuations,</a:t>
            </a:r>
          </a:p>
          <a:p>
            <a:pPr lvl="1"/>
            <a:r>
              <a:rPr lang="en-US" sz="1600" dirty="0" smtClean="0"/>
              <a:t>R&amp;D required, including demonstrations of component performance and demonstrations with small clusters</a:t>
            </a:r>
            <a:endParaRPr lang="ja-JP" altLang="en-US" sz="1600" dirty="0" smtClean="0"/>
          </a:p>
          <a:p>
            <a:r>
              <a:rPr lang="en-US" sz="1800" dirty="0" smtClean="0"/>
              <a:t>DRFS:</a:t>
            </a:r>
            <a:endParaRPr lang="ja-JP" altLang="en-US" sz="1800" dirty="0" smtClean="0"/>
          </a:p>
          <a:p>
            <a:pPr lvl="1"/>
            <a:r>
              <a:rPr lang="en-US" sz="1600" dirty="0" smtClean="0"/>
              <a:t>Cavity and klystron sorting and resulting required RF power margins</a:t>
            </a:r>
            <a:endParaRPr lang="ja-JP" altLang="en-US" sz="1600" dirty="0" smtClean="0"/>
          </a:p>
          <a:p>
            <a:pPr lvl="1"/>
            <a:r>
              <a:rPr lang="en-US" sz="1600" dirty="0" smtClean="0"/>
              <a:t>Installation strategy; needed tunnel infrastructure and access</a:t>
            </a:r>
            <a:endParaRPr lang="ja-JP" altLang="en-US" sz="1600" dirty="0" smtClean="0"/>
          </a:p>
          <a:p>
            <a:pPr lvl="1"/>
            <a:r>
              <a:rPr lang="en-US" sz="1600" dirty="0" smtClean="0"/>
              <a:t>RF amplitude and phase performance tolerances, including gradient spread, as consistent with cavity production strategy,</a:t>
            </a:r>
            <a:endParaRPr lang="ja-JP" altLang="en-US" sz="1600" dirty="0" smtClean="0"/>
          </a:p>
          <a:p>
            <a:pPr lvl="1"/>
            <a:r>
              <a:rPr lang="en-US" sz="1600" dirty="0" smtClean="0"/>
              <a:t>R&amp;D required in the remaining half of the TDP (and beyond) including radiation shielding, klystron lifetime, redundancy strategies</a:t>
            </a:r>
            <a:endParaRPr lang="ja-JP" altLang="en-US" sz="1600" dirty="0" smtClean="0"/>
          </a:p>
          <a:p>
            <a:r>
              <a:rPr lang="en-US" sz="1800" dirty="0" smtClean="0"/>
              <a:t>Backups:</a:t>
            </a:r>
            <a:endParaRPr lang="ja-JP" altLang="en-US" sz="1800" dirty="0" smtClean="0"/>
          </a:p>
          <a:p>
            <a:pPr lvl="1"/>
            <a:r>
              <a:rPr lang="en-US" sz="1600" dirty="0" smtClean="0"/>
              <a:t> Original RF system in RDR, in single tunnel, just in case, as a backup,</a:t>
            </a:r>
            <a:endParaRPr lang="ja-JP" altLang="en-US" sz="1600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7/23/2010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>
                <a:solidFill>
                  <a:prstClr val="black">
                    <a:tint val="75000"/>
                  </a:prstClr>
                </a:solidFill>
              </a:rPr>
              <a:t>AD &amp; I 23.07 (M. Ross)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/>
              <a:t>For the Workshop at KEK in September, </a:t>
            </a:r>
            <a:r>
              <a:rPr lang="en-US" dirty="0" smtClean="0"/>
              <a:t>we should have </a:t>
            </a:r>
            <a:r>
              <a:rPr lang="en-US" dirty="0"/>
              <a:t>key aspects of the discussion already ‘in-hand’. Of greatest interest, of course, is: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KCS </a:t>
            </a:r>
            <a:r>
              <a:rPr lang="en-US" dirty="0"/>
              <a:t>R &amp; D strategy – </a:t>
            </a:r>
          </a:p>
          <a:p>
            <a:pPr lvl="1"/>
            <a:r>
              <a:rPr lang="en-US" dirty="0"/>
              <a:t>what we will complete by the end of 2012, </a:t>
            </a:r>
          </a:p>
          <a:p>
            <a:pPr lvl="1"/>
            <a:r>
              <a:rPr lang="en-US" dirty="0"/>
              <a:t>what we will not be able to show without a full system test and </a:t>
            </a:r>
          </a:p>
          <a:p>
            <a:pPr lvl="1"/>
            <a:r>
              <a:rPr lang="en-US" dirty="0"/>
              <a:t>what we should plan to do after 2012.</a:t>
            </a:r>
          </a:p>
          <a:p>
            <a:pPr lvl="0"/>
            <a:r>
              <a:rPr lang="en-US" dirty="0"/>
              <a:t>Parameters and tolerances – what are the differences between RDR, DRFS and KCS main linac designs? Here is a list of specific questions:</a:t>
            </a:r>
          </a:p>
          <a:p>
            <a:pPr lvl="1"/>
            <a:r>
              <a:rPr lang="en-US" dirty="0"/>
              <a:t>RF power overhead margins required for cluster operation, including gradient spread, as consistent with cavity production strategy, - what is the connection between HLRF scheme and gradient specification?</a:t>
            </a:r>
          </a:p>
          <a:p>
            <a:pPr lvl="1"/>
            <a:r>
              <a:rPr lang="en-US" dirty="0"/>
              <a:t>Tolerances on RF amplitude and phase within a cluster; allowed common-mode and normal-mode fluctuations,</a:t>
            </a:r>
          </a:p>
          <a:p>
            <a:pPr lvl="1"/>
            <a:r>
              <a:rPr lang="en-US" dirty="0"/>
              <a:t>Tuning and control strategy, including impact on high gradient operation and required gradient operational margin. This can be reinterpreted as required single-cavity resonance and power controls.</a:t>
            </a:r>
          </a:p>
          <a:p>
            <a:pPr lvl="1"/>
            <a:r>
              <a:rPr lang="en-US" dirty="0"/>
              <a:t>Implications for cryomodule design and performance – esp. piezo tuner.</a:t>
            </a:r>
          </a:p>
          <a:p>
            <a:r>
              <a:rPr lang="en-US" dirty="0"/>
              <a:t> </a:t>
            </a:r>
          </a:p>
          <a:p>
            <a:r>
              <a:rPr lang="en-US" dirty="0" smtClean="0"/>
              <a:t>To be discussed 3 August, SLAC</a:t>
            </a:r>
            <a:endParaRPr lang="en-US" dirty="0"/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7/23/2010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23.07 (M. Ross)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# 2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(SLAC)</a:t>
            </a:r>
          </a:p>
          <a:p>
            <a:r>
              <a:rPr lang="en-US" dirty="0" smtClean="0"/>
              <a:t>January 18 2011:        </a:t>
            </a:r>
            <a:r>
              <a:rPr lang="en-US" dirty="0"/>
              <a:t>Reduced RF, focusing on parameters, running scenarios and development plans</a:t>
            </a:r>
          </a:p>
          <a:p>
            <a:r>
              <a:rPr lang="en-US" dirty="0"/>
              <a:t>January 19:        Reduced RF focusing on cost and performance projections and potential upgrade </a:t>
            </a:r>
            <a:r>
              <a:rPr lang="en-US" dirty="0" smtClean="0"/>
              <a:t>paths </a:t>
            </a:r>
            <a:r>
              <a:rPr lang="en-US" dirty="0"/>
              <a:t>and summary/recommendation,</a:t>
            </a:r>
          </a:p>
          <a:p>
            <a:r>
              <a:rPr lang="en-US" dirty="0"/>
              <a:t>January 20:        Positron Source Location, focusing on running scenarios and technical issues</a:t>
            </a:r>
          </a:p>
          <a:p>
            <a:r>
              <a:rPr lang="en-US" dirty="0"/>
              <a:t>January 21:        Positron Source Location, focusing on cost and performance </a:t>
            </a:r>
            <a:r>
              <a:rPr lang="en-US" dirty="0" smtClean="0"/>
              <a:t>projections and </a:t>
            </a:r>
            <a:r>
              <a:rPr lang="en-US" dirty="0"/>
              <a:t>summary/recommendation.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7/23/2010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23.07 (M. Ross)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expected at SLAC - BAW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1</a:t>
            </a:r>
            <a:r>
              <a:rPr lang="en-US" dirty="0"/>
              <a:t>. Reduced RF</a:t>
            </a:r>
          </a:p>
          <a:p>
            <a:pPr lvl="0"/>
            <a:r>
              <a:rPr lang="en-US" dirty="0"/>
              <a:t>Global Parameters</a:t>
            </a:r>
          </a:p>
          <a:p>
            <a:pPr lvl="0"/>
            <a:r>
              <a:rPr lang="en-US" dirty="0"/>
              <a:t>Pulse length, </a:t>
            </a:r>
            <a:r>
              <a:rPr lang="en-US" dirty="0" err="1"/>
              <a:t>n_b</a:t>
            </a:r>
            <a:r>
              <a:rPr lang="en-US" dirty="0"/>
              <a:t>, power and cryogenic consumption</a:t>
            </a:r>
          </a:p>
          <a:p>
            <a:pPr lvl="0"/>
            <a:r>
              <a:rPr lang="en-US" dirty="0"/>
              <a:t>AS impact – sources, damping rings and BDS</a:t>
            </a:r>
          </a:p>
          <a:p>
            <a:pPr lvl="0"/>
            <a:r>
              <a:rPr lang="en-US" dirty="0"/>
              <a:t>Upgrade paths</a:t>
            </a:r>
          </a:p>
          <a:p>
            <a:pPr lvl="0"/>
            <a:r>
              <a:rPr lang="en-US" dirty="0"/>
              <a:t>R &amp; D strategies</a:t>
            </a:r>
          </a:p>
          <a:p>
            <a:pPr lvl="0"/>
            <a:r>
              <a:rPr lang="en-US" dirty="0"/>
              <a:t>Cost impact – key cost items</a:t>
            </a:r>
          </a:p>
          <a:p>
            <a:pPr lvl="0"/>
            <a:r>
              <a:rPr lang="en-US" dirty="0"/>
              <a:t>Performance impact – luminosity performance and impact on </a:t>
            </a:r>
            <a:r>
              <a:rPr lang="en-US" dirty="0" smtClean="0"/>
              <a:t>physics</a:t>
            </a:r>
          </a:p>
          <a:p>
            <a:pPr lvl="0"/>
            <a:endParaRPr lang="en-US" dirty="0"/>
          </a:p>
          <a:p>
            <a:pPr>
              <a:buNone/>
            </a:pPr>
            <a:r>
              <a:rPr lang="en-US" dirty="0"/>
              <a:t>2. Positron Source Location</a:t>
            </a:r>
          </a:p>
          <a:p>
            <a:pPr lvl="0"/>
            <a:r>
              <a:rPr lang="en-US" dirty="0"/>
              <a:t>Running Scenarios – key aspects and luminosity as a function of energy</a:t>
            </a:r>
          </a:p>
          <a:p>
            <a:pPr lvl="0"/>
            <a:r>
              <a:rPr lang="en-US" dirty="0"/>
              <a:t>Technical parameters – operational issues as a function of energy</a:t>
            </a:r>
          </a:p>
          <a:p>
            <a:pPr lvl="0"/>
            <a:r>
              <a:rPr lang="en-US" dirty="0"/>
              <a:t>Variable repetition rate issues – power and cryogenic consumption; sources and damping ring performance</a:t>
            </a:r>
          </a:p>
          <a:p>
            <a:pPr lvl="0"/>
            <a:r>
              <a:rPr lang="en-US" dirty="0"/>
              <a:t>Cost impact – key cost items</a:t>
            </a:r>
          </a:p>
          <a:p>
            <a:pPr lvl="0"/>
            <a:r>
              <a:rPr lang="en-US" dirty="0"/>
              <a:t>Performance impact – luminosity performance and impact on physics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7/23/2010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23.07 (M. Ross)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1843</TotalTime>
  <Words>625</Words>
  <Application>Microsoft Office PowerPoint</Application>
  <PresentationFormat>On-screen Show (4:3)</PresentationFormat>
  <Paragraphs>76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Baseline Workshop Preparation</vt:lpstr>
      <vt:lpstr>Discussion Topics: Single-tunnel HLRF system  in the 1st BAW, Sept. 7-8, 2010</vt:lpstr>
      <vt:lpstr>Slide 3</vt:lpstr>
      <vt:lpstr>Workshop # 2 proposal</vt:lpstr>
      <vt:lpstr>Discussion expected at SLAC - BAW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mcrec</dc:creator>
  <cp:lastModifiedBy>mcrec</cp:lastModifiedBy>
  <cp:revision>22</cp:revision>
  <dcterms:created xsi:type="dcterms:W3CDTF">2010-07-21T17:42:37Z</dcterms:created>
  <dcterms:modified xsi:type="dcterms:W3CDTF">2010-07-24T10:02:23Z</dcterms:modified>
</cp:coreProperties>
</file>