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946" r:id="rId2"/>
    <p:sldMasterId id="2147483959" r:id="rId3"/>
    <p:sldMasterId id="2147484381" r:id="rId4"/>
    <p:sldMasterId id="2147484463" r:id="rId5"/>
    <p:sldMasterId id="2147484520" r:id="rId6"/>
    <p:sldMasterId id="2147484537" r:id="rId7"/>
  </p:sldMasterIdLst>
  <p:notesMasterIdLst>
    <p:notesMasterId r:id="rId18"/>
  </p:notesMasterIdLst>
  <p:handoutMasterIdLst>
    <p:handoutMasterId r:id="rId19"/>
  </p:handoutMasterIdLst>
  <p:sldIdLst>
    <p:sldId id="1242" r:id="rId8"/>
    <p:sldId id="1243" r:id="rId9"/>
    <p:sldId id="1240" r:id="rId10"/>
    <p:sldId id="1245" r:id="rId11"/>
    <p:sldId id="1246" r:id="rId12"/>
    <p:sldId id="1247" r:id="rId13"/>
    <p:sldId id="1249" r:id="rId14"/>
    <p:sldId id="1235" r:id="rId15"/>
    <p:sldId id="1207" r:id="rId16"/>
    <p:sldId id="1250" r:id="rId17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A7B5E3"/>
    <a:srgbClr val="748AD2"/>
    <a:srgbClr val="0000CC"/>
    <a:srgbClr val="2215C5"/>
    <a:srgbClr val="FFFFCC"/>
    <a:srgbClr val="C9DA2B"/>
    <a:srgbClr val="23346C"/>
    <a:srgbClr val="A50021"/>
    <a:srgbClr val="1F40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9" autoAdjust="0"/>
    <p:restoredTop sz="86371" autoAdjust="0"/>
  </p:normalViewPr>
  <p:slideViewPr>
    <p:cSldViewPr snapToGrid="0">
      <p:cViewPr varScale="1">
        <p:scale>
          <a:sx n="94" d="100"/>
          <a:sy n="94" d="100"/>
        </p:scale>
        <p:origin x="-1320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228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736" y="-96"/>
      </p:cViewPr>
      <p:guideLst>
        <p:guide orient="horz" pos="2908"/>
        <p:guide pos="218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/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/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/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/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B09CA302-73D0-4F60-BFDC-BF79BDBEAA62}" type="presOf" srcId="{91FF6F07-281A-904F-A586-66E9661B7743}" destId="{F978256E-2B16-BD43-BB74-18BF4FCD82E5}" srcOrd="0" destOrd="0" presId="urn:microsoft.com/office/officeart/2005/8/layout/vList5"/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4B6ABEB2-2C94-40A1-9D13-2456A0619698}" type="presOf" srcId="{17CFA8D3-2516-E84C-96C8-A7D59BE68B57}" destId="{7E8AD56D-F212-9C48-B8F9-3D35FC1D10F9}" srcOrd="0" destOrd="1" presId="urn:microsoft.com/office/officeart/2005/8/layout/vList5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6D8CFA2F-90C0-4B93-BCAB-D29B6B8468BC}" type="presOf" srcId="{450A33A3-FFD9-294C-A7A1-DC665E70CF3B}" destId="{A273BF7B-CDD1-0242-BBDB-34F2DBD72B5C}" srcOrd="0" destOrd="1" presId="urn:microsoft.com/office/officeart/2005/8/layout/vList5"/>
    <dgm:cxn modelId="{8C60E287-652E-4020-93E3-5B784027594B}" type="presOf" srcId="{334F4DD3-3A51-9F45-8A7B-C840C7E26D7C}" destId="{B65AB68D-20B8-0C46-BBB0-745643C13601}" srcOrd="0" destOrd="0" presId="urn:microsoft.com/office/officeart/2005/8/layout/vList5"/>
    <dgm:cxn modelId="{5DCD36C1-DB31-4E47-88CC-77D490E8D1A8}" type="presOf" srcId="{12017892-9F8C-A841-A61A-66594077102A}" destId="{B65AB68D-20B8-0C46-BBB0-745643C13601}" srcOrd="0" destOrd="2" presId="urn:microsoft.com/office/officeart/2005/8/layout/vList5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AE0BF0BB-2796-41F6-8DAE-970BBE4CAB8C}" type="presOf" srcId="{B27B985B-954E-3248-BB21-E8C8B8496ABD}" destId="{A273BF7B-CDD1-0242-BBDB-34F2DBD72B5C}" srcOrd="0" destOrd="2" presId="urn:microsoft.com/office/officeart/2005/8/layout/vList5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BAAA4691-E8F8-4897-860D-48B191349F19}" type="presOf" srcId="{824A0598-EB01-5440-964B-D446F6E4136F}" destId="{7E8AD56D-F212-9C48-B8F9-3D35FC1D10F9}" srcOrd="0" destOrd="2" presId="urn:microsoft.com/office/officeart/2005/8/layout/vList5"/>
    <dgm:cxn modelId="{6FCB05AE-6C63-4F67-B2AE-CE6136181A96}" type="presOf" srcId="{844F562D-E0BC-5A48-8525-89837F8F4669}" destId="{784784C9-8BC2-9D44-9709-D7464BF127DE}" srcOrd="0" destOrd="2" presId="urn:microsoft.com/office/officeart/2005/8/layout/vList5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A7B07F11-7A9D-46C5-9C3F-0B39380B15E2}" type="presOf" srcId="{09461FC4-CA6A-D94D-B059-7DF8E707B40A}" destId="{E8382CDD-592E-3F4B-9F11-5839ECB66BE8}" srcOrd="0" destOrd="0" presId="urn:microsoft.com/office/officeart/2005/8/layout/vList5"/>
    <dgm:cxn modelId="{A52DDFCB-989B-4E7A-97A5-735F357C177A}" type="presOf" srcId="{D71833DE-F386-B448-A911-C4778AB78BCD}" destId="{C33021F8-895C-9943-9F15-B8BD5FF84B9F}" srcOrd="0" destOrd="0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BBE27699-C94A-4A05-9B40-315D8374E7FD}" type="presOf" srcId="{75D7DBD5-96DE-974F-91EA-22F5EF4F51CA}" destId="{95A923BA-4E68-A24C-9EB8-FB3D8EBDA0F8}" srcOrd="0" destOrd="0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FC34B803-FF4F-4168-BD44-1F6E158D7594}" type="presOf" srcId="{E7BC278D-74DC-FA45-9840-5223FB508B35}" destId="{E8382CDD-592E-3F4B-9F11-5839ECB66BE8}" srcOrd="0" destOrd="2" presId="urn:microsoft.com/office/officeart/2005/8/layout/vList5"/>
    <dgm:cxn modelId="{D7A31864-8194-42F6-A428-F8CB060582D2}" type="presOf" srcId="{FD33C4B6-F1F9-634B-8A28-A9F577443FBA}" destId="{7E8AD56D-F212-9C48-B8F9-3D35FC1D10F9}" srcOrd="0" destOrd="0" presId="urn:microsoft.com/office/officeart/2005/8/layout/vList5"/>
    <dgm:cxn modelId="{58E159C1-80E2-4A9D-8004-41FD3B3CD913}" type="presOf" srcId="{F9BA1C0D-151D-4A4C-9E92-5BD278F82282}" destId="{1BA0209B-AF8C-944D-AD3A-94CA5243956E}" srcOrd="0" destOrd="0" presId="urn:microsoft.com/office/officeart/2005/8/layout/vList5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56BFA083-32B3-48D3-8A33-10521D597F1D}" type="presOf" srcId="{3E55D187-BADB-5547-AD50-A4698E24C29C}" destId="{784784C9-8BC2-9D44-9709-D7464BF127DE}" srcOrd="0" destOrd="0" presId="urn:microsoft.com/office/officeart/2005/8/layout/vList5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2C69A8D2-1D0E-49F7-96D2-F91F106D95EA}" type="presOf" srcId="{F34D394A-EBFE-4D46-A5B7-EF700403E538}" destId="{44DF699E-B8E4-0146-9CBA-CC04419E471E}" srcOrd="0" destOrd="0" presId="urn:microsoft.com/office/officeart/2005/8/layout/vList5"/>
    <dgm:cxn modelId="{F3B79F35-19E3-444E-AF21-DDDC2B2A2ADA}" type="presOf" srcId="{2CB4F07E-6654-0C41-A252-E5CA049702C2}" destId="{A273BF7B-CDD1-0242-BBDB-34F2DBD72B5C}" srcOrd="0" destOrd="0" presId="urn:microsoft.com/office/officeart/2005/8/layout/vList5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649525F9-30F0-40E0-8CC1-A0D6E6B0ED5A}" type="presOf" srcId="{D0A1D68C-B4C8-244D-84F4-6F2BA6E2ED14}" destId="{AE738A28-5C03-6243-8D7B-9AA954D7997E}" srcOrd="0" destOrd="0" presId="urn:microsoft.com/office/officeart/2005/8/layout/vList5"/>
    <dgm:cxn modelId="{9EF3976B-0759-437F-818F-18A3814CDDEF}" type="presOf" srcId="{EF92F737-5EFF-E74D-99E0-F92823C09066}" destId="{B65AB68D-20B8-0C46-BBB0-745643C13601}" srcOrd="0" destOrd="1" presId="urn:microsoft.com/office/officeart/2005/8/layout/vList5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F9134812-593D-4BB1-92DB-93C2FE69CC55}" type="presOf" srcId="{7DC7D48B-8EC2-B449-AFAA-3F94FEDD5D28}" destId="{784784C9-8BC2-9D44-9709-D7464BF127DE}" srcOrd="0" destOrd="1" presId="urn:microsoft.com/office/officeart/2005/8/layout/vList5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2AFD0EC4-80B7-4C04-BFB8-3AEE565E3A8F}" type="presOf" srcId="{57BCEB08-8C06-1A49-8BE9-2858A21DEA3B}" destId="{E8382CDD-592E-3F4B-9F11-5839ECB66BE8}" srcOrd="0" destOrd="1" presId="urn:microsoft.com/office/officeart/2005/8/layout/vList5"/>
    <dgm:cxn modelId="{40C99452-BB56-423F-BD0A-7342BB1364D2}" type="presParOf" srcId="{44DF699E-B8E4-0146-9CBA-CC04419E471E}" destId="{6EDF78B1-B815-B843-9B50-1D33FDCB9933}" srcOrd="0" destOrd="0" presId="urn:microsoft.com/office/officeart/2005/8/layout/vList5"/>
    <dgm:cxn modelId="{AE6CD81C-88D3-4BC4-B36C-872FEB23EC30}" type="presParOf" srcId="{6EDF78B1-B815-B843-9B50-1D33FDCB9933}" destId="{F978256E-2B16-BD43-BB74-18BF4FCD82E5}" srcOrd="0" destOrd="0" presId="urn:microsoft.com/office/officeart/2005/8/layout/vList5"/>
    <dgm:cxn modelId="{5DFEDACF-A77B-476F-88D1-7B38CA4BADA3}" type="presParOf" srcId="{6EDF78B1-B815-B843-9B50-1D33FDCB9933}" destId="{E8382CDD-592E-3F4B-9F11-5839ECB66BE8}" srcOrd="1" destOrd="0" presId="urn:microsoft.com/office/officeart/2005/8/layout/vList5"/>
    <dgm:cxn modelId="{23CBB3E4-EBB7-487D-8FCD-5038417D01D0}" type="presParOf" srcId="{44DF699E-B8E4-0146-9CBA-CC04419E471E}" destId="{5386E8D5-D6F3-D847-952D-0E2F6138E60B}" srcOrd="1" destOrd="0" presId="urn:microsoft.com/office/officeart/2005/8/layout/vList5"/>
    <dgm:cxn modelId="{6592456A-7083-4584-AB10-FC243DA80A5A}" type="presParOf" srcId="{44DF699E-B8E4-0146-9CBA-CC04419E471E}" destId="{95BB91A5-D881-764E-ACA0-0DBFDAC6AEBE}" srcOrd="2" destOrd="0" presId="urn:microsoft.com/office/officeart/2005/8/layout/vList5"/>
    <dgm:cxn modelId="{0BEA5A33-6FB0-4B7D-B631-1379848056FE}" type="presParOf" srcId="{95BB91A5-D881-764E-ACA0-0DBFDAC6AEBE}" destId="{AE738A28-5C03-6243-8D7B-9AA954D7997E}" srcOrd="0" destOrd="0" presId="urn:microsoft.com/office/officeart/2005/8/layout/vList5"/>
    <dgm:cxn modelId="{F811E31E-BB67-43A9-BDF0-43F09AA044E2}" type="presParOf" srcId="{95BB91A5-D881-764E-ACA0-0DBFDAC6AEBE}" destId="{A273BF7B-CDD1-0242-BBDB-34F2DBD72B5C}" srcOrd="1" destOrd="0" presId="urn:microsoft.com/office/officeart/2005/8/layout/vList5"/>
    <dgm:cxn modelId="{F8B7659E-07C0-4FB9-BAB2-0373EF3E8E3E}" type="presParOf" srcId="{44DF699E-B8E4-0146-9CBA-CC04419E471E}" destId="{3E3CC3AF-624A-0B40-8AA6-8576D43100B2}" srcOrd="3" destOrd="0" presId="urn:microsoft.com/office/officeart/2005/8/layout/vList5"/>
    <dgm:cxn modelId="{1C3EC25C-70AC-4D43-84E2-0AF891F9AB46}" type="presParOf" srcId="{44DF699E-B8E4-0146-9CBA-CC04419E471E}" destId="{5981366D-12BB-F742-8B1E-DBF2F74D676E}" srcOrd="4" destOrd="0" presId="urn:microsoft.com/office/officeart/2005/8/layout/vList5"/>
    <dgm:cxn modelId="{B807A222-47D3-4C47-8458-86AE77E70078}" type="presParOf" srcId="{5981366D-12BB-F742-8B1E-DBF2F74D676E}" destId="{C33021F8-895C-9943-9F15-B8BD5FF84B9F}" srcOrd="0" destOrd="0" presId="urn:microsoft.com/office/officeart/2005/8/layout/vList5"/>
    <dgm:cxn modelId="{71885939-E081-485D-AB0A-A22B8D63C3B2}" type="presParOf" srcId="{5981366D-12BB-F742-8B1E-DBF2F74D676E}" destId="{B65AB68D-20B8-0C46-BBB0-745643C13601}" srcOrd="1" destOrd="0" presId="urn:microsoft.com/office/officeart/2005/8/layout/vList5"/>
    <dgm:cxn modelId="{3F986BA4-870C-4E9B-9A00-B30D590784DE}" type="presParOf" srcId="{44DF699E-B8E4-0146-9CBA-CC04419E471E}" destId="{83F7534A-AE93-424B-BF75-30995D2C0602}" srcOrd="5" destOrd="0" presId="urn:microsoft.com/office/officeart/2005/8/layout/vList5"/>
    <dgm:cxn modelId="{6BD21642-05A9-47E0-88D0-ED4400DD574D}" type="presParOf" srcId="{44DF699E-B8E4-0146-9CBA-CC04419E471E}" destId="{C403EBE4-D13D-2A46-95AC-025FBCB5F078}" srcOrd="6" destOrd="0" presId="urn:microsoft.com/office/officeart/2005/8/layout/vList5"/>
    <dgm:cxn modelId="{3A122B8D-478E-493B-8E5F-84AF18590DDF}" type="presParOf" srcId="{C403EBE4-D13D-2A46-95AC-025FBCB5F078}" destId="{95A923BA-4E68-A24C-9EB8-FB3D8EBDA0F8}" srcOrd="0" destOrd="0" presId="urn:microsoft.com/office/officeart/2005/8/layout/vList5"/>
    <dgm:cxn modelId="{E791DD2D-6C00-47D4-9A12-EE2F8249FCBB}" type="presParOf" srcId="{C403EBE4-D13D-2A46-95AC-025FBCB5F078}" destId="{784784C9-8BC2-9D44-9709-D7464BF127DE}" srcOrd="1" destOrd="0" presId="urn:microsoft.com/office/officeart/2005/8/layout/vList5"/>
    <dgm:cxn modelId="{96A6420D-E6F5-45C5-84A8-EC995EE3D1AB}" type="presParOf" srcId="{44DF699E-B8E4-0146-9CBA-CC04419E471E}" destId="{AA60E2AB-36BA-804E-967B-1ED0D3BBF8E7}" srcOrd="7" destOrd="0" presId="urn:microsoft.com/office/officeart/2005/8/layout/vList5"/>
    <dgm:cxn modelId="{B190E76B-BD99-4FA9-B5B5-23D3B7FA1D42}" type="presParOf" srcId="{44DF699E-B8E4-0146-9CBA-CC04419E471E}" destId="{079FD15A-25B0-DA49-BC0A-CA119460943A}" srcOrd="8" destOrd="0" presId="urn:microsoft.com/office/officeart/2005/8/layout/vList5"/>
    <dgm:cxn modelId="{5D7E7DD8-EDC7-4368-A5A1-B6342B6F49A3}" type="presParOf" srcId="{079FD15A-25B0-DA49-BC0A-CA119460943A}" destId="{1BA0209B-AF8C-944D-AD3A-94CA5243956E}" srcOrd="0" destOrd="0" presId="urn:microsoft.com/office/officeart/2005/8/layout/vList5"/>
    <dgm:cxn modelId="{FAA081E2-C38C-4157-9069-2FEC1CB9D026}" type="presParOf" srcId="{079FD15A-25B0-DA49-BC0A-CA119460943A}" destId="{7E8AD56D-F212-9C48-B8F9-3D35FC1D10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82CDD-592E-3F4B-9F11-5839ECB66BE8}">
      <dsp:nvSpPr>
        <dsp:cNvPr id="0" name=""/>
        <dsp:cNvSpPr/>
      </dsp:nvSpPr>
      <dsp:spPr>
        <a:xfrm rot="5400000">
          <a:off x="3738108" y="-1469434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Regional expertise, global Industrialisation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Average accelerating gradient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Cost (cryomodule, mass-production models)</a:t>
          </a:r>
          <a:endParaRPr lang="en-US" sz="1300" kern="1200" dirty="0"/>
        </a:p>
      </dsp:txBody>
      <dsp:txXfrm rot="5400000">
        <a:off x="3738108" y="-1469434"/>
        <a:ext cx="737904" cy="3865469"/>
      </dsp:txXfrm>
    </dsp:sp>
    <dsp:sp modelId="{F978256E-2B16-BD43-BB74-18BF4FCD82E5}">
      <dsp:nvSpPr>
        <dsp:cNvPr id="0" name=""/>
        <dsp:cNvSpPr/>
      </dsp:nvSpPr>
      <dsp:spPr>
        <a:xfrm>
          <a:off x="0" y="191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SCRF Technology</a:t>
          </a:r>
          <a:endParaRPr lang="en-US" sz="2700" kern="1200" dirty="0"/>
        </a:p>
      </dsp:txBody>
      <dsp:txXfrm>
        <a:off x="0" y="191"/>
        <a:ext cx="2174326" cy="922380"/>
      </dsp:txXfrm>
    </dsp:sp>
    <dsp:sp modelId="{A273BF7B-CDD1-0242-BBDB-34F2DBD72B5C}">
      <dsp:nvSpPr>
        <dsp:cNvPr id="0" name=""/>
        <dsp:cNvSpPr/>
      </dsp:nvSpPr>
      <dsp:spPr>
        <a:xfrm rot="5400000">
          <a:off x="3738108" y="-500934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Sources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DR (</a:t>
          </a:r>
          <a:r>
            <a:rPr lang="en-US" sz="1300" kern="1200" dirty="0" err="1" smtClean="0"/>
            <a:t>e</a:t>
          </a:r>
          <a:r>
            <a:rPr lang="en-US" sz="1300" kern="1200" dirty="0" smtClean="0"/>
            <a:t>-cloud)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BDS / MDI</a:t>
          </a:r>
          <a:endParaRPr lang="en-US" sz="1300" kern="1200" dirty="0"/>
        </a:p>
      </dsp:txBody>
      <dsp:txXfrm rot="5400000">
        <a:off x="3738108" y="-500934"/>
        <a:ext cx="737904" cy="3865469"/>
      </dsp:txXfrm>
    </dsp:sp>
    <dsp:sp modelId="{AE738A28-5C03-6243-8D7B-9AA954D7997E}">
      <dsp:nvSpPr>
        <dsp:cNvPr id="0" name=""/>
        <dsp:cNvSpPr/>
      </dsp:nvSpPr>
      <dsp:spPr>
        <a:xfrm>
          <a:off x="0" y="9706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7005"/>
                <a:lumOff val="793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7005"/>
                <a:lumOff val="793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7005"/>
                <a:lumOff val="79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R&amp;D</a:t>
          </a:r>
          <a:br>
            <a:rPr lang="en-US" sz="2700" kern="1200" dirty="0" smtClean="0"/>
          </a:br>
          <a:r>
            <a:rPr lang="en-US" sz="2700" kern="1200" dirty="0" smtClean="0"/>
            <a:t>(General)</a:t>
          </a:r>
          <a:endParaRPr lang="en-US" sz="2700" kern="1200" dirty="0"/>
        </a:p>
      </dsp:txBody>
      <dsp:txXfrm>
        <a:off x="0" y="970609"/>
        <a:ext cx="2174326" cy="922380"/>
      </dsp:txXfrm>
    </dsp:sp>
    <dsp:sp modelId="{B65AB68D-20B8-0C46-BBB0-745643C13601}">
      <dsp:nvSpPr>
        <dsp:cNvPr id="0" name=""/>
        <dsp:cNvSpPr/>
      </dsp:nvSpPr>
      <dsp:spPr>
        <a:xfrm rot="5400000">
          <a:off x="3738108" y="467565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Consolidation of baseline(s)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Design choices (parameters, layout etc.)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Design work (documentation)</a:t>
          </a:r>
          <a:endParaRPr lang="en-US" sz="1300" kern="1200" dirty="0"/>
        </a:p>
      </dsp:txBody>
      <dsp:txXfrm rot="5400000">
        <a:off x="3738108" y="467565"/>
        <a:ext cx="737904" cy="3865469"/>
      </dsp:txXfrm>
    </dsp:sp>
    <dsp:sp modelId="{C33021F8-895C-9943-9F15-B8BD5FF84B9F}">
      <dsp:nvSpPr>
        <dsp:cNvPr id="0" name=""/>
        <dsp:cNvSpPr/>
      </dsp:nvSpPr>
      <dsp:spPr>
        <a:xfrm>
          <a:off x="0" y="19391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4010"/>
                <a:lumOff val="1587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4010"/>
                <a:lumOff val="1587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4010"/>
                <a:lumOff val="15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AD&amp;I (CFS)</a:t>
          </a:r>
          <a:endParaRPr lang="en-US" sz="2700" kern="1200" dirty="0"/>
        </a:p>
      </dsp:txBody>
      <dsp:txXfrm>
        <a:off x="0" y="1939109"/>
        <a:ext cx="2174326" cy="922380"/>
      </dsp:txXfrm>
    </dsp:sp>
    <dsp:sp modelId="{784784C9-8BC2-9D44-9709-D7464BF127DE}">
      <dsp:nvSpPr>
        <dsp:cNvPr id="0" name=""/>
        <dsp:cNvSpPr/>
      </dsp:nvSpPr>
      <dsp:spPr>
        <a:xfrm rot="5400000">
          <a:off x="3730346" y="1436065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ICET (schedule tool)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Traceable, defendable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Justification</a:t>
          </a:r>
          <a:endParaRPr lang="en-US" sz="1300" kern="1200" dirty="0"/>
        </a:p>
      </dsp:txBody>
      <dsp:txXfrm rot="5400000">
        <a:off x="3730346" y="1436065"/>
        <a:ext cx="737904" cy="3865469"/>
      </dsp:txXfrm>
    </dsp:sp>
    <dsp:sp modelId="{95A923BA-4E68-A24C-9EB8-FB3D8EBDA0F8}">
      <dsp:nvSpPr>
        <dsp:cNvPr id="0" name=""/>
        <dsp:cNvSpPr/>
      </dsp:nvSpPr>
      <dsp:spPr>
        <a:xfrm>
          <a:off x="0" y="29076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1014"/>
                <a:lumOff val="2381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1014"/>
                <a:lumOff val="2381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1014"/>
                <a:lumOff val="238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Cost &amp; Schedule</a:t>
          </a:r>
          <a:endParaRPr lang="en-US" sz="2700" kern="1200" dirty="0"/>
        </a:p>
      </dsp:txBody>
      <dsp:txXfrm>
        <a:off x="0" y="2907609"/>
        <a:ext cx="2174326" cy="922380"/>
      </dsp:txXfrm>
    </dsp:sp>
    <dsp:sp modelId="{7E8AD56D-F212-9C48-B8F9-3D35FC1D10F9}">
      <dsp:nvSpPr>
        <dsp:cNvPr id="0" name=""/>
        <dsp:cNvSpPr/>
      </dsp:nvSpPr>
      <dsp:spPr>
        <a:xfrm rot="5400000">
          <a:off x="3738108" y="2388596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R&amp;D (and engineering) beyond 2012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Impact (design, cost, schedule)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Mitigation (fall-back solutions)</a:t>
          </a:r>
          <a:endParaRPr lang="en-US" sz="1300" kern="1200" dirty="0"/>
        </a:p>
      </dsp:txBody>
      <dsp:txXfrm rot="5400000">
        <a:off x="3738108" y="2388596"/>
        <a:ext cx="737904" cy="3865469"/>
      </dsp:txXfrm>
    </dsp:sp>
    <dsp:sp modelId="{1BA0209B-AF8C-944D-AD3A-94CA5243956E}">
      <dsp:nvSpPr>
        <dsp:cNvPr id="0" name=""/>
        <dsp:cNvSpPr/>
      </dsp:nvSpPr>
      <dsp:spPr>
        <a:xfrm>
          <a:off x="0" y="3878028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TDR Risk</a:t>
          </a:r>
          <a:endParaRPr lang="en-US" sz="2700" kern="1200" dirty="0"/>
        </a:p>
      </dsp:txBody>
      <dsp:txXfrm>
        <a:off x="0" y="3878028"/>
        <a:ext cx="2174326" cy="922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5E85E94A-04EC-4ECB-AB2A-AB10E540D84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8BC2F6F1-5145-4D5A-9350-7DDC159EA2D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E9403-D179-4D7F-94EF-297169B1861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FC880-C01B-224A-8B44-DB317C5AFD2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C1A53B-9F09-482A-B94D-EFF3BB3B7C21}" type="slidenum">
              <a:rPr lang="en-US"/>
              <a:pPr/>
              <a:t>8</a:t>
            </a:fld>
            <a:endParaRPr lang="en-US"/>
          </a:p>
        </p:txBody>
      </p:sp>
      <p:sp>
        <p:nvSpPr>
          <p:cNvPr id="614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436946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1445" name="Slide Number Placeholder 3"/>
          <p:cNvSpPr txBox="1">
            <a:spLocks noGrp="1"/>
          </p:cNvSpPr>
          <p:nvPr/>
        </p:nvSpPr>
        <p:spPr bwMode="auto">
          <a:xfrm>
            <a:off x="3927574" y="8770340"/>
            <a:ext cx="3005121" cy="461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9" tIns="46190" rIns="92379" bIns="46190" anchor="b"/>
          <a:lstStyle/>
          <a:p>
            <a:pPr algn="r" defTabSz="461221" eaLnBrk="1" fontAlgn="base" hangingPunct="1"/>
            <a:fld id="{A3033A05-BEB8-4EE1-9DED-22AA9D7C8623}" type="slidenum">
              <a:rPr lang="en-US" sz="1200">
                <a:latin typeface="Calibri" pitchFamily="34" charset="0"/>
              </a:rPr>
              <a:pPr algn="r" defTabSz="461221" eaLnBrk="1" fontAlgn="base" hangingPunct="1"/>
              <a:t>8</a:t>
            </a:fld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1909"/>
            <a:fld id="{C9DFC880-C01B-224A-8B44-DB317C5AFD20}" type="slidenum">
              <a:rPr lang="en-US" sz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61909"/>
              <a:t>9</a:t>
            </a:fld>
            <a:endParaRPr lang="en-US" sz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5725" y="6215063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1295400" y="722313"/>
            <a:ext cx="6400800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stf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2563" y="163513"/>
            <a:ext cx="12049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tf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98425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stfsig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160338"/>
            <a:ext cx="655637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6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4463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9952D-7EDA-4C29-AA4B-047CB30366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1477A-8DEB-44ED-A63B-718FD23CC4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90B6-65BF-4CDF-B452-05002ABF2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CFS/GBL 09 June, 2010</a:t>
            </a:r>
            <a:endParaRPr lang="en-US" altLang="ja-JP" sz="12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Marc Ross, Fermilab</a:t>
            </a:r>
            <a:endParaRPr lang="en-US" altLang="ja-JP" sz="1600" b="1" kern="1200">
              <a:solidFill>
                <a:srgbClr val="23346C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69C48C-D733-1745-8254-B98F368A1390}" type="slidenum">
              <a:rPr lang="en-US" altLang="ja-JP" sz="14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C1F83-E6B1-4199-828B-FC3E47719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CD77-562C-4FB6-BE66-F3619C02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F4C6-DD3A-4B8C-BFCD-AEEBC4BF7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F978-FA93-4D81-8D17-B77E609A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348E-28C9-4397-A460-6EB548108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AD09-81C8-428B-BCC4-9CCC0573D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8CC-F814-4D80-A443-423A2890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447A-4AE0-449E-81FA-EF5E95ADDE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814A-8D8F-4650-ACB2-ED121D085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FE73F-8C07-4267-A6B5-61AA4F9F4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2869-47EA-4E3B-AD7A-3B9CD6C76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6E08-8B8C-44E3-8A4C-D5B722CA8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CF93-269B-4080-A6FB-144E2EBD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8C7A-8660-4B23-854B-A9CCCE35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C86F-C99D-4A26-85A4-EE79A173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6B82-5FA3-42A3-8A4C-D7E77DEBB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10B1-D065-4143-A8D5-0ECEA927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C9D9-EE70-401C-A3DA-41A52969E8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C1BA-F86A-4B72-9712-AFF87FD66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EDFB-E1FA-4ABE-9894-E046BD99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75F7-600E-499B-B9B1-62F7759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6B731-B9D9-47C2-AC6F-2D448E023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9724-A9E1-4657-BF42-DB17B2C4E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A5F2-4A29-4D75-BE11-9F554E60D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5A41-9BFB-45BA-8444-58148498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7B8C7A-8660-4B23-854B-A9CCCE351A0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C0CC86F-C99D-4A26-85A4-EE79A173E2B0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ABE0-9557-4B1A-91BA-3793ABFB95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036B82-5FA3-42A3-8A4C-D7E77DEBB4C4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8D10B1-D065-4143-A8D5-0ECEA9270FE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29C1BA-F86A-4B72-9712-AFF87FD661F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44EDFB-E1FA-4ABE-9894-E046BD99FE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9575F7-600E-499B-B9B1-62F7759C30F7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16B731-B9D9-47C2-AC6F-2D448E0235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4C9724-A9E1-4657-BF42-DB17B2C4E93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54A5F2-4A29-4D75-BE11-9F554E60D0D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09 June,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FD5A41-9BFB-45BA-8444-5814849855E1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D54E452-B7E8-4901-AEDE-7EA332635B7A}" type="slidenum">
              <a:rPr lang="en-US" kern="1200">
                <a:solidFill>
                  <a:srgbClr val="0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8BBD-B651-48B7-8284-16DD389865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71DD61D-0D39-4CC4-9640-846175545D6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8D5EB7A-EE7B-438B-B08C-103740A67308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B7DE402-4E9F-4BC7-B8DB-8C3DD6E12B9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CB549DA-E849-4F80-9FB4-DA93392E695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74BE38A-A121-42C2-BC43-DD9010A7B14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8202B28-CD40-4AC6-AF16-414A60DC75E6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FB0ED02-EA41-4A30-9AD4-FAEE9DC5360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7F49558-A0EA-4643-8E96-4C2587DBA1A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11AAD23-6E2C-4F81-9DF6-CB27EC12CEC3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0B7E72F-F6C3-4CB8-93EA-EF4AC802B4E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6C5E-5F6E-4048-87F1-3DDA09F48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2CF4148-E958-4F1C-A173-ECD89665830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F36154E-9D99-4EEE-981E-34A0160C4E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09 June,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F55AE81-082F-4CD8-AE95-65DF8B495E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F78-DEE1-44BF-BE84-A14B5CD011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505200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9" descr="CLASSE 36 Header Red IPAC.png"/>
          <p:cNvPicPr>
            <a:picLocks noChangeAspect="1"/>
          </p:cNvPicPr>
          <p:nvPr userDrawn="1"/>
        </p:nvPicPr>
        <p:blipFill>
          <a:blip r:embed="rId6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59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57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59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257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2113-0892-4CF0-8F94-FA2824032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0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000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2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4864-F293-477F-B05B-27523CFF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1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453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84938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b="0" smtClean="0"/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 altLang="ja-JP"/>
          </a:p>
        </p:txBody>
      </p:sp>
      <p:sp>
        <p:nvSpPr>
          <p:cNvPr id="244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84938"/>
            <a:ext cx="556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2445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/>
            </a:lvl1pPr>
          </a:lstStyle>
          <a:p>
            <a:pPr>
              <a:defRPr/>
            </a:pPr>
            <a:fld id="{579485F1-0065-4064-9066-AC0340A7BB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445318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2445319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45321" name="Text Box 9"/>
          <p:cNvSpPr txBox="1">
            <a:spLocks noChangeArrowheads="1"/>
          </p:cNvSpPr>
          <p:nvPr/>
        </p:nvSpPr>
        <p:spPr bwMode="auto">
          <a:xfrm>
            <a:off x="644525" y="587375"/>
            <a:ext cx="2438400" cy="2746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>
                <a:solidFill>
                  <a:schemeClr val="accent2"/>
                </a:solidFill>
              </a:rPr>
              <a:t>superconducting rf test facility</a:t>
            </a:r>
          </a:p>
        </p:txBody>
      </p:sp>
      <p:sp>
        <p:nvSpPr>
          <p:cNvPr id="2445322" name="Line 10"/>
          <p:cNvSpPr>
            <a:spLocks noChangeShapeType="1"/>
          </p:cNvSpPr>
          <p:nvPr/>
        </p:nvSpPr>
        <p:spPr bwMode="auto">
          <a:xfrm>
            <a:off x="50800" y="6484938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5323" name="Line 11"/>
          <p:cNvSpPr>
            <a:spLocks noChangeShapeType="1"/>
          </p:cNvSpPr>
          <p:nvPr/>
        </p:nvSpPr>
        <p:spPr bwMode="auto">
          <a:xfrm>
            <a:off x="3032125" y="738188"/>
            <a:ext cx="4884738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4" name="Picture 12" descr="stfsig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312738"/>
            <a:ext cx="9064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stfmark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4150" y="276225"/>
            <a:ext cx="5111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51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1554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267CEE3F-ECCD-4CE7-AA58-7FF22572D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CFS/GBL 09 June, 2010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21C630D-1E71-4700-838C-EC39C48E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CFS/GBL 09 June, 2010</a:t>
            </a:r>
            <a:endParaRPr lang="en-US" b="1" kern="12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721C630D-1E71-4700-838C-EC39C48E9913}" type="slidenum">
              <a:rPr lang="en-US" b="1" kern="1200"/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CFS/GBL 09 June, 2010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5E50D4D-BACB-4594-BD45-E54906E15019}" type="slidenum">
              <a:rPr lang="en-US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800" kern="120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  <p:sldLayoutId id="2147484475" r:id="rId12"/>
    <p:sldLayoutId id="2147484476" r:id="rId13"/>
    <p:sldLayoutId id="214748447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defTabSz="457200" rtl="0"/>
            <a:r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rtl="0"/>
            <a:r>
              <a:rPr lang="en-US" kern="1200" smtClean="0">
                <a:latin typeface="Arial"/>
                <a:ea typeface="Arial Unicode MS"/>
                <a:cs typeface="Arial Unicode MS"/>
              </a:rPr>
              <a:t>Marc Ross, Fermilab</a:t>
            </a:r>
            <a:endParaRPr lang="en-US" kern="120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rtl="0"/>
            <a:fld id="{C64E1E01-CFF9-374C-90C0-378C39CD55E6}" type="slidenum"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rtl="0"/>
              <a:t>‹#›</a:t>
            </a:fld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09 June, 2010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Picture 9" descr="CLASSE 36 Header Red IPAC.png"/>
          <p:cNvPicPr>
            <a:picLocks noChangeAspect="1"/>
          </p:cNvPicPr>
          <p:nvPr userDrawn="1"/>
        </p:nvPicPr>
        <p:blipFill>
          <a:blip r:embed="rId15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4.xml"/><Relationship Id="rId1" Type="http://schemas.openxmlformats.org/officeDocument/2006/relationships/vmlDrawing" Target="../drawings/vmlDrawing1.vml"/><Relationship Id="rId4" Type="http://schemas.openxmlformats.org/officeDocument/2006/relationships/oleObject" Target="PM%20mtgs/TA-webex-2010%20-%20Wed%20250510%20ADI%20mtg.xlsx!Sheet3!R23C1:R49C5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3777"/>
            <a:ext cx="7086600" cy="1201455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CFS / Global – 09 June, 2010</a:t>
            </a:r>
            <a:br>
              <a:rPr lang="en-US" sz="3200" dirty="0" smtClean="0"/>
            </a:br>
            <a:r>
              <a:rPr lang="en-US" sz="3200" dirty="0" smtClean="0"/>
              <a:t>PM Report: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SB2009: </a:t>
            </a:r>
          </a:p>
          <a:p>
            <a:pPr lvl="1"/>
            <a:r>
              <a:rPr lang="en-US" dirty="0" smtClean="0"/>
              <a:t>4 two-day workshops form the core of ‘TOP LEVEL CHANGE CONTROL’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as advised by AAP, PAC and etc</a:t>
            </a:r>
            <a:endParaRPr lang="en-US" dirty="0" smtClean="0"/>
          </a:p>
          <a:p>
            <a:pPr lvl="1"/>
            <a:r>
              <a:rPr lang="en-US" dirty="0" smtClean="0"/>
              <a:t>Written Workshop report is the GDE ‘Recommendation’ to the GDE Project Director</a:t>
            </a:r>
          </a:p>
          <a:p>
            <a:r>
              <a:rPr lang="en-US" dirty="0" smtClean="0"/>
              <a:t>Reviews:</a:t>
            </a:r>
          </a:p>
          <a:p>
            <a:pPr lvl="1"/>
            <a:r>
              <a:rPr lang="en-US" dirty="0" smtClean="0"/>
              <a:t>AAP? (discussion just beginning)</a:t>
            </a:r>
          </a:p>
          <a:p>
            <a:pPr lvl="1"/>
            <a:r>
              <a:rPr lang="en-US" dirty="0" smtClean="0"/>
              <a:t>PAC: completed May 14 (last CFS/GBL!!), next in November</a:t>
            </a:r>
          </a:p>
          <a:p>
            <a:pPr lvl="2"/>
            <a:r>
              <a:rPr lang="en-US" dirty="0" smtClean="0"/>
              <a:t>Written </a:t>
            </a:r>
            <a:r>
              <a:rPr lang="en-US" dirty="0" smtClean="0"/>
              <a:t>committee report </a:t>
            </a:r>
            <a:r>
              <a:rPr lang="en-US" dirty="0" smtClean="0"/>
              <a:t>not complete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–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33398"/>
            <a:ext cx="7772400" cy="4800600"/>
          </a:xfrm>
        </p:spPr>
        <p:txBody>
          <a:bodyPr/>
          <a:lstStyle/>
          <a:p>
            <a:r>
              <a:rPr lang="en-US" sz="2400" dirty="0" smtClean="0"/>
              <a:t>CFS 1: 12-13 July Daresbury</a:t>
            </a:r>
          </a:p>
          <a:p>
            <a:r>
              <a:rPr lang="en-US" sz="2400" dirty="0" smtClean="0"/>
              <a:t>e+ &lt;Baseline&gt;: 15-16 July DESY</a:t>
            </a:r>
          </a:p>
          <a:p>
            <a:r>
              <a:rPr lang="en-US" sz="2400" dirty="0" smtClean="0"/>
              <a:t>(EC: 23 July)</a:t>
            </a:r>
          </a:p>
          <a:p>
            <a:r>
              <a:rPr lang="en-US" sz="2400" dirty="0" smtClean="0"/>
              <a:t>CFS 2: 2-3 Aug. SLAC</a:t>
            </a:r>
          </a:p>
          <a:p>
            <a:r>
              <a:rPr lang="en-US" sz="2400" dirty="0" smtClean="0"/>
              <a:t>First Baseline Workshop: 7-10 Sept. KEK</a:t>
            </a:r>
          </a:p>
          <a:p>
            <a:r>
              <a:rPr lang="en-US" sz="2400" dirty="0" smtClean="0"/>
              <a:t>(Linac 2010: 13-17 Sept. Tsukuba)</a:t>
            </a:r>
          </a:p>
          <a:p>
            <a:r>
              <a:rPr lang="en-US" sz="2400" dirty="0" err="1" smtClean="0"/>
              <a:t>LOwLBT</a:t>
            </a:r>
            <a:r>
              <a:rPr lang="en-US" sz="2400" dirty="0" smtClean="0"/>
              <a:t> (FLASH): 4-7 Oct. DESY</a:t>
            </a:r>
          </a:p>
          <a:p>
            <a:r>
              <a:rPr lang="en-US" sz="2400" dirty="0" err="1" smtClean="0"/>
              <a:t>ECloud</a:t>
            </a:r>
            <a:r>
              <a:rPr lang="en-US" sz="2400" dirty="0" smtClean="0"/>
              <a:t> ’10: 8-12 Oct. Ithaca</a:t>
            </a:r>
          </a:p>
          <a:p>
            <a:r>
              <a:rPr lang="en-US" sz="2400" dirty="0" smtClean="0"/>
              <a:t>IWLC 2010: 18-22 Oct. Geneva</a:t>
            </a:r>
          </a:p>
          <a:p>
            <a:r>
              <a:rPr lang="en-US" sz="2400" dirty="0" smtClean="0"/>
              <a:t>ILC PAC: 11-12 Nov. Eugene</a:t>
            </a:r>
          </a:p>
          <a:p>
            <a:r>
              <a:rPr lang="en-US" sz="2400" dirty="0" smtClean="0"/>
              <a:t>Second Baseline Workshop: 18-21 Jan. SLAC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10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CFS/GBL 09 June, 2010</a:t>
            </a:r>
            <a:endParaRPr lang="en-US" dirty="0" smtClean="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Marc Ross, Fermilab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D88425-864A-4364-81CD-676130D0AD90}" type="slidenum">
              <a:rPr lang="en-US"/>
              <a:pPr/>
              <a:t>2</a:t>
            </a:fld>
            <a:endParaRPr lang="en-US"/>
          </a:p>
        </p:txBody>
      </p:sp>
      <p:sp>
        <p:nvSpPr>
          <p:cNvPr id="337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ＭＳ Ｐゴシック" pitchFamily="34" charset="-128"/>
              </a:rPr>
              <a:t>TLCC Process</a:t>
            </a:r>
          </a:p>
        </p:txBody>
      </p:sp>
      <p:graphicFrame>
        <p:nvGraphicFramePr>
          <p:cNvPr id="2125856" name="Group 32"/>
          <p:cNvGraphicFramePr>
            <a:graphicFrameLocks noGrp="1"/>
          </p:cNvGraphicFramePr>
          <p:nvPr>
            <p:ph idx="4294967295"/>
          </p:nvPr>
        </p:nvGraphicFramePr>
        <p:xfrm>
          <a:off x="227013" y="3636963"/>
          <a:ext cx="8709025" cy="2103120"/>
        </p:xfrm>
        <a:graphic>
          <a:graphicData uri="http://schemas.openxmlformats.org/drawingml/2006/table">
            <a:tbl>
              <a:tblPr/>
              <a:tblGrid>
                <a:gridCol w="1220787"/>
                <a:gridCol w="2098675"/>
                <a:gridCol w="1401763"/>
                <a:gridCol w="398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When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Where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What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BAW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Sept. 7-10, 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KEK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Accelerating Gradient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Single Tunnel (HLRF)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BAW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Jan 18-21, 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SLAC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Reduced RF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e+ source location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6688" y="1254125"/>
            <a:ext cx="2743200" cy="2112963"/>
            <a:chOff x="3200399" y="1585333"/>
            <a:chExt cx="2743200" cy="2113778"/>
          </a:xfrm>
        </p:grpSpPr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3200399" y="1585333"/>
              <a:ext cx="2743200" cy="21137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8F8F8"/>
                </a:gs>
                <a:gs pos="20000">
                  <a:srgbClr val="F7F7F7"/>
                </a:gs>
                <a:gs pos="100000">
                  <a:srgbClr val="BDBDBD"/>
                </a:gs>
              </a:gsLst>
              <a:lin ang="5400000"/>
            </a:gradFill>
            <a:ln w="9525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3303586" y="1688561"/>
              <a:ext cx="2536825" cy="1907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/>
            <a:lstStyle/>
            <a:p>
              <a:pPr defTabSz="933450" eaLnBrk="1" fontAlgn="base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ja-JP" sz="2100" dirty="0" smtClean="0">
                  <a:solidFill>
                    <a:srgbClr val="FF0000"/>
                  </a:solidFill>
                  <a:ea typeface="ＭＳ Ｐゴシック" charset="-128"/>
                </a:rPr>
                <a:t>Baseline </a:t>
              </a:r>
              <a:r>
                <a:rPr lang="en-US" altLang="ja-JP" sz="2100" dirty="0">
                  <a:solidFill>
                    <a:srgbClr val="FF0000"/>
                  </a:solidFill>
                  <a:ea typeface="ＭＳ Ｐゴシック" charset="-128"/>
                </a:rPr>
                <a:t>Assessment Workshops</a:t>
              </a:r>
            </a:p>
            <a:p>
              <a:pPr marL="171450" lvl="1" indent="-171450" defTabSz="933450" eaLnBrk="1" fontAlgn="base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Face to face meetings</a:t>
              </a:r>
            </a:p>
            <a:p>
              <a:pPr marL="171450" lvl="1" indent="-171450" defTabSz="933450" eaLnBrk="1" fontAlgn="base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Open to all stakeholders</a:t>
              </a:r>
            </a:p>
            <a:p>
              <a:pPr marL="171450" lvl="1" indent="-171450" defTabSz="933450" eaLnBrk="1" fontAlgn="base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Plenary</a:t>
              </a:r>
            </a:p>
          </p:txBody>
        </p:sp>
      </p:grpSp>
      <p:sp>
        <p:nvSpPr>
          <p:cNvPr id="8" name="Oval 7"/>
          <p:cNvSpPr/>
          <p:nvPr/>
        </p:nvSpPr>
        <p:spPr bwMode="auto">
          <a:xfrm>
            <a:off x="4511675" y="4814888"/>
            <a:ext cx="4170363" cy="1062037"/>
          </a:xfrm>
          <a:prstGeom prst="ellipse">
            <a:avLst/>
          </a:prstGeom>
          <a:noFill/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altLang="en-US" sz="36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22763" y="1509713"/>
            <a:ext cx="4192587" cy="13843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defTabSz="457200" eaLnBrk="1" fontAlgn="base" hangingPunct="1">
              <a:defRPr/>
            </a:pPr>
            <a:r>
              <a:rPr lang="en-US" altLang="ja-JP" sz="2800">
                <a:solidFill>
                  <a:srgbClr val="000000"/>
                </a:solidFill>
                <a:ea typeface="ＭＳ Ｐゴシック" charset="-128"/>
              </a:rPr>
              <a:t>Physics and detector input / representation mandatory</a:t>
            </a:r>
          </a:p>
        </p:txBody>
      </p:sp>
      <p:sp>
        <p:nvSpPr>
          <p:cNvPr id="10" name="Freeform 9"/>
          <p:cNvSpPr/>
          <p:nvPr/>
        </p:nvSpPr>
        <p:spPr bwMode="auto">
          <a:xfrm>
            <a:off x="4521200" y="2900363"/>
            <a:ext cx="463550" cy="2124075"/>
          </a:xfrm>
          <a:custGeom>
            <a:avLst/>
            <a:gdLst>
              <a:gd name="connsiteX0" fmla="*/ 464426 w 464426"/>
              <a:gd name="connsiteY0" fmla="*/ 0 h 2123279"/>
              <a:gd name="connsiteX1" fmla="*/ 28434 w 464426"/>
              <a:gd name="connsiteY1" fmla="*/ 1402881 h 2123279"/>
              <a:gd name="connsiteX2" fmla="*/ 293820 w 464426"/>
              <a:gd name="connsiteY2" fmla="*/ 2123279 h 212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426" h="2123279">
                <a:moveTo>
                  <a:pt x="464426" y="0"/>
                </a:moveTo>
                <a:cubicBezTo>
                  <a:pt x="260647" y="524500"/>
                  <a:pt x="56868" y="1049001"/>
                  <a:pt x="28434" y="1402881"/>
                </a:cubicBezTo>
                <a:cubicBezTo>
                  <a:pt x="0" y="1756761"/>
                  <a:pt x="146910" y="1940020"/>
                  <a:pt x="293820" y="2123279"/>
                </a:cubicBezTo>
              </a:path>
            </a:pathLst>
          </a:custGeom>
          <a:noFill/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en-US" sz="36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Physics</a:t>
            </a:r>
            <a:r>
              <a:rPr lang="en-US" sz="3200" baseline="0" dirty="0" smtClean="0"/>
              <a:t> and Detector Group Participation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(starting point: </a:t>
            </a:r>
            <a:r>
              <a:rPr lang="en-US" i="1" dirty="0" smtClean="0">
                <a:solidFill>
                  <a:srgbClr val="FF0000"/>
                </a:solidFill>
              </a:rPr>
              <a:t>Joint ‘Scope and Parameters’ Plenary session at LCWS10</a:t>
            </a:r>
            <a:r>
              <a:rPr lang="en-US" dirty="0" smtClean="0"/>
              <a:t>)</a:t>
            </a:r>
          </a:p>
          <a:p>
            <a:r>
              <a:rPr lang="en-US" i="1" u="sng" dirty="0" smtClean="0"/>
              <a:t>enhance interactions and facilitate joint work</a:t>
            </a:r>
          </a:p>
          <a:p>
            <a:r>
              <a:rPr lang="en-US" dirty="0" smtClean="0"/>
              <a:t>2010 - Workshop Connections:</a:t>
            </a:r>
          </a:p>
          <a:p>
            <a:pPr lvl="1"/>
            <a:r>
              <a:rPr lang="en-US" dirty="0" smtClean="0"/>
              <a:t>5 contact persons identified: </a:t>
            </a:r>
          </a:p>
          <a:p>
            <a:pPr lvl="1"/>
            <a:r>
              <a:rPr lang="en-US" dirty="0" smtClean="0"/>
              <a:t>Brau, </a:t>
            </a:r>
            <a:r>
              <a:rPr lang="en-US" dirty="0" err="1" smtClean="0"/>
              <a:t>Buesser</a:t>
            </a:r>
            <a:r>
              <a:rPr lang="en-US" dirty="0" smtClean="0"/>
              <a:t>, </a:t>
            </a:r>
            <a:r>
              <a:rPr lang="en-US" dirty="0" err="1" smtClean="0"/>
              <a:t>Fujii</a:t>
            </a:r>
            <a:r>
              <a:rPr lang="en-US" dirty="0" smtClean="0"/>
              <a:t>, </a:t>
            </a:r>
            <a:r>
              <a:rPr lang="en-US" dirty="0" err="1" smtClean="0"/>
              <a:t>Markiewicz</a:t>
            </a:r>
            <a:r>
              <a:rPr lang="en-US" dirty="0" smtClean="0"/>
              <a:t>, Thomson</a:t>
            </a:r>
          </a:p>
          <a:p>
            <a:r>
              <a:rPr lang="en-US" dirty="0" smtClean="0"/>
              <a:t>Beyond the Workshops:</a:t>
            </a:r>
          </a:p>
          <a:p>
            <a:pPr lvl="1"/>
            <a:r>
              <a:rPr lang="en-US" dirty="0" smtClean="0"/>
              <a:t>Follow Brian’s suggestion and establish a ‘joint accelerator / detector group’ to ponder issues of mutual concern.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350696" y="1276720"/>
            <a:ext cx="3025034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Wednesday</a:t>
            </a:r>
            <a:r>
              <a:rPr lang="en-US" sz="2400" baseline="0" dirty="0" smtClean="0"/>
              <a:t> ‘Technical Area’ Webex meetings, 06-11.2010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4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8146" y="4085602"/>
            <a:ext cx="2355246" cy="1631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be used to prepare for Baseline Workshops – as needed</a:t>
            </a:r>
            <a:endParaRPr lang="en-US" sz="20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-76200"/>
          <a:ext cx="6364288" cy="7010400"/>
        </p:xfrm>
        <a:graphic>
          <a:graphicData uri="http://schemas.openxmlformats.org/presentationml/2006/ole">
            <p:oleObj spid="_x0000_s1026" name="Worksheet" r:id="rId4" imgW="4781430" imgH="5267235" progId="Excel.Sheet.8">
              <p:link updateAutomatic="1"/>
            </p:oleObj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4990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May 7: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homework assignment 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May 26: AD&amp;I meeting – High repetition rate</a:t>
            </a:r>
          </a:p>
          <a:p>
            <a:r>
              <a:rPr lang="en-US" altLang="ja-JP" dirty="0" smtClean="0"/>
              <a:t>June 2: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</a:t>
            </a:r>
            <a:r>
              <a:rPr lang="en-US" altLang="ja-JP" i="1" dirty="0" smtClean="0"/>
              <a:t>progress report </a:t>
            </a:r>
            <a:r>
              <a:rPr lang="en-US" altLang="ja-JP" dirty="0" smtClean="0"/>
              <a:t>from each collaborator, 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June 23: AD&amp;I meeting</a:t>
            </a:r>
          </a:p>
          <a:p>
            <a:r>
              <a:rPr lang="en-US" altLang="ja-JP" dirty="0" smtClean="0"/>
              <a:t>June 30: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</a:t>
            </a:r>
            <a:r>
              <a:rPr lang="en-US" altLang="ja-JP" i="1" dirty="0" smtClean="0"/>
              <a:t>preliminary draf</a:t>
            </a:r>
            <a:r>
              <a:rPr lang="en-US" altLang="ja-JP" dirty="0" smtClean="0"/>
              <a:t>t report to be distributed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July 21: AD&amp;I meeting</a:t>
            </a:r>
          </a:p>
          <a:p>
            <a:r>
              <a:rPr lang="en-US" altLang="ja-JP" dirty="0" smtClean="0"/>
              <a:t>July 28: SCRF meeting and </a:t>
            </a:r>
            <a:r>
              <a:rPr lang="en-US" altLang="ja-JP" i="1" dirty="0" smtClean="0"/>
              <a:t>draft report </a:t>
            </a:r>
            <a:r>
              <a:rPr lang="en-US" altLang="ja-JP" dirty="0" smtClean="0"/>
              <a:t>to be distributed, 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August 18: AD&amp;I meeting</a:t>
            </a:r>
          </a:p>
          <a:p>
            <a:r>
              <a:rPr lang="en-US" altLang="ja-JP" dirty="0" smtClean="0"/>
              <a:t>Aug. 25: SCRF meeting and the </a:t>
            </a:r>
            <a:r>
              <a:rPr lang="en-US" altLang="ja-JP" i="1" dirty="0" smtClean="0"/>
              <a:t>final report </a:t>
            </a:r>
            <a:r>
              <a:rPr lang="en-US" altLang="ja-JP" dirty="0" smtClean="0"/>
              <a:t>(prior to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BAW) to be distributed 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CFS/GBL 09 June, 2010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Marc Ross, Fermilab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5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/>
              <a:t>Preparation for Workshops –  proposed TA agendas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 23:</a:t>
            </a:r>
            <a:r>
              <a:rPr lang="en-US" baseline="0" dirty="0" smtClean="0"/>
              <a:t> AD&amp;I meeting – High repetition rate</a:t>
            </a:r>
          </a:p>
          <a:p>
            <a:r>
              <a:rPr lang="en-US" baseline="0" dirty="0" smtClean="0"/>
              <a:t>July 21: AD&amp;I meeting – Physics and Detector groups – ‘beam parameter sets </a:t>
            </a:r>
            <a:r>
              <a:rPr lang="en-US" i="1" baseline="0" dirty="0" smtClean="0"/>
              <a:t>review</a:t>
            </a:r>
            <a:r>
              <a:rPr lang="en-US" baseline="0" dirty="0" smtClean="0"/>
              <a:t>’</a:t>
            </a:r>
            <a:endParaRPr lang="en-US" dirty="0" smtClean="0"/>
          </a:p>
          <a:p>
            <a:r>
              <a:rPr lang="en-US" baseline="0" dirty="0" smtClean="0"/>
              <a:t>August 18: AD&amp;I</a:t>
            </a:r>
            <a:r>
              <a:rPr lang="en-US" dirty="0" smtClean="0"/>
              <a:t> meeting – BAW1 summary: </a:t>
            </a:r>
            <a:r>
              <a:rPr lang="en-US" smtClean="0"/>
              <a:t>Single tunnel</a:t>
            </a:r>
          </a:p>
          <a:p>
            <a:r>
              <a:rPr lang="en-US" baseline="0" dirty="0" smtClean="0"/>
              <a:t>September 15: AD&amp;I meeting – BDS</a:t>
            </a:r>
          </a:p>
          <a:p>
            <a:r>
              <a:rPr lang="en-US" dirty="0" smtClean="0"/>
              <a:t>October 13: ADI meeting – Plans for ECFA workshop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CFS/GBL 09 June, 2010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Marc Ross, Fermilab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6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TDP-2 R&amp;D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Goal: Updated R&amp;D Plan for TDP2 to be released end of June</a:t>
            </a:r>
          </a:p>
          <a:p>
            <a:pPr lvl="1"/>
            <a:r>
              <a:rPr lang="en-US" dirty="0" err="1" smtClean="0"/>
              <a:t>Rel</a:t>
            </a:r>
            <a:r>
              <a:rPr lang="en-US" dirty="0" smtClean="0"/>
              <a:t> 5 will be a major revision</a:t>
            </a:r>
          </a:p>
          <a:p>
            <a:endParaRPr lang="en-US" dirty="0" smtClean="0"/>
          </a:p>
          <a:p>
            <a:r>
              <a:rPr lang="en-US" dirty="0" smtClean="0"/>
              <a:t>PM:</a:t>
            </a:r>
          </a:p>
          <a:p>
            <a:pPr lvl="1"/>
            <a:r>
              <a:rPr lang="en-US" dirty="0" smtClean="0"/>
              <a:t>Understanding primary goals and identifying themes</a:t>
            </a:r>
          </a:p>
          <a:p>
            <a:pPr lvl="1"/>
            <a:r>
              <a:rPr lang="en-US" dirty="0" smtClean="0"/>
              <a:t>Focus now strongly on TDR (see next slide)</a:t>
            </a:r>
          </a:p>
          <a:p>
            <a:pPr lvl="1"/>
            <a:r>
              <a:rPr lang="en-US" dirty="0" smtClean="0"/>
              <a:t>Updating resource tables </a:t>
            </a:r>
          </a:p>
          <a:p>
            <a:pPr lvl="1"/>
            <a:r>
              <a:rPr lang="en-US" dirty="0" smtClean="0"/>
              <a:t>Identifying critical areas where additional resources are needed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TAG leaders</a:t>
            </a:r>
          </a:p>
          <a:p>
            <a:pPr lvl="1"/>
            <a:r>
              <a:rPr lang="en-US" dirty="0" smtClean="0"/>
              <a:t>Review/revise critical R&amp;D milestones</a:t>
            </a:r>
          </a:p>
          <a:p>
            <a:pPr lvl="1"/>
            <a:r>
              <a:rPr lang="en-US" dirty="0" smtClean="0"/>
              <a:t>Review/revise Appendix B sections</a:t>
            </a:r>
          </a:p>
          <a:p>
            <a:endParaRPr lang="en-US" dirty="0"/>
          </a:p>
        </p:txBody>
      </p:sp>
      <p:sp>
        <p:nvSpPr>
          <p:cNvPr id="4" name="Right Brace 3"/>
          <p:cNvSpPr/>
          <p:nvPr/>
        </p:nvSpPr>
        <p:spPr bwMode="auto">
          <a:xfrm>
            <a:off x="5758448" y="4772686"/>
            <a:ext cx="284639" cy="1355728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0668" y="4857351"/>
            <a:ext cx="2624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AS propose to set-up 1-1 WebEx meetings to work though these</a:t>
            </a:r>
          </a:p>
          <a:p>
            <a:r>
              <a:rPr lang="en-US" dirty="0" smtClean="0"/>
              <a:t>(over next weeks)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7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CFS/GBL 09 June, 2010</a:t>
            </a:r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Marc Ross, Fermilab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A087AD-EA2A-4E7B-8DD2-DAED513DB9D2}" type="slidenum">
              <a:rPr lang="en-US"/>
              <a:pPr/>
              <a:t>8</a:t>
            </a:fld>
            <a:endParaRPr lang="en-US"/>
          </a:p>
        </p:txBody>
      </p:sp>
      <p:sp>
        <p:nvSpPr>
          <p:cNvPr id="3994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Five Themes to Develop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932738" y="1684338"/>
            <a:ext cx="1152525" cy="4427537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410" y="2738350"/>
              <a:ext cx="636964" cy="1171716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8998" y="3171789"/>
              <a:ext cx="636965" cy="1724233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87" y="3962460"/>
              <a:ext cx="635376" cy="183378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9959" name="TextBox 9"/>
            <p:cNvSpPr txBox="1">
              <a:spLocks noChangeArrowheads="1"/>
            </p:cNvSpPr>
            <p:nvPr/>
          </p:nvSpPr>
          <p:spPr bwMode="auto">
            <a:xfrm>
              <a:off x="8396474" y="5804417"/>
              <a:ext cx="6889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 eaLnBrk="1" fontAlgn="base" hangingPunct="1"/>
              <a:r>
                <a:rPr lang="en-US" sz="1400">
                  <a:ea typeface="Arial Unicode MS" pitchFamily="34" charset="-128"/>
                  <a:cs typeface="Arial Unicode MS" pitchFamily="34" charset="-128"/>
                </a:rPr>
                <a:t>&gt;2012</a:t>
              </a:r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8998" y="1684123"/>
              <a:ext cx="636965" cy="1171716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7" y="2679605"/>
              <a:ext cx="1072197" cy="234978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034"/>
              <a:ext cx="778336" cy="158769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775" y="936625"/>
            <a:ext cx="1216025" cy="52387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0" dirty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1284288"/>
            <a:ext cx="2789238" cy="538321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0" tIns="0" rIns="0" bIns="0" anchor="ctr" anchorCtr="1"/>
            <a:lstStyle/>
            <a:p>
              <a:pPr algn="ctr">
                <a:defRPr/>
              </a:pPr>
              <a:r>
                <a:rPr lang="en-US" sz="1600" b="0" dirty="0">
                  <a:solidFill>
                    <a:schemeClr val="bg1"/>
                  </a:solidFill>
                </a:rPr>
                <a:t>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617" y="1283931"/>
              <a:ext cx="593586" cy="4320422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3122" y="1642775"/>
              <a:ext cx="399956" cy="373134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3122" y="2624040"/>
              <a:ext cx="399956" cy="373134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3122" y="3603716"/>
              <a:ext cx="399956" cy="37313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3122" y="4584981"/>
              <a:ext cx="399956" cy="37313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6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9955" name="TextBox 21"/>
            <p:cNvSpPr txBox="1">
              <a:spLocks noChangeArrowheads="1"/>
            </p:cNvSpPr>
            <p:nvPr/>
          </p:nvSpPr>
          <p:spPr bwMode="auto">
            <a:xfrm>
              <a:off x="0" y="1459760"/>
              <a:ext cx="1617133" cy="4770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defTabSz="457200" eaLnBrk="1" fontAlgn="base" hangingPunct="1"/>
              <a:r>
                <a:rPr lang="en-US" sz="1600" b="0" dirty="0" err="1">
                  <a:ea typeface="Arial Unicode MS" pitchFamily="34" charset="-128"/>
                  <a:cs typeface="Arial Unicode MS" pitchFamily="34" charset="-128"/>
                </a:rPr>
                <a:t>Industrialisation</a:t>
              </a:r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in-kind contribution models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Site requirements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algn="r"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Project Schedule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  <a:p>
              <a:pPr defTabSz="457200" eaLnBrk="1" fontAlgn="base" hangingPunct="1"/>
              <a:r>
                <a:rPr lang="en-US" sz="1600" b="0" dirty="0">
                  <a:ea typeface="Arial Unicode MS" pitchFamily="34" charset="-128"/>
                  <a:cs typeface="Arial Unicode MS" pitchFamily="34" charset="-128"/>
                </a:rPr>
                <a:t>Remaining Technical activities</a:t>
              </a:r>
            </a:p>
            <a:p>
              <a:pPr algn="r" defTabSz="457200" eaLnBrk="1" fontAlgn="base" hangingPunct="1"/>
              <a:endParaRPr lang="en-US" sz="1600" b="0" dirty="0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39946" name="Text Box 23"/>
          <p:cNvSpPr txBox="1">
            <a:spLocks noChangeArrowheads="1"/>
          </p:cNvSpPr>
          <p:nvPr/>
        </p:nvSpPr>
        <p:spPr bwMode="auto">
          <a:xfrm>
            <a:off x="7070725" y="830263"/>
            <a:ext cx="1271630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N Walker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TDR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8403"/>
            <a:ext cx="7772400" cy="52662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Themes probably reflect TDR outline</a:t>
            </a:r>
          </a:p>
          <a:p>
            <a:endParaRPr lang="en-US" dirty="0" smtClean="0"/>
          </a:p>
          <a:p>
            <a:r>
              <a:rPr lang="en-US" dirty="0" smtClean="0"/>
              <a:t>Major difference to RDR will be inclusion of R&amp;D</a:t>
            </a:r>
          </a:p>
          <a:p>
            <a:pPr lvl="1"/>
            <a:r>
              <a:rPr lang="en-US" i="1" dirty="0" smtClean="0"/>
              <a:t>not just a design report!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Updated design elements </a:t>
            </a:r>
            <a:r>
              <a:rPr lang="en-US" u="sng" dirty="0" smtClean="0"/>
              <a:t>including updated cost estimate</a:t>
            </a:r>
            <a:endParaRPr lang="en-US" i="1" u="sng" dirty="0" smtClean="0"/>
          </a:p>
          <a:p>
            <a:pPr lvl="1"/>
            <a:r>
              <a:rPr lang="en-US" dirty="0" smtClean="0"/>
              <a:t>Driven by AD&amp;I effort (requirements for CFS)</a:t>
            </a:r>
          </a:p>
          <a:p>
            <a:endParaRPr lang="en-US" dirty="0" smtClean="0"/>
          </a:p>
          <a:p>
            <a:r>
              <a:rPr lang="en-US" dirty="0" smtClean="0"/>
              <a:t>Cost Update</a:t>
            </a:r>
          </a:p>
          <a:p>
            <a:pPr lvl="1"/>
            <a:r>
              <a:rPr lang="en-US" dirty="0" smtClean="0"/>
              <a:t>Expected to be focused on SCRF (industrialization models) and CFS update (AD&amp;I)</a:t>
            </a:r>
          </a:p>
          <a:p>
            <a:pPr lvl="1"/>
            <a:r>
              <a:rPr lang="en-US" dirty="0" smtClean="0"/>
              <a:t>However this is only 70% of the RDR cost</a:t>
            </a:r>
          </a:p>
          <a:p>
            <a:pPr lvl="1"/>
            <a:r>
              <a:rPr lang="en-US" dirty="0" smtClean="0"/>
              <a:t>Need plans to update </a:t>
            </a:r>
            <a:r>
              <a:rPr lang="en-US" u="sng" dirty="0" smtClean="0"/>
              <a:t>where possible</a:t>
            </a:r>
            <a:r>
              <a:rPr lang="en-US" dirty="0" smtClean="0"/>
              <a:t> the RDR cost basis</a:t>
            </a:r>
          </a:p>
          <a:p>
            <a:pPr lvl="2"/>
            <a:r>
              <a:rPr lang="en-US" dirty="0" smtClean="0"/>
              <a:t>Focus on what has changed (RDR → TDR)</a:t>
            </a:r>
          </a:p>
          <a:p>
            <a:pPr lvl="2"/>
            <a:r>
              <a:rPr lang="en-US" dirty="0" smtClean="0"/>
              <a:t>Consolidating the documentation and link to cost estimate</a:t>
            </a:r>
          </a:p>
          <a:p>
            <a:pPr lvl="2"/>
            <a:r>
              <a:rPr lang="en-US" dirty="0" smtClean="0"/>
              <a:t>Scope of this activity will be severely resource limited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09 June,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9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_0_template">
  <a:themeElements>
    <a:clrScheme name="stf_0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_0_templat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f_0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iagini">
  <a:themeElements>
    <a:clrScheme name="Biagi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agi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iagi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42379</TotalTime>
  <Words>766</Words>
  <Application>Microsoft Office PowerPoint</Application>
  <PresentationFormat>On-screen Show (4:3)</PresentationFormat>
  <Paragraphs>179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stf_0_template</vt:lpstr>
      <vt:lpstr>Biagini</vt:lpstr>
      <vt:lpstr>1_CesrTA_Review</vt:lpstr>
      <vt:lpstr>2_CesrTA_Review</vt:lpstr>
      <vt:lpstr>GDE TESLA 03-05</vt:lpstr>
      <vt:lpstr>ilc-standard</vt:lpstr>
      <vt:lpstr>3_CesrTA_Review</vt:lpstr>
      <vt:lpstr>PM mtgs\TA-webex-2010 - Wed 250510 ADI mtg.xlsx!Sheet3!R23C1:R49C5</vt:lpstr>
      <vt:lpstr>CFS / Global – 09 June, 2010 PM Report: </vt:lpstr>
      <vt:lpstr>TLCC Process</vt:lpstr>
      <vt:lpstr>Physics and Detector Group Participation</vt:lpstr>
      <vt:lpstr>Wednesday ‘Technical Area’ Webex meetings, 06-11.2010</vt:lpstr>
      <vt:lpstr>Preparation for the 1st BAW</vt:lpstr>
      <vt:lpstr>Preparation for Workshops –  proposed TA agendas</vt:lpstr>
      <vt:lpstr>TDP-2 R&amp;D Plan</vt:lpstr>
      <vt:lpstr>Five Themes to Develop</vt:lpstr>
      <vt:lpstr>Comments on TDR</vt:lpstr>
      <vt:lpstr>2010 – Schedule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Ross</dc:creator>
  <cp:lastModifiedBy>Marc Ross</cp:lastModifiedBy>
  <cp:revision>1224</cp:revision>
  <dcterms:created xsi:type="dcterms:W3CDTF">2005-11-21T04:08:26Z</dcterms:created>
  <dcterms:modified xsi:type="dcterms:W3CDTF">2010-06-09T11:33:31Z</dcterms:modified>
</cp:coreProperties>
</file>