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5" r:id="rId1"/>
  </p:sldMasterIdLst>
  <p:notesMasterIdLst>
    <p:notesMasterId r:id="rId13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F6600"/>
    <a:srgbClr val="FFFF00"/>
    <a:srgbClr val="99FF33"/>
    <a:srgbClr val="00FFFF"/>
    <a:srgbClr val="1682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84" autoAdjust="0"/>
    <p:restoredTop sz="99358" autoAdjust="0"/>
  </p:normalViewPr>
  <p:slideViewPr>
    <p:cSldViewPr>
      <p:cViewPr varScale="1">
        <p:scale>
          <a:sx n="82" d="100"/>
          <a:sy n="82" d="100"/>
        </p:scale>
        <p:origin x="-1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3D1D52-B428-4F0F-A84E-6F3EC592799B}" type="datetimeFigureOut">
              <a:rPr lang="en-US"/>
              <a:pPr>
                <a:defRPr/>
              </a:pPr>
              <a:t>6/8/2010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700C8-75C4-4B5F-950E-BACE20AB8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819166-68F6-4634-ACBC-3C9E1559E73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05B12-4E90-45F0-80CA-717929979A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AF81-1470-4156-B6FA-1EDBCC2F6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812C-E907-4016-9F59-DA7FE996A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DE965-4175-4A5F-9DED-45B4737E8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22B650-11ED-4571-9BDA-F2D96DD42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6CD6C8-D6AA-4460-8767-57D34E1C1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CBD427-C314-43C7-A2C6-FDF38B5602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0964-FB14-4B6D-9401-FB1C4DD2C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7C06C-2373-400C-A903-D66F6B888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A550F-6804-4618-A8A0-BC5578E5E0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4B60B0-817C-4AC4-85E5-E0F1880BD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B60F8C1-A8B3-4E2D-A417-D8C5C46EB8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0" r:id="rId2"/>
    <p:sldLayoutId id="2147483896" r:id="rId3"/>
    <p:sldLayoutId id="2147483897" r:id="rId4"/>
    <p:sldLayoutId id="2147483898" r:id="rId5"/>
    <p:sldLayoutId id="2147483891" r:id="rId6"/>
    <p:sldLayoutId id="2147483899" r:id="rId7"/>
    <p:sldLayoutId id="2147483892" r:id="rId8"/>
    <p:sldLayoutId id="2147483900" r:id="rId9"/>
    <p:sldLayoutId id="2147483893" r:id="rId10"/>
    <p:sldLayoutId id="214748389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838200" y="1981200"/>
            <a:ext cx="7772400" cy="197510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Hadronic Showers Development in CHIPS</a:t>
            </a:r>
            <a:endParaRPr dirty="0" smtClean="0">
              <a:solidFill>
                <a:srgbClr val="FFFF00"/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685800" y="0"/>
            <a:ext cx="7772400" cy="15081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Adam Para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June </a:t>
            </a:r>
            <a:r>
              <a:rPr lang="en-US" dirty="0" smtClean="0"/>
              <a:t>8, </a:t>
            </a:r>
            <a:r>
              <a:rPr lang="en-US" dirty="0" smtClean="0"/>
              <a:t>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Shower Profile: </a:t>
            </a:r>
            <a:r>
              <a:rPr lang="en-US" dirty="0" smtClean="0"/>
              <a:t>CHIPS vs Bertini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CHIPS </a:t>
            </a:r>
            <a:r>
              <a:rPr lang="en-US" dirty="0" smtClean="0"/>
              <a:t>100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Bertini </a:t>
            </a:r>
            <a:r>
              <a:rPr lang="en-US" dirty="0" smtClean="0"/>
              <a:t>100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pic>
        <p:nvPicPr>
          <p:cNvPr id="9" name="Content Placeholder 8" descr="z_profile_G4_BGO_proton_100.0_QGSC_CHIPS.eps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97681" y="2459038"/>
            <a:ext cx="3959225" cy="3959225"/>
          </a:xfrm>
          <a:solidFill>
            <a:srgbClr val="FFFFCC"/>
          </a:solidFill>
        </p:spPr>
      </p:pic>
      <p:pic>
        <p:nvPicPr>
          <p:cNvPr id="10" name="Content Placeholder 9" descr="z_profile_G4_BGO_proton_100.0_QGSP_BERT.eps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86300" y="2459038"/>
            <a:ext cx="3959225" cy="3959225"/>
          </a:xfrm>
          <a:solidFill>
            <a:srgbClr val="FFFFCC"/>
          </a:solidFill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BD427-C314-43C7-A2C6-FDF38B5602B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Shower Profile: CHIPS vs Bertini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CHIPS </a:t>
            </a:r>
            <a:r>
              <a:rPr lang="en-US" dirty="0" smtClean="0"/>
              <a:t>5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mtClean="0"/>
              <a:t>Bertini 5 GeV protons</a:t>
            </a:r>
          </a:p>
          <a:p>
            <a:endParaRPr lang="en-US"/>
          </a:p>
        </p:txBody>
      </p:sp>
      <p:pic>
        <p:nvPicPr>
          <p:cNvPr id="9" name="Content Placeholder 8" descr="z_profile_G4_BGO_proton_5.0_QGSC_CHIPS.eps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97681" y="2459038"/>
            <a:ext cx="3959225" cy="3959225"/>
          </a:xfrm>
          <a:solidFill>
            <a:srgbClr val="FFFFCC"/>
          </a:solidFill>
        </p:spPr>
      </p:pic>
      <p:pic>
        <p:nvPicPr>
          <p:cNvPr id="10" name="Content Placeholder 9" descr="z_profile_G4_BGO_proton_5.0_QGSP_BERT.eps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86300" y="2459038"/>
            <a:ext cx="3959225" cy="3959225"/>
          </a:xfrm>
          <a:solidFill>
            <a:srgbClr val="FFFFCC"/>
          </a:solidFill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BD427-C314-43C7-A2C6-FDF38B5602B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53400" cy="914400"/>
          </a:xfrm>
        </p:spPr>
        <p:txBody>
          <a:bodyPr/>
          <a:lstStyle/>
          <a:p>
            <a:r>
              <a:rPr lang="en-US" dirty="0" smtClean="0"/>
              <a:t>Energy Deposition along the Beam</a:t>
            </a:r>
            <a:endParaRPr lang="en-US" dirty="0"/>
          </a:p>
        </p:txBody>
      </p:sp>
      <p:pic>
        <p:nvPicPr>
          <p:cNvPr id="6" name="Content Placeholder 5" descr="z_profile_G4_BGO_proton_1.0_QGSC_CHIPS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066800"/>
            <a:ext cx="2725200" cy="27252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3962400"/>
            <a:ext cx="55626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6" descr="z_profile_G4_BGO_proton_5.0_QGSC_CHIPS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1066800"/>
            <a:ext cx="2725200" cy="2725200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8" name="Picture 7" descr="z_profile_G4_BGO_proton_10.0_QGSC_CHIPS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1066800"/>
            <a:ext cx="2725200" cy="2725200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9" name="Picture 8" descr="z_profile_G4_BGO_proton_50.0_QGSC_CHIPS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3962400"/>
            <a:ext cx="2725200" cy="2725200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10" name="Picture 9" descr="z_profile_G4_BGO_proton_100.0_QGSC_CHIPS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76800" y="3962400"/>
            <a:ext cx="2725200" cy="2725200"/>
          </a:xfrm>
          <a:prstGeom prst="rect">
            <a:avLst/>
          </a:prstGeom>
          <a:solidFill>
            <a:srgbClr val="FFFFCC"/>
          </a:solidFill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914400"/>
          </a:xfrm>
        </p:spPr>
        <p:txBody>
          <a:bodyPr/>
          <a:lstStyle/>
          <a:p>
            <a:r>
              <a:rPr lang="en-US" dirty="0" smtClean="0"/>
              <a:t>Composition of Showering Particles</a:t>
            </a:r>
            <a:endParaRPr lang="en-US" dirty="0"/>
          </a:p>
        </p:txBody>
      </p:sp>
      <p:pic>
        <p:nvPicPr>
          <p:cNvPr id="6" name="Content Placeholder 5" descr="shower_composition_G4_BGO_proton_1.0_QGSC_CHIPS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" y="990600"/>
            <a:ext cx="2725200" cy="27252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 descr="shower_composition_G4_BGO_proton_5.0_QGSC_CHIPS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990600"/>
            <a:ext cx="2725200" cy="2725200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8" name="Picture 7" descr="shower_composition_G4_BGO_proton_10.0_QGSC_CHIPS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0300" y="990600"/>
            <a:ext cx="2725200" cy="2725200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9" name="Picture 8" descr="shower_composition_G4_BGO_proton_50.0_QGSC_CHIPS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6800" y="3962400"/>
            <a:ext cx="2725200" cy="2725200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10" name="Picture 9" descr="shower_composition_G4_BGO_proton_100.0_QGSC_CHIPS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19600" y="3962400"/>
            <a:ext cx="2725200" cy="2725200"/>
          </a:xfrm>
          <a:prstGeom prst="rect">
            <a:avLst/>
          </a:prstGeom>
          <a:solidFill>
            <a:srgbClr val="FFFFCC"/>
          </a:solidFill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 dirty="0" smtClean="0"/>
              <a:t>Energy Deposit by Particles</a:t>
            </a:r>
            <a:endParaRPr lang="en-US" dirty="0"/>
          </a:p>
        </p:txBody>
      </p:sp>
      <p:pic>
        <p:nvPicPr>
          <p:cNvPr id="6" name="Content Placeholder 5" descr="energy_sharing_G4_BGO_proton_1.0_QGSC_CHIPS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219200"/>
            <a:ext cx="2725200" cy="27252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 descr="energy_sharing_G4_BGO_proton_5.0_QGSC_CHIPS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8500" y="1219200"/>
            <a:ext cx="2725200" cy="2725200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8" name="Picture 7" descr="energy_sharing_G4_BGO_proton_10.0_QGSC_CHIPS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1219200"/>
            <a:ext cx="2725200" cy="2725200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9" name="Picture 8" descr="energy_sharing_G4_BGO_proton_50.0_QGSC_CHIPS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7800" y="4038600"/>
            <a:ext cx="2725200" cy="2725200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10" name="Picture 9" descr="energy_sharing_G4_BGO_proton_100.0_QGSC_CHIPS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5800" y="4038600"/>
            <a:ext cx="2725200" cy="2725200"/>
          </a:xfrm>
          <a:prstGeom prst="rect">
            <a:avLst/>
          </a:prstGeom>
          <a:solidFill>
            <a:srgbClr val="FFFFCC"/>
          </a:solidFill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512064"/>
            <a:ext cx="8048624" cy="914400"/>
          </a:xfrm>
        </p:spPr>
        <p:txBody>
          <a:bodyPr/>
          <a:lstStyle/>
          <a:p>
            <a:r>
              <a:rPr lang="en-US" dirty="0" smtClean="0"/>
              <a:t>Energy Deposits: CHIPS vs Bertini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/>
          <a:lstStyle/>
          <a:p>
            <a:r>
              <a:rPr lang="en-US" dirty="0" smtClean="0"/>
              <a:t>CHIPS 1 GeV protons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Bertini </a:t>
            </a:r>
            <a:r>
              <a:rPr lang="en-US" dirty="0" smtClean="0"/>
              <a:t>1 GeV protons</a:t>
            </a:r>
          </a:p>
          <a:p>
            <a:endParaRPr lang="en-US" dirty="0"/>
          </a:p>
        </p:txBody>
      </p:sp>
      <p:pic>
        <p:nvPicPr>
          <p:cNvPr id="11" name="Content Placeholder 10" descr="energy_sharing_G4_BGO_proton_1.0_QGSC_CHIPS.eps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97681" y="2459038"/>
            <a:ext cx="3959225" cy="3959225"/>
          </a:xfrm>
          <a:solidFill>
            <a:srgbClr val="FFFFCC"/>
          </a:solidFill>
        </p:spPr>
      </p:pic>
      <p:pic>
        <p:nvPicPr>
          <p:cNvPr id="12" name="Content Placeholder 11" descr="energy_sharing_G4_BGO_proton_1.0_QGSP_BERT.eps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86300" y="2459038"/>
            <a:ext cx="3959225" cy="3959225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8258176" cy="914400"/>
          </a:xfrm>
        </p:spPr>
        <p:txBody>
          <a:bodyPr/>
          <a:lstStyle/>
          <a:p>
            <a:r>
              <a:rPr lang="en-US" dirty="0" smtClean="0"/>
              <a:t>Energy Deposits: CHIPS vs Bertini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CHIPS </a:t>
            </a:r>
            <a:r>
              <a:rPr lang="en-US" dirty="0" smtClean="0"/>
              <a:t>5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Bertini 5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pic>
        <p:nvPicPr>
          <p:cNvPr id="9" name="Content Placeholder 8" descr="energy_sharing_G4_BGO_proton_5.0_QGSC_CHIPS.eps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97681" y="2459038"/>
            <a:ext cx="3959225" cy="3959225"/>
          </a:xfrm>
          <a:solidFill>
            <a:srgbClr val="FFFFCC"/>
          </a:solidFill>
        </p:spPr>
      </p:pic>
      <p:pic>
        <p:nvPicPr>
          <p:cNvPr id="10" name="Content Placeholder 9" descr="energy_sharing_G4_BGO_proton_5.0_QGSP_BERT.eps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86300" y="2459038"/>
            <a:ext cx="3959225" cy="3959225"/>
          </a:xfrm>
          <a:solidFill>
            <a:srgbClr val="FFFFCC"/>
          </a:solidFill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BD427-C314-43C7-A2C6-FDF38B5602B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8410576" cy="914400"/>
          </a:xfrm>
        </p:spPr>
        <p:txBody>
          <a:bodyPr/>
          <a:lstStyle/>
          <a:p>
            <a:r>
              <a:rPr lang="en-US" dirty="0" smtClean="0"/>
              <a:t>Energy Deposits: CHIPS vs Bertini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CHIPS </a:t>
            </a:r>
            <a:r>
              <a:rPr lang="en-US" dirty="0" smtClean="0"/>
              <a:t>10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Bertini </a:t>
            </a:r>
            <a:r>
              <a:rPr lang="en-US" dirty="0" smtClean="0"/>
              <a:t>10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pic>
        <p:nvPicPr>
          <p:cNvPr id="10" name="Content Placeholder 9" descr="energy_sharing_G4_BGO_proton_10.0_QGSC_CHIPS.eps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97681" y="2459038"/>
            <a:ext cx="3959225" cy="3959225"/>
          </a:xfrm>
          <a:solidFill>
            <a:srgbClr val="FFFFCC"/>
          </a:solidFill>
        </p:spPr>
      </p:pic>
      <p:pic>
        <p:nvPicPr>
          <p:cNvPr id="11" name="Content Placeholder 10" descr="energy_sharing_G4_BGO_proton_10.0_QGSP_BERT.eps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86300" y="2459038"/>
            <a:ext cx="3959225" cy="3959225"/>
          </a:xfrm>
          <a:solidFill>
            <a:srgbClr val="FFFFCC"/>
          </a:solidFill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BD427-C314-43C7-A2C6-FDF38B5602B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8258176" cy="914400"/>
          </a:xfrm>
        </p:spPr>
        <p:txBody>
          <a:bodyPr/>
          <a:lstStyle/>
          <a:p>
            <a:r>
              <a:rPr lang="en-US" dirty="0" smtClean="0"/>
              <a:t>Energy Deposits: CHIPS vs Bertini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CHIPS </a:t>
            </a:r>
            <a:r>
              <a:rPr lang="en-US" dirty="0" smtClean="0"/>
              <a:t>50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Bertini </a:t>
            </a:r>
            <a:r>
              <a:rPr lang="en-US" dirty="0" smtClean="0"/>
              <a:t>50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pic>
        <p:nvPicPr>
          <p:cNvPr id="9" name="Content Placeholder 8" descr="energy_sharing_G4_BGO_proton_50.0_QGSC_CHIPS.eps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97681" y="2459038"/>
            <a:ext cx="3959225" cy="3959225"/>
          </a:xfrm>
          <a:solidFill>
            <a:srgbClr val="FFFFCC"/>
          </a:solidFill>
        </p:spPr>
      </p:pic>
      <p:pic>
        <p:nvPicPr>
          <p:cNvPr id="10" name="Content Placeholder 9" descr="energy_sharing_G4_BGO_proton_50.0_QGSP_BERT.eps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86300" y="2459038"/>
            <a:ext cx="3959225" cy="3959225"/>
          </a:xfrm>
          <a:solidFill>
            <a:srgbClr val="FFFFCC"/>
          </a:solidFill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BD427-C314-43C7-A2C6-FDF38B5602B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8181976" cy="914400"/>
          </a:xfrm>
        </p:spPr>
        <p:txBody>
          <a:bodyPr/>
          <a:lstStyle/>
          <a:p>
            <a:r>
              <a:rPr lang="en-US" dirty="0" smtClean="0"/>
              <a:t>Energy Deposits: CHIPS vs Bertini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CHIPS </a:t>
            </a:r>
            <a:r>
              <a:rPr lang="en-US" dirty="0" smtClean="0"/>
              <a:t>100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Bertini </a:t>
            </a:r>
            <a:r>
              <a:rPr lang="en-US" dirty="0" smtClean="0"/>
              <a:t>100 </a:t>
            </a:r>
            <a:r>
              <a:rPr lang="en-US" dirty="0" smtClean="0"/>
              <a:t>GeV protons</a:t>
            </a:r>
          </a:p>
          <a:p>
            <a:endParaRPr lang="en-US" dirty="0"/>
          </a:p>
        </p:txBody>
      </p:sp>
      <p:pic>
        <p:nvPicPr>
          <p:cNvPr id="9" name="Content Placeholder 8" descr="energy_sharing_G4_BGO_proton_100.0_QGSC_CHIPS.eps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97681" y="2459038"/>
            <a:ext cx="3959225" cy="3959225"/>
          </a:xfrm>
          <a:solidFill>
            <a:srgbClr val="FFFFCC"/>
          </a:solidFill>
        </p:spPr>
      </p:pic>
      <p:pic>
        <p:nvPicPr>
          <p:cNvPr id="10" name="Content Placeholder 9" descr="energy_sharing_G4_BGO_proton_100.0_QGSP_BERT.eps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86300" y="2459038"/>
            <a:ext cx="3959225" cy="3959225"/>
          </a:xfrm>
          <a:solidFill>
            <a:srgbClr val="FFFFCC"/>
          </a:solidFill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BD427-C314-43C7-A2C6-FDF38B5602B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10599</TotalTime>
  <Words>128</Words>
  <Application>Microsoft Office PowerPoint</Application>
  <PresentationFormat>On-screen Show (4:3)</PresentationFormat>
  <Paragraphs>38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Metro</vt:lpstr>
      <vt:lpstr> Hadronic Showers Development in CHIPS</vt:lpstr>
      <vt:lpstr>Energy Deposition along the Beam</vt:lpstr>
      <vt:lpstr>Composition of Showering Particles</vt:lpstr>
      <vt:lpstr>Energy Deposit by Particles</vt:lpstr>
      <vt:lpstr>Energy Deposits: CHIPS vs Bertini</vt:lpstr>
      <vt:lpstr>Energy Deposits: CHIPS vs Bertini</vt:lpstr>
      <vt:lpstr>Energy Deposits: CHIPS vs Bertini</vt:lpstr>
      <vt:lpstr>Energy Deposits: CHIPS vs Bertini</vt:lpstr>
      <vt:lpstr>Energy Deposits: CHIPS vs Bertini</vt:lpstr>
      <vt:lpstr>Shower Profile: CHIPS vs Bertini</vt:lpstr>
      <vt:lpstr>Shower Profile: CHIPS vs Bertini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</dc:creator>
  <cp:lastModifiedBy>para</cp:lastModifiedBy>
  <cp:revision>175</cp:revision>
  <dcterms:created xsi:type="dcterms:W3CDTF">2008-06-23T01:30:04Z</dcterms:created>
  <dcterms:modified xsi:type="dcterms:W3CDTF">2010-06-08T13:52:27Z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