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D5897-5A87-427E-8DD5-87A2639E5DD8}" type="datetimeFigureOut">
              <a:rPr lang="en-US" smtClean="0"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B117F-73D8-4EEF-A499-FA1586C3CF7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RTML </a:t>
            </a:r>
            <a:br>
              <a:rPr lang="en-US" dirty="0" smtClean="0"/>
            </a:br>
            <a:r>
              <a:rPr lang="en-US" dirty="0" smtClean="0"/>
              <a:t>TD Phase 2 Planning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Nikolay</a:t>
            </a:r>
            <a:r>
              <a:rPr lang="en-US" dirty="0" smtClean="0"/>
              <a:t> </a:t>
            </a:r>
            <a:r>
              <a:rPr lang="en-US" dirty="0" err="1" smtClean="0"/>
              <a:t>Solyak</a:t>
            </a:r>
            <a:endParaRPr lang="en-US" dirty="0" smtClean="0"/>
          </a:p>
          <a:p>
            <a:r>
              <a:rPr lang="en-US" smtClean="0"/>
              <a:t>June 24, 2010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Critical R&amp;D goals (Risk mitigation R&amp;D)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534400" cy="5029200"/>
          </a:xfrm>
        </p:spPr>
        <p:txBody>
          <a:bodyPr>
            <a:normAutofit fontScale="92500"/>
          </a:bodyPr>
          <a:lstStyle/>
          <a:p>
            <a:pPr lvl="1"/>
            <a:r>
              <a:rPr lang="en-US" dirty="0" smtClean="0"/>
              <a:t>Demonstration of required BC phase stability with full beam loading (2011)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Status: proposal was presented at 2009 and updated in February 2010 for a new configuration of FLASH. Plans to start studies at 2010 long-train studies at FLASH (if available)</a:t>
            </a:r>
          </a:p>
          <a:p>
            <a:pPr lvl="1"/>
            <a:r>
              <a:rPr lang="en-US" dirty="0" smtClean="0"/>
              <a:t>Beam dynamics simulations to demonstrate </a:t>
            </a:r>
            <a:r>
              <a:rPr lang="en-US" dirty="0" err="1" smtClean="0"/>
              <a:t>emittance</a:t>
            </a:r>
            <a:r>
              <a:rPr lang="en-US" dirty="0" smtClean="0"/>
              <a:t> preservation (2011)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Status: Reviewing and re-evaluating </a:t>
            </a:r>
            <a:r>
              <a:rPr lang="en-US" dirty="0" err="1" smtClean="0">
                <a:solidFill>
                  <a:srgbClr val="FF0000"/>
                </a:solidFill>
              </a:rPr>
              <a:t>emittance</a:t>
            </a:r>
            <a:r>
              <a:rPr lang="en-US" dirty="0" smtClean="0">
                <a:solidFill>
                  <a:srgbClr val="FF0000"/>
                </a:solidFill>
              </a:rPr>
              <a:t> budget in RTML, including SB2009. New source of </a:t>
            </a:r>
            <a:r>
              <a:rPr lang="en-US" dirty="0" err="1" smtClean="0">
                <a:solidFill>
                  <a:srgbClr val="FF0000"/>
                </a:solidFill>
              </a:rPr>
              <a:t>emittance</a:t>
            </a:r>
            <a:r>
              <a:rPr lang="en-US" dirty="0" smtClean="0">
                <a:solidFill>
                  <a:srgbClr val="FF0000"/>
                </a:solidFill>
              </a:rPr>
              <a:t> growth like coupler wake and WF are also  taken into account .</a:t>
            </a:r>
          </a:p>
          <a:p>
            <a:pPr lvl="1"/>
            <a:endParaRPr lang="en-US" sz="1300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Documentation: Presented in PAC and ILC workshops and published in proceedings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Status of design work for SB2009 (ADI)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54101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Single stage bunch compressor design (still in progress)</a:t>
            </a:r>
          </a:p>
          <a:p>
            <a:pPr lvl="1"/>
            <a:r>
              <a:rPr lang="en-US" sz="2600" dirty="0" smtClean="0">
                <a:solidFill>
                  <a:srgbClr val="FF0000"/>
                </a:solidFill>
              </a:rPr>
              <a:t>Lattice is available. - complete</a:t>
            </a:r>
          </a:p>
          <a:p>
            <a:pPr lvl="1"/>
            <a:r>
              <a:rPr lang="en-US" sz="2600" dirty="0" smtClean="0">
                <a:solidFill>
                  <a:srgbClr val="FF0000"/>
                </a:solidFill>
              </a:rPr>
              <a:t>Performance study is done for baseline bunch length and for shorter bunches. (limitation ~230</a:t>
            </a:r>
            <a:r>
              <a:rPr lang="el-GR" sz="2600" dirty="0" smtClean="0">
                <a:solidFill>
                  <a:srgbClr val="FF0000"/>
                </a:solidFill>
                <a:latin typeface="Arial"/>
                <a:cs typeface="Arial"/>
              </a:rPr>
              <a:t>μ</a:t>
            </a:r>
            <a:r>
              <a:rPr lang="en-US" sz="2600" dirty="0" smtClean="0">
                <a:solidFill>
                  <a:srgbClr val="FF0000"/>
                </a:solidFill>
              </a:rPr>
              <a:t>m), </a:t>
            </a:r>
            <a:r>
              <a:rPr lang="en-US" sz="2600" dirty="0" err="1" smtClean="0">
                <a:solidFill>
                  <a:srgbClr val="FF0000"/>
                </a:solidFill>
              </a:rPr>
              <a:t>emittance</a:t>
            </a:r>
            <a:r>
              <a:rPr lang="en-US" sz="2600" dirty="0" smtClean="0">
                <a:solidFill>
                  <a:srgbClr val="FF0000"/>
                </a:solidFill>
              </a:rPr>
              <a:t> growth, alignment, tilted </a:t>
            </a:r>
            <a:r>
              <a:rPr lang="en-US" sz="2600" dirty="0" err="1" smtClean="0">
                <a:solidFill>
                  <a:srgbClr val="FF0000"/>
                </a:solidFill>
              </a:rPr>
              <a:t>cryomodule</a:t>
            </a:r>
            <a:r>
              <a:rPr lang="en-US" sz="2600" dirty="0" err="1" smtClean="0">
                <a:solidFill>
                  <a:srgbClr val="FF0000"/>
                </a:solidFill>
              </a:rPr>
              <a:t>s</a:t>
            </a:r>
            <a:r>
              <a:rPr lang="en-US" sz="2600" dirty="0" smtClean="0">
                <a:solidFill>
                  <a:srgbClr val="FF0000"/>
                </a:solidFill>
              </a:rPr>
              <a:t>. </a:t>
            </a:r>
            <a:endParaRPr lang="en-US" sz="2600" dirty="0" smtClean="0">
              <a:solidFill>
                <a:srgbClr val="002060"/>
              </a:solidFill>
            </a:endParaRPr>
          </a:p>
          <a:p>
            <a:pPr lvl="1"/>
            <a:r>
              <a:rPr lang="en-US" sz="2600" dirty="0" smtClean="0">
                <a:solidFill>
                  <a:srgbClr val="FF0000"/>
                </a:solidFill>
              </a:rPr>
              <a:t>Components file to PG </a:t>
            </a:r>
            <a:r>
              <a:rPr lang="en-US" sz="2600" dirty="0">
                <a:solidFill>
                  <a:srgbClr val="FF0000"/>
                </a:solidFill>
              </a:rPr>
              <a:t>c</a:t>
            </a:r>
            <a:r>
              <a:rPr lang="en-US" sz="2600" dirty="0" smtClean="0">
                <a:solidFill>
                  <a:srgbClr val="FF0000"/>
                </a:solidFill>
              </a:rPr>
              <a:t>ost estimation</a:t>
            </a:r>
            <a:endParaRPr lang="en-US" sz="26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Layout and preliminary lattice for RTML in Central Area. </a:t>
            </a:r>
          </a:p>
          <a:p>
            <a:pPr marL="742950" lvl="2" indent="-342900"/>
            <a:r>
              <a:rPr lang="en-US" sz="2600" dirty="0" smtClean="0">
                <a:solidFill>
                  <a:srgbClr val="FF0000"/>
                </a:solidFill>
              </a:rPr>
              <a:t>Iteration with CFS and source groups</a:t>
            </a:r>
          </a:p>
          <a:p>
            <a:r>
              <a:rPr lang="en-US" dirty="0" smtClean="0"/>
              <a:t>New design for extraction line to accommodate larger energy spread (3.2 vs. 2.5%) </a:t>
            </a:r>
          </a:p>
          <a:p>
            <a:pPr lvl="1"/>
            <a:r>
              <a:rPr lang="en-US" sz="2600" dirty="0" smtClean="0">
                <a:solidFill>
                  <a:srgbClr val="FF0000"/>
                </a:solidFill>
              </a:rPr>
              <a:t>complete, documented, need engineering work to prove design.</a:t>
            </a:r>
          </a:p>
          <a:p>
            <a:pPr lvl="1"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R&amp;D Plans Appendix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983163"/>
          </a:xfrm>
        </p:spPr>
        <p:txBody>
          <a:bodyPr/>
          <a:lstStyle/>
          <a:p>
            <a:r>
              <a:rPr lang="en-US" sz="2800" dirty="0" smtClean="0"/>
              <a:t>RTML structure with responsible person/Institution for each WP</a:t>
            </a:r>
          </a:p>
          <a:p>
            <a:r>
              <a:rPr lang="en-US" sz="2800" dirty="0" smtClean="0"/>
              <a:t>Some progress in WPs achieved or in progress </a:t>
            </a:r>
          </a:p>
          <a:p>
            <a:pPr lvl="1"/>
            <a:r>
              <a:rPr lang="en-US" sz="2400" dirty="0" smtClean="0"/>
              <a:t>Lattice design (3.4.1); Specifications (3.4.2); Beam physics (3.4.3); BC phase stability (3.4.4);  Dump system (3.4.8); Vacuum (3.4.9); </a:t>
            </a:r>
            <a:r>
              <a:rPr lang="en-US" sz="2400" dirty="0" err="1" smtClean="0"/>
              <a:t>Beamline</a:t>
            </a:r>
            <a:r>
              <a:rPr lang="en-US" sz="2400" dirty="0" smtClean="0"/>
              <a:t> instrumentation (3.4.10); CFS specifications; </a:t>
            </a:r>
            <a:r>
              <a:rPr lang="en-US" sz="2400" dirty="0" smtClean="0">
                <a:sym typeface="Wingdings" pitchFamily="2" charset="2"/>
              </a:rPr>
              <a:t>Magnets and Power supplies (3.4.6)- </a:t>
            </a:r>
            <a:r>
              <a:rPr lang="en-US" sz="2400" dirty="0" err="1" smtClean="0">
                <a:sym typeface="Wingdings" pitchFamily="2" charset="2"/>
              </a:rPr>
              <a:t>splittable</a:t>
            </a:r>
            <a:r>
              <a:rPr lang="en-US" sz="2400" dirty="0" smtClean="0">
                <a:sym typeface="Wingdings" pitchFamily="2" charset="2"/>
              </a:rPr>
              <a:t> SC magnet design and prototyping;</a:t>
            </a:r>
            <a:endParaRPr lang="en-US" sz="2400" dirty="0" smtClean="0"/>
          </a:p>
          <a:p>
            <a:r>
              <a:rPr lang="en-US" sz="2800" dirty="0" smtClean="0"/>
              <a:t>No progress  or little</a:t>
            </a:r>
          </a:p>
          <a:p>
            <a:pPr lvl="1"/>
            <a:r>
              <a:rPr lang="en-US" sz="2400" dirty="0" smtClean="0"/>
              <a:t>Halo collimation (3.4.7);  </a:t>
            </a:r>
          </a:p>
          <a:p>
            <a:pPr lvl="1"/>
            <a:r>
              <a:rPr lang="en-US" sz="2400" dirty="0" smtClean="0"/>
              <a:t>Alternative short BC (3.4.5) 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Single stage BC; 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TD phase 2 Planning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dirty="0" smtClean="0"/>
              <a:t>Review and Modify WPs with updated milestones and deliverables</a:t>
            </a:r>
          </a:p>
          <a:p>
            <a:pPr lvl="1"/>
            <a:r>
              <a:rPr lang="en-US" dirty="0" smtClean="0"/>
              <a:t>Limited resources, update information about available resources from institutions/regions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Needs input from PM about level of required engineering work</a:t>
            </a:r>
          </a:p>
          <a:p>
            <a:pPr lvl="1"/>
            <a:r>
              <a:rPr lang="en-US" dirty="0" smtClean="0"/>
              <a:t>Some WP should be there with reduced scope of </a:t>
            </a:r>
            <a:r>
              <a:rPr lang="en-US" dirty="0" err="1" smtClean="0"/>
              <a:t>delivearbles</a:t>
            </a:r>
            <a:r>
              <a:rPr lang="en-US" dirty="0" smtClean="0"/>
              <a:t> (magnets, PS, diagnostics)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356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RTML  TD Phase 2 Planning</vt:lpstr>
      <vt:lpstr>Critical R&amp;D goals (Risk mitigation R&amp;D)</vt:lpstr>
      <vt:lpstr>Status of design work for SB2009 (ADI)</vt:lpstr>
      <vt:lpstr>R&amp;D Plans Appendix B</vt:lpstr>
      <vt:lpstr>TD phase 2 Planning 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RTML  TD Phase 2 Planning</dc:title>
  <dc:creator>solyak-admin</dc:creator>
  <cp:lastModifiedBy>solyak-admin</cp:lastModifiedBy>
  <cp:revision>2</cp:revision>
  <dcterms:created xsi:type="dcterms:W3CDTF">2010-06-23T21:59:41Z</dcterms:created>
  <dcterms:modified xsi:type="dcterms:W3CDTF">2010-06-24T14:17:56Z</dcterms:modified>
</cp:coreProperties>
</file>