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69" r:id="rId5"/>
    <p:sldId id="270" r:id="rId6"/>
    <p:sldId id="271" r:id="rId7"/>
    <p:sldId id="272" r:id="rId8"/>
    <p:sldId id="268" r:id="rId9"/>
    <p:sldId id="262" r:id="rId10"/>
    <p:sldId id="274" r:id="rId11"/>
    <p:sldId id="275" r:id="rId12"/>
    <p:sldId id="276" r:id="rId13"/>
    <p:sldId id="273" r:id="rId14"/>
    <p:sldId id="277" r:id="rId15"/>
  </p:sldIdLst>
  <p:sldSz cx="9144000" cy="6858000" type="screen4x3"/>
  <p:notesSz cx="6934200" cy="9232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394A-EBFE-4D46-A5B7-EF700403E538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1FF6F07-281A-904F-A586-66E9661B7743}">
      <dgm:prSet phldrT="[Text]"/>
      <dgm:spPr/>
      <dgm:t>
        <a:bodyPr/>
        <a:lstStyle/>
        <a:p>
          <a:r>
            <a:rPr lang="en-US" dirty="0" smtClean="0"/>
            <a:t>SCRF Technology</a:t>
          </a:r>
          <a:endParaRPr lang="en-US" dirty="0"/>
        </a:p>
      </dgm:t>
    </dgm:pt>
    <dgm:pt modelId="{78C68B81-BE2F-2B42-823B-622A1B9E7C85}" type="parTrans" cxnId="{AB47C5EF-A70E-D44B-BFD2-83F47236797E}">
      <dgm:prSet/>
      <dgm:spPr/>
      <dgm:t>
        <a:bodyPr/>
        <a:lstStyle/>
        <a:p>
          <a:endParaRPr lang="en-US"/>
        </a:p>
      </dgm:t>
    </dgm:pt>
    <dgm:pt modelId="{D8C93967-F0E1-344C-B4CB-9CF3BD0EB6EB}" type="sibTrans" cxnId="{AB47C5EF-A70E-D44B-BFD2-83F47236797E}">
      <dgm:prSet/>
      <dgm:spPr/>
      <dgm:t>
        <a:bodyPr/>
        <a:lstStyle/>
        <a:p>
          <a:endParaRPr lang="en-US"/>
        </a:p>
      </dgm:t>
    </dgm:pt>
    <dgm:pt modelId="{09461FC4-CA6A-D94D-B059-7DF8E707B40A}">
      <dgm:prSet phldrT="[Text]"/>
      <dgm:spPr/>
      <dgm:t>
        <a:bodyPr/>
        <a:lstStyle/>
        <a:p>
          <a:r>
            <a:rPr lang="en-US" dirty="0" smtClean="0"/>
            <a:t>Regional expertise, global Industrialisation</a:t>
          </a:r>
          <a:endParaRPr lang="en-US" dirty="0"/>
        </a:p>
      </dgm:t>
    </dgm:pt>
    <dgm:pt modelId="{62B1D8F2-B596-CE49-B00C-B25C0AE11742}" type="parTrans" cxnId="{64D81CA6-4270-9D48-8E47-A51BA734007F}">
      <dgm:prSet/>
      <dgm:spPr/>
      <dgm:t>
        <a:bodyPr/>
        <a:lstStyle/>
        <a:p>
          <a:endParaRPr lang="en-US"/>
        </a:p>
      </dgm:t>
    </dgm:pt>
    <dgm:pt modelId="{BF7456FB-9BE1-9344-84ED-EBC2C4FC551C}" type="sibTrans" cxnId="{64D81CA6-4270-9D48-8E47-A51BA734007F}">
      <dgm:prSet/>
      <dgm:spPr/>
      <dgm:t>
        <a:bodyPr/>
        <a:lstStyle/>
        <a:p>
          <a:endParaRPr lang="en-US"/>
        </a:p>
      </dgm:t>
    </dgm:pt>
    <dgm:pt modelId="{57BCEB08-8C06-1A49-8BE9-2858A21DEA3B}">
      <dgm:prSet phldrT="[Text]"/>
      <dgm:spPr/>
      <dgm:t>
        <a:bodyPr/>
        <a:lstStyle/>
        <a:p>
          <a:r>
            <a:rPr lang="en-US" dirty="0" smtClean="0"/>
            <a:t>Average accelerating gradient</a:t>
          </a:r>
          <a:endParaRPr lang="en-US" dirty="0"/>
        </a:p>
      </dgm:t>
    </dgm:pt>
    <dgm:pt modelId="{43A7560D-868E-3047-93A7-1E91D078EDB2}" type="parTrans" cxnId="{B7A76ED4-C3AE-9B47-8DAB-83EF52967A6D}">
      <dgm:prSet/>
      <dgm:spPr/>
      <dgm:t>
        <a:bodyPr/>
        <a:lstStyle/>
        <a:p>
          <a:endParaRPr lang="en-US"/>
        </a:p>
      </dgm:t>
    </dgm:pt>
    <dgm:pt modelId="{B5A2C92C-BEEF-C547-946A-3AE04C8C1183}" type="sibTrans" cxnId="{B7A76ED4-C3AE-9B47-8DAB-83EF52967A6D}">
      <dgm:prSet/>
      <dgm:spPr/>
      <dgm:t>
        <a:bodyPr/>
        <a:lstStyle/>
        <a:p>
          <a:endParaRPr lang="en-US"/>
        </a:p>
      </dgm:t>
    </dgm:pt>
    <dgm:pt modelId="{D71833DE-F386-B448-A911-C4778AB78BCD}">
      <dgm:prSet phldrT="[Text]"/>
      <dgm:spPr/>
      <dgm:t>
        <a:bodyPr/>
        <a:lstStyle/>
        <a:p>
          <a:r>
            <a:rPr lang="en-US" dirty="0" smtClean="0"/>
            <a:t>AD&amp;I (CFS)</a:t>
          </a:r>
          <a:endParaRPr lang="en-US" dirty="0"/>
        </a:p>
      </dgm:t>
    </dgm:pt>
    <dgm:pt modelId="{86CE4734-3819-DF4C-B2D2-241FAC09AB48}" type="parTrans" cxnId="{BBE654E0-202E-444C-9A6D-DBCEE4053223}">
      <dgm:prSet/>
      <dgm:spPr/>
      <dgm:t>
        <a:bodyPr/>
        <a:lstStyle/>
        <a:p>
          <a:endParaRPr lang="en-US"/>
        </a:p>
      </dgm:t>
    </dgm:pt>
    <dgm:pt modelId="{455F85CB-08D3-6D47-8907-FC728F0D45C1}" type="sibTrans" cxnId="{BBE654E0-202E-444C-9A6D-DBCEE4053223}">
      <dgm:prSet/>
      <dgm:spPr/>
      <dgm:t>
        <a:bodyPr/>
        <a:lstStyle/>
        <a:p>
          <a:endParaRPr lang="en-US"/>
        </a:p>
      </dgm:t>
    </dgm:pt>
    <dgm:pt modelId="{334F4DD3-3A51-9F45-8A7B-C840C7E26D7C}">
      <dgm:prSet phldrT="[Text]"/>
      <dgm:spPr/>
      <dgm:t>
        <a:bodyPr/>
        <a:lstStyle/>
        <a:p>
          <a:r>
            <a:rPr lang="en-US" dirty="0" smtClean="0"/>
            <a:t>Consolidation of baseline(s)</a:t>
          </a:r>
          <a:endParaRPr lang="en-US" dirty="0"/>
        </a:p>
      </dgm:t>
    </dgm:pt>
    <dgm:pt modelId="{D0F1D25E-772F-C342-B58F-E71416556AA1}" type="parTrans" cxnId="{0CD14CD3-0AE9-504F-8EB3-E8331B324B6A}">
      <dgm:prSet/>
      <dgm:spPr/>
      <dgm:t>
        <a:bodyPr/>
        <a:lstStyle/>
        <a:p>
          <a:endParaRPr lang="en-US"/>
        </a:p>
      </dgm:t>
    </dgm:pt>
    <dgm:pt modelId="{BBAA74CA-7B06-3445-B94E-6FD574CA0970}" type="sibTrans" cxnId="{0CD14CD3-0AE9-504F-8EB3-E8331B324B6A}">
      <dgm:prSet/>
      <dgm:spPr/>
      <dgm:t>
        <a:bodyPr/>
        <a:lstStyle/>
        <a:p>
          <a:endParaRPr lang="en-US"/>
        </a:p>
      </dgm:t>
    </dgm:pt>
    <dgm:pt modelId="{EF92F737-5EFF-E74D-99E0-F92823C09066}">
      <dgm:prSet phldrT="[Text]"/>
      <dgm:spPr/>
      <dgm:t>
        <a:bodyPr/>
        <a:lstStyle/>
        <a:p>
          <a:r>
            <a:rPr lang="en-US" dirty="0" smtClean="0"/>
            <a:t>Design choices (parameters, layout etc.)</a:t>
          </a:r>
          <a:endParaRPr lang="en-US" dirty="0"/>
        </a:p>
      </dgm:t>
    </dgm:pt>
    <dgm:pt modelId="{BE6911DD-43A3-F441-A19D-D157C0ED131E}" type="parTrans" cxnId="{C86D4A42-D49C-444F-B13B-780F9E1D94BB}">
      <dgm:prSet/>
      <dgm:spPr/>
      <dgm:t>
        <a:bodyPr/>
        <a:lstStyle/>
        <a:p>
          <a:endParaRPr lang="en-US"/>
        </a:p>
      </dgm:t>
    </dgm:pt>
    <dgm:pt modelId="{38DB5D6C-29B2-254B-A7C6-3BE0EDA8D9DE}" type="sibTrans" cxnId="{C86D4A42-D49C-444F-B13B-780F9E1D94BB}">
      <dgm:prSet/>
      <dgm:spPr/>
      <dgm:t>
        <a:bodyPr/>
        <a:lstStyle/>
        <a:p>
          <a:endParaRPr lang="en-US"/>
        </a:p>
      </dgm:t>
    </dgm:pt>
    <dgm:pt modelId="{75D7DBD5-96DE-974F-91EA-22F5EF4F51CA}">
      <dgm:prSet phldrT="[Text]"/>
      <dgm:spPr/>
      <dgm:t>
        <a:bodyPr/>
        <a:lstStyle/>
        <a:p>
          <a:r>
            <a:rPr lang="en-US" dirty="0" smtClean="0"/>
            <a:t>Cost &amp; Schedule</a:t>
          </a:r>
          <a:endParaRPr lang="en-US" dirty="0"/>
        </a:p>
      </dgm:t>
    </dgm:pt>
    <dgm:pt modelId="{DEF624B2-AD91-7245-9CE2-FDA44D063F77}" type="parTrans" cxnId="{08CA6A11-59CB-E248-804C-AFDD70A9CE64}">
      <dgm:prSet/>
      <dgm:spPr/>
      <dgm:t>
        <a:bodyPr/>
        <a:lstStyle/>
        <a:p>
          <a:endParaRPr lang="en-US"/>
        </a:p>
      </dgm:t>
    </dgm:pt>
    <dgm:pt modelId="{9B742223-787E-AC41-A0D6-7AE63891AB21}" type="sibTrans" cxnId="{08CA6A11-59CB-E248-804C-AFDD70A9CE64}">
      <dgm:prSet/>
      <dgm:spPr/>
      <dgm:t>
        <a:bodyPr/>
        <a:lstStyle/>
        <a:p>
          <a:endParaRPr lang="en-US"/>
        </a:p>
      </dgm:t>
    </dgm:pt>
    <dgm:pt modelId="{3E55D187-BADB-5547-AD50-A4698E24C29C}">
      <dgm:prSet phldrT="[Text]"/>
      <dgm:spPr/>
      <dgm:t>
        <a:bodyPr/>
        <a:lstStyle/>
        <a:p>
          <a:r>
            <a:rPr lang="en-US" dirty="0" smtClean="0"/>
            <a:t>ICET (schedule tool)</a:t>
          </a:r>
          <a:endParaRPr lang="en-US" dirty="0"/>
        </a:p>
      </dgm:t>
    </dgm:pt>
    <dgm:pt modelId="{863E5B56-E30E-804B-9717-E4CF33305754}" type="parTrans" cxnId="{C7741789-961E-5145-B46D-0F57546320B6}">
      <dgm:prSet/>
      <dgm:spPr/>
      <dgm:t>
        <a:bodyPr/>
        <a:lstStyle/>
        <a:p>
          <a:endParaRPr lang="en-US"/>
        </a:p>
      </dgm:t>
    </dgm:pt>
    <dgm:pt modelId="{910D8CA3-EE74-B54F-8238-CD283A5BF385}" type="sibTrans" cxnId="{C7741789-961E-5145-B46D-0F57546320B6}">
      <dgm:prSet/>
      <dgm:spPr/>
      <dgm:t>
        <a:bodyPr/>
        <a:lstStyle/>
        <a:p>
          <a:endParaRPr lang="en-US"/>
        </a:p>
      </dgm:t>
    </dgm:pt>
    <dgm:pt modelId="{F9BA1C0D-151D-4A4C-9E92-5BD278F82282}">
      <dgm:prSet/>
      <dgm:spPr/>
      <dgm:t>
        <a:bodyPr/>
        <a:lstStyle/>
        <a:p>
          <a:r>
            <a:rPr lang="en-US" dirty="0" smtClean="0"/>
            <a:t>TDR Risk</a:t>
          </a:r>
          <a:endParaRPr lang="en-US" dirty="0"/>
        </a:p>
      </dgm:t>
    </dgm:pt>
    <dgm:pt modelId="{6A1FA5C8-8817-B145-867A-2C7A30DB5779}" type="parTrans" cxnId="{847809E4-8E86-B84E-83A6-0D753ABB2082}">
      <dgm:prSet/>
      <dgm:spPr/>
      <dgm:t>
        <a:bodyPr/>
        <a:lstStyle/>
        <a:p>
          <a:endParaRPr lang="en-US"/>
        </a:p>
      </dgm:t>
    </dgm:pt>
    <dgm:pt modelId="{DD15E01D-A0AC-DD4A-8727-DEF658EF5C1F}" type="sibTrans" cxnId="{847809E4-8E86-B84E-83A6-0D753ABB2082}">
      <dgm:prSet/>
      <dgm:spPr/>
      <dgm:t>
        <a:bodyPr/>
        <a:lstStyle/>
        <a:p>
          <a:endParaRPr lang="en-US"/>
        </a:p>
      </dgm:t>
    </dgm:pt>
    <dgm:pt modelId="{E7BC278D-74DC-FA45-9840-5223FB508B35}">
      <dgm:prSet phldrT="[Text]"/>
      <dgm:spPr/>
      <dgm:t>
        <a:bodyPr/>
        <a:lstStyle/>
        <a:p>
          <a:r>
            <a:rPr lang="en-US" dirty="0" smtClean="0"/>
            <a:t>Cost (cryomodule, mass-production models)</a:t>
          </a:r>
          <a:endParaRPr lang="en-US" dirty="0"/>
        </a:p>
      </dgm:t>
    </dgm:pt>
    <dgm:pt modelId="{960686C7-F3F3-CC4B-B572-AB0200123F4D}" type="parTrans" cxnId="{43C4A38F-9FAB-AC4C-801C-7A29BAB342EC}">
      <dgm:prSet/>
      <dgm:spPr/>
      <dgm:t>
        <a:bodyPr/>
        <a:lstStyle/>
        <a:p>
          <a:endParaRPr lang="en-US"/>
        </a:p>
      </dgm:t>
    </dgm:pt>
    <dgm:pt modelId="{2CBBA0D8-63F2-3940-957F-AC7DF1ADCE5D}" type="sibTrans" cxnId="{43C4A38F-9FAB-AC4C-801C-7A29BAB342EC}">
      <dgm:prSet/>
      <dgm:spPr/>
      <dgm:t>
        <a:bodyPr/>
        <a:lstStyle/>
        <a:p>
          <a:endParaRPr lang="en-US"/>
        </a:p>
      </dgm:t>
    </dgm:pt>
    <dgm:pt modelId="{12017892-9F8C-A841-A61A-66594077102A}">
      <dgm:prSet phldrT="[Text]"/>
      <dgm:spPr/>
      <dgm:t>
        <a:bodyPr/>
        <a:lstStyle/>
        <a:p>
          <a:r>
            <a:rPr lang="en-US" dirty="0" smtClean="0"/>
            <a:t>Design work (documentation)</a:t>
          </a:r>
          <a:endParaRPr lang="en-US" dirty="0"/>
        </a:p>
      </dgm:t>
    </dgm:pt>
    <dgm:pt modelId="{0F28889F-CDF4-B246-A694-47CC81FBEBD8}" type="parTrans" cxnId="{682AB8E2-CC39-544A-A37A-3EEC214BAC32}">
      <dgm:prSet/>
      <dgm:spPr/>
      <dgm:t>
        <a:bodyPr/>
        <a:lstStyle/>
        <a:p>
          <a:endParaRPr lang="en-US"/>
        </a:p>
      </dgm:t>
    </dgm:pt>
    <dgm:pt modelId="{E91BE32C-DEE3-E149-866F-322512DD4C71}" type="sibTrans" cxnId="{682AB8E2-CC39-544A-A37A-3EEC214BAC32}">
      <dgm:prSet/>
      <dgm:spPr/>
      <dgm:t>
        <a:bodyPr/>
        <a:lstStyle/>
        <a:p>
          <a:endParaRPr lang="en-US"/>
        </a:p>
      </dgm:t>
    </dgm:pt>
    <dgm:pt modelId="{844F562D-E0BC-5A48-8525-89837F8F4669}">
      <dgm:prSet phldrT="[Text]"/>
      <dgm:spPr/>
      <dgm:t>
        <a:bodyPr/>
        <a:lstStyle/>
        <a:p>
          <a:r>
            <a:rPr lang="en-US" dirty="0" smtClean="0"/>
            <a:t>Justification</a:t>
          </a:r>
          <a:endParaRPr lang="en-US" dirty="0"/>
        </a:p>
      </dgm:t>
    </dgm:pt>
    <dgm:pt modelId="{FCD5A0D0-BBD4-DB46-ADC6-0BE76219A4AF}" type="parTrans" cxnId="{1A5F6C82-301A-FB44-A835-DD94E3471475}">
      <dgm:prSet/>
      <dgm:spPr/>
      <dgm:t>
        <a:bodyPr/>
        <a:lstStyle/>
        <a:p>
          <a:endParaRPr lang="en-US"/>
        </a:p>
      </dgm:t>
    </dgm:pt>
    <dgm:pt modelId="{86B098E5-2553-3D41-B7EB-5CFC27E46657}" type="sibTrans" cxnId="{1A5F6C82-301A-FB44-A835-DD94E3471475}">
      <dgm:prSet/>
      <dgm:spPr/>
      <dgm:t>
        <a:bodyPr/>
        <a:lstStyle/>
        <a:p>
          <a:endParaRPr lang="en-US"/>
        </a:p>
      </dgm:t>
    </dgm:pt>
    <dgm:pt modelId="{FD33C4B6-F1F9-634B-8A28-A9F577443FBA}">
      <dgm:prSet/>
      <dgm:spPr/>
      <dgm:t>
        <a:bodyPr/>
        <a:lstStyle/>
        <a:p>
          <a:r>
            <a:rPr lang="en-US" dirty="0" smtClean="0"/>
            <a:t>R&amp;D (and engineering) beyond 2012</a:t>
          </a:r>
          <a:endParaRPr lang="en-US" dirty="0"/>
        </a:p>
      </dgm:t>
    </dgm:pt>
    <dgm:pt modelId="{1F3F035B-F68F-0540-B205-11FA72781A06}" type="parTrans" cxnId="{C380309E-E6FC-6C48-A109-4E1E0CA87CE6}">
      <dgm:prSet/>
      <dgm:spPr/>
      <dgm:t>
        <a:bodyPr/>
        <a:lstStyle/>
        <a:p>
          <a:endParaRPr lang="en-US"/>
        </a:p>
      </dgm:t>
    </dgm:pt>
    <dgm:pt modelId="{B85685B6-FB4F-1B44-A162-F72230ACBC0C}" type="sibTrans" cxnId="{C380309E-E6FC-6C48-A109-4E1E0CA87CE6}">
      <dgm:prSet/>
      <dgm:spPr/>
      <dgm:t>
        <a:bodyPr/>
        <a:lstStyle/>
        <a:p>
          <a:endParaRPr lang="en-US"/>
        </a:p>
      </dgm:t>
    </dgm:pt>
    <dgm:pt modelId="{17CFA8D3-2516-E84C-96C8-A7D59BE68B57}">
      <dgm:prSet/>
      <dgm:spPr/>
      <dgm:t>
        <a:bodyPr/>
        <a:lstStyle/>
        <a:p>
          <a:r>
            <a:rPr lang="en-US" dirty="0" smtClean="0"/>
            <a:t>Impact (design, cost, schedule)</a:t>
          </a:r>
          <a:endParaRPr lang="en-US" dirty="0"/>
        </a:p>
      </dgm:t>
    </dgm:pt>
    <dgm:pt modelId="{4B9840AC-13D8-4246-984F-F38023025DA5}" type="parTrans" cxnId="{0BCECAEE-9C70-1845-B02B-F5A286A11C33}">
      <dgm:prSet/>
      <dgm:spPr/>
      <dgm:t>
        <a:bodyPr/>
        <a:lstStyle/>
        <a:p>
          <a:endParaRPr lang="en-US"/>
        </a:p>
      </dgm:t>
    </dgm:pt>
    <dgm:pt modelId="{09E5929C-CCB2-B449-8475-A92637710050}" type="sibTrans" cxnId="{0BCECAEE-9C70-1845-B02B-F5A286A11C33}">
      <dgm:prSet/>
      <dgm:spPr/>
      <dgm:t>
        <a:bodyPr/>
        <a:lstStyle/>
        <a:p>
          <a:endParaRPr lang="en-US"/>
        </a:p>
      </dgm:t>
    </dgm:pt>
    <dgm:pt modelId="{824A0598-EB01-5440-964B-D446F6E4136F}">
      <dgm:prSet/>
      <dgm:spPr/>
      <dgm:t>
        <a:bodyPr/>
        <a:lstStyle/>
        <a:p>
          <a:r>
            <a:rPr lang="en-US" dirty="0" smtClean="0"/>
            <a:t>Mitigation (fall-back solutions)</a:t>
          </a:r>
          <a:endParaRPr lang="en-US" dirty="0"/>
        </a:p>
      </dgm:t>
    </dgm:pt>
    <dgm:pt modelId="{717E26D5-3685-C94A-A2E8-480AD3361600}" type="parTrans" cxnId="{2757A3CC-3B33-8F40-9253-DD8AD8F8BBC0}">
      <dgm:prSet/>
      <dgm:spPr/>
      <dgm:t>
        <a:bodyPr/>
        <a:lstStyle/>
        <a:p>
          <a:endParaRPr lang="en-US"/>
        </a:p>
      </dgm:t>
    </dgm:pt>
    <dgm:pt modelId="{C4BD17A7-193A-B047-8340-6F448F50F79A}" type="sibTrans" cxnId="{2757A3CC-3B33-8F40-9253-DD8AD8F8BBC0}">
      <dgm:prSet/>
      <dgm:spPr/>
      <dgm:t>
        <a:bodyPr/>
        <a:lstStyle/>
        <a:p>
          <a:endParaRPr lang="en-US"/>
        </a:p>
      </dgm:t>
    </dgm:pt>
    <dgm:pt modelId="{7DC7D48B-8EC2-B449-AFAA-3F94FEDD5D28}">
      <dgm:prSet phldrT="[Text]"/>
      <dgm:spPr/>
      <dgm:t>
        <a:bodyPr/>
        <a:lstStyle/>
        <a:p>
          <a:r>
            <a:rPr lang="en-US" dirty="0" smtClean="0"/>
            <a:t>Traceable, defendable</a:t>
          </a:r>
          <a:endParaRPr lang="en-US" dirty="0"/>
        </a:p>
      </dgm:t>
    </dgm:pt>
    <dgm:pt modelId="{C05DF7EE-E6B4-6B42-9184-832013BC08AD}" type="parTrans" cxnId="{BB07479A-63AA-8F49-8726-48FD22E1C9D8}">
      <dgm:prSet/>
      <dgm:spPr/>
      <dgm:t>
        <a:bodyPr/>
        <a:lstStyle/>
        <a:p>
          <a:endParaRPr lang="en-US"/>
        </a:p>
      </dgm:t>
    </dgm:pt>
    <dgm:pt modelId="{3E36A875-6386-144D-B32E-8DFCF4EB61E2}" type="sibTrans" cxnId="{BB07479A-63AA-8F49-8726-48FD22E1C9D8}">
      <dgm:prSet/>
      <dgm:spPr/>
      <dgm:t>
        <a:bodyPr/>
        <a:lstStyle/>
        <a:p>
          <a:endParaRPr lang="en-US"/>
        </a:p>
      </dgm:t>
    </dgm:pt>
    <dgm:pt modelId="{D0A1D68C-B4C8-244D-84F4-6F2BA6E2ED14}">
      <dgm:prSet phldrT="[Text]"/>
      <dgm:spPr/>
      <dgm:t>
        <a:bodyPr/>
        <a:lstStyle/>
        <a:p>
          <a:r>
            <a:rPr lang="en-US" dirty="0" smtClean="0"/>
            <a:t>R&amp;D</a:t>
          </a:r>
          <a:br>
            <a:rPr lang="en-US" dirty="0" smtClean="0"/>
          </a:br>
          <a:r>
            <a:rPr lang="en-US" dirty="0" smtClean="0"/>
            <a:t>(General)</a:t>
          </a:r>
          <a:endParaRPr lang="en-US" dirty="0"/>
        </a:p>
      </dgm:t>
    </dgm:pt>
    <dgm:pt modelId="{F657AABC-B712-6D4B-8A3A-21500FDCFCC5}" type="parTrans" cxnId="{AE7348F3-1DE4-1542-9E15-A94B754D73F9}">
      <dgm:prSet/>
      <dgm:spPr/>
      <dgm:t>
        <a:bodyPr/>
        <a:lstStyle/>
        <a:p>
          <a:endParaRPr lang="en-US"/>
        </a:p>
      </dgm:t>
    </dgm:pt>
    <dgm:pt modelId="{D26B0E6B-7CCC-2542-B965-B9260F2AFCD4}" type="sibTrans" cxnId="{AE7348F3-1DE4-1542-9E15-A94B754D73F9}">
      <dgm:prSet/>
      <dgm:spPr/>
      <dgm:t>
        <a:bodyPr/>
        <a:lstStyle/>
        <a:p>
          <a:endParaRPr lang="en-US"/>
        </a:p>
      </dgm:t>
    </dgm:pt>
    <dgm:pt modelId="{2CB4F07E-6654-0C41-A252-E5CA049702C2}">
      <dgm:prSet phldrT="[Text]"/>
      <dgm:spPr/>
      <dgm:t>
        <a:bodyPr/>
        <a:lstStyle/>
        <a:p>
          <a:r>
            <a:rPr lang="en-US" dirty="0" smtClean="0"/>
            <a:t>Sources</a:t>
          </a:r>
          <a:endParaRPr lang="en-US" dirty="0"/>
        </a:p>
      </dgm:t>
    </dgm:pt>
    <dgm:pt modelId="{DBFA8812-E95C-1940-BCEB-745FF35F1B3A}" type="parTrans" cxnId="{2CD0B2A9-6B36-6A4D-8910-1D9091FCCC1D}">
      <dgm:prSet/>
      <dgm:spPr/>
      <dgm:t>
        <a:bodyPr/>
        <a:lstStyle/>
        <a:p>
          <a:endParaRPr lang="en-US"/>
        </a:p>
      </dgm:t>
    </dgm:pt>
    <dgm:pt modelId="{A33C18C2-3A51-444C-B109-1718F3F751CE}" type="sibTrans" cxnId="{2CD0B2A9-6B36-6A4D-8910-1D9091FCCC1D}">
      <dgm:prSet/>
      <dgm:spPr/>
      <dgm:t>
        <a:bodyPr/>
        <a:lstStyle/>
        <a:p>
          <a:endParaRPr lang="en-US"/>
        </a:p>
      </dgm:t>
    </dgm:pt>
    <dgm:pt modelId="{450A33A3-FFD9-294C-A7A1-DC665E70CF3B}">
      <dgm:prSet phldrT="[Text]"/>
      <dgm:spPr/>
      <dgm:t>
        <a:bodyPr/>
        <a:lstStyle/>
        <a:p>
          <a:r>
            <a:rPr lang="en-US" dirty="0" smtClean="0"/>
            <a:t>DR (</a:t>
          </a:r>
          <a:r>
            <a:rPr lang="en-US" dirty="0" err="1" smtClean="0"/>
            <a:t>e</a:t>
          </a:r>
          <a:r>
            <a:rPr lang="en-US" dirty="0" smtClean="0"/>
            <a:t>-cloud)</a:t>
          </a:r>
          <a:endParaRPr lang="en-US" dirty="0"/>
        </a:p>
      </dgm:t>
    </dgm:pt>
    <dgm:pt modelId="{877571B8-EBDC-6543-827D-457099D2E3E8}" type="parTrans" cxnId="{E79EE4E5-3E51-CB4C-BDCE-C10D90B3B17E}">
      <dgm:prSet/>
      <dgm:spPr/>
      <dgm:t>
        <a:bodyPr/>
        <a:lstStyle/>
        <a:p>
          <a:endParaRPr lang="en-US"/>
        </a:p>
      </dgm:t>
    </dgm:pt>
    <dgm:pt modelId="{2CBB9733-325D-AD4A-B2B3-BAAD861D6703}" type="sibTrans" cxnId="{E79EE4E5-3E51-CB4C-BDCE-C10D90B3B17E}">
      <dgm:prSet/>
      <dgm:spPr/>
      <dgm:t>
        <a:bodyPr/>
        <a:lstStyle/>
        <a:p>
          <a:endParaRPr lang="en-US"/>
        </a:p>
      </dgm:t>
    </dgm:pt>
    <dgm:pt modelId="{B27B985B-954E-3248-BB21-E8C8B8496ABD}">
      <dgm:prSet phldrT="[Text]"/>
      <dgm:spPr/>
      <dgm:t>
        <a:bodyPr/>
        <a:lstStyle/>
        <a:p>
          <a:r>
            <a:rPr lang="en-US" dirty="0" smtClean="0"/>
            <a:t>BDS / MDI</a:t>
          </a:r>
          <a:endParaRPr lang="en-US" dirty="0"/>
        </a:p>
      </dgm:t>
    </dgm:pt>
    <dgm:pt modelId="{06A73628-DDE1-8248-A69B-534812515919}" type="parTrans" cxnId="{3FF0B72D-695B-BB4D-BA0B-1914792801A2}">
      <dgm:prSet/>
      <dgm:spPr/>
      <dgm:t>
        <a:bodyPr/>
        <a:lstStyle/>
        <a:p>
          <a:endParaRPr lang="en-US"/>
        </a:p>
      </dgm:t>
    </dgm:pt>
    <dgm:pt modelId="{987047F8-3F9C-EA4F-9804-1DAA60947450}" type="sibTrans" cxnId="{3FF0B72D-695B-BB4D-BA0B-1914792801A2}">
      <dgm:prSet/>
      <dgm:spPr/>
      <dgm:t>
        <a:bodyPr/>
        <a:lstStyle/>
        <a:p>
          <a:endParaRPr lang="en-US"/>
        </a:p>
      </dgm:t>
    </dgm:pt>
    <dgm:pt modelId="{44DF699E-B8E4-0146-9CBA-CC04419E471E}" type="pres">
      <dgm:prSet presAssocID="{F34D394A-EBFE-4D46-A5B7-EF700403E5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DF78B1-B815-B843-9B50-1D33FDCB9933}" type="pres">
      <dgm:prSet presAssocID="{91FF6F07-281A-904F-A586-66E9661B7743}" presName="linNode" presStyleCnt="0"/>
      <dgm:spPr/>
    </dgm:pt>
    <dgm:pt modelId="{F978256E-2B16-BD43-BB74-18BF4FCD82E5}" type="pres">
      <dgm:prSet presAssocID="{91FF6F07-281A-904F-A586-66E9661B7743}" presName="parentText" presStyleLbl="node1" presStyleIdx="0" presStyleCnt="5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2CDD-592E-3F4B-9F11-5839ECB66BE8}" type="pres">
      <dgm:prSet presAssocID="{91FF6F07-281A-904F-A586-66E9661B7743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6E8D5-D6F3-D847-952D-0E2F6138E60B}" type="pres">
      <dgm:prSet presAssocID="{D8C93967-F0E1-344C-B4CB-9CF3BD0EB6EB}" presName="sp" presStyleCnt="0"/>
      <dgm:spPr/>
    </dgm:pt>
    <dgm:pt modelId="{95BB91A5-D881-764E-ACA0-0DBFDAC6AEBE}" type="pres">
      <dgm:prSet presAssocID="{D0A1D68C-B4C8-244D-84F4-6F2BA6E2ED14}" presName="linNode" presStyleCnt="0"/>
      <dgm:spPr/>
    </dgm:pt>
    <dgm:pt modelId="{AE738A28-5C03-6243-8D7B-9AA954D7997E}" type="pres">
      <dgm:prSet presAssocID="{D0A1D68C-B4C8-244D-84F4-6F2BA6E2ED1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BF7B-CDD1-0242-BBDB-34F2DBD72B5C}" type="pres">
      <dgm:prSet presAssocID="{D0A1D68C-B4C8-244D-84F4-6F2BA6E2ED1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CC3AF-624A-0B40-8AA6-8576D43100B2}" type="pres">
      <dgm:prSet presAssocID="{D26B0E6B-7CCC-2542-B965-B9260F2AFCD4}" presName="sp" presStyleCnt="0"/>
      <dgm:spPr/>
    </dgm:pt>
    <dgm:pt modelId="{5981366D-12BB-F742-8B1E-DBF2F74D676E}" type="pres">
      <dgm:prSet presAssocID="{D71833DE-F386-B448-A911-C4778AB78BCD}" presName="linNode" presStyleCnt="0"/>
      <dgm:spPr/>
    </dgm:pt>
    <dgm:pt modelId="{C33021F8-895C-9943-9F15-B8BD5FF84B9F}" type="pres">
      <dgm:prSet presAssocID="{D71833DE-F386-B448-A911-C4778AB78BCD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AB68D-20B8-0C46-BBB0-745643C13601}" type="pres">
      <dgm:prSet presAssocID="{D71833DE-F386-B448-A911-C4778AB78BCD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7534A-AE93-424B-BF75-30995D2C0602}" type="pres">
      <dgm:prSet presAssocID="{455F85CB-08D3-6D47-8907-FC728F0D45C1}" presName="sp" presStyleCnt="0"/>
      <dgm:spPr/>
    </dgm:pt>
    <dgm:pt modelId="{C403EBE4-D13D-2A46-95AC-025FBCB5F078}" type="pres">
      <dgm:prSet presAssocID="{75D7DBD5-96DE-974F-91EA-22F5EF4F51CA}" presName="linNode" presStyleCnt="0"/>
      <dgm:spPr/>
    </dgm:pt>
    <dgm:pt modelId="{95A923BA-4E68-A24C-9EB8-FB3D8EBDA0F8}" type="pres">
      <dgm:prSet presAssocID="{75D7DBD5-96DE-974F-91EA-22F5EF4F51CA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784C9-8BC2-9D44-9709-D7464BF127DE}" type="pres">
      <dgm:prSet presAssocID="{75D7DBD5-96DE-974F-91EA-22F5EF4F51CA}" presName="descendantText" presStyleLbl="alignAccFollowNode1" presStyleIdx="3" presStyleCnt="5" custLinFactNeighborX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0E2AB-36BA-804E-967B-1ED0D3BBF8E7}" type="pres">
      <dgm:prSet presAssocID="{9B742223-787E-AC41-A0D6-7AE63891AB21}" presName="sp" presStyleCnt="0"/>
      <dgm:spPr/>
    </dgm:pt>
    <dgm:pt modelId="{079FD15A-25B0-DA49-BC0A-CA119460943A}" type="pres">
      <dgm:prSet presAssocID="{F9BA1C0D-151D-4A4C-9E92-5BD278F82282}" presName="linNode" presStyleCnt="0"/>
      <dgm:spPr/>
    </dgm:pt>
    <dgm:pt modelId="{1BA0209B-AF8C-944D-AD3A-94CA5243956E}" type="pres">
      <dgm:prSet presAssocID="{F9BA1C0D-151D-4A4C-9E92-5BD278F82282}" presName="parentText" presStyleLbl="node1" presStyleIdx="4" presStyleCnt="5" custLinFactNeighborX="-30960" custLinFactNeighborY="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AD56D-F212-9C48-B8F9-3D35FC1D10F9}" type="pres">
      <dgm:prSet presAssocID="{F9BA1C0D-151D-4A4C-9E92-5BD278F82282}" presName="descendantText" presStyleLbl="alignAccFollowNode1" presStyleIdx="4" presStyleCnt="5" custLinFactNeighborX="851" custLinFactNeighborY="-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BE2CF1-9E90-A146-B5BC-41CAC415DB14}" type="presOf" srcId="{E7BC278D-74DC-FA45-9840-5223FB508B35}" destId="{E8382CDD-592E-3F4B-9F11-5839ECB66BE8}" srcOrd="0" destOrd="2" presId="urn:microsoft.com/office/officeart/2005/8/layout/vList5"/>
    <dgm:cxn modelId="{847809E4-8E86-B84E-83A6-0D753ABB2082}" srcId="{F34D394A-EBFE-4D46-A5B7-EF700403E538}" destId="{F9BA1C0D-151D-4A4C-9E92-5BD278F82282}" srcOrd="4" destOrd="0" parTransId="{6A1FA5C8-8817-B145-867A-2C7A30DB5779}" sibTransId="{DD15E01D-A0AC-DD4A-8727-DEF658EF5C1F}"/>
    <dgm:cxn modelId="{5176671F-4B9F-4D4E-BA6C-77CCE45F6ED7}" type="presOf" srcId="{17CFA8D3-2516-E84C-96C8-A7D59BE68B57}" destId="{7E8AD56D-F212-9C48-B8F9-3D35FC1D10F9}" srcOrd="0" destOrd="1" presId="urn:microsoft.com/office/officeart/2005/8/layout/vList5"/>
    <dgm:cxn modelId="{AE7348F3-1DE4-1542-9E15-A94B754D73F9}" srcId="{F34D394A-EBFE-4D46-A5B7-EF700403E538}" destId="{D0A1D68C-B4C8-244D-84F4-6F2BA6E2ED14}" srcOrd="1" destOrd="0" parTransId="{F657AABC-B712-6D4B-8A3A-21500FDCFCC5}" sibTransId="{D26B0E6B-7CCC-2542-B965-B9260F2AFCD4}"/>
    <dgm:cxn modelId="{C7741789-961E-5145-B46D-0F57546320B6}" srcId="{75D7DBD5-96DE-974F-91EA-22F5EF4F51CA}" destId="{3E55D187-BADB-5547-AD50-A4698E24C29C}" srcOrd="0" destOrd="0" parTransId="{863E5B56-E30E-804B-9717-E4CF33305754}" sibTransId="{910D8CA3-EE74-B54F-8238-CD283A5BF385}"/>
    <dgm:cxn modelId="{3FF0B72D-695B-BB4D-BA0B-1914792801A2}" srcId="{D0A1D68C-B4C8-244D-84F4-6F2BA6E2ED14}" destId="{B27B985B-954E-3248-BB21-E8C8B8496ABD}" srcOrd="2" destOrd="0" parTransId="{06A73628-DDE1-8248-A69B-534812515919}" sibTransId="{987047F8-3F9C-EA4F-9804-1DAA60947450}"/>
    <dgm:cxn modelId="{1A5F6C82-301A-FB44-A835-DD94E3471475}" srcId="{75D7DBD5-96DE-974F-91EA-22F5EF4F51CA}" destId="{844F562D-E0BC-5A48-8525-89837F8F4669}" srcOrd="2" destOrd="0" parTransId="{FCD5A0D0-BBD4-DB46-ADC6-0BE76219A4AF}" sibTransId="{86B098E5-2553-3D41-B7EB-5CFC27E46657}"/>
    <dgm:cxn modelId="{64D81CA6-4270-9D48-8E47-A51BA734007F}" srcId="{91FF6F07-281A-904F-A586-66E9661B7743}" destId="{09461FC4-CA6A-D94D-B059-7DF8E707B40A}" srcOrd="0" destOrd="0" parTransId="{62B1D8F2-B596-CE49-B00C-B25C0AE11742}" sibTransId="{BF7456FB-9BE1-9344-84ED-EBC2C4FC551C}"/>
    <dgm:cxn modelId="{2100FDAF-A2B4-D94B-9894-8F503E543A10}" type="presOf" srcId="{824A0598-EB01-5440-964B-D446F6E4136F}" destId="{7E8AD56D-F212-9C48-B8F9-3D35FC1D10F9}" srcOrd="0" destOrd="2" presId="urn:microsoft.com/office/officeart/2005/8/layout/vList5"/>
    <dgm:cxn modelId="{7164882F-6273-114E-A2F7-F825750D7B03}" type="presOf" srcId="{F34D394A-EBFE-4D46-A5B7-EF700403E538}" destId="{44DF699E-B8E4-0146-9CBA-CC04419E471E}" srcOrd="0" destOrd="0" presId="urn:microsoft.com/office/officeart/2005/8/layout/vList5"/>
    <dgm:cxn modelId="{BEC0A71F-B31A-A441-BCBC-846871B13228}" type="presOf" srcId="{3E55D187-BADB-5547-AD50-A4698E24C29C}" destId="{784784C9-8BC2-9D44-9709-D7464BF127DE}" srcOrd="0" destOrd="0" presId="urn:microsoft.com/office/officeart/2005/8/layout/vList5"/>
    <dgm:cxn modelId="{C86D4A42-D49C-444F-B13B-780F9E1D94BB}" srcId="{D71833DE-F386-B448-A911-C4778AB78BCD}" destId="{EF92F737-5EFF-E74D-99E0-F92823C09066}" srcOrd="1" destOrd="0" parTransId="{BE6911DD-43A3-F441-A19D-D157C0ED131E}" sibTransId="{38DB5D6C-29B2-254B-A7C6-3BE0EDA8D9DE}"/>
    <dgm:cxn modelId="{60D2F62A-1FF0-F048-9FCA-3071444BE126}" type="presOf" srcId="{FD33C4B6-F1F9-634B-8A28-A9F577443FBA}" destId="{7E8AD56D-F212-9C48-B8F9-3D35FC1D10F9}" srcOrd="0" destOrd="0" presId="urn:microsoft.com/office/officeart/2005/8/layout/vList5"/>
    <dgm:cxn modelId="{08CA6A11-59CB-E248-804C-AFDD70A9CE64}" srcId="{F34D394A-EBFE-4D46-A5B7-EF700403E538}" destId="{75D7DBD5-96DE-974F-91EA-22F5EF4F51CA}" srcOrd="3" destOrd="0" parTransId="{DEF624B2-AD91-7245-9CE2-FDA44D063F77}" sibTransId="{9B742223-787E-AC41-A0D6-7AE63891AB21}"/>
    <dgm:cxn modelId="{3E82C322-5C4A-4148-A5B6-1CAC82722D1C}" type="presOf" srcId="{450A33A3-FFD9-294C-A7A1-DC665E70CF3B}" destId="{A273BF7B-CDD1-0242-BBDB-34F2DBD72B5C}" srcOrd="0" destOrd="1" presId="urn:microsoft.com/office/officeart/2005/8/layout/vList5"/>
    <dgm:cxn modelId="{2757A3CC-3B33-8F40-9253-DD8AD8F8BBC0}" srcId="{F9BA1C0D-151D-4A4C-9E92-5BD278F82282}" destId="{824A0598-EB01-5440-964B-D446F6E4136F}" srcOrd="2" destOrd="0" parTransId="{717E26D5-3685-C94A-A2E8-480AD3361600}" sibTransId="{C4BD17A7-193A-B047-8340-6F448F50F79A}"/>
    <dgm:cxn modelId="{0CB716A3-5AAE-C247-B4D4-A863CB7B9972}" type="presOf" srcId="{D0A1D68C-B4C8-244D-84F4-6F2BA6E2ED14}" destId="{AE738A28-5C03-6243-8D7B-9AA954D7997E}" srcOrd="0" destOrd="0" presId="urn:microsoft.com/office/officeart/2005/8/layout/vList5"/>
    <dgm:cxn modelId="{91385CAB-C53B-074D-B639-2C69AAB4FFA6}" type="presOf" srcId="{7DC7D48B-8EC2-B449-AFAA-3F94FEDD5D28}" destId="{784784C9-8BC2-9D44-9709-D7464BF127DE}" srcOrd="0" destOrd="1" presId="urn:microsoft.com/office/officeart/2005/8/layout/vList5"/>
    <dgm:cxn modelId="{0D6B1992-79D6-B540-9B0C-8147BFCC68B5}" type="presOf" srcId="{334F4DD3-3A51-9F45-8A7B-C840C7E26D7C}" destId="{B65AB68D-20B8-0C46-BBB0-745643C13601}" srcOrd="0" destOrd="0" presId="urn:microsoft.com/office/officeart/2005/8/layout/vList5"/>
    <dgm:cxn modelId="{1C745198-4591-5641-A95E-89AD1C1651AE}" type="presOf" srcId="{EF92F737-5EFF-E74D-99E0-F92823C09066}" destId="{B65AB68D-20B8-0C46-BBB0-745643C13601}" srcOrd="0" destOrd="1" presId="urn:microsoft.com/office/officeart/2005/8/layout/vList5"/>
    <dgm:cxn modelId="{3465D815-D85B-034F-BD55-18AB8F0F72B4}" type="presOf" srcId="{B27B985B-954E-3248-BB21-E8C8B8496ABD}" destId="{A273BF7B-CDD1-0242-BBDB-34F2DBD72B5C}" srcOrd="0" destOrd="2" presId="urn:microsoft.com/office/officeart/2005/8/layout/vList5"/>
    <dgm:cxn modelId="{AB47C5EF-A70E-D44B-BFD2-83F47236797E}" srcId="{F34D394A-EBFE-4D46-A5B7-EF700403E538}" destId="{91FF6F07-281A-904F-A586-66E9661B7743}" srcOrd="0" destOrd="0" parTransId="{78C68B81-BE2F-2B42-823B-622A1B9E7C85}" sibTransId="{D8C93967-F0E1-344C-B4CB-9CF3BD0EB6EB}"/>
    <dgm:cxn modelId="{93ACD8D8-12D6-584A-B42C-2096F4F3FB98}" type="presOf" srcId="{F9BA1C0D-151D-4A4C-9E92-5BD278F82282}" destId="{1BA0209B-AF8C-944D-AD3A-94CA5243956E}" srcOrd="0" destOrd="0" presId="urn:microsoft.com/office/officeart/2005/8/layout/vList5"/>
    <dgm:cxn modelId="{682AB8E2-CC39-544A-A37A-3EEC214BAC32}" srcId="{D71833DE-F386-B448-A911-C4778AB78BCD}" destId="{12017892-9F8C-A841-A61A-66594077102A}" srcOrd="2" destOrd="0" parTransId="{0F28889F-CDF4-B246-A694-47CC81FBEBD8}" sibTransId="{E91BE32C-DEE3-E149-866F-322512DD4C71}"/>
    <dgm:cxn modelId="{2CD0B2A9-6B36-6A4D-8910-1D9091FCCC1D}" srcId="{D0A1D68C-B4C8-244D-84F4-6F2BA6E2ED14}" destId="{2CB4F07E-6654-0C41-A252-E5CA049702C2}" srcOrd="0" destOrd="0" parTransId="{DBFA8812-E95C-1940-BCEB-745FF35F1B3A}" sibTransId="{A33C18C2-3A51-444C-B109-1718F3F751CE}"/>
    <dgm:cxn modelId="{C6CFD21A-EF0D-8F4D-B2A1-120CF74A2078}" type="presOf" srcId="{75D7DBD5-96DE-974F-91EA-22F5EF4F51CA}" destId="{95A923BA-4E68-A24C-9EB8-FB3D8EBDA0F8}" srcOrd="0" destOrd="0" presId="urn:microsoft.com/office/officeart/2005/8/layout/vList5"/>
    <dgm:cxn modelId="{BB9ED757-B06D-5D47-9C08-E51B3EE6E5A3}" type="presOf" srcId="{09461FC4-CA6A-D94D-B059-7DF8E707B40A}" destId="{E8382CDD-592E-3F4B-9F11-5839ECB66BE8}" srcOrd="0" destOrd="0" presId="urn:microsoft.com/office/officeart/2005/8/layout/vList5"/>
    <dgm:cxn modelId="{1903F6B5-7D65-5743-869F-2E66A085ED0F}" type="presOf" srcId="{12017892-9F8C-A841-A61A-66594077102A}" destId="{B65AB68D-20B8-0C46-BBB0-745643C13601}" srcOrd="0" destOrd="2" presId="urn:microsoft.com/office/officeart/2005/8/layout/vList5"/>
    <dgm:cxn modelId="{D21F51E0-EAE1-DF47-B9F9-689D0778F0C9}" type="presOf" srcId="{D71833DE-F386-B448-A911-C4778AB78BCD}" destId="{C33021F8-895C-9943-9F15-B8BD5FF84B9F}" srcOrd="0" destOrd="0" presId="urn:microsoft.com/office/officeart/2005/8/layout/vList5"/>
    <dgm:cxn modelId="{43C4A38F-9FAB-AC4C-801C-7A29BAB342EC}" srcId="{91FF6F07-281A-904F-A586-66E9661B7743}" destId="{E7BC278D-74DC-FA45-9840-5223FB508B35}" srcOrd="2" destOrd="0" parTransId="{960686C7-F3F3-CC4B-B572-AB0200123F4D}" sibTransId="{2CBBA0D8-63F2-3940-957F-AC7DF1ADCE5D}"/>
    <dgm:cxn modelId="{E79EE4E5-3E51-CB4C-BDCE-C10D90B3B17E}" srcId="{D0A1D68C-B4C8-244D-84F4-6F2BA6E2ED14}" destId="{450A33A3-FFD9-294C-A7A1-DC665E70CF3B}" srcOrd="1" destOrd="0" parTransId="{877571B8-EBDC-6543-827D-457099D2E3E8}" sibTransId="{2CBB9733-325D-AD4A-B2B3-BAAD861D6703}"/>
    <dgm:cxn modelId="{B7A76ED4-C3AE-9B47-8DAB-83EF52967A6D}" srcId="{91FF6F07-281A-904F-A586-66E9661B7743}" destId="{57BCEB08-8C06-1A49-8BE9-2858A21DEA3B}" srcOrd="1" destOrd="0" parTransId="{43A7560D-868E-3047-93A7-1E91D078EDB2}" sibTransId="{B5A2C92C-BEEF-C547-946A-3AE04C8C1183}"/>
    <dgm:cxn modelId="{BB07479A-63AA-8F49-8726-48FD22E1C9D8}" srcId="{75D7DBD5-96DE-974F-91EA-22F5EF4F51CA}" destId="{7DC7D48B-8EC2-B449-AFAA-3F94FEDD5D28}" srcOrd="1" destOrd="0" parTransId="{C05DF7EE-E6B4-6B42-9184-832013BC08AD}" sibTransId="{3E36A875-6386-144D-B32E-8DFCF4EB61E2}"/>
    <dgm:cxn modelId="{B0DF2244-1850-9D4C-A927-9DF896224DFC}" type="presOf" srcId="{91FF6F07-281A-904F-A586-66E9661B7743}" destId="{F978256E-2B16-BD43-BB74-18BF4FCD82E5}" srcOrd="0" destOrd="0" presId="urn:microsoft.com/office/officeart/2005/8/layout/vList5"/>
    <dgm:cxn modelId="{0CD14CD3-0AE9-504F-8EB3-E8331B324B6A}" srcId="{D71833DE-F386-B448-A911-C4778AB78BCD}" destId="{334F4DD3-3A51-9F45-8A7B-C840C7E26D7C}" srcOrd="0" destOrd="0" parTransId="{D0F1D25E-772F-C342-B58F-E71416556AA1}" sibTransId="{BBAA74CA-7B06-3445-B94E-6FD574CA0970}"/>
    <dgm:cxn modelId="{1CD050A8-C4CC-C148-A0A0-CF54B6F58FAF}" type="presOf" srcId="{844F562D-E0BC-5A48-8525-89837F8F4669}" destId="{784784C9-8BC2-9D44-9709-D7464BF127DE}" srcOrd="0" destOrd="2" presId="urn:microsoft.com/office/officeart/2005/8/layout/vList5"/>
    <dgm:cxn modelId="{C380309E-E6FC-6C48-A109-4E1E0CA87CE6}" srcId="{F9BA1C0D-151D-4A4C-9E92-5BD278F82282}" destId="{FD33C4B6-F1F9-634B-8A28-A9F577443FBA}" srcOrd="0" destOrd="0" parTransId="{1F3F035B-F68F-0540-B205-11FA72781A06}" sibTransId="{B85685B6-FB4F-1B44-A162-F72230ACBC0C}"/>
    <dgm:cxn modelId="{4500AD2A-6B2C-E04B-BE6A-A240211D74B4}" type="presOf" srcId="{2CB4F07E-6654-0C41-A252-E5CA049702C2}" destId="{A273BF7B-CDD1-0242-BBDB-34F2DBD72B5C}" srcOrd="0" destOrd="0" presId="urn:microsoft.com/office/officeart/2005/8/layout/vList5"/>
    <dgm:cxn modelId="{BBE654E0-202E-444C-9A6D-DBCEE4053223}" srcId="{F34D394A-EBFE-4D46-A5B7-EF700403E538}" destId="{D71833DE-F386-B448-A911-C4778AB78BCD}" srcOrd="2" destOrd="0" parTransId="{86CE4734-3819-DF4C-B2D2-241FAC09AB48}" sibTransId="{455F85CB-08D3-6D47-8907-FC728F0D45C1}"/>
    <dgm:cxn modelId="{3D68E346-0FED-D743-855E-0C51B2311168}" type="presOf" srcId="{57BCEB08-8C06-1A49-8BE9-2858A21DEA3B}" destId="{E8382CDD-592E-3F4B-9F11-5839ECB66BE8}" srcOrd="0" destOrd="1" presId="urn:microsoft.com/office/officeart/2005/8/layout/vList5"/>
    <dgm:cxn modelId="{0BCECAEE-9C70-1845-B02B-F5A286A11C33}" srcId="{F9BA1C0D-151D-4A4C-9E92-5BD278F82282}" destId="{17CFA8D3-2516-E84C-96C8-A7D59BE68B57}" srcOrd="1" destOrd="0" parTransId="{4B9840AC-13D8-4246-984F-F38023025DA5}" sibTransId="{09E5929C-CCB2-B449-8475-A92637710050}"/>
    <dgm:cxn modelId="{BD2C2B31-C3A6-624A-A60C-5CB6607B2C63}" type="presParOf" srcId="{44DF699E-B8E4-0146-9CBA-CC04419E471E}" destId="{6EDF78B1-B815-B843-9B50-1D33FDCB9933}" srcOrd="0" destOrd="0" presId="urn:microsoft.com/office/officeart/2005/8/layout/vList5"/>
    <dgm:cxn modelId="{FBEEDB5A-6745-CB49-A054-37CE5C853500}" type="presParOf" srcId="{6EDF78B1-B815-B843-9B50-1D33FDCB9933}" destId="{F978256E-2B16-BD43-BB74-18BF4FCD82E5}" srcOrd="0" destOrd="0" presId="urn:microsoft.com/office/officeart/2005/8/layout/vList5"/>
    <dgm:cxn modelId="{41383847-8D63-AB4A-9126-75423A14CB61}" type="presParOf" srcId="{6EDF78B1-B815-B843-9B50-1D33FDCB9933}" destId="{E8382CDD-592E-3F4B-9F11-5839ECB66BE8}" srcOrd="1" destOrd="0" presId="urn:microsoft.com/office/officeart/2005/8/layout/vList5"/>
    <dgm:cxn modelId="{9169ABE5-EC11-E74E-9C9C-7F9A3E2FD796}" type="presParOf" srcId="{44DF699E-B8E4-0146-9CBA-CC04419E471E}" destId="{5386E8D5-D6F3-D847-952D-0E2F6138E60B}" srcOrd="1" destOrd="0" presId="urn:microsoft.com/office/officeart/2005/8/layout/vList5"/>
    <dgm:cxn modelId="{B298B95A-6280-1A4D-A775-2A260064D424}" type="presParOf" srcId="{44DF699E-B8E4-0146-9CBA-CC04419E471E}" destId="{95BB91A5-D881-764E-ACA0-0DBFDAC6AEBE}" srcOrd="2" destOrd="0" presId="urn:microsoft.com/office/officeart/2005/8/layout/vList5"/>
    <dgm:cxn modelId="{038D00D7-7B8E-FD4E-BFEF-03BD82E6756D}" type="presParOf" srcId="{95BB91A5-D881-764E-ACA0-0DBFDAC6AEBE}" destId="{AE738A28-5C03-6243-8D7B-9AA954D7997E}" srcOrd="0" destOrd="0" presId="urn:microsoft.com/office/officeart/2005/8/layout/vList5"/>
    <dgm:cxn modelId="{DB733433-B1E0-584B-9585-01AE640889BE}" type="presParOf" srcId="{95BB91A5-D881-764E-ACA0-0DBFDAC6AEBE}" destId="{A273BF7B-CDD1-0242-BBDB-34F2DBD72B5C}" srcOrd="1" destOrd="0" presId="urn:microsoft.com/office/officeart/2005/8/layout/vList5"/>
    <dgm:cxn modelId="{33F36F7A-0DE5-C740-8470-C927E23E3684}" type="presParOf" srcId="{44DF699E-B8E4-0146-9CBA-CC04419E471E}" destId="{3E3CC3AF-624A-0B40-8AA6-8576D43100B2}" srcOrd="3" destOrd="0" presId="urn:microsoft.com/office/officeart/2005/8/layout/vList5"/>
    <dgm:cxn modelId="{47EAF448-4DA1-5A4F-8A1F-3FCFA66F52F3}" type="presParOf" srcId="{44DF699E-B8E4-0146-9CBA-CC04419E471E}" destId="{5981366D-12BB-F742-8B1E-DBF2F74D676E}" srcOrd="4" destOrd="0" presId="urn:microsoft.com/office/officeart/2005/8/layout/vList5"/>
    <dgm:cxn modelId="{95E4B60B-6778-064C-BC81-271EE2213711}" type="presParOf" srcId="{5981366D-12BB-F742-8B1E-DBF2F74D676E}" destId="{C33021F8-895C-9943-9F15-B8BD5FF84B9F}" srcOrd="0" destOrd="0" presId="urn:microsoft.com/office/officeart/2005/8/layout/vList5"/>
    <dgm:cxn modelId="{7C399D05-EB5C-1042-B626-BA085789FE2E}" type="presParOf" srcId="{5981366D-12BB-F742-8B1E-DBF2F74D676E}" destId="{B65AB68D-20B8-0C46-BBB0-745643C13601}" srcOrd="1" destOrd="0" presId="urn:microsoft.com/office/officeart/2005/8/layout/vList5"/>
    <dgm:cxn modelId="{60F87B2B-132D-4046-898E-82E827E50B60}" type="presParOf" srcId="{44DF699E-B8E4-0146-9CBA-CC04419E471E}" destId="{83F7534A-AE93-424B-BF75-30995D2C0602}" srcOrd="5" destOrd="0" presId="urn:microsoft.com/office/officeart/2005/8/layout/vList5"/>
    <dgm:cxn modelId="{9FE856B4-9271-EF4F-9956-B402FD235495}" type="presParOf" srcId="{44DF699E-B8E4-0146-9CBA-CC04419E471E}" destId="{C403EBE4-D13D-2A46-95AC-025FBCB5F078}" srcOrd="6" destOrd="0" presId="urn:microsoft.com/office/officeart/2005/8/layout/vList5"/>
    <dgm:cxn modelId="{60F3BE50-6F1A-DC46-A3F4-2F962B7147BA}" type="presParOf" srcId="{C403EBE4-D13D-2A46-95AC-025FBCB5F078}" destId="{95A923BA-4E68-A24C-9EB8-FB3D8EBDA0F8}" srcOrd="0" destOrd="0" presId="urn:microsoft.com/office/officeart/2005/8/layout/vList5"/>
    <dgm:cxn modelId="{4C0771BF-DE22-724B-9592-35BA63E9A51C}" type="presParOf" srcId="{C403EBE4-D13D-2A46-95AC-025FBCB5F078}" destId="{784784C9-8BC2-9D44-9709-D7464BF127DE}" srcOrd="1" destOrd="0" presId="urn:microsoft.com/office/officeart/2005/8/layout/vList5"/>
    <dgm:cxn modelId="{50991D30-DDA6-7B4F-AB33-1C7D4CB0EF6C}" type="presParOf" srcId="{44DF699E-B8E4-0146-9CBA-CC04419E471E}" destId="{AA60E2AB-36BA-804E-967B-1ED0D3BBF8E7}" srcOrd="7" destOrd="0" presId="urn:microsoft.com/office/officeart/2005/8/layout/vList5"/>
    <dgm:cxn modelId="{40BDB9BD-EAEA-374F-8456-B08263819059}" type="presParOf" srcId="{44DF699E-B8E4-0146-9CBA-CC04419E471E}" destId="{079FD15A-25B0-DA49-BC0A-CA119460943A}" srcOrd="8" destOrd="0" presId="urn:microsoft.com/office/officeart/2005/8/layout/vList5"/>
    <dgm:cxn modelId="{0A1FC4B5-5EFC-4D44-A10C-8C15857C4C86}" type="presParOf" srcId="{079FD15A-25B0-DA49-BC0A-CA119460943A}" destId="{1BA0209B-AF8C-944D-AD3A-94CA5243956E}" srcOrd="0" destOrd="0" presId="urn:microsoft.com/office/officeart/2005/8/layout/vList5"/>
    <dgm:cxn modelId="{26CDF6AB-54A1-4F47-AA64-473FE77C709A}" type="presParOf" srcId="{079FD15A-25B0-DA49-BC0A-CA119460943A}" destId="{7E8AD56D-F212-9C48-B8F9-3D35FC1D10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82CDD-592E-3F4B-9F11-5839ECB66BE8}">
      <dsp:nvSpPr>
        <dsp:cNvPr id="0" name=""/>
        <dsp:cNvSpPr/>
      </dsp:nvSpPr>
      <dsp:spPr>
        <a:xfrm rot="5400000">
          <a:off x="3738108" y="-1469434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Regional expertise, global Industrialisation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Average accelerating gradient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Cost (cryomodule, mass-production models)</a:t>
          </a:r>
          <a:endParaRPr lang="en-US" sz="1300" kern="1200" dirty="0"/>
        </a:p>
      </dsp:txBody>
      <dsp:txXfrm rot="5400000">
        <a:off x="3738108" y="-1469434"/>
        <a:ext cx="737904" cy="3865469"/>
      </dsp:txXfrm>
    </dsp:sp>
    <dsp:sp modelId="{F978256E-2B16-BD43-BB74-18BF4FCD82E5}">
      <dsp:nvSpPr>
        <dsp:cNvPr id="0" name=""/>
        <dsp:cNvSpPr/>
      </dsp:nvSpPr>
      <dsp:spPr>
        <a:xfrm>
          <a:off x="0" y="191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SCRF Technology</a:t>
          </a:r>
          <a:endParaRPr lang="en-US" sz="2600" kern="1200" dirty="0"/>
        </a:p>
      </dsp:txBody>
      <dsp:txXfrm>
        <a:off x="0" y="191"/>
        <a:ext cx="2174326" cy="922380"/>
      </dsp:txXfrm>
    </dsp:sp>
    <dsp:sp modelId="{A273BF7B-CDD1-0242-BBDB-34F2DBD72B5C}">
      <dsp:nvSpPr>
        <dsp:cNvPr id="0" name=""/>
        <dsp:cNvSpPr/>
      </dsp:nvSpPr>
      <dsp:spPr>
        <a:xfrm rot="5400000">
          <a:off x="3738108" y="-500934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Sources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DR (</a:t>
          </a:r>
          <a:r>
            <a:rPr lang="en-US" sz="1300" kern="1200" dirty="0" err="1" smtClean="0"/>
            <a:t>e</a:t>
          </a:r>
          <a:r>
            <a:rPr lang="en-US" sz="1300" kern="1200" dirty="0" smtClean="0"/>
            <a:t>-cloud)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BDS / MDI</a:t>
          </a:r>
          <a:endParaRPr lang="en-US" sz="1300" kern="1200" dirty="0"/>
        </a:p>
      </dsp:txBody>
      <dsp:txXfrm rot="5400000">
        <a:off x="3738108" y="-500934"/>
        <a:ext cx="737904" cy="3865469"/>
      </dsp:txXfrm>
    </dsp:sp>
    <dsp:sp modelId="{AE738A28-5C03-6243-8D7B-9AA954D7997E}">
      <dsp:nvSpPr>
        <dsp:cNvPr id="0" name=""/>
        <dsp:cNvSpPr/>
      </dsp:nvSpPr>
      <dsp:spPr>
        <a:xfrm>
          <a:off x="0" y="9706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7005"/>
                <a:lumOff val="793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7005"/>
                <a:lumOff val="793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7005"/>
                <a:lumOff val="79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R&amp;D</a:t>
          </a:r>
          <a:br>
            <a:rPr lang="en-US" sz="2600" kern="1200" dirty="0" smtClean="0"/>
          </a:br>
          <a:r>
            <a:rPr lang="en-US" sz="2600" kern="1200" dirty="0" smtClean="0"/>
            <a:t>(General)</a:t>
          </a:r>
          <a:endParaRPr lang="en-US" sz="2600" kern="1200" dirty="0"/>
        </a:p>
      </dsp:txBody>
      <dsp:txXfrm>
        <a:off x="0" y="970609"/>
        <a:ext cx="2174326" cy="922380"/>
      </dsp:txXfrm>
    </dsp:sp>
    <dsp:sp modelId="{B65AB68D-20B8-0C46-BBB0-745643C13601}">
      <dsp:nvSpPr>
        <dsp:cNvPr id="0" name=""/>
        <dsp:cNvSpPr/>
      </dsp:nvSpPr>
      <dsp:spPr>
        <a:xfrm rot="5400000">
          <a:off x="3738108" y="467565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Consolidation of baseline(s)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 choices (parameters, layout etc.)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 work (documentation)</a:t>
          </a:r>
          <a:endParaRPr lang="en-US" sz="1300" kern="1200" dirty="0"/>
        </a:p>
      </dsp:txBody>
      <dsp:txXfrm rot="5400000">
        <a:off x="3738108" y="467565"/>
        <a:ext cx="737904" cy="3865469"/>
      </dsp:txXfrm>
    </dsp:sp>
    <dsp:sp modelId="{C33021F8-895C-9943-9F15-B8BD5FF84B9F}">
      <dsp:nvSpPr>
        <dsp:cNvPr id="0" name=""/>
        <dsp:cNvSpPr/>
      </dsp:nvSpPr>
      <dsp:spPr>
        <a:xfrm>
          <a:off x="0" y="19391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4010"/>
                <a:lumOff val="1587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4010"/>
                <a:lumOff val="1587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4010"/>
                <a:lumOff val="15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AD&amp;I (CFS)</a:t>
          </a:r>
          <a:endParaRPr lang="en-US" sz="2600" kern="1200" dirty="0"/>
        </a:p>
      </dsp:txBody>
      <dsp:txXfrm>
        <a:off x="0" y="1939109"/>
        <a:ext cx="2174326" cy="922380"/>
      </dsp:txXfrm>
    </dsp:sp>
    <dsp:sp modelId="{784784C9-8BC2-9D44-9709-D7464BF127DE}">
      <dsp:nvSpPr>
        <dsp:cNvPr id="0" name=""/>
        <dsp:cNvSpPr/>
      </dsp:nvSpPr>
      <dsp:spPr>
        <a:xfrm rot="5400000">
          <a:off x="3730346" y="1436065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ICET (schedule tool)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Traceable, defendable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Justification</a:t>
          </a:r>
          <a:endParaRPr lang="en-US" sz="1300" kern="1200" dirty="0"/>
        </a:p>
      </dsp:txBody>
      <dsp:txXfrm rot="5400000">
        <a:off x="3730346" y="1436065"/>
        <a:ext cx="737904" cy="3865469"/>
      </dsp:txXfrm>
    </dsp:sp>
    <dsp:sp modelId="{95A923BA-4E68-A24C-9EB8-FB3D8EBDA0F8}">
      <dsp:nvSpPr>
        <dsp:cNvPr id="0" name=""/>
        <dsp:cNvSpPr/>
      </dsp:nvSpPr>
      <dsp:spPr>
        <a:xfrm>
          <a:off x="0" y="2907609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1014"/>
                <a:lumOff val="2381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1014"/>
                <a:lumOff val="2381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1014"/>
                <a:lumOff val="238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Cost &amp; Schedule</a:t>
          </a:r>
          <a:endParaRPr lang="en-US" sz="2600" kern="1200" dirty="0"/>
        </a:p>
      </dsp:txBody>
      <dsp:txXfrm>
        <a:off x="0" y="2907609"/>
        <a:ext cx="2174326" cy="922380"/>
      </dsp:txXfrm>
    </dsp:sp>
    <dsp:sp modelId="{7E8AD56D-F212-9C48-B8F9-3D35FC1D10F9}">
      <dsp:nvSpPr>
        <dsp:cNvPr id="0" name=""/>
        <dsp:cNvSpPr/>
      </dsp:nvSpPr>
      <dsp:spPr>
        <a:xfrm rot="5400000">
          <a:off x="3738108" y="2388596"/>
          <a:ext cx="737904" cy="386546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R&amp;D (and engineering) beyond 2012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Impact (design, cost, schedule)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Mitigation (fall-back solutions)</a:t>
          </a:r>
          <a:endParaRPr lang="en-US" sz="1300" kern="1200" dirty="0"/>
        </a:p>
      </dsp:txBody>
      <dsp:txXfrm rot="5400000">
        <a:off x="3738108" y="2388596"/>
        <a:ext cx="737904" cy="3865469"/>
      </dsp:txXfrm>
    </dsp:sp>
    <dsp:sp modelId="{1BA0209B-AF8C-944D-AD3A-94CA5243956E}">
      <dsp:nvSpPr>
        <dsp:cNvPr id="0" name=""/>
        <dsp:cNvSpPr/>
      </dsp:nvSpPr>
      <dsp:spPr>
        <a:xfrm>
          <a:off x="0" y="3878028"/>
          <a:ext cx="2174326" cy="92238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TDR Risk</a:t>
          </a:r>
          <a:endParaRPr lang="en-US" sz="2600" kern="1200" dirty="0"/>
        </a:p>
      </dsp:txBody>
      <dsp:txXfrm>
        <a:off x="0" y="3878028"/>
        <a:ext cx="2174326" cy="922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1D33B-EC88-41CB-BCFA-9D5F5DDF5239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511C2-E198-419C-8C82-6C5564C4F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9F2ABAF9-CF5D-0C43-B746-B2F0A09A1F17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1BB9A050-529B-7347-AFBE-AFD6D0E01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9A050-529B-7347-AFBE-AFD6D0E0190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CFBC60E6-B7F6-854C-BBF6-8FD66E7AA3BF}" type="datetimeFigureOut">
              <a:rPr lang="en-US" smtClean="0"/>
              <a:pPr/>
              <a:t>6/18/10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9734" y="3886199"/>
            <a:ext cx="7514666" cy="2093401"/>
          </a:xfrm>
        </p:spPr>
        <p:txBody>
          <a:bodyPr/>
          <a:lstStyle/>
          <a:p>
            <a:pPr algn="r"/>
            <a:r>
              <a:rPr lang="en-US" dirty="0" smtClean="0"/>
              <a:t>NW for the </a:t>
            </a:r>
            <a:r>
              <a:rPr lang="en-US" dirty="0" err="1" smtClean="0"/>
              <a:t>PMs</a:t>
            </a:r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Accelerator Systems TAG Leaders Meeting</a:t>
            </a:r>
          </a:p>
          <a:p>
            <a:pPr algn="r"/>
            <a:r>
              <a:rPr lang="en-US" dirty="0" smtClean="0"/>
              <a:t>18.06.2010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14436"/>
            <a:ext cx="7772400" cy="1614564"/>
          </a:xfrm>
        </p:spPr>
        <p:txBody>
          <a:bodyPr/>
          <a:lstStyle/>
          <a:p>
            <a:pPr algn="r"/>
            <a:r>
              <a:rPr lang="en-US" dirty="0" smtClean="0"/>
              <a:t>TD Phase 2 Planning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Schedule (not R&amp;D)</a:t>
            </a:r>
            <a:endParaRPr lang="en-US" dirty="0"/>
          </a:p>
        </p:txBody>
      </p:sp>
      <p:pic>
        <p:nvPicPr>
          <p:cNvPr id="4" name="Content Placeholder 3" descr="gantt.png"/>
          <p:cNvPicPr>
            <a:picLocks noGrp="1" noChangeAspect="1"/>
          </p:cNvPicPr>
          <p:nvPr>
            <p:ph idx="1"/>
          </p:nvPr>
        </p:nvPicPr>
        <p:blipFill>
          <a:blip r:embed="rId3"/>
          <a:srcRect l="4842" t="10381" r="11241" b="46959"/>
          <a:stretch>
            <a:fillRect/>
          </a:stretch>
        </p:blipFill>
        <p:spPr>
          <a:xfrm>
            <a:off x="0" y="1315976"/>
            <a:ext cx="9069796" cy="3050464"/>
          </a:xfrm>
        </p:spPr>
      </p:pic>
      <p:sp>
        <p:nvSpPr>
          <p:cNvPr id="5" name="TextBox 4"/>
          <p:cNvSpPr txBox="1"/>
          <p:nvPr/>
        </p:nvSpPr>
        <p:spPr>
          <a:xfrm>
            <a:off x="6745696" y="1720046"/>
            <a:ext cx="2324100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ALCPG (3.2011)</a:t>
            </a:r>
          </a:p>
          <a:p>
            <a:r>
              <a:rPr lang="en-US" sz="1400" dirty="0" smtClean="0"/>
              <a:t>TDR Baseline Established</a:t>
            </a:r>
          </a:p>
          <a:p>
            <a:r>
              <a:rPr lang="en-US" sz="1400" dirty="0" smtClean="0"/>
              <a:t>Baseline Documentation in ILC-EDMS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rot="10800000">
            <a:off x="6255178" y="2343953"/>
            <a:ext cx="49051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Schedule (not R&amp;D)</a:t>
            </a:r>
            <a:endParaRPr lang="en-US" dirty="0"/>
          </a:p>
        </p:txBody>
      </p:sp>
      <p:pic>
        <p:nvPicPr>
          <p:cNvPr id="4" name="Content Placeholder 3" descr="gantt.png"/>
          <p:cNvPicPr>
            <a:picLocks noGrp="1" noChangeAspect="1"/>
          </p:cNvPicPr>
          <p:nvPr>
            <p:ph idx="1"/>
          </p:nvPr>
        </p:nvPicPr>
        <p:blipFill>
          <a:blip r:embed="rId3"/>
          <a:srcRect l="4842" t="10381" r="11241" b="46959"/>
          <a:stretch>
            <a:fillRect/>
          </a:stretch>
        </p:blipFill>
        <p:spPr>
          <a:xfrm>
            <a:off x="0" y="1315976"/>
            <a:ext cx="9069796" cy="3050464"/>
          </a:xfrm>
        </p:spPr>
      </p:pic>
      <p:sp>
        <p:nvSpPr>
          <p:cNvPr id="5" name="TextBox 4"/>
          <p:cNvSpPr txBox="1"/>
          <p:nvPr/>
        </p:nvSpPr>
        <p:spPr>
          <a:xfrm>
            <a:off x="3208793" y="4628050"/>
            <a:ext cx="232410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Consolidating (AS) VALUE estimate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rot="5400000" flipH="1" flipV="1">
            <a:off x="5506074" y="3878951"/>
            <a:ext cx="775923" cy="7222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889098" y="5303671"/>
            <a:ext cx="2324100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Iterating VALUE estimate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6252455" y="4242813"/>
            <a:ext cx="1063581" cy="10581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745696" y="1720046"/>
            <a:ext cx="2324100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ALCPG (3.2011)</a:t>
            </a:r>
          </a:p>
          <a:p>
            <a:r>
              <a:rPr lang="en-US" sz="1400" dirty="0" smtClean="0"/>
              <a:t>TDR Baseline Established</a:t>
            </a:r>
          </a:p>
          <a:p>
            <a:r>
              <a:rPr lang="en-US" sz="1400" dirty="0" smtClean="0"/>
              <a:t>Baseline Documentation in ILC-EDMS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10800000">
            <a:off x="6255178" y="2343953"/>
            <a:ext cx="49051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Schedule (not R&amp;D)</a:t>
            </a:r>
            <a:endParaRPr lang="en-US" dirty="0"/>
          </a:p>
        </p:txBody>
      </p:sp>
      <p:pic>
        <p:nvPicPr>
          <p:cNvPr id="4" name="Content Placeholder 3" descr="gantt.png"/>
          <p:cNvPicPr>
            <a:picLocks noGrp="1" noChangeAspect="1"/>
          </p:cNvPicPr>
          <p:nvPr>
            <p:ph idx="1"/>
          </p:nvPr>
        </p:nvPicPr>
        <p:blipFill>
          <a:blip r:embed="rId3"/>
          <a:srcRect l="4842" t="10381" r="11241" b="46959"/>
          <a:stretch>
            <a:fillRect/>
          </a:stretch>
        </p:blipFill>
        <p:spPr>
          <a:xfrm>
            <a:off x="0" y="1315976"/>
            <a:ext cx="9069796" cy="3050464"/>
          </a:xfrm>
        </p:spPr>
      </p:pic>
      <p:sp>
        <p:nvSpPr>
          <p:cNvPr id="12" name="Right Arrow 11"/>
          <p:cNvSpPr/>
          <p:nvPr/>
        </p:nvSpPr>
        <p:spPr bwMode="auto">
          <a:xfrm>
            <a:off x="6339140" y="2435134"/>
            <a:ext cx="1448347" cy="16794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0531" y="1788803"/>
            <a:ext cx="2224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Further design work</a:t>
            </a:r>
          </a:p>
          <a:p>
            <a:r>
              <a:rPr lang="en-US" dirty="0" smtClean="0"/>
              <a:t>(refinement)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6113447" y="3070159"/>
            <a:ext cx="93416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>
            <a:off x="6460585" y="3070159"/>
            <a:ext cx="93416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6706804" y="3285730"/>
            <a:ext cx="142669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5400000" flipH="1" flipV="1">
            <a:off x="6859204" y="3312178"/>
            <a:ext cx="142669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020678" y="4899795"/>
            <a:ext cx="7161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Resources</a:t>
            </a:r>
            <a:r>
              <a:rPr lang="en-US" dirty="0" smtClean="0"/>
              <a:t>! </a:t>
            </a:r>
            <a:r>
              <a:rPr lang="en-US" dirty="0" err="1" smtClean="0"/>
              <a:t>PMs</a:t>
            </a:r>
            <a:r>
              <a:rPr lang="en-US" dirty="0" smtClean="0"/>
              <a:t> need to know people (skills) that are missing.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SB2009 (ADI)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Currently several possible configurations being discussed</a:t>
            </a:r>
          </a:p>
          <a:p>
            <a:r>
              <a:rPr lang="en-US" dirty="0" smtClean="0"/>
              <a:t>Formal baseline will not be adopted before ALCPG</a:t>
            </a:r>
          </a:p>
          <a:p>
            <a:r>
              <a:rPr lang="en-US" dirty="0" smtClean="0"/>
              <a:t>However, need to make ‘working assumptions’ earlier (i.e. now)</a:t>
            </a:r>
          </a:p>
          <a:p>
            <a:pPr lvl="1"/>
            <a:r>
              <a:rPr lang="en-US" dirty="0" smtClean="0"/>
              <a:t>Similar to SB2009 WA</a:t>
            </a:r>
          </a:p>
          <a:p>
            <a:pPr lvl="1"/>
            <a:r>
              <a:rPr lang="en-US" dirty="0" smtClean="0"/>
              <a:t>DR work to focus on 3x3km rings in single tunnel</a:t>
            </a:r>
          </a:p>
          <a:p>
            <a:pPr lvl="2"/>
            <a:r>
              <a:rPr lang="en-US" dirty="0" smtClean="0"/>
              <a:t>one ring for ‘upgrade’ to full power</a:t>
            </a:r>
          </a:p>
          <a:p>
            <a:r>
              <a:rPr lang="en-US" dirty="0" smtClean="0"/>
              <a:t>TDR can contain ‘variants’ but we want to minimise them</a:t>
            </a:r>
          </a:p>
          <a:p>
            <a:pPr lvl="1"/>
            <a:r>
              <a:rPr lang="en-US" dirty="0" smtClean="0"/>
              <a:t>Main Linac will have two site-driven designs</a:t>
            </a:r>
          </a:p>
          <a:p>
            <a:pPr lvl="1"/>
            <a:r>
              <a:rPr lang="en-US" dirty="0" smtClean="0"/>
              <a:t>Goal is to have AS the same across regional sites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98338" y="5972377"/>
            <a:ext cx="2245987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Interaction with CFS / Siting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top-level milestones</a:t>
            </a:r>
            <a:br>
              <a:rPr lang="en-US" dirty="0" smtClean="0"/>
            </a:br>
            <a:r>
              <a:rPr lang="en-US" dirty="0" err="1" smtClean="0"/>
              <a:t>futher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(← your input!)</a:t>
            </a:r>
          </a:p>
          <a:p>
            <a:r>
              <a:rPr lang="en-US" dirty="0" smtClean="0"/>
              <a:t>Include / update R&amp;D </a:t>
            </a:r>
            <a:r>
              <a:rPr lang="en-US" dirty="0" smtClean="0">
                <a:solidFill>
                  <a:srgbClr val="FF0000"/>
                </a:solidFill>
              </a:rPr>
              <a:t>(← your input!)</a:t>
            </a:r>
          </a:p>
          <a:p>
            <a:r>
              <a:rPr lang="en-US" dirty="0" smtClean="0"/>
              <a:t>Draft text for outline</a:t>
            </a:r>
          </a:p>
          <a:p>
            <a:r>
              <a:rPr lang="en-US" dirty="0" smtClean="0"/>
              <a:t>Review and iterate plans with</a:t>
            </a:r>
            <a:br>
              <a:rPr lang="en-US" dirty="0" smtClean="0"/>
            </a:br>
            <a:r>
              <a:rPr lang="en-US" dirty="0" smtClean="0"/>
              <a:t>TAG leaders </a:t>
            </a:r>
            <a:r>
              <a:rPr lang="en-US" dirty="0" smtClean="0">
                <a:solidFill>
                  <a:srgbClr val="FF0000"/>
                </a:solidFill>
              </a:rPr>
              <a:t>(← your input!)</a:t>
            </a:r>
            <a:endParaRPr lang="en-US" dirty="0" smtClean="0"/>
          </a:p>
          <a:p>
            <a:pPr lvl="1"/>
            <a:r>
              <a:rPr lang="en-US" dirty="0" smtClean="0"/>
              <a:t>and EC!</a:t>
            </a:r>
          </a:p>
          <a:p>
            <a:r>
              <a:rPr lang="en-US" dirty="0" smtClean="0"/>
              <a:t>Final editing and publication</a:t>
            </a:r>
          </a:p>
          <a:p>
            <a:r>
              <a:rPr lang="en-US" dirty="0" smtClean="0"/>
              <a:t>Plan still end of this month</a:t>
            </a:r>
          </a:p>
          <a:p>
            <a:pPr lvl="1"/>
            <a:r>
              <a:rPr lang="en-US" dirty="0" smtClean="0"/>
              <a:t>but realistically probably July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Major re-write from Release 4</a:t>
            </a:r>
          </a:p>
          <a:p>
            <a:endParaRPr lang="en-US" dirty="0" smtClean="0"/>
          </a:p>
          <a:p>
            <a:r>
              <a:rPr lang="en-US" dirty="0" smtClean="0"/>
              <a:t>Re-evaluation of ‘where we are’</a:t>
            </a:r>
          </a:p>
          <a:p>
            <a:pPr lvl="1"/>
            <a:r>
              <a:rPr lang="en-US" dirty="0" smtClean="0"/>
              <a:t>end of TDP-2</a:t>
            </a:r>
          </a:p>
          <a:p>
            <a:endParaRPr lang="en-US" dirty="0" smtClean="0"/>
          </a:p>
          <a:p>
            <a:r>
              <a:rPr lang="en-US" dirty="0" smtClean="0"/>
              <a:t>Re-assessment of where we want to go</a:t>
            </a:r>
          </a:p>
          <a:p>
            <a:pPr lvl="1"/>
            <a:r>
              <a:rPr lang="en-US" dirty="0" smtClean="0"/>
              <a:t>TD Phase 2 (and beyond)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Focus on consolidating effort towards the TDR</a:t>
            </a:r>
          </a:p>
          <a:p>
            <a:pPr lvl="1"/>
            <a:r>
              <a:rPr lang="en-US" dirty="0" smtClean="0"/>
              <a:t>Clearer picture of what the TDR is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(Six*) Themes to Develop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22593" y="1366816"/>
          <a:ext cx="6039796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23"/>
          <p:cNvGrpSpPr/>
          <p:nvPr/>
        </p:nvGrpSpPr>
        <p:grpSpPr>
          <a:xfrm>
            <a:off x="7932177" y="1684123"/>
            <a:ext cx="1153208" cy="4428071"/>
            <a:chOff x="7932177" y="1684123"/>
            <a:chExt cx="1153208" cy="4428071"/>
          </a:xfrm>
        </p:grpSpPr>
        <p:sp>
          <p:nvSpPr>
            <p:cNvPr id="6" name="Bent Arrow 5"/>
            <p:cNvSpPr/>
            <p:nvPr/>
          </p:nvSpPr>
          <p:spPr bwMode="auto">
            <a:xfrm rot="10800000">
              <a:off x="8367660" y="2738223"/>
              <a:ext cx="636095" cy="1172231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Bent Arrow 6"/>
            <p:cNvSpPr/>
            <p:nvPr/>
          </p:nvSpPr>
          <p:spPr bwMode="auto">
            <a:xfrm rot="10800000">
              <a:off x="8369084" y="3172549"/>
              <a:ext cx="636095" cy="1722825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" name="Bent Arrow 7"/>
            <p:cNvSpPr/>
            <p:nvPr/>
          </p:nvSpPr>
          <p:spPr bwMode="auto">
            <a:xfrm rot="10800000">
              <a:off x="8370506" y="3961672"/>
              <a:ext cx="636095" cy="1835308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5146"/>
              </a:avLst>
            </a:prstGeom>
            <a:solidFill>
              <a:srgbClr val="333399">
                <a:alpha val="46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96474" y="5804417"/>
              <a:ext cx="6889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&gt;2012</a:t>
              </a:r>
              <a:endParaRPr lang="en-US" sz="1400" dirty="0"/>
            </a:p>
          </p:txBody>
        </p:sp>
        <p:sp>
          <p:nvSpPr>
            <p:cNvPr id="12" name="Bent Arrow 11"/>
            <p:cNvSpPr/>
            <p:nvPr/>
          </p:nvSpPr>
          <p:spPr bwMode="auto">
            <a:xfrm flipH="1">
              <a:off x="8369777" y="1684123"/>
              <a:ext cx="636095" cy="1172231"/>
            </a:xfrm>
            <a:prstGeom prst="bentArrow">
              <a:avLst>
                <a:gd name="adj1" fmla="val 25000"/>
                <a:gd name="adj2" fmla="val 26332"/>
                <a:gd name="adj3" fmla="val 1041"/>
                <a:gd name="adj4" fmla="val 45146"/>
              </a:avLst>
            </a:prstGeom>
            <a:solidFill>
              <a:srgbClr val="33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932178" y="2678954"/>
              <a:ext cx="1071578" cy="234874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932177" y="1773485"/>
              <a:ext cx="778132" cy="158212"/>
            </a:xfrm>
            <a:prstGeom prst="rect">
              <a:avLst/>
            </a:prstGeom>
            <a:gradFill flip="none" rotWithShape="1">
              <a:gsLst>
                <a:gs pos="52000">
                  <a:srgbClr val="333399"/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lang="en-US" sz="3600" smtClean="0"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 rot="20648104">
            <a:off x="4422131" y="937073"/>
            <a:ext cx="1216728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  <a:latin typeface="Apple Casual"/>
                <a:cs typeface="Apple Casual"/>
              </a:rPr>
              <a:t>Remains special case</a:t>
            </a:r>
            <a:endParaRPr lang="en-US" sz="1400" dirty="0">
              <a:solidFill>
                <a:srgbClr val="000090"/>
              </a:solidFill>
              <a:latin typeface="Apple Casual"/>
              <a:cs typeface="Apple Casual"/>
            </a:endParaRPr>
          </a:p>
        </p:txBody>
      </p:sp>
      <p:grpSp>
        <p:nvGrpSpPr>
          <p:cNvPr id="5" name="Group 22"/>
          <p:cNvGrpSpPr/>
          <p:nvPr/>
        </p:nvGrpSpPr>
        <p:grpSpPr>
          <a:xfrm>
            <a:off x="0" y="1283931"/>
            <a:ext cx="2788585" cy="5384252"/>
            <a:chOff x="0" y="1283931"/>
            <a:chExt cx="2788585" cy="5384252"/>
          </a:xfrm>
        </p:grpSpPr>
        <p:sp>
          <p:nvSpPr>
            <p:cNvPr id="15" name="Oval 14"/>
            <p:cNvSpPr/>
            <p:nvPr/>
          </p:nvSpPr>
          <p:spPr bwMode="auto">
            <a:xfrm>
              <a:off x="745464" y="5632752"/>
              <a:ext cx="2043121" cy="1035431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*Project Implementation Plan</a:t>
              </a: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1477121" y="1283931"/>
              <a:ext cx="593609" cy="4321195"/>
            </a:xfrm>
            <a:prstGeom prst="downArrow">
              <a:avLst/>
            </a:prstGeom>
            <a:gradFill flip="none" rotWithShape="1">
              <a:gsLst>
                <a:gs pos="52000">
                  <a:schemeClr val="accent6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1932681" y="1642882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Left Arrow 18"/>
            <p:cNvSpPr/>
            <p:nvPr/>
          </p:nvSpPr>
          <p:spPr bwMode="auto">
            <a:xfrm>
              <a:off x="1932681" y="2623626"/>
              <a:ext cx="400341" cy="372755"/>
            </a:xfrm>
            <a:prstGeom prst="lef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Left Arrow 19"/>
            <p:cNvSpPr/>
            <p:nvPr/>
          </p:nvSpPr>
          <p:spPr bwMode="auto">
            <a:xfrm>
              <a:off x="1932681" y="3604370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Left Arrow 20"/>
            <p:cNvSpPr/>
            <p:nvPr/>
          </p:nvSpPr>
          <p:spPr bwMode="auto">
            <a:xfrm>
              <a:off x="1932681" y="4585114"/>
              <a:ext cx="400341" cy="372755"/>
            </a:xfrm>
            <a:prstGeom prst="lef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1459760"/>
              <a:ext cx="1617133" cy="477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Industrialisation</a:t>
              </a:r>
            </a:p>
            <a:p>
              <a:pPr algn="r"/>
              <a:r>
                <a:rPr lang="en-US" sz="1600" dirty="0" smtClean="0"/>
                <a:t>in-kind contribution models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Site requirements</a:t>
              </a:r>
            </a:p>
            <a:p>
              <a:pPr algn="r"/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r>
                <a:rPr lang="en-US" sz="1600" dirty="0" smtClean="0"/>
                <a:t>Project Schedule</a:t>
              </a:r>
            </a:p>
            <a:p>
              <a:pPr algn="r"/>
              <a:endParaRPr lang="en-US" sz="1600" dirty="0" smtClean="0"/>
            </a:p>
            <a:p>
              <a:r>
                <a:rPr lang="en-US" sz="1600" dirty="0" smtClean="0"/>
                <a:t>Remaining Technical activities</a:t>
              </a:r>
            </a:p>
            <a:p>
              <a:pPr algn="r"/>
              <a:endParaRPr lang="en-US" sz="16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Mitigating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454" y="1371599"/>
            <a:ext cx="5184661" cy="507310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Focus Theme of TD Phase (and TDR)</a:t>
            </a:r>
          </a:p>
          <a:p>
            <a:endParaRPr lang="en-US" dirty="0" smtClean="0"/>
          </a:p>
          <a:p>
            <a:r>
              <a:rPr lang="en-US" dirty="0" smtClean="0"/>
              <a:t>High priority (high visibility) R&amp;D for AS:</a:t>
            </a:r>
          </a:p>
          <a:p>
            <a:pPr lvl="1"/>
            <a:r>
              <a:rPr lang="en-US" dirty="0" smtClean="0"/>
              <a:t>Damping Rings</a:t>
            </a:r>
          </a:p>
          <a:p>
            <a:pPr lvl="2"/>
            <a:r>
              <a:rPr lang="en-US" dirty="0" err="1" smtClean="0"/>
              <a:t>CesrTA</a:t>
            </a:r>
            <a:r>
              <a:rPr lang="en-US" dirty="0" smtClean="0"/>
              <a:t> for </a:t>
            </a:r>
            <a:r>
              <a:rPr lang="en-US" dirty="0" err="1" smtClean="0"/>
              <a:t>e</a:t>
            </a:r>
            <a:r>
              <a:rPr lang="en-US" dirty="0" smtClean="0"/>
              <a:t>-cloud</a:t>
            </a:r>
          </a:p>
          <a:p>
            <a:pPr lvl="2"/>
            <a:r>
              <a:rPr lang="en-US" dirty="0" smtClean="0"/>
              <a:t>Fast kicker development (ATF/DAPHNE)</a:t>
            </a:r>
          </a:p>
          <a:p>
            <a:pPr lvl="2"/>
            <a:r>
              <a:rPr lang="en-US" dirty="0" smtClean="0"/>
              <a:t>Low </a:t>
            </a:r>
            <a:r>
              <a:rPr lang="en-US" u="sng" dirty="0" smtClean="0"/>
              <a:t>Extracted </a:t>
            </a:r>
            <a:r>
              <a:rPr lang="en-US" dirty="0" smtClean="0"/>
              <a:t>Emittance (ATF)</a:t>
            </a:r>
          </a:p>
          <a:p>
            <a:pPr lvl="1"/>
            <a:r>
              <a:rPr lang="en-US" dirty="0" smtClean="0"/>
              <a:t>BDS</a:t>
            </a:r>
          </a:p>
          <a:p>
            <a:pPr lvl="2"/>
            <a:r>
              <a:rPr lang="en-US" dirty="0" smtClean="0"/>
              <a:t>Demonstration of demagnification (ATF2)</a:t>
            </a:r>
          </a:p>
          <a:p>
            <a:pPr lvl="2"/>
            <a:r>
              <a:rPr lang="en-US" dirty="0" smtClean="0"/>
              <a:t>Demonstration of 35nm beam size (ATF2)</a:t>
            </a:r>
          </a:p>
          <a:p>
            <a:pPr lvl="2"/>
            <a:r>
              <a:rPr lang="en-US" dirty="0" smtClean="0"/>
              <a:t>Demonstration of stabilisation (ATF2)</a:t>
            </a:r>
          </a:p>
          <a:p>
            <a:pPr lvl="2"/>
            <a:r>
              <a:rPr lang="en-US" dirty="0" smtClean="0"/>
              <a:t>Demonstration of FD technologies (ATF2)</a:t>
            </a:r>
          </a:p>
          <a:p>
            <a:pPr lvl="1"/>
            <a:r>
              <a:rPr lang="en-US" dirty="0" smtClean="0"/>
              <a:t>Positron source</a:t>
            </a:r>
          </a:p>
          <a:p>
            <a:pPr lvl="2"/>
            <a:r>
              <a:rPr lang="en-US" dirty="0" smtClean="0"/>
              <a:t>Feasibility studies for Flux Concentrator</a:t>
            </a:r>
          </a:p>
          <a:p>
            <a:pPr lvl="2"/>
            <a:r>
              <a:rPr lang="en-US" dirty="0" smtClean="0"/>
              <a:t>Target survivability / Eddy current / Rotating Seal</a:t>
            </a:r>
          </a:p>
          <a:p>
            <a:pPr lvl="2"/>
            <a:r>
              <a:rPr lang="en-US" dirty="0" smtClean="0"/>
              <a:t>Alternative sources (Liquid and hybrid targets</a:t>
            </a:r>
          </a:p>
          <a:p>
            <a:pPr lvl="1"/>
            <a:r>
              <a:rPr lang="en-US" dirty="0" smtClean="0"/>
              <a:t>Electron source</a:t>
            </a:r>
          </a:p>
          <a:p>
            <a:pPr lvl="2"/>
            <a:r>
              <a:rPr lang="en-US" dirty="0" smtClean="0"/>
              <a:t>Polarised cathode charge limit </a:t>
            </a:r>
            <a:r>
              <a:rPr lang="en-US" dirty="0" err="1" smtClean="0"/>
              <a:t>demonstration(s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RTML</a:t>
            </a:r>
          </a:p>
          <a:p>
            <a:pPr lvl="2"/>
            <a:r>
              <a:rPr lang="en-US" dirty="0" smtClean="0"/>
              <a:t>Beam dynamics (emittance preservation)</a:t>
            </a:r>
          </a:p>
          <a:p>
            <a:pPr lvl="2"/>
            <a:r>
              <a:rPr lang="en-US" dirty="0" smtClean="0"/>
              <a:t>Amplitude &amp; phase stability demonstration (TTF2/FLASH)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Mitigating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454" y="1371599"/>
            <a:ext cx="5184661" cy="507310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Focus Theme of TD Phase (and TDR)</a:t>
            </a:r>
          </a:p>
          <a:p>
            <a:endParaRPr lang="en-US" dirty="0" smtClean="0"/>
          </a:p>
          <a:p>
            <a:r>
              <a:rPr lang="en-US" dirty="0" smtClean="0"/>
              <a:t>High priority (high visibility) R&amp;D for AS:</a:t>
            </a:r>
          </a:p>
          <a:p>
            <a:pPr lvl="1"/>
            <a:r>
              <a:rPr lang="en-US" dirty="0" smtClean="0"/>
              <a:t>Damping Rings</a:t>
            </a:r>
          </a:p>
          <a:p>
            <a:pPr lvl="2"/>
            <a:r>
              <a:rPr lang="en-US" dirty="0" err="1" smtClean="0"/>
              <a:t>CesrTA</a:t>
            </a:r>
            <a:r>
              <a:rPr lang="en-US" dirty="0" smtClean="0"/>
              <a:t> for </a:t>
            </a:r>
            <a:r>
              <a:rPr lang="en-US" dirty="0" err="1" smtClean="0"/>
              <a:t>e</a:t>
            </a:r>
            <a:r>
              <a:rPr lang="en-US" dirty="0" smtClean="0"/>
              <a:t>-cloud</a:t>
            </a:r>
          </a:p>
          <a:p>
            <a:pPr lvl="2"/>
            <a:r>
              <a:rPr lang="en-US" dirty="0" smtClean="0"/>
              <a:t>Fast kicker development (ATF/DAPHNE)</a:t>
            </a:r>
          </a:p>
          <a:p>
            <a:pPr lvl="2"/>
            <a:r>
              <a:rPr lang="en-US" dirty="0" smtClean="0"/>
              <a:t>Low </a:t>
            </a:r>
            <a:r>
              <a:rPr lang="en-US" u="sng" dirty="0" smtClean="0"/>
              <a:t>Extracted </a:t>
            </a:r>
            <a:r>
              <a:rPr lang="en-US" dirty="0" smtClean="0"/>
              <a:t>Emittance (ATF)</a:t>
            </a:r>
          </a:p>
          <a:p>
            <a:pPr lvl="1"/>
            <a:r>
              <a:rPr lang="en-US" dirty="0" smtClean="0"/>
              <a:t>BDS</a:t>
            </a:r>
          </a:p>
          <a:p>
            <a:pPr lvl="2"/>
            <a:r>
              <a:rPr lang="en-US" dirty="0" smtClean="0"/>
              <a:t>Demonstration of demagnification (ATF2)</a:t>
            </a:r>
          </a:p>
          <a:p>
            <a:pPr lvl="2"/>
            <a:r>
              <a:rPr lang="en-US" dirty="0" smtClean="0"/>
              <a:t>Demonstration of 35nm beam size (ATF2)</a:t>
            </a:r>
          </a:p>
          <a:p>
            <a:pPr lvl="2"/>
            <a:r>
              <a:rPr lang="en-US" dirty="0" smtClean="0"/>
              <a:t>Demonstration of stabilisation (ATF2)</a:t>
            </a:r>
          </a:p>
          <a:p>
            <a:pPr lvl="2"/>
            <a:r>
              <a:rPr lang="en-US" dirty="0" smtClean="0"/>
              <a:t>Demonstration of FD technologies (ATF2)</a:t>
            </a:r>
          </a:p>
          <a:p>
            <a:pPr lvl="1"/>
            <a:r>
              <a:rPr lang="en-US" dirty="0" smtClean="0"/>
              <a:t>Positron source</a:t>
            </a:r>
          </a:p>
          <a:p>
            <a:pPr lvl="2"/>
            <a:r>
              <a:rPr lang="en-US" dirty="0" smtClean="0"/>
              <a:t>Feasibility studies for Flux Concentrator</a:t>
            </a:r>
          </a:p>
          <a:p>
            <a:pPr lvl="2"/>
            <a:r>
              <a:rPr lang="en-US" dirty="0" smtClean="0"/>
              <a:t>Target survivability / Eddy current / Rotating Seal</a:t>
            </a:r>
          </a:p>
          <a:p>
            <a:pPr lvl="2"/>
            <a:r>
              <a:rPr lang="en-US" dirty="0" smtClean="0"/>
              <a:t>Alternative sources (Liquid and hybrid </a:t>
            </a:r>
            <a:r>
              <a:rPr lang="en-US" dirty="0" smtClean="0"/>
              <a:t>targets)</a:t>
            </a:r>
          </a:p>
          <a:p>
            <a:pPr lvl="1"/>
            <a:r>
              <a:rPr lang="en-US" dirty="0" smtClean="0"/>
              <a:t>Electron source</a:t>
            </a:r>
          </a:p>
          <a:p>
            <a:pPr lvl="2"/>
            <a:r>
              <a:rPr lang="en-US" dirty="0" smtClean="0"/>
              <a:t>Polarised cathode charge limit demonstration(s)</a:t>
            </a:r>
          </a:p>
          <a:p>
            <a:pPr lvl="1"/>
            <a:r>
              <a:rPr lang="en-US" dirty="0" smtClean="0"/>
              <a:t>RTML</a:t>
            </a:r>
          </a:p>
          <a:p>
            <a:pPr lvl="2"/>
            <a:r>
              <a:rPr lang="en-US" dirty="0" smtClean="0"/>
              <a:t>Beam dynamics (emittance preservation)</a:t>
            </a:r>
          </a:p>
          <a:p>
            <a:pPr lvl="2"/>
            <a:r>
              <a:rPr lang="en-US" dirty="0" smtClean="0"/>
              <a:t>Amplitude &amp; phase stability demonstration (TTF2/FLASH)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0699" y="1371600"/>
            <a:ext cx="4043301" cy="4800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Are the goals on track for completion within TDP-2?</a:t>
            </a:r>
          </a:p>
          <a:p>
            <a:endParaRPr lang="en-US" dirty="0" smtClean="0"/>
          </a:p>
          <a:p>
            <a:r>
              <a:rPr lang="en-US" dirty="0" smtClean="0"/>
              <a:t>How do the goals relate to the accelerator baseline decisions</a:t>
            </a:r>
          </a:p>
          <a:p>
            <a:pPr lvl="1"/>
            <a:r>
              <a:rPr lang="en-US" dirty="0" smtClean="0"/>
              <a:t>critical (must have)</a:t>
            </a:r>
          </a:p>
          <a:p>
            <a:pPr lvl="1"/>
            <a:r>
              <a:rPr lang="en-US" dirty="0" smtClean="0"/>
              <a:t>soft (lower risk)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beyond 2012, what are the ramifications for the TDR design?</a:t>
            </a:r>
          </a:p>
          <a:p>
            <a:pPr lvl="1"/>
            <a:r>
              <a:rPr lang="en-US" dirty="0" smtClean="0"/>
              <a:t>Can adopt choice with confidence (low risk)</a:t>
            </a:r>
          </a:p>
          <a:p>
            <a:pPr lvl="1"/>
            <a:r>
              <a:rPr lang="en-US" dirty="0" smtClean="0"/>
              <a:t>Still uncertain parameters can be achieved (medium risk)</a:t>
            </a:r>
          </a:p>
          <a:p>
            <a:pPr lvl="1"/>
            <a:r>
              <a:rPr lang="en-US" dirty="0" smtClean="0"/>
              <a:t>Can’t honestly make a choice (high risk)</a:t>
            </a:r>
          </a:p>
          <a:p>
            <a:pPr lvl="1"/>
            <a:r>
              <a:rPr lang="en-US" dirty="0" smtClean="0"/>
              <a:t>Fall-back cost (mitigation) in design?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87254" y="5649448"/>
            <a:ext cx="229474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→Risk Assessment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41193" y="6356866"/>
            <a:ext cx="54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“One man’s risk, is another man’s R&amp;D programme”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Design &amp; Integration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9198" y="1165086"/>
            <a:ext cx="8122461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Designing the ILC</a:t>
            </a:r>
          </a:p>
          <a:p>
            <a:pPr lvl="1"/>
            <a:r>
              <a:rPr lang="en-US" dirty="0" smtClean="0"/>
              <a:t>Completing baseline process begun with SB2009</a:t>
            </a:r>
          </a:p>
          <a:p>
            <a:pPr lvl="1"/>
            <a:r>
              <a:rPr lang="en-US" dirty="0" smtClean="0"/>
              <a:t>Further design work where necessary</a:t>
            </a:r>
          </a:p>
          <a:p>
            <a:pPr lvl="2"/>
            <a:r>
              <a:rPr lang="en-US" dirty="0" smtClean="0"/>
              <a:t>cost impact</a:t>
            </a:r>
          </a:p>
          <a:p>
            <a:pPr lvl="2"/>
            <a:r>
              <a:rPr lang="en-US" dirty="0" smtClean="0"/>
              <a:t>technical risk impact</a:t>
            </a:r>
          </a:p>
          <a:p>
            <a:pPr lvl="1"/>
            <a:r>
              <a:rPr lang="en-US" dirty="0" smtClean="0"/>
              <a:t>Updating the VALUE estimate</a:t>
            </a:r>
          </a:p>
          <a:p>
            <a:pPr lvl="1"/>
            <a:r>
              <a:rPr lang="en-US" dirty="0" smtClean="0"/>
              <a:t>Providing input for SCHEDULE</a:t>
            </a:r>
          </a:p>
          <a:p>
            <a:pPr lvl="1"/>
            <a:r>
              <a:rPr lang="en-US" dirty="0" smtClean="0"/>
              <a:t>Providing and Maintaining FORMAL DOCUMENTATION</a:t>
            </a:r>
            <a:br>
              <a:rPr lang="en-US" dirty="0" smtClean="0"/>
            </a:br>
            <a:r>
              <a:rPr lang="en-US" dirty="0" smtClean="0"/>
              <a:t>(→ ILC-EDMS)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Phases</a:t>
            </a:r>
          </a:p>
          <a:p>
            <a:pPr lvl="1"/>
            <a:r>
              <a:rPr lang="en-US" dirty="0" smtClean="0"/>
              <a:t>TLCC </a:t>
            </a:r>
            <a:r>
              <a:rPr lang="en-US" sz="1800" dirty="0" smtClean="0"/>
              <a:t>(BAW-1, BAW-2, concludes at ALCPG meeting 19-23.03.11)</a:t>
            </a:r>
          </a:p>
          <a:p>
            <a:pPr lvl="1"/>
            <a:r>
              <a:rPr lang="en-US" sz="2378" dirty="0" smtClean="0"/>
              <a:t>Design &amp; documentation consolidation </a:t>
            </a:r>
            <a:r>
              <a:rPr lang="en-US" sz="1800" dirty="0" smtClean="0"/>
              <a:t>(also ALCPG)</a:t>
            </a:r>
          </a:p>
          <a:p>
            <a:pPr lvl="1"/>
            <a:r>
              <a:rPr lang="en-US" sz="2353" dirty="0" smtClean="0"/>
              <a:t>Revising VALUE estimate with possible iteration </a:t>
            </a:r>
            <a:r>
              <a:rPr lang="en-US" sz="1800" dirty="0" smtClean="0"/>
              <a:t>(scope = resource limited)</a:t>
            </a:r>
          </a:p>
          <a:p>
            <a:pPr lvl="1"/>
            <a:r>
              <a:rPr lang="en-US" sz="2353" dirty="0" smtClean="0"/>
              <a:t>Developing Risk Assessment</a:t>
            </a:r>
          </a:p>
        </p:txBody>
      </p:sp>
      <p:sp>
        <p:nvSpPr>
          <p:cNvPr id="6" name="TextBox 5"/>
          <p:cNvSpPr txBox="1"/>
          <p:nvPr/>
        </p:nvSpPr>
        <p:spPr>
          <a:xfrm rot="1137266">
            <a:off x="5814378" y="5616381"/>
            <a:ext cx="172452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Not sequential!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Relationship to CFS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418" y="1154590"/>
            <a:ext cx="8287652" cy="506969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SB2009 (ADI) activity mainly focused on reducing CFS costs.</a:t>
            </a:r>
          </a:p>
          <a:p>
            <a:endParaRPr lang="en-US" dirty="0" smtClean="0"/>
          </a:p>
          <a:p>
            <a:r>
              <a:rPr lang="en-US" dirty="0" smtClean="0"/>
              <a:t>AS must produce enough design information (requirements) for CFS to do their work</a:t>
            </a:r>
          </a:p>
          <a:p>
            <a:pPr lvl="1"/>
            <a:r>
              <a:rPr lang="en-US" dirty="0" smtClean="0"/>
              <a:t>Layout and Geometry (lattice files, component counts…)</a:t>
            </a:r>
          </a:p>
          <a:p>
            <a:pPr lvl="1"/>
            <a:r>
              <a:rPr lang="en-US" dirty="0" smtClean="0"/>
              <a:t>Space requirements</a:t>
            </a:r>
          </a:p>
          <a:p>
            <a:pPr lvl="1"/>
            <a:r>
              <a:rPr lang="en-US" dirty="0" smtClean="0"/>
              <a:t>Power, cooling and HVAC requirements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AS needs to review status design status:</a:t>
            </a:r>
          </a:p>
          <a:p>
            <a:pPr lvl="1"/>
            <a:r>
              <a:rPr lang="en-US" dirty="0" smtClean="0"/>
              <a:t>Is this information available?</a:t>
            </a:r>
          </a:p>
          <a:p>
            <a:pPr lvl="2"/>
            <a:r>
              <a:rPr lang="en-US" dirty="0" smtClean="0"/>
              <a:t>YES 	→document! Iterate with CFS</a:t>
            </a:r>
          </a:p>
          <a:p>
            <a:pPr lvl="2"/>
            <a:r>
              <a:rPr lang="en-US" dirty="0" smtClean="0"/>
              <a:t>NO	→when can it be available?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Top level role of integration (PM)</a:t>
            </a:r>
          </a:p>
          <a:p>
            <a:pPr lvl="1"/>
            <a:r>
              <a:rPr lang="en-US" dirty="0" smtClean="0"/>
              <a:t>Broad picture (top level Parameters)</a:t>
            </a:r>
          </a:p>
          <a:p>
            <a:pPr lvl="1"/>
            <a:r>
              <a:rPr lang="en-US" dirty="0" smtClean="0"/>
              <a:t>What parts of the puzzle are missing?</a:t>
            </a:r>
          </a:p>
          <a:p>
            <a:pPr lvl="1"/>
            <a:r>
              <a:rPr lang="en-US" dirty="0" smtClean="0"/>
              <a:t>Is the integrated design consistent and functional?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80873" y="3960225"/>
            <a:ext cx="2330197" cy="175432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AS design and costing resources are ‘scarce’. Need to use cost leverage to prioritise (level of detail)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Systems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3264"/>
            <a:ext cx="7772400" cy="1048053"/>
          </a:xfrm>
        </p:spPr>
        <p:txBody>
          <a:bodyPr/>
          <a:lstStyle/>
          <a:p>
            <a:r>
              <a:rPr lang="en-US" dirty="0" smtClean="0"/>
              <a:t>Everything except the Main Linac</a:t>
            </a:r>
          </a:p>
          <a:p>
            <a:pPr lvl="1"/>
            <a:r>
              <a:rPr lang="en-US" dirty="0" smtClean="0"/>
              <a:t>i.e. ~40% the RDR VALUE estimate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9030"/>
            <a:ext cx="3847112" cy="35287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251" y="2339030"/>
            <a:ext cx="5282749" cy="35287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0801" y="5955653"/>
            <a:ext cx="847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 to use RDR unit costs and scale by component count for most of the work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Schedule (not R&amp;D)</a:t>
            </a:r>
            <a:endParaRPr lang="en-US" dirty="0"/>
          </a:p>
        </p:txBody>
      </p:sp>
      <p:pic>
        <p:nvPicPr>
          <p:cNvPr id="4" name="Content Placeholder 3" descr="gantt.png"/>
          <p:cNvPicPr>
            <a:picLocks noGrp="1" noChangeAspect="1"/>
          </p:cNvPicPr>
          <p:nvPr>
            <p:ph idx="1"/>
          </p:nvPr>
        </p:nvPicPr>
        <p:blipFill>
          <a:blip r:embed="rId3"/>
          <a:srcRect l="4842" t="10381" r="11241" b="46959"/>
          <a:stretch>
            <a:fillRect/>
          </a:stretch>
        </p:blipFill>
        <p:spPr>
          <a:xfrm>
            <a:off x="0" y="1315976"/>
            <a:ext cx="9069796" cy="305046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369</TotalTime>
  <Words>1055</Words>
  <Application>Microsoft Macintosh PowerPoint</Application>
  <PresentationFormat>On-screen Show (4:3)</PresentationFormat>
  <Paragraphs>191</Paragraphs>
  <Slides>14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ilc-standard</vt:lpstr>
      <vt:lpstr>TD Phase 2 Planning </vt:lpstr>
      <vt:lpstr>Release 5</vt:lpstr>
      <vt:lpstr>Five (Six*) Themes to Develop</vt:lpstr>
      <vt:lpstr>Risk Mitigating R&amp;D</vt:lpstr>
      <vt:lpstr>Risk Mitigating R&amp;D</vt:lpstr>
      <vt:lpstr>Accelerator Design &amp; Integration</vt:lpstr>
      <vt:lpstr>Special Relationship to CFS</vt:lpstr>
      <vt:lpstr>Accelerator Systems VALUE</vt:lpstr>
      <vt:lpstr>Top Level Schedule (not R&amp;D)</vt:lpstr>
      <vt:lpstr>Top Level Schedule (not R&amp;D)</vt:lpstr>
      <vt:lpstr>Top Level Schedule (not R&amp;D)</vt:lpstr>
      <vt:lpstr>Top Level Schedule (not R&amp;D)</vt:lpstr>
      <vt:lpstr>SB2009 (ADI) Configurations</vt:lpstr>
      <vt:lpstr>Next Steps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Plan Rel 5 Status</dc:title>
  <dc:creator>Nicholas Walker</dc:creator>
  <cp:lastModifiedBy>Nicholas Walker</cp:lastModifiedBy>
  <cp:revision>16</cp:revision>
  <dcterms:created xsi:type="dcterms:W3CDTF">2010-06-18T12:37:11Z</dcterms:created>
  <dcterms:modified xsi:type="dcterms:W3CDTF">2010-06-18T12:45:20Z</dcterms:modified>
</cp:coreProperties>
</file>