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EF62C-6A7D-47DC-8B82-A13B5EA9BC21}" type="datetimeFigureOut">
              <a:rPr lang="en-US" smtClean="0"/>
              <a:pPr/>
              <a:t>6/18/2010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90F1E-F9FF-4877-A111-228C3D180F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EF62C-6A7D-47DC-8B82-A13B5EA9BC21}" type="datetimeFigureOut">
              <a:rPr lang="en-US" smtClean="0"/>
              <a:pPr/>
              <a:t>6/18/2010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90F1E-F9FF-4877-A111-228C3D180F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EF62C-6A7D-47DC-8B82-A13B5EA9BC21}" type="datetimeFigureOut">
              <a:rPr lang="en-US" smtClean="0"/>
              <a:pPr/>
              <a:t>6/18/2010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90F1E-F9FF-4877-A111-228C3D180F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EF62C-6A7D-47DC-8B82-A13B5EA9BC21}" type="datetimeFigureOut">
              <a:rPr lang="en-US" smtClean="0"/>
              <a:pPr/>
              <a:t>6/18/2010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90F1E-F9FF-4877-A111-228C3D180F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EF62C-6A7D-47DC-8B82-A13B5EA9BC21}" type="datetimeFigureOut">
              <a:rPr lang="en-US" smtClean="0"/>
              <a:pPr/>
              <a:t>6/18/2010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90F1E-F9FF-4877-A111-228C3D180F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EF62C-6A7D-47DC-8B82-A13B5EA9BC21}" type="datetimeFigureOut">
              <a:rPr lang="en-US" smtClean="0"/>
              <a:pPr/>
              <a:t>6/18/2010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90F1E-F9FF-4877-A111-228C3D180F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EF62C-6A7D-47DC-8B82-A13B5EA9BC21}" type="datetimeFigureOut">
              <a:rPr lang="en-US" smtClean="0"/>
              <a:pPr/>
              <a:t>6/18/2010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90F1E-F9FF-4877-A111-228C3D180F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EF62C-6A7D-47DC-8B82-A13B5EA9BC21}" type="datetimeFigureOut">
              <a:rPr lang="en-US" smtClean="0"/>
              <a:pPr/>
              <a:t>6/18/2010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90F1E-F9FF-4877-A111-228C3D180F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EF62C-6A7D-47DC-8B82-A13B5EA9BC21}" type="datetimeFigureOut">
              <a:rPr lang="en-US" smtClean="0"/>
              <a:pPr/>
              <a:t>6/18/2010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90F1E-F9FF-4877-A111-228C3D180F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EF62C-6A7D-47DC-8B82-A13B5EA9BC21}" type="datetimeFigureOut">
              <a:rPr lang="en-US" smtClean="0"/>
              <a:pPr/>
              <a:t>6/18/2010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90F1E-F9FF-4877-A111-228C3D180F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EF62C-6A7D-47DC-8B82-A13B5EA9BC21}" type="datetimeFigureOut">
              <a:rPr lang="en-US" smtClean="0"/>
              <a:pPr/>
              <a:t>6/18/2010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90F1E-F9FF-4877-A111-228C3D180F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CEF62C-6A7D-47DC-8B82-A13B5EA9BC21}" type="datetimeFigureOut">
              <a:rPr lang="en-US" smtClean="0"/>
              <a:pPr/>
              <a:t>6/18/2010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B90F1E-F9FF-4877-A111-228C3D180F4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457200" y="1295400"/>
            <a:ext cx="8382000" cy="779621"/>
            <a:chOff x="381000" y="2743200"/>
            <a:chExt cx="8382000" cy="779621"/>
          </a:xfrm>
        </p:grpSpPr>
        <p:cxnSp>
          <p:nvCxnSpPr>
            <p:cNvPr id="9" name="Straight Arrow Connector 8"/>
            <p:cNvCxnSpPr/>
            <p:nvPr/>
          </p:nvCxnSpPr>
          <p:spPr>
            <a:xfrm>
              <a:off x="381000" y="3200400"/>
              <a:ext cx="83820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2" name="Oval 11"/>
            <p:cNvSpPr/>
            <p:nvPr/>
          </p:nvSpPr>
          <p:spPr>
            <a:xfrm>
              <a:off x="685800" y="3124200"/>
              <a:ext cx="152400" cy="152400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2133600" y="3124200"/>
              <a:ext cx="152400" cy="152400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5181600" y="3124200"/>
              <a:ext cx="152400" cy="152400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8229600" y="3124200"/>
              <a:ext cx="152400" cy="152400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905000" y="2743200"/>
              <a:ext cx="6367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FY11</a:t>
              </a:r>
              <a:endParaRPr lang="en-US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953000" y="2743200"/>
              <a:ext cx="6367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FY12</a:t>
              </a:r>
              <a:endParaRPr lang="en-US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8001000" y="2743200"/>
              <a:ext cx="6367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FY13</a:t>
              </a:r>
              <a:endParaRPr lang="en-US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57200" y="3276600"/>
              <a:ext cx="61206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/>
                <a:t>4/2010</a:t>
              </a:r>
              <a:endParaRPr lang="en-US" sz="10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990600" y="3276600"/>
              <a:ext cx="61206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/>
                <a:t>6/2010</a:t>
              </a:r>
              <a:endParaRPr lang="en-US" sz="100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828800" y="3276600"/>
              <a:ext cx="7620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/>
                <a:t>11/2010</a:t>
              </a:r>
              <a:endParaRPr lang="en-US" sz="100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876800" y="3276600"/>
              <a:ext cx="7620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/>
                <a:t>11/2011</a:t>
              </a:r>
              <a:endParaRPr lang="en-US" sz="10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7924800" y="3276600"/>
              <a:ext cx="7620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/>
                <a:t>11/2012</a:t>
              </a:r>
              <a:endParaRPr lang="en-US" sz="10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410200" y="3276600"/>
              <a:ext cx="7620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/>
                <a:t>1/2012</a:t>
              </a:r>
              <a:endParaRPr lang="en-US" sz="1000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324600" y="3276600"/>
              <a:ext cx="7620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/>
                <a:t>5/2012</a:t>
              </a:r>
              <a:endParaRPr lang="en-US" sz="1000" dirty="0"/>
            </a:p>
          </p:txBody>
        </p:sp>
        <p:cxnSp>
          <p:nvCxnSpPr>
            <p:cNvPr id="33" name="Straight Connector 32"/>
            <p:cNvCxnSpPr/>
            <p:nvPr/>
          </p:nvCxnSpPr>
          <p:spPr>
            <a:xfrm rot="5400000">
              <a:off x="1143000" y="3200400"/>
              <a:ext cx="152400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5638800" y="3200400"/>
              <a:ext cx="152400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5400000">
              <a:off x="6629400" y="3200400"/>
              <a:ext cx="152400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7" name="TextBox 36"/>
          <p:cNvSpPr txBox="1"/>
          <p:nvPr/>
        </p:nvSpPr>
        <p:spPr>
          <a:xfrm>
            <a:off x="381000" y="4038600"/>
            <a:ext cx="2438400" cy="230832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Now: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dirty="0" smtClean="0"/>
              <a:t>Inverted Gun Concept OK at 100kV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dirty="0" smtClean="0"/>
              <a:t>Low Power Laser with ILC Time Structure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dirty="0" smtClean="0"/>
              <a:t>SLC Gun OK at 120kV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dirty="0" smtClean="0"/>
              <a:t>Acceptable </a:t>
            </a:r>
            <a:r>
              <a:rPr lang="en-US" dirty="0" err="1" smtClean="0"/>
              <a:t>Photocathdoes</a:t>
            </a:r>
            <a:endParaRPr lang="en-US" dirty="0"/>
          </a:p>
        </p:txBody>
      </p:sp>
      <p:cxnSp>
        <p:nvCxnSpPr>
          <p:cNvPr id="39" name="Straight Connector 38"/>
          <p:cNvCxnSpPr>
            <a:stCxn id="22" idx="2"/>
          </p:cNvCxnSpPr>
          <p:nvPr/>
        </p:nvCxnSpPr>
        <p:spPr>
          <a:xfrm rot="5400000">
            <a:off x="-142973" y="3056195"/>
            <a:ext cx="1963579" cy="12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1066800" y="2590800"/>
            <a:ext cx="1295400" cy="120032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Order Coherent V-18 Pump laser(s)</a:t>
            </a:r>
            <a:endParaRPr lang="en-US" dirty="0"/>
          </a:p>
        </p:txBody>
      </p:sp>
      <p:cxnSp>
        <p:nvCxnSpPr>
          <p:cNvPr id="43" name="Straight Connector 42"/>
          <p:cNvCxnSpPr/>
          <p:nvPr/>
        </p:nvCxnSpPr>
        <p:spPr>
          <a:xfrm rot="5400000">
            <a:off x="1038127" y="2332295"/>
            <a:ext cx="515779" cy="12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>
            <a:off x="2286000" y="2133600"/>
            <a:ext cx="30480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3352800" y="2362200"/>
            <a:ext cx="2057400" cy="175432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119063" indent="-119063"/>
            <a:r>
              <a:rPr lang="en-US" dirty="0" smtClean="0"/>
              <a:t>By end of FY11: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dirty="0" smtClean="0"/>
              <a:t>InvGun3 at 200kV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dirty="0" smtClean="0"/>
              <a:t>Final Laser Demo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dirty="0" smtClean="0"/>
              <a:t>ILC Beam Demo w/SLC Gun and </a:t>
            </a:r>
            <a:r>
              <a:rPr lang="en-US" dirty="0" err="1" smtClean="0"/>
              <a:t>Photocathodes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1066800" y="228600"/>
            <a:ext cx="2346989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marL="119063" indent="-119063">
              <a:buFont typeface="Arial" pitchFamily="34" charset="0"/>
              <a:buChar char="•"/>
            </a:pPr>
            <a:r>
              <a:rPr lang="en-US" dirty="0" smtClean="0"/>
              <a:t>InvGun2 at 140kV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dirty="0" smtClean="0"/>
              <a:t>InvGun3 Start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dirty="0" smtClean="0"/>
              <a:t>Pump Laser Delivered</a:t>
            </a:r>
            <a:endParaRPr lang="en-US" dirty="0"/>
          </a:p>
        </p:txBody>
      </p:sp>
      <p:cxnSp>
        <p:nvCxnSpPr>
          <p:cNvPr id="49" name="Straight Connector 48"/>
          <p:cNvCxnSpPr>
            <a:stCxn id="25" idx="2"/>
          </p:cNvCxnSpPr>
          <p:nvPr/>
        </p:nvCxnSpPr>
        <p:spPr>
          <a:xfrm rot="5400000">
            <a:off x="2104311" y="2256710"/>
            <a:ext cx="36337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>
            <a:stCxn id="26" idx="2"/>
          </p:cNvCxnSpPr>
          <p:nvPr/>
        </p:nvCxnSpPr>
        <p:spPr>
          <a:xfrm rot="5400000">
            <a:off x="5190410" y="2218611"/>
            <a:ext cx="28718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 rot="5400000">
            <a:off x="2209800" y="1219200"/>
            <a:ext cx="152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5257800" y="4648200"/>
            <a:ext cx="2717411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Ship SLAC/ILC Laser to </a:t>
            </a:r>
            <a:r>
              <a:rPr lang="en-US" dirty="0" err="1" smtClean="0"/>
              <a:t>JLab</a:t>
            </a:r>
            <a:endParaRPr lang="en-US" dirty="0"/>
          </a:p>
        </p:txBody>
      </p:sp>
      <p:cxnSp>
        <p:nvCxnSpPr>
          <p:cNvPr id="81" name="Straight Connector 80"/>
          <p:cNvCxnSpPr/>
          <p:nvPr/>
        </p:nvCxnSpPr>
        <p:spPr>
          <a:xfrm rot="5400000">
            <a:off x="4572000" y="3429000"/>
            <a:ext cx="2438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6400800" y="3124200"/>
            <a:ext cx="1981200" cy="120032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Install ILC Gun and Laser at CEBAF during year-long shutdown</a:t>
            </a:r>
            <a:endParaRPr lang="en-US" dirty="0"/>
          </a:p>
        </p:txBody>
      </p:sp>
      <p:sp>
        <p:nvSpPr>
          <p:cNvPr id="83" name="TextBox 82"/>
          <p:cNvSpPr txBox="1"/>
          <p:nvPr/>
        </p:nvSpPr>
        <p:spPr>
          <a:xfrm>
            <a:off x="7086600" y="2362200"/>
            <a:ext cx="1600200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Beam Test</a:t>
            </a:r>
          </a:p>
          <a:p>
            <a:pPr algn="ctr"/>
            <a:r>
              <a:rPr lang="en-US" dirty="0" smtClean="0"/>
              <a:t>Summer 2012</a:t>
            </a:r>
            <a:endParaRPr lang="en-US" dirty="0"/>
          </a:p>
        </p:txBody>
      </p:sp>
      <p:cxnSp>
        <p:nvCxnSpPr>
          <p:cNvPr id="85" name="Straight Connector 84"/>
          <p:cNvCxnSpPr/>
          <p:nvPr/>
        </p:nvCxnSpPr>
        <p:spPr>
          <a:xfrm rot="5400000">
            <a:off x="6324600" y="2667000"/>
            <a:ext cx="914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 rot="5400000">
            <a:off x="7124700" y="2095500"/>
            <a:ext cx="533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Box 88"/>
          <p:cNvSpPr txBox="1"/>
          <p:nvPr/>
        </p:nvSpPr>
        <p:spPr>
          <a:xfrm>
            <a:off x="5036927" y="6172200"/>
            <a:ext cx="39298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Results of 4_19_2010 mtg. at </a:t>
            </a:r>
            <a:r>
              <a:rPr lang="en-US" sz="1400" dirty="0" err="1" smtClean="0"/>
              <a:t>JLab</a:t>
            </a:r>
            <a:endParaRPr lang="en-US" sz="1400" dirty="0" smtClean="0"/>
          </a:p>
          <a:p>
            <a:pPr algn="ctr"/>
            <a:r>
              <a:rPr lang="en-US" sz="1400" dirty="0" smtClean="0"/>
              <a:t>A. </a:t>
            </a:r>
            <a:r>
              <a:rPr lang="en-US" sz="1400" dirty="0" err="1" smtClean="0"/>
              <a:t>Brachmann</a:t>
            </a:r>
            <a:r>
              <a:rPr lang="en-US" sz="1400" dirty="0" smtClean="0"/>
              <a:t>, J. Sheppard, M. Poelker, M. Harrison</a:t>
            </a:r>
            <a:endParaRPr lang="en-US" sz="1400" dirty="0"/>
          </a:p>
        </p:txBody>
      </p:sp>
      <p:sp>
        <p:nvSpPr>
          <p:cNvPr id="90" name="TextBox 89"/>
          <p:cNvSpPr txBox="1"/>
          <p:nvPr/>
        </p:nvSpPr>
        <p:spPr>
          <a:xfrm>
            <a:off x="7620000" y="457200"/>
            <a:ext cx="1371600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End ILC </a:t>
            </a:r>
          </a:p>
          <a:p>
            <a:pPr algn="ctr"/>
            <a:r>
              <a:rPr lang="en-US" dirty="0" smtClean="0"/>
              <a:t>R&amp;D phase</a:t>
            </a:r>
            <a:endParaRPr lang="en-US" dirty="0"/>
          </a:p>
        </p:txBody>
      </p:sp>
      <p:cxnSp>
        <p:nvCxnSpPr>
          <p:cNvPr id="92" name="Straight Connector 91"/>
          <p:cNvCxnSpPr/>
          <p:nvPr/>
        </p:nvCxnSpPr>
        <p:spPr>
          <a:xfrm rot="5400000">
            <a:off x="8343900" y="1181100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109</Words>
  <Application>Microsoft Office PowerPoint</Application>
  <PresentationFormat>On-screen Show (4:3)</PresentationFormat>
  <Paragraphs>31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Jefferson Science Associates, LLC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poelker</dc:creator>
  <cp:lastModifiedBy>SLAC</cp:lastModifiedBy>
  <cp:revision>2</cp:revision>
  <dcterms:created xsi:type="dcterms:W3CDTF">2010-04-21T13:04:23Z</dcterms:created>
  <dcterms:modified xsi:type="dcterms:W3CDTF">2010-06-18T11:41:50Z</dcterms:modified>
</cp:coreProperties>
</file>