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2" r:id="rId2"/>
    <p:sldId id="270" r:id="rId3"/>
    <p:sldId id="265" r:id="rId4"/>
    <p:sldId id="266" r:id="rId5"/>
    <p:sldId id="269" r:id="rId6"/>
    <p:sldId id="267" r:id="rId7"/>
    <p:sldId id="272" r:id="rId8"/>
    <p:sldId id="261" r:id="rId9"/>
    <p:sldId id="264" r:id="rId10"/>
    <p:sldId id="268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3160" autoAdjust="0"/>
  </p:normalViewPr>
  <p:slideViewPr>
    <p:cSldViewPr snapToGrid="0" snapToObjects="1">
      <p:cViewPr varScale="1">
        <p:scale>
          <a:sx n="87" d="100"/>
          <a:sy n="87" d="100"/>
        </p:scale>
        <p:origin x="-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D1EA1-9C03-FA4D-BDB1-8C14F1D12E29}" type="datetimeFigureOut">
              <a:rPr lang="en-US" smtClean="0"/>
              <a:pPr/>
              <a:t>6/16/10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DCD1-8115-AB4E-80BE-4B1836C4F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9mA meeting on gradient tilts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J. Carwardine</a:t>
            </a:r>
          </a:p>
          <a:p>
            <a:r>
              <a:rPr lang="en-US"/>
              <a:t>15 June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LFD compensation with piezo tuners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‘Residual errors are at the same level as the microphonics’</a:t>
            </a:r>
          </a:p>
          <a:p>
            <a:pPr lvl="1"/>
            <a:r>
              <a:rPr lang="en-US"/>
              <a:t>Can we always correct to this point, or is it that the microphonics are higher than expected?</a:t>
            </a:r>
          </a:p>
          <a:p>
            <a:pPr lvl="1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29114" y="3785442"/>
            <a:ext cx="275768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/>
              <a:t>Quantify microphonics on test stands (FLASH, HTS)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Piezo tuner studies</a:t>
            </a:r>
          </a:p>
          <a:p>
            <a:pPr lvl="1"/>
            <a:r>
              <a:rPr lang="en-US"/>
              <a:t>FLASH (16 cavities)</a:t>
            </a:r>
          </a:p>
          <a:p>
            <a:pPr lvl="1"/>
            <a:r>
              <a:rPr lang="en-US"/>
              <a:t>Fermilab HTS (single cavity)</a:t>
            </a:r>
          </a:p>
          <a:p>
            <a:pPr lvl="1"/>
            <a:r>
              <a:rPr lang="en-US"/>
              <a:t>KEK – ‘S1-global’</a:t>
            </a:r>
          </a:p>
          <a:p>
            <a:pPr lvl="1"/>
            <a:r>
              <a:rPr lang="en-US" i="1"/>
              <a:t>What issues to address?</a:t>
            </a:r>
          </a:p>
          <a:p>
            <a:pPr lvl="1"/>
            <a:endParaRPr lang="en-US"/>
          </a:p>
          <a:p>
            <a:r>
              <a:rPr lang="en-US"/>
              <a:t>HLRF Pk/Qext setup at FLASH</a:t>
            </a:r>
          </a:p>
          <a:p>
            <a:pPr lvl="1"/>
            <a:r>
              <a:rPr lang="en-US"/>
              <a:t>Study scenario</a:t>
            </a:r>
          </a:p>
          <a:p>
            <a:pPr lvl="1"/>
            <a:r>
              <a:rPr lang="en-US"/>
              <a:t>Min beam current for meaningful studies/</a:t>
            </a:r>
          </a:p>
          <a:p>
            <a:pPr lvl="1"/>
            <a:r>
              <a:rPr lang="en-US"/>
              <a:t>What can we do without beam…?</a:t>
            </a:r>
          </a:p>
          <a:p>
            <a:pPr lvl="1"/>
            <a:endParaRPr lang="en-US"/>
          </a:p>
          <a:p>
            <a:r>
              <a:rPr lang="en-US"/>
              <a:t>Microphonics characterization</a:t>
            </a:r>
          </a:p>
          <a:p>
            <a:pPr lvl="1"/>
            <a:r>
              <a:rPr lang="en-US"/>
              <a:t>FLASH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Quick recap</a:t>
            </a:r>
          </a:p>
          <a:p>
            <a:r>
              <a:rPr lang="en-US"/>
              <a:t>Modeling &amp; simulation (Julien Branlard)</a:t>
            </a:r>
          </a:p>
          <a:p>
            <a:r>
              <a:rPr lang="en-US"/>
              <a:t>Revisiting error budgets</a:t>
            </a:r>
          </a:p>
          <a:p>
            <a:r>
              <a:rPr lang="en-US"/>
              <a:t>Studies…</a:t>
            </a:r>
          </a:p>
          <a:p>
            <a:endParaRPr lang="en-US"/>
          </a:p>
          <a:p>
            <a:r>
              <a:rPr lang="en-US"/>
              <a:t>FEL long bunch-train studies schedule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470890"/>
          </a:xfrm>
        </p:spPr>
        <p:txBody>
          <a:bodyPr>
            <a:normAutofit fontScale="85000" lnSpcReduction="20000"/>
          </a:bodyPr>
          <a:lstStyle/>
          <a:p>
            <a:r>
              <a:rPr lang="en-US" sz="2400"/>
              <a:t>Gradient deviations on individual cavities cause emittance growth</a:t>
            </a:r>
          </a:p>
          <a:p>
            <a:r>
              <a:rPr lang="en-US" sz="2400"/>
              <a:t>Minimize gradient deviations for individual cavities over the bunch-train</a:t>
            </a:r>
            <a:endParaRPr lang="en-US" sz="2000"/>
          </a:p>
          <a:p>
            <a:pPr lvl="1"/>
            <a:r>
              <a:rPr lang="en-US" sz="2000"/>
              <a:t>‘Working spec’ from Beam Dynamics Group: 1% max deviation</a:t>
            </a:r>
          </a:p>
          <a:p>
            <a:r>
              <a:rPr lang="en-US" sz="2400"/>
              <a:t>Deviations from vector sum are a consequence of running different gradients on different cavities in the same vector sum</a:t>
            </a:r>
          </a:p>
        </p:txBody>
      </p:sp>
      <p:pic>
        <p:nvPicPr>
          <p:cNvPr id="4" name="Picture 3" descr="acc6_3mA_7mA.jpg"/>
          <p:cNvPicPr>
            <a:picLocks noChangeAspect="1"/>
          </p:cNvPicPr>
          <p:nvPr/>
        </p:nvPicPr>
        <p:blipFill>
          <a:blip r:embed="rId2"/>
          <a:srcRect l="51599" t="3450" r="7938" b="51757"/>
          <a:stretch>
            <a:fillRect/>
          </a:stretch>
        </p:blipFill>
        <p:spPr>
          <a:xfrm>
            <a:off x="1137226" y="3071091"/>
            <a:ext cx="4364634" cy="3452091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4837545" y="3557588"/>
            <a:ext cx="288637" cy="47336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747815" y="3557588"/>
            <a:ext cx="1421245" cy="663864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70200" y="4953000"/>
            <a:ext cx="1155700" cy="10795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865091" y="3298122"/>
            <a:ext cx="25630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Linear slope due to beam-current mis-match with gradient, Pk, Qext</a:t>
            </a:r>
          </a:p>
        </p:txBody>
      </p:sp>
      <p:pic>
        <p:nvPicPr>
          <p:cNvPr id="35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8848" y="4221452"/>
            <a:ext cx="1988633" cy="73154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5865092" y="5245616"/>
            <a:ext cx="2172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Curvature due to LFD (gradient dependent)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32775" name="Rectangle 7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32080"/>
          <a:lstStyle/>
          <a:p>
            <a:r>
              <a:rPr lang="en-US" sz="2800"/>
              <a:t>Cavity gradient tilts: RF distribution schemes</a:t>
            </a:r>
          </a:p>
        </p:txBody>
      </p:sp>
      <p:pic>
        <p:nvPicPr>
          <p:cNvPr id="32777" name="Picture 9"/>
          <p:cNvPicPr>
            <a:picLocks noChangeArrowheads="1"/>
          </p:cNvPicPr>
          <p:nvPr/>
        </p:nvPicPr>
        <p:blipFill>
          <a:blip r:embed="rId3"/>
          <a:srcRect l="5984" t="14519" r="5132"/>
          <a:stretch>
            <a:fillRect/>
          </a:stretch>
        </p:blipFill>
        <p:spPr bwMode="auto">
          <a:xfrm>
            <a:off x="381000" y="1173163"/>
            <a:ext cx="8444490" cy="5400675"/>
          </a:xfrm>
          <a:prstGeom prst="rect">
            <a:avLst/>
          </a:prstGeom>
          <a:noFill/>
          <a:ln w="9525" cap="flat">
            <a:noFill/>
            <a:miter lim="800000"/>
            <a:headEnd/>
            <a:tailEnd/>
          </a:ln>
        </p:spPr>
      </p:pic>
      <p:sp>
        <p:nvSpPr>
          <p:cNvPr id="32778" name="Rectangle 10"/>
          <p:cNvSpPr>
            <a:spLocks/>
          </p:cNvSpPr>
          <p:nvPr/>
        </p:nvSpPr>
        <p:spPr bwMode="auto">
          <a:xfrm>
            <a:off x="1342447" y="1138238"/>
            <a:ext cx="2235200" cy="279400"/>
          </a:xfrm>
          <a:prstGeom prst="rect">
            <a:avLst/>
          </a:prstGeom>
          <a:solidFill>
            <a:srgbClr val="F1F9F9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>
              <a:spcBef>
                <a:spcPts val="275"/>
              </a:spcBef>
            </a:pPr>
            <a:r>
              <a:rPr lang="en-US" sz="1200" b="1">
                <a:solidFill>
                  <a:schemeClr val="tx1"/>
                </a:solidFill>
                <a:ea typeface="Arial" charset="0"/>
                <a:cs typeface="Arial" charset="0"/>
              </a:rPr>
              <a:t>FLASH standard setup</a:t>
            </a:r>
          </a:p>
        </p:txBody>
      </p:sp>
      <p:sp>
        <p:nvSpPr>
          <p:cNvPr id="32779" name="Rectangle 11"/>
          <p:cNvSpPr>
            <a:spLocks/>
          </p:cNvSpPr>
          <p:nvPr/>
        </p:nvSpPr>
        <p:spPr bwMode="auto">
          <a:xfrm>
            <a:off x="5684838" y="1169987"/>
            <a:ext cx="2336800" cy="279400"/>
          </a:xfrm>
          <a:prstGeom prst="rect">
            <a:avLst/>
          </a:prstGeom>
          <a:solidFill>
            <a:srgbClr val="F1F9F9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>
              <a:spcBef>
                <a:spcPts val="275"/>
              </a:spcBef>
            </a:pPr>
            <a:r>
              <a:rPr lang="en-US" sz="1200" b="1">
                <a:solidFill>
                  <a:schemeClr val="tx1"/>
                </a:solidFill>
                <a:ea typeface="Arial" charset="0"/>
                <a:cs typeface="Arial" charset="0"/>
              </a:rPr>
              <a:t>ILC Reference Design</a:t>
            </a:r>
          </a:p>
        </p:txBody>
      </p:sp>
      <p:sp>
        <p:nvSpPr>
          <p:cNvPr id="32787" name="Rectangle 19"/>
          <p:cNvSpPr>
            <a:spLocks/>
          </p:cNvSpPr>
          <p:nvPr/>
        </p:nvSpPr>
        <p:spPr bwMode="auto">
          <a:xfrm>
            <a:off x="5899150" y="5818188"/>
            <a:ext cx="954088" cy="2540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spcBef>
                <a:spcPts val="238"/>
              </a:spcBef>
            </a:pPr>
            <a:r>
              <a:rPr lang="en-US" sz="1100" i="1">
                <a:solidFill>
                  <a:schemeClr val="tx1"/>
                </a:solidFill>
                <a:ea typeface="Arial" charset="0"/>
                <a:cs typeface="Arial" charset="0"/>
              </a:rPr>
              <a:t>S. Michizono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Sources of Errors</a:t>
            </a:r>
            <a:br>
              <a:rPr lang="en-US" dirty="0" smtClean="0"/>
            </a:br>
            <a:r>
              <a:rPr lang="en-US" sz="2667" dirty="0" smtClean="0"/>
              <a:t>No feedback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Lorentz Force Detuning		</a:t>
            </a:r>
            <a:r>
              <a:rPr lang="en-US" dirty="0" smtClean="0">
                <a:solidFill>
                  <a:srgbClr val="FF0000"/>
                </a:solidFill>
              </a:rPr>
              <a:t>(20%, 20deg)</a:t>
            </a:r>
          </a:p>
          <a:p>
            <a:pPr lvl="1"/>
            <a:r>
              <a:rPr lang="en-US" dirty="0" smtClean="0"/>
              <a:t>A function  of gradient and various cavity parameters</a:t>
            </a:r>
          </a:p>
          <a:p>
            <a:r>
              <a:rPr lang="en-US" dirty="0" smtClean="0"/>
              <a:t>Cavity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k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 </a:t>
            </a:r>
            <a:r>
              <a:rPr lang="en-US" dirty="0" smtClean="0"/>
              <a:t>and beam loading		</a:t>
            </a:r>
            <a:r>
              <a:rPr lang="en-US" dirty="0" smtClean="0">
                <a:solidFill>
                  <a:srgbClr val="FF0000"/>
                </a:solidFill>
              </a:rPr>
              <a:t>(2%, 2deg)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Test with simulator</a:t>
            </a:r>
            <a:endParaRPr lang="en-US" dirty="0" smtClean="0"/>
          </a:p>
          <a:p>
            <a:r>
              <a:rPr lang="en-US" dirty="0" err="1" smtClean="0"/>
              <a:t>Microphonics</a:t>
            </a:r>
            <a:r>
              <a:rPr lang="en-US" dirty="0" smtClean="0"/>
              <a:t>  	</a:t>
            </a:r>
            <a:r>
              <a:rPr lang="en-US" dirty="0" smtClean="0">
                <a:solidFill>
                  <a:srgbClr val="FF0000"/>
                </a:solidFill>
              </a:rPr>
              <a:t>(2%, 5 deg)</a:t>
            </a:r>
            <a:endParaRPr lang="en-US" dirty="0" smtClean="0"/>
          </a:p>
          <a:p>
            <a:r>
              <a:rPr lang="en-US" dirty="0" smtClean="0"/>
              <a:t>Static detuning	</a:t>
            </a:r>
            <a:r>
              <a:rPr lang="en-US" dirty="0" smtClean="0">
                <a:solidFill>
                  <a:srgbClr val="FF0000"/>
                </a:solidFill>
              </a:rPr>
              <a:t>(1%, 2deg)</a:t>
            </a:r>
            <a:endParaRPr lang="en-US" dirty="0" smtClean="0"/>
          </a:p>
          <a:p>
            <a:r>
              <a:rPr lang="en-US" dirty="0" smtClean="0"/>
              <a:t>Beam loading variation</a:t>
            </a:r>
          </a:p>
          <a:p>
            <a:r>
              <a:rPr lang="en-US" dirty="0" smtClean="0"/>
              <a:t>Vector sum calibration errors and drifts	</a:t>
            </a:r>
            <a:r>
              <a:rPr lang="en-US" dirty="0" smtClean="0">
                <a:solidFill>
                  <a:srgbClr val="FF0000"/>
                </a:solidFill>
              </a:rPr>
              <a:t>(1%, 1deg)</a:t>
            </a:r>
            <a:endParaRPr lang="en-US" dirty="0" smtClean="0"/>
          </a:p>
          <a:p>
            <a:r>
              <a:rPr lang="en-US" dirty="0" smtClean="0"/>
              <a:t>Receiver linearity</a:t>
            </a:r>
          </a:p>
          <a:p>
            <a:r>
              <a:rPr lang="en-US" dirty="0" smtClean="0"/>
              <a:t>Noise</a:t>
            </a:r>
          </a:p>
          <a:p>
            <a:r>
              <a:rPr lang="en-US" dirty="0" smtClean="0"/>
              <a:t>Residual loop error 	</a:t>
            </a:r>
            <a:r>
              <a:rPr lang="en-US" dirty="0" smtClean="0">
                <a:solidFill>
                  <a:srgbClr val="FF0000"/>
                </a:solidFill>
              </a:rPr>
              <a:t>(.2%, .2deg)</a:t>
            </a:r>
          </a:p>
          <a:p>
            <a:r>
              <a:rPr lang="en-US" dirty="0" smtClean="0"/>
              <a:t>Reference line drifts </a:t>
            </a:r>
            <a:r>
              <a:rPr lang="en-US" dirty="0" smtClean="0">
                <a:solidFill>
                  <a:srgbClr val="FF0000"/>
                </a:solidFill>
              </a:rPr>
              <a:t>(0%, .3deg)</a:t>
            </a:r>
            <a:endParaRPr lang="en-US" dirty="0" smtClean="0"/>
          </a:p>
          <a:p>
            <a:endParaRPr lang="en-US" dirty="0" smtClean="0"/>
          </a:p>
          <a:p>
            <a:endParaRPr lang="en-US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7091394" y="6126163"/>
            <a:ext cx="186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B. Chase (18 May)</a:t>
            </a:r>
          </a:p>
        </p:txBody>
      </p:sp>
      <p:sp>
        <p:nvSpPr>
          <p:cNvPr id="5" name="Right Bracket 4"/>
          <p:cNvSpPr/>
          <p:nvPr/>
        </p:nvSpPr>
        <p:spPr>
          <a:xfrm>
            <a:off x="7377457" y="1575296"/>
            <a:ext cx="311285" cy="2185242"/>
          </a:xfrm>
          <a:prstGeom prst="rightBracket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49940" y="4859620"/>
            <a:ext cx="17405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/>
              <a:t>Initial estimates!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Lorentz Force Detuning		</a:t>
            </a:r>
            <a:r>
              <a:rPr lang="en-US" dirty="0" smtClean="0">
                <a:solidFill>
                  <a:srgbClr val="FF0000"/>
                </a:solidFill>
              </a:rPr>
              <a:t>(.2%, .2deg)</a:t>
            </a:r>
          </a:p>
          <a:p>
            <a:pPr lvl="1"/>
            <a:r>
              <a:rPr lang="en-US" dirty="0" smtClean="0"/>
              <a:t>A function  of gradient and various cavity parameters</a:t>
            </a:r>
          </a:p>
          <a:p>
            <a:r>
              <a:rPr lang="en-US" dirty="0" smtClean="0"/>
              <a:t>Cavity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k</a:t>
            </a:r>
            <a:r>
              <a:rPr lang="en-US" dirty="0" smtClean="0"/>
              <a:t>,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 </a:t>
            </a:r>
            <a:r>
              <a:rPr lang="en-US" dirty="0" smtClean="0"/>
              <a:t>and beam loading		</a:t>
            </a:r>
            <a:r>
              <a:rPr lang="en-US" dirty="0" smtClean="0">
                <a:solidFill>
                  <a:srgbClr val="FF0000"/>
                </a:solidFill>
              </a:rPr>
              <a:t>(.2%, .2deg)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Test with simulator</a:t>
            </a:r>
            <a:endParaRPr lang="en-US" dirty="0" smtClean="0"/>
          </a:p>
          <a:p>
            <a:r>
              <a:rPr lang="en-US" dirty="0" err="1" smtClean="0"/>
              <a:t>Microphonics</a:t>
            </a:r>
            <a:r>
              <a:rPr lang="en-US" dirty="0" smtClean="0"/>
              <a:t>  	</a:t>
            </a:r>
            <a:r>
              <a:rPr lang="en-US" dirty="0" smtClean="0">
                <a:solidFill>
                  <a:srgbClr val="FF0000"/>
                </a:solidFill>
              </a:rPr>
              <a:t>(.2%, .2 deg)</a:t>
            </a:r>
            <a:endParaRPr lang="en-US" dirty="0" smtClean="0"/>
          </a:p>
          <a:p>
            <a:r>
              <a:rPr lang="en-US" dirty="0" smtClean="0"/>
              <a:t>Static detuning	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  <a:endParaRPr lang="en-US" dirty="0" smtClean="0"/>
          </a:p>
          <a:p>
            <a:r>
              <a:rPr lang="en-US" dirty="0" smtClean="0"/>
              <a:t>Beam loading variation	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  <a:endParaRPr lang="en-US" dirty="0" smtClean="0"/>
          </a:p>
          <a:p>
            <a:r>
              <a:rPr lang="en-US" dirty="0" smtClean="0"/>
              <a:t>Vector sum calibration errors and drifts	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  <a:endParaRPr lang="en-US" dirty="0" smtClean="0"/>
          </a:p>
          <a:p>
            <a:r>
              <a:rPr lang="en-US" dirty="0" smtClean="0"/>
              <a:t>Receiver linearity	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  <a:endParaRPr lang="en-US" dirty="0" smtClean="0"/>
          </a:p>
          <a:p>
            <a:r>
              <a:rPr lang="en-US" dirty="0" smtClean="0"/>
              <a:t>Noise				</a:t>
            </a:r>
            <a:r>
              <a:rPr lang="en-US" dirty="0" smtClean="0">
                <a:solidFill>
                  <a:srgbClr val="FF0000"/>
                </a:solidFill>
              </a:rPr>
              <a:t>(.02%, .02deg)</a:t>
            </a:r>
            <a:endParaRPr lang="en-US" dirty="0" smtClean="0"/>
          </a:p>
          <a:p>
            <a:r>
              <a:rPr lang="en-US" dirty="0" smtClean="0"/>
              <a:t>Residual loop error 	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</a:p>
          <a:p>
            <a:r>
              <a:rPr lang="en-US" dirty="0" smtClean="0"/>
              <a:t>Reference line drifts </a:t>
            </a:r>
            <a:r>
              <a:rPr lang="en-US" dirty="0" smtClean="0">
                <a:solidFill>
                  <a:srgbClr val="FF0000"/>
                </a:solidFill>
              </a:rPr>
              <a:t>(.1%, .1deg)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91394" y="6126163"/>
            <a:ext cx="186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B. Chase (18 May)</a:t>
            </a:r>
          </a:p>
        </p:txBody>
      </p:sp>
      <p:sp>
        <p:nvSpPr>
          <p:cNvPr id="5" name="Oval 4"/>
          <p:cNvSpPr/>
          <p:nvPr/>
        </p:nvSpPr>
        <p:spPr>
          <a:xfrm>
            <a:off x="457200" y="1257485"/>
            <a:ext cx="6231845" cy="1056286"/>
          </a:xfrm>
          <a:prstGeom prst="ellipse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36692" y="1185994"/>
            <a:ext cx="215012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/>
              <a:t>Discussion on 1 June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Extras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Categorize into ‘static’ and ‘dynamic’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>
                <a:solidFill>
                  <a:srgbClr val="0000FF"/>
                </a:solidFill>
              </a:rPr>
              <a:t>Repeatable pulse to pulse</a:t>
            </a:r>
          </a:p>
          <a:p>
            <a:pPr lvl="1"/>
            <a:r>
              <a:rPr lang="en-US"/>
              <a:t>Common effects across cavities</a:t>
            </a:r>
          </a:p>
          <a:p>
            <a:pPr lvl="2"/>
            <a:r>
              <a:rPr lang="en-US"/>
              <a:t>Fully or partially detectable on vector sum</a:t>
            </a:r>
          </a:p>
          <a:p>
            <a:pPr lvl="2"/>
            <a:r>
              <a:rPr lang="en-US"/>
              <a:t>LLRF system with feed-forward compensation</a:t>
            </a:r>
          </a:p>
          <a:p>
            <a:pPr lvl="1"/>
            <a:r>
              <a:rPr lang="en-US"/>
              <a:t>Individual cavity effects</a:t>
            </a:r>
          </a:p>
          <a:p>
            <a:pPr lvl="2"/>
            <a:r>
              <a:rPr lang="en-US"/>
              <a:t>Not detectable on vector sum</a:t>
            </a:r>
          </a:p>
          <a:p>
            <a:pPr lvl="2"/>
            <a:r>
              <a:rPr lang="en-US"/>
              <a:t>Fast orbit kickers with feed-forward compensation</a:t>
            </a:r>
          </a:p>
          <a:p>
            <a:pPr lvl="2"/>
            <a:endParaRPr lang="en-US"/>
          </a:p>
          <a:p>
            <a:r>
              <a:rPr lang="en-US">
                <a:solidFill>
                  <a:srgbClr val="0000FF"/>
                </a:solidFill>
              </a:rPr>
              <a:t>Random pulse-to-pulse</a:t>
            </a:r>
          </a:p>
          <a:p>
            <a:pPr lvl="1"/>
            <a:r>
              <a:rPr lang="en-US"/>
              <a:t>Common-mode – detectable on vector sum</a:t>
            </a:r>
          </a:p>
          <a:p>
            <a:pPr lvl="2"/>
            <a:r>
              <a:rPr lang="en-US"/>
              <a:t>LLRF system with feedback regulation</a:t>
            </a:r>
          </a:p>
          <a:p>
            <a:pPr lvl="1"/>
            <a:r>
              <a:rPr lang="en-US"/>
              <a:t>All cavities different – not detectable on vector sum</a:t>
            </a:r>
          </a:p>
          <a:p>
            <a:pPr lvl="2"/>
            <a:r>
              <a:rPr lang="en-US"/>
              <a:t>Fast orbit kickers with feedback regulation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Issues for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/>
              <a:t>Optimum tuning / setup for ‘zero’ tilt at nominal beam current</a:t>
            </a:r>
          </a:p>
          <a:p>
            <a:pPr lvl="1"/>
            <a:r>
              <a:rPr lang="en-US"/>
              <a:t>Cavity Pk / Qext</a:t>
            </a:r>
          </a:p>
          <a:p>
            <a:pPr lvl="1"/>
            <a:r>
              <a:rPr lang="en-US"/>
              <a:t>Cavity tuning</a:t>
            </a:r>
          </a:p>
          <a:p>
            <a:endParaRPr lang="en-US"/>
          </a:p>
          <a:p>
            <a:r>
              <a:rPr lang="en-US"/>
              <a:t>LFD feed-forward compensation using piezo tuners</a:t>
            </a:r>
          </a:p>
          <a:p>
            <a:pPr>
              <a:buNone/>
            </a:pPr>
            <a:endParaRPr lang="en-US"/>
          </a:p>
          <a:p>
            <a:r>
              <a:rPr lang="en-US"/>
              <a:t>Dynamic effects</a:t>
            </a:r>
          </a:p>
          <a:p>
            <a:pPr lvl="1"/>
            <a:r>
              <a:rPr lang="en-US"/>
              <a:t>Beam current variations from nominal</a:t>
            </a:r>
          </a:p>
          <a:p>
            <a:pPr lvl="1"/>
            <a:r>
              <a:rPr lang="en-US"/>
              <a:t>Microphonics (unique by cavity, common to all cavities in a cryomodule)</a:t>
            </a:r>
          </a:p>
          <a:p>
            <a:pPr lvl="1"/>
            <a:endParaRPr lang="en-US"/>
          </a:p>
          <a:p>
            <a:r>
              <a:rPr lang="en-US"/>
              <a:t>How well can we measure…?</a:t>
            </a:r>
          </a:p>
          <a:p>
            <a:pPr lvl="1"/>
            <a:r>
              <a:rPr lang="en-US"/>
              <a:t>Measurement errors (calibration, noise)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3990" y="1949808"/>
            <a:ext cx="195625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/>
              <a:t>How well can we set up Pk / Qext?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06366" y="5272178"/>
            <a:ext cx="285644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i="1"/>
              <a:t>Sensitivites to various effects &amp; errors… </a:t>
            </a:r>
            <a:r>
              <a:rPr lang="en-US" b="1" i="1"/>
              <a:t>Model first, then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2449</TotalTime>
  <Words>656</Words>
  <Application>Microsoft Macintosh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9mA meeting on gradient tilts</vt:lpstr>
      <vt:lpstr>Agenda</vt:lpstr>
      <vt:lpstr>Issue</vt:lpstr>
      <vt:lpstr>Cavity gradient tilts: RF distribution schemes</vt:lpstr>
      <vt:lpstr>Sources of Errors No feedback</vt:lpstr>
      <vt:lpstr>Error Budget</vt:lpstr>
      <vt:lpstr>Extras</vt:lpstr>
      <vt:lpstr>Categorize into ‘static’ and ‘dynamic’</vt:lpstr>
      <vt:lpstr>Issues for study</vt:lpstr>
      <vt:lpstr>LFD compensation with piezo tuners</vt:lpstr>
      <vt:lpstr>Studies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Cavity Gradient Regulation Error Budget for Longitudinal and Transverse Requirements </dc:title>
  <dc:creator>Brian Chase</dc:creator>
  <cp:lastModifiedBy>John Carwardine</cp:lastModifiedBy>
  <cp:revision>21</cp:revision>
  <dcterms:created xsi:type="dcterms:W3CDTF">2010-06-16T14:42:40Z</dcterms:created>
  <dcterms:modified xsi:type="dcterms:W3CDTF">2010-06-16T14:43:53Z</dcterms:modified>
</cp:coreProperties>
</file>