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5" r:id="rId2"/>
    <p:sldId id="271" r:id="rId3"/>
    <p:sldId id="281" r:id="rId4"/>
    <p:sldId id="282" r:id="rId5"/>
    <p:sldId id="283" r:id="rId6"/>
    <p:sldId id="292" r:id="rId7"/>
    <p:sldId id="284" r:id="rId8"/>
    <p:sldId id="274" r:id="rId9"/>
    <p:sldId id="286" r:id="rId10"/>
    <p:sldId id="275" r:id="rId11"/>
    <p:sldId id="285" r:id="rId12"/>
    <p:sldId id="298" r:id="rId13"/>
    <p:sldId id="277" r:id="rId14"/>
    <p:sldId id="287" r:id="rId15"/>
    <p:sldId id="278" r:id="rId16"/>
    <p:sldId id="288" r:id="rId17"/>
    <p:sldId id="295" r:id="rId18"/>
    <p:sldId id="289" r:id="rId19"/>
    <p:sldId id="293" r:id="rId20"/>
    <p:sldId id="297" r:id="rId21"/>
    <p:sldId id="279" r:id="rId22"/>
    <p:sldId id="290" r:id="rId23"/>
    <p:sldId id="280" r:id="rId24"/>
    <p:sldId id="296" r:id="rId25"/>
    <p:sldId id="294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24185" autoAdjust="0"/>
    <p:restoredTop sz="91721" autoAdjust="0"/>
  </p:normalViewPr>
  <p:slideViewPr>
    <p:cSldViewPr>
      <p:cViewPr varScale="1">
        <p:scale>
          <a:sx n="117" d="100"/>
          <a:sy n="117" d="100"/>
        </p:scale>
        <p:origin x="-22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C96F3E3-5DE9-8A46-98CD-AF707B9A4F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5F9D272-948B-D34F-BECE-E8A44AA309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9D272-948B-D34F-BECE-E8A44AA309D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6294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FBFA5DE8-07AD-A746-B381-92DD54DBB2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5629137D-CF47-7244-B690-B53F4E2232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FD9B2A9E-6BE1-4244-B15A-7A15477BCD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255AE79F-9FF2-D340-91AA-ABC32039C9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152400"/>
            <a:ext cx="4648200" cy="3048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080F0AE1-ACF1-024B-BBC0-742DB4A202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EB6C4AFE-E03F-8446-9DAE-C293D2F7F6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07C809DD-B8F5-AE42-A3DF-95DFFD23A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43BD16CC-B77B-2044-8960-0A3B56DA5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B26F4DA7-C6FF-614D-8399-CFFE14D46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203CE281-0C3E-AF4E-AA19-3E87069AE1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Emlyn Corrin, EUDET Annual Meeting, Hamburg, 29 Sept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/>
              <a:t>Page </a:t>
            </a:r>
            <a:fld id="{DA9C5652-B6BA-D449-9067-B5347118DB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df"/><Relationship Id="rId16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016875" y="6657975"/>
            <a:ext cx="1127125" cy="200025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4997450" cy="525463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465138" cy="754063"/>
          </a:xfrm>
          <a:prstGeom prst="rect">
            <a:avLst/>
          </a:prstGeom>
          <a:solidFill>
            <a:srgbClr val="007E64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5" name="Picture 11" descr="sciencesOnly_rvb_600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149225"/>
            <a:ext cx="2574925" cy="30797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152400"/>
            <a:ext cx="464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Emlyn Corrin, EUDET Annual Meeting, Hamburg, 29 Sept 2010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16875" y="6608763"/>
            <a:ext cx="11271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Page </a:t>
            </a:r>
            <a:fld id="{0642EBA2-CEAB-4B4C-88BA-D3144F19410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7" name="Picture 13" descr="logo_eudet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5715000"/>
            <a:ext cx="1030288" cy="1143000"/>
          </a:xfrm>
          <a:prstGeom prst="rect">
            <a:avLst/>
          </a:prstGeom>
          <a:noFill/>
        </p:spPr>
      </p:pic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3962400" y="6686550"/>
            <a:ext cx="412591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20016" tIns="10008" rIns="20016" bIns="10008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fr-CH" sz="1000" b="1">
                <a:solidFill>
                  <a:srgbClr val="007E64"/>
                </a:solidFill>
              </a:rPr>
              <a:t>DEPARTEMENT DE PHYSIQUE NUCLEAIRE ET CORPUSCULAIRE</a:t>
            </a:r>
            <a:endParaRPr lang="fr-FR" sz="1000" b="1">
              <a:solidFill>
                <a:srgbClr val="007E64"/>
              </a:solidFill>
            </a:endParaRPr>
          </a:p>
        </p:txBody>
      </p:sp>
      <p:pic>
        <p:nvPicPr>
          <p:cNvPr id="14" name="Picture 13" descr="Logo-Unige (black)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15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16"/>
              <a:stretch>
                <a:fillRect/>
              </a:stretch>
            </p:blipFill>
          </mc:Fallback>
        </mc:AlternateContent>
        <p:spPr>
          <a:xfrm>
            <a:off x="7696200" y="76200"/>
            <a:ext cx="1365250" cy="39716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2514600"/>
          </a:xfrm>
        </p:spPr>
        <p:txBody>
          <a:bodyPr/>
          <a:lstStyle/>
          <a:p>
            <a:r>
              <a:rPr lang="en-GB" sz="3600" dirty="0" smtClean="0"/>
              <a:t>JRA1 Data Acquisition</a:t>
            </a:r>
            <a:br>
              <a:rPr lang="en-GB" sz="3600" dirty="0" smtClean="0"/>
            </a:br>
            <a:r>
              <a:rPr lang="en-GB" sz="3600" dirty="0" smtClean="0"/>
              <a:t>Past – Present - Future</a:t>
            </a:r>
            <a:br>
              <a:rPr lang="en-GB" sz="3600" dirty="0" smtClean="0"/>
            </a:br>
            <a:r>
              <a:rPr lang="en-GB" sz="2400" dirty="0" smtClean="0"/>
              <a:t>Daniel Haas</a:t>
            </a:r>
            <a:br>
              <a:rPr lang="en-GB" sz="2400" dirty="0" smtClean="0"/>
            </a:br>
            <a:r>
              <a:rPr lang="en-GB" sz="2400" dirty="0" smtClean="0"/>
              <a:t>Hamburg, Sep 2010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9700" y="3124200"/>
            <a:ext cx="6324600" cy="3505200"/>
          </a:xfrm>
        </p:spPr>
        <p:txBody>
          <a:bodyPr/>
          <a:lstStyle/>
          <a:p>
            <a:r>
              <a:rPr lang="en-GB" sz="2400" dirty="0" smtClean="0"/>
              <a:t>The initial concept</a:t>
            </a:r>
          </a:p>
          <a:p>
            <a:r>
              <a:rPr lang="en-GB" sz="2400" dirty="0" smtClean="0"/>
              <a:t>Main Ingredients:</a:t>
            </a:r>
          </a:p>
          <a:p>
            <a:pPr lvl="1"/>
            <a:r>
              <a:rPr lang="en-GB" sz="2000" dirty="0" smtClean="0"/>
              <a:t>EUDRB + TLU (Hardware)</a:t>
            </a:r>
          </a:p>
          <a:p>
            <a:pPr lvl="1"/>
            <a:r>
              <a:rPr lang="en-GB" sz="2000" dirty="0" smtClean="0"/>
              <a:t>EUDAQ (Acquisition Software)</a:t>
            </a:r>
          </a:p>
          <a:p>
            <a:pPr lvl="1"/>
            <a:r>
              <a:rPr lang="en-GB" sz="2000" dirty="0" err="1" smtClean="0"/>
              <a:t>EUTelescope</a:t>
            </a:r>
            <a:r>
              <a:rPr lang="en-GB" sz="2000" dirty="0" smtClean="0"/>
              <a:t> (Analysis Framework) -&gt; Ingrid</a:t>
            </a:r>
            <a:endParaRPr lang="en-GB" sz="2000" dirty="0" smtClean="0"/>
          </a:p>
          <a:p>
            <a:r>
              <a:rPr lang="en-GB" sz="2400" dirty="0" smtClean="0"/>
              <a:t>Past &amp; Present</a:t>
            </a:r>
          </a:p>
          <a:p>
            <a:r>
              <a:rPr lang="en-GB" sz="2400" dirty="0" smtClean="0"/>
              <a:t>Some numbers</a:t>
            </a:r>
            <a:endParaRPr lang="en-GB" sz="2400" dirty="0" smtClean="0"/>
          </a:p>
          <a:p>
            <a:r>
              <a:rPr lang="en-GB" sz="2400" dirty="0" smtClean="0"/>
              <a:t>Outlook to AIDA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152400"/>
            <a:ext cx="4648200" cy="304800"/>
          </a:xfrm>
        </p:spPr>
        <p:txBody>
          <a:bodyPr/>
          <a:lstStyle/>
          <a:p>
            <a:r>
              <a:rPr lang="en-US" dirty="0" smtClean="0"/>
              <a:t>Daniel Haas,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AQArch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108337" y="1066800"/>
            <a:ext cx="9434908" cy="5562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Main Ingredients – Acquisition SW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Main Ingredients – DUT Integration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4868863" y="1752600"/>
            <a:ext cx="3970337" cy="4343400"/>
            <a:chOff x="3067" y="864"/>
            <a:chExt cx="2501" cy="2736"/>
          </a:xfrm>
        </p:grpSpPr>
        <p:sp>
          <p:nvSpPr>
            <p:cNvPr id="7" name="AutoShape 10"/>
            <p:cNvSpPr>
              <a:spLocks noChangeAspect="1" noChangeArrowheads="1"/>
            </p:cNvSpPr>
            <p:nvPr/>
          </p:nvSpPr>
          <p:spPr bwMode="auto">
            <a:xfrm>
              <a:off x="3598" y="2702"/>
              <a:ext cx="817" cy="898"/>
            </a:xfrm>
            <a:prstGeom prst="cube">
              <a:avLst>
                <a:gd name="adj" fmla="val 7088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</p:txBody>
        </p:sp>
        <p:sp>
          <p:nvSpPr>
            <p:cNvPr id="8" name="AutoShape 11"/>
            <p:cNvSpPr>
              <a:spLocks noChangeAspect="1" noChangeArrowheads="1"/>
            </p:cNvSpPr>
            <p:nvPr/>
          </p:nvSpPr>
          <p:spPr bwMode="auto">
            <a:xfrm>
              <a:off x="3755" y="905"/>
              <a:ext cx="293" cy="393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2"/>
            <p:cNvSpPr>
              <a:spLocks noChangeAspect="1" noChangeArrowheads="1"/>
            </p:cNvSpPr>
            <p:nvPr/>
          </p:nvSpPr>
          <p:spPr bwMode="auto">
            <a:xfrm>
              <a:off x="3633" y="986"/>
              <a:ext cx="292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3"/>
            <p:cNvSpPr>
              <a:spLocks noChangeAspect="1" noChangeArrowheads="1"/>
            </p:cNvSpPr>
            <p:nvPr/>
          </p:nvSpPr>
          <p:spPr bwMode="auto">
            <a:xfrm>
              <a:off x="3517" y="1067"/>
              <a:ext cx="293" cy="394"/>
            </a:xfrm>
            <a:prstGeom prst="cube">
              <a:avLst>
                <a:gd name="adj" fmla="val 8815"/>
              </a:avLst>
            </a:prstGeom>
            <a:solidFill>
              <a:srgbClr val="FF9933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4"/>
            <p:cNvSpPr>
              <a:spLocks noChangeAspect="1" noChangeArrowheads="1"/>
            </p:cNvSpPr>
            <p:nvPr/>
          </p:nvSpPr>
          <p:spPr bwMode="auto">
            <a:xfrm>
              <a:off x="3803" y="3355"/>
              <a:ext cx="449" cy="205"/>
            </a:xfrm>
            <a:prstGeom prst="can">
              <a:avLst>
                <a:gd name="adj" fmla="val 25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file</a:t>
              </a:r>
            </a:p>
          </p:txBody>
        </p:sp>
        <p:sp>
          <p:nvSpPr>
            <p:cNvPr id="12" name="AutoShape 15"/>
            <p:cNvSpPr>
              <a:spLocks noChangeAspect="1" noChangeArrowheads="1"/>
            </p:cNvSpPr>
            <p:nvPr/>
          </p:nvSpPr>
          <p:spPr bwMode="auto">
            <a:xfrm>
              <a:off x="3387" y="1149"/>
              <a:ext cx="292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6"/>
            <p:cNvSpPr txBox="1">
              <a:spLocks noChangeAspect="1" noChangeArrowheads="1"/>
            </p:cNvSpPr>
            <p:nvPr/>
          </p:nvSpPr>
          <p:spPr bwMode="auto">
            <a:xfrm>
              <a:off x="4163" y="1191"/>
              <a:ext cx="613" cy="19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</a:rPr>
                <a:t>telescope</a:t>
              </a:r>
            </a:p>
          </p:txBody>
        </p:sp>
        <p:sp>
          <p:nvSpPr>
            <p:cNvPr id="14" name="AutoShape 17"/>
            <p:cNvSpPr>
              <a:spLocks noChangeAspect="1" noChangeArrowheads="1"/>
            </p:cNvSpPr>
            <p:nvPr/>
          </p:nvSpPr>
          <p:spPr bwMode="auto">
            <a:xfrm>
              <a:off x="3264" y="1231"/>
              <a:ext cx="293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8"/>
            <p:cNvSpPr txBox="1">
              <a:spLocks noChangeAspect="1" noChangeArrowheads="1"/>
            </p:cNvSpPr>
            <p:nvPr/>
          </p:nvSpPr>
          <p:spPr bwMode="auto">
            <a:xfrm>
              <a:off x="3067" y="864"/>
              <a:ext cx="387" cy="192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</a:rPr>
                <a:t>DUT</a:t>
              </a:r>
            </a:p>
          </p:txBody>
        </p:sp>
        <p:sp>
          <p:nvSpPr>
            <p:cNvPr id="16" name="AutoShape 19"/>
            <p:cNvSpPr>
              <a:spLocks noChangeAspect="1" noChangeArrowheads="1"/>
            </p:cNvSpPr>
            <p:nvPr/>
          </p:nvSpPr>
          <p:spPr bwMode="auto">
            <a:xfrm>
              <a:off x="3598" y="1967"/>
              <a:ext cx="409" cy="367"/>
            </a:xfrm>
            <a:prstGeom prst="cube">
              <a:avLst>
                <a:gd name="adj" fmla="val 7088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GB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</a:rPr>
                <a:t>DAQ</a:t>
              </a:r>
            </a:p>
          </p:txBody>
        </p:sp>
        <p:cxnSp>
          <p:nvCxnSpPr>
            <p:cNvPr id="17" name="AutoShape 20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3387" y="1700"/>
              <a:ext cx="360" cy="214"/>
            </a:xfrm>
            <a:prstGeom prst="curvedConnector3">
              <a:avLst>
                <a:gd name="adj1" fmla="val 49875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8" name="AutoShape 21"/>
            <p:cNvCxnSpPr>
              <a:cxnSpLocks noChangeAspect="1" noChangeShapeType="1"/>
            </p:cNvCxnSpPr>
            <p:nvPr/>
          </p:nvCxnSpPr>
          <p:spPr bwMode="auto">
            <a:xfrm rot="5400000" flipH="1">
              <a:off x="3449" y="1704"/>
              <a:ext cx="443" cy="123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9" name="AutoShape 22"/>
            <p:cNvCxnSpPr>
              <a:cxnSpLocks noChangeAspect="1" noChangeShapeType="1"/>
            </p:cNvCxnSpPr>
            <p:nvPr/>
          </p:nvCxnSpPr>
          <p:spPr bwMode="auto">
            <a:xfrm rot="5400000" flipH="1">
              <a:off x="3576" y="1671"/>
              <a:ext cx="607" cy="22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0" name="AutoShape 23"/>
            <p:cNvCxnSpPr>
              <a:cxnSpLocks noChangeAspect="1" noChangeShapeType="1"/>
            </p:cNvCxnSpPr>
            <p:nvPr/>
          </p:nvCxnSpPr>
          <p:spPr bwMode="auto">
            <a:xfrm rot="16200000">
              <a:off x="3622" y="1612"/>
              <a:ext cx="685" cy="4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1" name="AutoShape 24"/>
            <p:cNvCxnSpPr>
              <a:cxnSpLocks noChangeAspect="1" noChangeShapeType="1"/>
              <a:stCxn id="26" idx="1"/>
            </p:cNvCxnSpPr>
            <p:nvPr/>
          </p:nvCxnSpPr>
          <p:spPr bwMode="auto">
            <a:xfrm rot="5400000" flipH="1">
              <a:off x="3787" y="1419"/>
              <a:ext cx="529" cy="620"/>
            </a:xfrm>
            <a:prstGeom prst="curvedConnector3">
              <a:avLst>
                <a:gd name="adj1" fmla="val 5238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2" name="AutoShape 25"/>
            <p:cNvSpPr>
              <a:spLocks noChangeAspect="1" noChangeArrowheads="1"/>
            </p:cNvSpPr>
            <p:nvPr/>
          </p:nvSpPr>
          <p:spPr bwMode="auto">
            <a:xfrm>
              <a:off x="3803" y="2334"/>
              <a:ext cx="81" cy="408"/>
            </a:xfrm>
            <a:prstGeom prst="upDownArrow">
              <a:avLst>
                <a:gd name="adj1" fmla="val 50000"/>
                <a:gd name="adj2" fmla="val 1007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6"/>
            <p:cNvSpPr>
              <a:spLocks noChangeAspect="1" noChangeArrowheads="1"/>
            </p:cNvSpPr>
            <p:nvPr/>
          </p:nvSpPr>
          <p:spPr bwMode="auto">
            <a:xfrm>
              <a:off x="3680" y="3069"/>
              <a:ext cx="449" cy="24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tel. ctrl</a:t>
              </a:r>
            </a:p>
          </p:txBody>
        </p:sp>
        <p:cxnSp>
          <p:nvCxnSpPr>
            <p:cNvPr id="24" name="AutoShape 27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3720" y="3356"/>
              <a:ext cx="143" cy="6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25" name="Rectangle 28"/>
            <p:cNvSpPr>
              <a:spLocks noChangeAspect="1" noChangeArrowheads="1"/>
            </p:cNvSpPr>
            <p:nvPr/>
          </p:nvSpPr>
          <p:spPr bwMode="auto">
            <a:xfrm>
              <a:off x="3680" y="2783"/>
              <a:ext cx="367" cy="123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intfc</a:t>
              </a:r>
            </a:p>
          </p:txBody>
        </p:sp>
        <p:sp>
          <p:nvSpPr>
            <p:cNvPr id="26" name="AutoShape 29"/>
            <p:cNvSpPr>
              <a:spLocks noChangeAspect="1" noChangeArrowheads="1"/>
            </p:cNvSpPr>
            <p:nvPr/>
          </p:nvSpPr>
          <p:spPr bwMode="auto">
            <a:xfrm>
              <a:off x="4170" y="1967"/>
              <a:ext cx="409" cy="367"/>
            </a:xfrm>
            <a:prstGeom prst="cube">
              <a:avLst>
                <a:gd name="adj" fmla="val 7088"/>
              </a:avLst>
            </a:prstGeom>
            <a:solidFill>
              <a:srgbClr val="FF9933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GB" sz="18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</a:rPr>
                <a:t>DAQ</a:t>
              </a:r>
            </a:p>
          </p:txBody>
        </p:sp>
        <p:cxnSp>
          <p:nvCxnSpPr>
            <p:cNvPr id="27" name="AutoShape 30"/>
            <p:cNvCxnSpPr>
              <a:cxnSpLocks noChangeAspect="1" noChangeShapeType="1"/>
            </p:cNvCxnSpPr>
            <p:nvPr/>
          </p:nvCxnSpPr>
          <p:spPr bwMode="auto">
            <a:xfrm flipV="1">
              <a:off x="3843" y="2906"/>
              <a:ext cx="0" cy="13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8" name="AutoShape 31"/>
            <p:cNvCxnSpPr>
              <a:cxnSpLocks noChangeAspect="1" noChangeShapeType="1"/>
            </p:cNvCxnSpPr>
            <p:nvPr/>
          </p:nvCxnSpPr>
          <p:spPr bwMode="auto">
            <a:xfrm rot="10800000" flipV="1">
              <a:off x="3981" y="1754"/>
              <a:ext cx="1250" cy="409"/>
            </a:xfrm>
            <a:prstGeom prst="curvedConnector3">
              <a:avLst>
                <a:gd name="adj1" fmla="val 42185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9" name="AutoShape 32"/>
            <p:cNvCxnSpPr>
              <a:cxnSpLocks noChangeAspect="1" noChangeShapeType="1"/>
            </p:cNvCxnSpPr>
            <p:nvPr/>
          </p:nvCxnSpPr>
          <p:spPr bwMode="auto">
            <a:xfrm rot="10800000" flipV="1">
              <a:off x="4550" y="1849"/>
              <a:ext cx="673" cy="310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0" name="AutoShape 33"/>
            <p:cNvSpPr>
              <a:spLocks noChangeAspect="1" noChangeArrowheads="1"/>
            </p:cNvSpPr>
            <p:nvPr/>
          </p:nvSpPr>
          <p:spPr bwMode="auto">
            <a:xfrm>
              <a:off x="4701" y="2702"/>
              <a:ext cx="776" cy="898"/>
            </a:xfrm>
            <a:prstGeom prst="cube">
              <a:avLst>
                <a:gd name="adj" fmla="val 7088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</p:txBody>
        </p:sp>
        <p:sp>
          <p:nvSpPr>
            <p:cNvPr id="31" name="Rectangle 34"/>
            <p:cNvSpPr>
              <a:spLocks noChangeAspect="1" noChangeArrowheads="1"/>
            </p:cNvSpPr>
            <p:nvPr/>
          </p:nvSpPr>
          <p:spPr bwMode="auto">
            <a:xfrm>
              <a:off x="4783" y="3069"/>
              <a:ext cx="490" cy="246"/>
            </a:xfrm>
            <a:prstGeom prst="rect">
              <a:avLst/>
            </a:prstGeom>
            <a:solidFill>
              <a:srgbClr val="FF9933"/>
            </a:solidFill>
            <a:ln w="12700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DUT ctrl</a:t>
              </a:r>
            </a:p>
          </p:txBody>
        </p:sp>
        <p:sp>
          <p:nvSpPr>
            <p:cNvPr id="32" name="Rectangle 35"/>
            <p:cNvSpPr>
              <a:spLocks noChangeAspect="1" noChangeArrowheads="1"/>
            </p:cNvSpPr>
            <p:nvPr/>
          </p:nvSpPr>
          <p:spPr bwMode="auto">
            <a:xfrm>
              <a:off x="4783" y="2783"/>
              <a:ext cx="367" cy="123"/>
            </a:xfrm>
            <a:prstGeom prst="rect">
              <a:avLst/>
            </a:prstGeom>
            <a:solidFill>
              <a:srgbClr val="FF9933"/>
            </a:solidFill>
            <a:ln w="12700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intfc</a:t>
              </a:r>
            </a:p>
          </p:txBody>
        </p:sp>
        <p:cxnSp>
          <p:nvCxnSpPr>
            <p:cNvPr id="33" name="AutoShape 36"/>
            <p:cNvCxnSpPr>
              <a:cxnSpLocks noChangeAspect="1" noChangeShapeType="1"/>
            </p:cNvCxnSpPr>
            <p:nvPr/>
          </p:nvCxnSpPr>
          <p:spPr bwMode="auto">
            <a:xfrm flipV="1">
              <a:off x="4946" y="2906"/>
              <a:ext cx="0" cy="13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" name="AutoShape 37"/>
            <p:cNvCxnSpPr>
              <a:cxnSpLocks noChangeAspect="1" noChangeShapeType="1"/>
              <a:stCxn id="26" idx="3"/>
              <a:endCxn id="32" idx="0"/>
            </p:cNvCxnSpPr>
            <p:nvPr/>
          </p:nvCxnSpPr>
          <p:spPr bwMode="auto">
            <a:xfrm rot="16200000" flipH="1">
              <a:off x="4440" y="2256"/>
              <a:ext cx="449" cy="605"/>
            </a:xfrm>
            <a:prstGeom prst="curvedConnector3">
              <a:avLst>
                <a:gd name="adj1" fmla="val 49898"/>
              </a:avLst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5" name="Text Box 38"/>
            <p:cNvSpPr txBox="1">
              <a:spLocks noChangeAspect="1" noChangeArrowheads="1"/>
            </p:cNvSpPr>
            <p:nvPr/>
          </p:nvSpPr>
          <p:spPr bwMode="auto">
            <a:xfrm>
              <a:off x="4089" y="2783"/>
              <a:ext cx="29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300" b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PC</a:t>
              </a:r>
            </a:p>
          </p:txBody>
        </p:sp>
        <p:sp>
          <p:nvSpPr>
            <p:cNvPr id="36" name="Text Box 39"/>
            <p:cNvSpPr txBox="1">
              <a:spLocks noChangeAspect="1" noChangeArrowheads="1"/>
            </p:cNvSpPr>
            <p:nvPr/>
          </p:nvSpPr>
          <p:spPr bwMode="auto">
            <a:xfrm>
              <a:off x="5161" y="2778"/>
              <a:ext cx="31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300" b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PC</a:t>
              </a:r>
            </a:p>
          </p:txBody>
        </p:sp>
        <p:cxnSp>
          <p:nvCxnSpPr>
            <p:cNvPr id="37" name="AutoShape 40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4817" y="3339"/>
              <a:ext cx="143" cy="6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8" name="AutoShape 41"/>
            <p:cNvSpPr>
              <a:spLocks noChangeAspect="1" noChangeArrowheads="1"/>
            </p:cNvSpPr>
            <p:nvPr/>
          </p:nvSpPr>
          <p:spPr bwMode="auto">
            <a:xfrm>
              <a:off x="4928" y="3340"/>
              <a:ext cx="449" cy="205"/>
            </a:xfrm>
            <a:prstGeom prst="can">
              <a:avLst>
                <a:gd name="adj" fmla="val 25000"/>
              </a:avLst>
            </a:prstGeom>
            <a:solidFill>
              <a:srgbClr val="FF9933"/>
            </a:solidFill>
            <a:ln w="12700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file</a:t>
              </a:r>
            </a:p>
          </p:txBody>
        </p:sp>
        <p:sp>
          <p:nvSpPr>
            <p:cNvPr id="39" name="Rectangle 42"/>
            <p:cNvSpPr>
              <a:spLocks noChangeArrowheads="1"/>
            </p:cNvSpPr>
            <p:nvPr/>
          </p:nvSpPr>
          <p:spPr bwMode="auto">
            <a:xfrm>
              <a:off x="5074" y="1616"/>
              <a:ext cx="494" cy="453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82927" tIns="41464" rIns="82927" bIns="41464" anchor="ctr">
              <a:prstTxWarp prst="textNoShape">
                <a:avLst/>
              </a:prstTxWarp>
              <a:flatTx/>
            </a:bodyPr>
            <a:lstStyle/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Trigger </a:t>
              </a:r>
            </a:p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Logic</a:t>
              </a:r>
            </a:p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Unit</a:t>
              </a:r>
            </a:p>
          </p:txBody>
        </p:sp>
        <p:cxnSp>
          <p:nvCxnSpPr>
            <p:cNvPr id="40" name="AutoShape 43"/>
            <p:cNvCxnSpPr>
              <a:cxnSpLocks noChangeShapeType="1"/>
            </p:cNvCxnSpPr>
            <p:nvPr/>
          </p:nvCxnSpPr>
          <p:spPr bwMode="auto">
            <a:xfrm rot="5400000">
              <a:off x="3915" y="2373"/>
              <a:ext cx="426" cy="384"/>
            </a:xfrm>
            <a:prstGeom prst="curvedConnector3">
              <a:avLst>
                <a:gd name="adj1" fmla="val 43194"/>
              </a:avLst>
            </a:prstGeom>
            <a:noFill/>
            <a:ln w="22225" cap="rnd">
              <a:solidFill>
                <a:srgbClr val="80000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4166" y="243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or</a:t>
              </a:r>
            </a:p>
          </p:txBody>
        </p:sp>
      </p:grpSp>
      <p:sp>
        <p:nvSpPr>
          <p:cNvPr id="43" name="Rectangle 4"/>
          <p:cNvSpPr txBox="1">
            <a:spLocks noChangeArrowheads="1"/>
          </p:cNvSpPr>
          <p:nvPr/>
        </p:nvSpPr>
        <p:spPr bwMode="auto">
          <a:xfrm>
            <a:off x="685800" y="1524000"/>
            <a:ext cx="4343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to integrate the DUT hardware with the EUDET beam telescope?</a:t>
            </a:r>
          </a:p>
          <a:p>
            <a:pPr marL="819150" marR="0" lvl="1" indent="-28575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different groups with different detector technologies and different, pre-existing DAQ systems</a:t>
            </a: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completely different hardware and DAQ for the DUT and the telescope</a:t>
            </a:r>
          </a:p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 levels of integration possible:</a:t>
            </a:r>
          </a:p>
          <a:p>
            <a:pPr marL="819150" marR="0" lvl="1" indent="-28575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“easy” solution: at trigger level</a:t>
            </a:r>
          </a:p>
          <a:p>
            <a:pPr marL="819150" marR="0" lvl="1" indent="-28575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</a:rPr>
              <a:t>full integration on DAQ software level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Main Ingredients – DUT Integration</a:t>
            </a:r>
            <a:endParaRPr lang="en-GB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3" name="Group 45"/>
          <p:cNvGrpSpPr>
            <a:grpSpLocks/>
          </p:cNvGrpSpPr>
          <p:nvPr/>
        </p:nvGrpSpPr>
        <p:grpSpPr bwMode="auto">
          <a:xfrm>
            <a:off x="4868863" y="1752600"/>
            <a:ext cx="3970337" cy="4343400"/>
            <a:chOff x="3067" y="864"/>
            <a:chExt cx="2501" cy="2736"/>
          </a:xfrm>
        </p:grpSpPr>
        <p:sp>
          <p:nvSpPr>
            <p:cNvPr id="7" name="AutoShape 10"/>
            <p:cNvSpPr>
              <a:spLocks noChangeAspect="1" noChangeArrowheads="1"/>
            </p:cNvSpPr>
            <p:nvPr/>
          </p:nvSpPr>
          <p:spPr bwMode="auto">
            <a:xfrm>
              <a:off x="3598" y="2702"/>
              <a:ext cx="817" cy="898"/>
            </a:xfrm>
            <a:prstGeom prst="cube">
              <a:avLst>
                <a:gd name="adj" fmla="val 7088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</p:txBody>
        </p:sp>
        <p:sp>
          <p:nvSpPr>
            <p:cNvPr id="8" name="AutoShape 11"/>
            <p:cNvSpPr>
              <a:spLocks noChangeAspect="1" noChangeArrowheads="1"/>
            </p:cNvSpPr>
            <p:nvPr/>
          </p:nvSpPr>
          <p:spPr bwMode="auto">
            <a:xfrm>
              <a:off x="3755" y="905"/>
              <a:ext cx="293" cy="393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2"/>
            <p:cNvSpPr>
              <a:spLocks noChangeAspect="1" noChangeArrowheads="1"/>
            </p:cNvSpPr>
            <p:nvPr/>
          </p:nvSpPr>
          <p:spPr bwMode="auto">
            <a:xfrm>
              <a:off x="3633" y="986"/>
              <a:ext cx="292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3"/>
            <p:cNvSpPr>
              <a:spLocks noChangeAspect="1" noChangeArrowheads="1"/>
            </p:cNvSpPr>
            <p:nvPr/>
          </p:nvSpPr>
          <p:spPr bwMode="auto">
            <a:xfrm>
              <a:off x="3517" y="1067"/>
              <a:ext cx="293" cy="394"/>
            </a:xfrm>
            <a:prstGeom prst="cube">
              <a:avLst>
                <a:gd name="adj" fmla="val 8815"/>
              </a:avLst>
            </a:prstGeom>
            <a:solidFill>
              <a:srgbClr val="FF9933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4"/>
            <p:cNvSpPr>
              <a:spLocks noChangeAspect="1" noChangeArrowheads="1"/>
            </p:cNvSpPr>
            <p:nvPr/>
          </p:nvSpPr>
          <p:spPr bwMode="auto">
            <a:xfrm>
              <a:off x="3803" y="3355"/>
              <a:ext cx="449" cy="205"/>
            </a:xfrm>
            <a:prstGeom prst="can">
              <a:avLst>
                <a:gd name="adj" fmla="val 25000"/>
              </a:avLst>
            </a:prstGeom>
            <a:solidFill>
              <a:schemeClr val="accent2"/>
            </a:solidFill>
            <a:ln w="127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file</a:t>
              </a:r>
            </a:p>
          </p:txBody>
        </p:sp>
        <p:sp>
          <p:nvSpPr>
            <p:cNvPr id="12" name="AutoShape 15"/>
            <p:cNvSpPr>
              <a:spLocks noChangeAspect="1" noChangeArrowheads="1"/>
            </p:cNvSpPr>
            <p:nvPr/>
          </p:nvSpPr>
          <p:spPr bwMode="auto">
            <a:xfrm>
              <a:off x="3387" y="1149"/>
              <a:ext cx="292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Text Box 16"/>
            <p:cNvSpPr txBox="1">
              <a:spLocks noChangeAspect="1" noChangeArrowheads="1"/>
            </p:cNvSpPr>
            <p:nvPr/>
          </p:nvSpPr>
          <p:spPr bwMode="auto">
            <a:xfrm>
              <a:off x="4163" y="1191"/>
              <a:ext cx="613" cy="19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4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</a:rPr>
                <a:t>telescope</a:t>
              </a:r>
            </a:p>
          </p:txBody>
        </p:sp>
        <p:sp>
          <p:nvSpPr>
            <p:cNvPr id="14" name="AutoShape 17"/>
            <p:cNvSpPr>
              <a:spLocks noChangeAspect="1" noChangeArrowheads="1"/>
            </p:cNvSpPr>
            <p:nvPr/>
          </p:nvSpPr>
          <p:spPr bwMode="auto">
            <a:xfrm>
              <a:off x="3264" y="1231"/>
              <a:ext cx="293" cy="394"/>
            </a:xfrm>
            <a:prstGeom prst="cube">
              <a:avLst>
                <a:gd name="adj" fmla="val 8815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Text Box 18"/>
            <p:cNvSpPr txBox="1">
              <a:spLocks noChangeAspect="1" noChangeArrowheads="1"/>
            </p:cNvSpPr>
            <p:nvPr/>
          </p:nvSpPr>
          <p:spPr bwMode="auto">
            <a:xfrm>
              <a:off x="3067" y="864"/>
              <a:ext cx="387" cy="192"/>
            </a:xfrm>
            <a:prstGeom prst="rect">
              <a:avLst/>
            </a:prstGeom>
            <a:solidFill>
              <a:srgbClr val="FF99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</a:rPr>
                <a:t>DUT</a:t>
              </a:r>
            </a:p>
          </p:txBody>
        </p:sp>
        <p:sp>
          <p:nvSpPr>
            <p:cNvPr id="16" name="AutoShape 19"/>
            <p:cNvSpPr>
              <a:spLocks noChangeAspect="1" noChangeArrowheads="1"/>
            </p:cNvSpPr>
            <p:nvPr/>
          </p:nvSpPr>
          <p:spPr bwMode="auto">
            <a:xfrm>
              <a:off x="3598" y="1967"/>
              <a:ext cx="409" cy="367"/>
            </a:xfrm>
            <a:prstGeom prst="cube">
              <a:avLst>
                <a:gd name="adj" fmla="val 7088"/>
              </a:avLst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GB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charset="0"/>
                </a:rPr>
                <a:t>DAQ</a:t>
              </a:r>
            </a:p>
          </p:txBody>
        </p:sp>
        <p:cxnSp>
          <p:nvCxnSpPr>
            <p:cNvPr id="17" name="AutoShape 20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3387" y="1700"/>
              <a:ext cx="360" cy="214"/>
            </a:xfrm>
            <a:prstGeom prst="curvedConnector3">
              <a:avLst>
                <a:gd name="adj1" fmla="val 49875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8" name="AutoShape 21"/>
            <p:cNvCxnSpPr>
              <a:cxnSpLocks noChangeAspect="1" noChangeShapeType="1"/>
            </p:cNvCxnSpPr>
            <p:nvPr/>
          </p:nvCxnSpPr>
          <p:spPr bwMode="auto">
            <a:xfrm rot="5400000" flipH="1">
              <a:off x="3449" y="1704"/>
              <a:ext cx="443" cy="123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9" name="AutoShape 22"/>
            <p:cNvCxnSpPr>
              <a:cxnSpLocks noChangeAspect="1" noChangeShapeType="1"/>
            </p:cNvCxnSpPr>
            <p:nvPr/>
          </p:nvCxnSpPr>
          <p:spPr bwMode="auto">
            <a:xfrm rot="5400000" flipH="1">
              <a:off x="3576" y="1671"/>
              <a:ext cx="607" cy="22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0" name="AutoShape 23"/>
            <p:cNvCxnSpPr>
              <a:cxnSpLocks noChangeAspect="1" noChangeShapeType="1"/>
            </p:cNvCxnSpPr>
            <p:nvPr/>
          </p:nvCxnSpPr>
          <p:spPr bwMode="auto">
            <a:xfrm rot="16200000">
              <a:off x="3622" y="1612"/>
              <a:ext cx="685" cy="49"/>
            </a:xfrm>
            <a:prstGeom prst="curved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1" name="AutoShape 24"/>
            <p:cNvCxnSpPr>
              <a:cxnSpLocks noChangeAspect="1" noChangeShapeType="1"/>
              <a:stCxn id="26" idx="1"/>
            </p:cNvCxnSpPr>
            <p:nvPr/>
          </p:nvCxnSpPr>
          <p:spPr bwMode="auto">
            <a:xfrm rot="5400000" flipH="1">
              <a:off x="3787" y="1419"/>
              <a:ext cx="529" cy="620"/>
            </a:xfrm>
            <a:prstGeom prst="curvedConnector3">
              <a:avLst>
                <a:gd name="adj1" fmla="val 52380"/>
              </a:avLst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2" name="AutoShape 25"/>
            <p:cNvSpPr>
              <a:spLocks noChangeAspect="1" noChangeArrowheads="1"/>
            </p:cNvSpPr>
            <p:nvPr/>
          </p:nvSpPr>
          <p:spPr bwMode="auto">
            <a:xfrm>
              <a:off x="3803" y="2334"/>
              <a:ext cx="81" cy="408"/>
            </a:xfrm>
            <a:prstGeom prst="upDownArrow">
              <a:avLst>
                <a:gd name="adj1" fmla="val 50000"/>
                <a:gd name="adj2" fmla="val 10074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26"/>
            <p:cNvSpPr>
              <a:spLocks noChangeAspect="1" noChangeArrowheads="1"/>
            </p:cNvSpPr>
            <p:nvPr/>
          </p:nvSpPr>
          <p:spPr bwMode="auto">
            <a:xfrm>
              <a:off x="3680" y="3069"/>
              <a:ext cx="449" cy="24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tel. ctrl</a:t>
              </a:r>
            </a:p>
          </p:txBody>
        </p:sp>
        <p:cxnSp>
          <p:nvCxnSpPr>
            <p:cNvPr id="24" name="AutoShape 27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3720" y="3356"/>
              <a:ext cx="143" cy="6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25" name="Rectangle 28"/>
            <p:cNvSpPr>
              <a:spLocks noChangeAspect="1" noChangeArrowheads="1"/>
            </p:cNvSpPr>
            <p:nvPr/>
          </p:nvSpPr>
          <p:spPr bwMode="auto">
            <a:xfrm>
              <a:off x="3680" y="2783"/>
              <a:ext cx="367" cy="123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chemeClr val="bg1"/>
                  </a:solidFill>
                  <a:latin typeface="Calibri" charset="0"/>
                </a:rPr>
                <a:t>intfc</a:t>
              </a:r>
            </a:p>
          </p:txBody>
        </p:sp>
        <p:sp>
          <p:nvSpPr>
            <p:cNvPr id="26" name="AutoShape 29"/>
            <p:cNvSpPr>
              <a:spLocks noChangeAspect="1" noChangeArrowheads="1"/>
            </p:cNvSpPr>
            <p:nvPr/>
          </p:nvSpPr>
          <p:spPr bwMode="auto">
            <a:xfrm>
              <a:off x="4170" y="1967"/>
              <a:ext cx="409" cy="367"/>
            </a:xfrm>
            <a:prstGeom prst="cube">
              <a:avLst>
                <a:gd name="adj" fmla="val 7088"/>
              </a:avLst>
            </a:prstGeom>
            <a:solidFill>
              <a:srgbClr val="FF9933"/>
            </a:solidFill>
            <a:ln w="9525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GB" sz="18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charset="0"/>
                </a:rPr>
                <a:t>DAQ</a:t>
              </a:r>
            </a:p>
          </p:txBody>
        </p:sp>
        <p:cxnSp>
          <p:nvCxnSpPr>
            <p:cNvPr id="27" name="AutoShape 30"/>
            <p:cNvCxnSpPr>
              <a:cxnSpLocks noChangeAspect="1" noChangeShapeType="1"/>
            </p:cNvCxnSpPr>
            <p:nvPr/>
          </p:nvCxnSpPr>
          <p:spPr bwMode="auto">
            <a:xfrm flipV="1">
              <a:off x="3843" y="2906"/>
              <a:ext cx="0" cy="13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28" name="AutoShape 31"/>
            <p:cNvCxnSpPr>
              <a:cxnSpLocks noChangeAspect="1" noChangeShapeType="1"/>
            </p:cNvCxnSpPr>
            <p:nvPr/>
          </p:nvCxnSpPr>
          <p:spPr bwMode="auto">
            <a:xfrm rot="10800000" flipV="1">
              <a:off x="3981" y="1754"/>
              <a:ext cx="1250" cy="409"/>
            </a:xfrm>
            <a:prstGeom prst="curvedConnector3">
              <a:avLst>
                <a:gd name="adj1" fmla="val 42185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9" name="AutoShape 32"/>
            <p:cNvCxnSpPr>
              <a:cxnSpLocks noChangeAspect="1" noChangeShapeType="1"/>
            </p:cNvCxnSpPr>
            <p:nvPr/>
          </p:nvCxnSpPr>
          <p:spPr bwMode="auto">
            <a:xfrm rot="10800000" flipV="1">
              <a:off x="4550" y="1849"/>
              <a:ext cx="673" cy="310"/>
            </a:xfrm>
            <a:prstGeom prst="curvedConnector3">
              <a:avLst>
                <a:gd name="adj1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30" name="AutoShape 33"/>
            <p:cNvSpPr>
              <a:spLocks noChangeAspect="1" noChangeArrowheads="1"/>
            </p:cNvSpPr>
            <p:nvPr/>
          </p:nvSpPr>
          <p:spPr bwMode="auto">
            <a:xfrm>
              <a:off x="4701" y="2702"/>
              <a:ext cx="776" cy="898"/>
            </a:xfrm>
            <a:prstGeom prst="cube">
              <a:avLst>
                <a:gd name="adj" fmla="val 7088"/>
              </a:avLst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  <a:p>
              <a:pPr algn="ctr" eaLnBrk="1" hangingPunct="1"/>
              <a:endParaRPr lang="en-US" sz="1400">
                <a:latin typeface="Calibri" charset="0"/>
              </a:endParaRPr>
            </a:p>
          </p:txBody>
        </p:sp>
        <p:sp>
          <p:nvSpPr>
            <p:cNvPr id="31" name="Rectangle 34"/>
            <p:cNvSpPr>
              <a:spLocks noChangeAspect="1" noChangeArrowheads="1"/>
            </p:cNvSpPr>
            <p:nvPr/>
          </p:nvSpPr>
          <p:spPr bwMode="auto">
            <a:xfrm>
              <a:off x="4783" y="3069"/>
              <a:ext cx="490" cy="246"/>
            </a:xfrm>
            <a:prstGeom prst="rect">
              <a:avLst/>
            </a:prstGeom>
            <a:solidFill>
              <a:srgbClr val="FF9933"/>
            </a:solidFill>
            <a:ln w="12700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DUT ctrl</a:t>
              </a:r>
            </a:p>
          </p:txBody>
        </p:sp>
        <p:sp>
          <p:nvSpPr>
            <p:cNvPr id="32" name="Rectangle 35"/>
            <p:cNvSpPr>
              <a:spLocks noChangeAspect="1" noChangeArrowheads="1"/>
            </p:cNvSpPr>
            <p:nvPr/>
          </p:nvSpPr>
          <p:spPr bwMode="auto">
            <a:xfrm>
              <a:off x="4783" y="2783"/>
              <a:ext cx="367" cy="123"/>
            </a:xfrm>
            <a:prstGeom prst="rect">
              <a:avLst/>
            </a:prstGeom>
            <a:solidFill>
              <a:srgbClr val="FF9933"/>
            </a:solidFill>
            <a:ln w="12700">
              <a:solidFill>
                <a:srgbClr val="FF9933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intfc</a:t>
              </a:r>
            </a:p>
          </p:txBody>
        </p:sp>
        <p:cxnSp>
          <p:nvCxnSpPr>
            <p:cNvPr id="33" name="AutoShape 36"/>
            <p:cNvCxnSpPr>
              <a:cxnSpLocks noChangeAspect="1" noChangeShapeType="1"/>
            </p:cNvCxnSpPr>
            <p:nvPr/>
          </p:nvCxnSpPr>
          <p:spPr bwMode="auto">
            <a:xfrm flipV="1">
              <a:off x="4946" y="2906"/>
              <a:ext cx="0" cy="139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4" name="AutoShape 37"/>
            <p:cNvCxnSpPr>
              <a:cxnSpLocks noChangeAspect="1" noChangeShapeType="1"/>
              <a:stCxn id="26" idx="3"/>
              <a:endCxn id="32" idx="0"/>
            </p:cNvCxnSpPr>
            <p:nvPr/>
          </p:nvCxnSpPr>
          <p:spPr bwMode="auto">
            <a:xfrm rot="16200000" flipH="1">
              <a:off x="4440" y="2256"/>
              <a:ext cx="449" cy="605"/>
            </a:xfrm>
            <a:prstGeom prst="curvedConnector3">
              <a:avLst>
                <a:gd name="adj1" fmla="val 49898"/>
              </a:avLst>
            </a:prstGeom>
            <a:noFill/>
            <a:ln w="571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5" name="Text Box 38"/>
            <p:cNvSpPr txBox="1">
              <a:spLocks noChangeAspect="1" noChangeArrowheads="1"/>
            </p:cNvSpPr>
            <p:nvPr/>
          </p:nvSpPr>
          <p:spPr bwMode="auto">
            <a:xfrm>
              <a:off x="4089" y="2783"/>
              <a:ext cx="294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300" b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PC</a:t>
              </a:r>
            </a:p>
          </p:txBody>
        </p:sp>
        <p:sp>
          <p:nvSpPr>
            <p:cNvPr id="36" name="Text Box 39"/>
            <p:cNvSpPr txBox="1">
              <a:spLocks noChangeAspect="1" noChangeArrowheads="1"/>
            </p:cNvSpPr>
            <p:nvPr/>
          </p:nvSpPr>
          <p:spPr bwMode="auto">
            <a:xfrm>
              <a:off x="5161" y="2778"/>
              <a:ext cx="310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300" b="1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PC</a:t>
              </a:r>
            </a:p>
          </p:txBody>
        </p:sp>
        <p:cxnSp>
          <p:nvCxnSpPr>
            <p:cNvPr id="37" name="AutoShape 40"/>
            <p:cNvCxnSpPr>
              <a:cxnSpLocks noChangeAspect="1" noChangeShapeType="1"/>
            </p:cNvCxnSpPr>
            <p:nvPr/>
          </p:nvCxnSpPr>
          <p:spPr bwMode="auto">
            <a:xfrm rot="16200000" flipH="1">
              <a:off x="4817" y="3339"/>
              <a:ext cx="143" cy="60"/>
            </a:xfrm>
            <a:prstGeom prst="bentConnector2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8" name="AutoShape 41"/>
            <p:cNvSpPr>
              <a:spLocks noChangeAspect="1" noChangeArrowheads="1"/>
            </p:cNvSpPr>
            <p:nvPr/>
          </p:nvSpPr>
          <p:spPr bwMode="auto">
            <a:xfrm>
              <a:off x="4928" y="3340"/>
              <a:ext cx="449" cy="205"/>
            </a:xfrm>
            <a:prstGeom prst="can">
              <a:avLst>
                <a:gd name="adj" fmla="val 25000"/>
              </a:avLst>
            </a:prstGeom>
            <a:solidFill>
              <a:srgbClr val="FF9933"/>
            </a:solidFill>
            <a:ln w="12700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600">
                  <a:solidFill>
                    <a:srgbClr val="000000"/>
                  </a:solidFill>
                  <a:latin typeface="Calibri" charset="0"/>
                </a:rPr>
                <a:t>file</a:t>
              </a:r>
            </a:p>
          </p:txBody>
        </p:sp>
        <p:sp>
          <p:nvSpPr>
            <p:cNvPr id="39" name="Rectangle 42"/>
            <p:cNvSpPr>
              <a:spLocks noChangeArrowheads="1"/>
            </p:cNvSpPr>
            <p:nvPr/>
          </p:nvSpPr>
          <p:spPr bwMode="auto">
            <a:xfrm>
              <a:off x="5074" y="1616"/>
              <a:ext cx="494" cy="453"/>
            </a:xfrm>
            <a:prstGeom prst="rect">
              <a:avLst/>
            </a:prstGeom>
            <a:solidFill>
              <a:schemeClr val="accent2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lIns="82927" tIns="41464" rIns="82927" bIns="41464" anchor="ctr">
              <a:prstTxWarp prst="textNoShape">
                <a:avLst/>
              </a:prstTxWarp>
              <a:flatTx/>
            </a:bodyPr>
            <a:lstStyle/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Trigger </a:t>
              </a:r>
            </a:p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Logic</a:t>
              </a:r>
            </a:p>
            <a:p>
              <a:pPr algn="ctr" defTabSz="828675" eaLnBrk="1" hangingPunct="1"/>
              <a:r>
                <a:rPr lang="en-GB" sz="1400">
                  <a:solidFill>
                    <a:schemeClr val="bg1"/>
                  </a:solidFill>
                  <a:latin typeface="Verdana" charset="0"/>
                </a:rPr>
                <a:t>Unit</a:t>
              </a:r>
            </a:p>
          </p:txBody>
        </p:sp>
        <p:cxnSp>
          <p:nvCxnSpPr>
            <p:cNvPr id="40" name="AutoShape 43"/>
            <p:cNvCxnSpPr>
              <a:cxnSpLocks noChangeShapeType="1"/>
            </p:cNvCxnSpPr>
            <p:nvPr/>
          </p:nvCxnSpPr>
          <p:spPr bwMode="auto">
            <a:xfrm rot="5400000">
              <a:off x="3915" y="2373"/>
              <a:ext cx="426" cy="384"/>
            </a:xfrm>
            <a:prstGeom prst="curvedConnector3">
              <a:avLst>
                <a:gd name="adj1" fmla="val 43194"/>
              </a:avLst>
            </a:prstGeom>
            <a:noFill/>
            <a:ln w="22225" cap="rnd">
              <a:solidFill>
                <a:srgbClr val="800000"/>
              </a:solidFill>
              <a:prstDash val="sysDot"/>
              <a:round/>
              <a:headEnd type="triangle" w="med" len="med"/>
              <a:tailEnd type="triangle" w="med" len="med"/>
            </a:ln>
          </p:spPr>
        </p:cxnSp>
        <p:sp>
          <p:nvSpPr>
            <p:cNvPr id="41" name="Text Box 44"/>
            <p:cNvSpPr txBox="1">
              <a:spLocks noChangeArrowheads="1"/>
            </p:cNvSpPr>
            <p:nvPr/>
          </p:nvSpPr>
          <p:spPr bwMode="auto">
            <a:xfrm>
              <a:off x="4166" y="2430"/>
              <a:ext cx="2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or</a:t>
              </a:r>
            </a:p>
          </p:txBody>
        </p:sp>
      </p:grpSp>
      <p:sp>
        <p:nvSpPr>
          <p:cNvPr id="42" name="Rectangle 3"/>
          <p:cNvSpPr txBox="1">
            <a:spLocks noChangeArrowheads="1"/>
          </p:cNvSpPr>
          <p:nvPr/>
        </p:nvSpPr>
        <p:spPr bwMode="auto">
          <a:xfrm>
            <a:off x="609600" y="1447800"/>
            <a:ext cx="3962400" cy="4267200"/>
          </a:xfrm>
          <a:prstGeom prst="rect">
            <a:avLst/>
          </a:prstGeom>
          <a:ln w="9525" cap="flat" cmpd="sng" algn="ctr">
            <a:solidFill>
              <a:schemeClr val="accent2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Usage of EUDAQ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Altro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Bonn (Martin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Killenberg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APIX - Atlas Pixels (Georg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Troska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DEPFET - Bonn (Julia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Fourletova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FORTIS/SPIDER - Bristol (David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Cussans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MimoRoma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INFN (Toto)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MVD - DESY (Silvia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Bonfanti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PixelMan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Freiburg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Uwe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Renz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SITRA - Santander (Javier Gonzalez Sanchez)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Taki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Mannheim (Christian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Takacs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/ Ivan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Peric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Timepix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Bonn (Martin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Killenberg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 TRT (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Ilja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Slepnev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tabLst/>
              <a:defRPr/>
            </a:pPr>
            <a:r>
              <a:rPr lang="en-US" sz="1600" kern="0" dirty="0" smtClean="0"/>
              <a:t>2010: NA62, Alfa, etc.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7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7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Real Thing in the </a:t>
            </a:r>
            <a:r>
              <a:rPr lang="en-GB" sz="3200" dirty="0" smtClean="0"/>
              <a:t>Past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62000" y="1438275"/>
            <a:ext cx="7721600" cy="5122863"/>
            <a:chOff x="935038" y="1438275"/>
            <a:chExt cx="7721600" cy="5122863"/>
          </a:xfrm>
        </p:grpSpPr>
        <p:sp>
          <p:nvSpPr>
            <p:cNvPr id="8" name="Line 3"/>
            <p:cNvSpPr>
              <a:spLocks noChangeAspect="1" noChangeShapeType="1"/>
            </p:cNvSpPr>
            <p:nvPr/>
          </p:nvSpPr>
          <p:spPr bwMode="auto">
            <a:xfrm>
              <a:off x="2373313" y="3668713"/>
              <a:ext cx="981075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4"/>
            <p:cNvSpPr>
              <a:spLocks noChangeAspect="1" noChangeShapeType="1"/>
            </p:cNvSpPr>
            <p:nvPr/>
          </p:nvSpPr>
          <p:spPr bwMode="auto">
            <a:xfrm>
              <a:off x="2276475" y="3765550"/>
              <a:ext cx="981075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5"/>
            <p:cNvSpPr>
              <a:spLocks noChangeAspect="1" noChangeArrowheads="1"/>
            </p:cNvSpPr>
            <p:nvPr/>
          </p:nvSpPr>
          <p:spPr bwMode="auto">
            <a:xfrm>
              <a:off x="2373313" y="2787650"/>
              <a:ext cx="50800" cy="977900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1" name="Rectangle 6"/>
            <p:cNvSpPr>
              <a:spLocks noChangeAspect="1" noChangeArrowheads="1"/>
            </p:cNvSpPr>
            <p:nvPr/>
          </p:nvSpPr>
          <p:spPr bwMode="auto">
            <a:xfrm>
              <a:off x="2667000" y="2787650"/>
              <a:ext cx="50800" cy="977900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2" name="Rectangle 7"/>
            <p:cNvSpPr>
              <a:spLocks noChangeAspect="1" noChangeArrowheads="1"/>
            </p:cNvSpPr>
            <p:nvPr/>
          </p:nvSpPr>
          <p:spPr bwMode="auto">
            <a:xfrm>
              <a:off x="2960688" y="2787650"/>
              <a:ext cx="50800" cy="977900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3" name="Rectangle 8"/>
            <p:cNvSpPr>
              <a:spLocks noChangeAspect="1" noChangeArrowheads="1"/>
            </p:cNvSpPr>
            <p:nvPr/>
          </p:nvSpPr>
          <p:spPr bwMode="auto">
            <a:xfrm>
              <a:off x="2179638" y="2590800"/>
              <a:ext cx="1077912" cy="1274763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Wirefram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4" name="Line 9"/>
            <p:cNvSpPr>
              <a:spLocks noChangeAspect="1" noChangeShapeType="1"/>
            </p:cNvSpPr>
            <p:nvPr/>
          </p:nvSpPr>
          <p:spPr bwMode="auto">
            <a:xfrm>
              <a:off x="3843338" y="3668713"/>
              <a:ext cx="979487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0"/>
            <p:cNvSpPr>
              <a:spLocks noChangeAspect="1" noChangeShapeType="1"/>
            </p:cNvSpPr>
            <p:nvPr/>
          </p:nvSpPr>
          <p:spPr bwMode="auto">
            <a:xfrm>
              <a:off x="3746500" y="3765550"/>
              <a:ext cx="979488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1"/>
            <p:cNvSpPr>
              <a:spLocks noChangeAspect="1" noChangeArrowheads="1"/>
            </p:cNvSpPr>
            <p:nvPr/>
          </p:nvSpPr>
          <p:spPr bwMode="auto">
            <a:xfrm>
              <a:off x="3648075" y="2590800"/>
              <a:ext cx="1077913" cy="1274763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Wirefram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17" name="Line 12"/>
            <p:cNvSpPr>
              <a:spLocks noChangeAspect="1" noChangeShapeType="1"/>
            </p:cNvSpPr>
            <p:nvPr/>
          </p:nvSpPr>
          <p:spPr bwMode="auto">
            <a:xfrm>
              <a:off x="3257550" y="2590800"/>
              <a:ext cx="390525" cy="0"/>
            </a:xfrm>
            <a:prstGeom prst="line">
              <a:avLst/>
            </a:prstGeom>
            <a:noFill/>
            <a:ln w="9525">
              <a:pattFill prst="pct60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3"/>
            <p:cNvSpPr>
              <a:spLocks noChangeAspect="1" noChangeShapeType="1"/>
            </p:cNvSpPr>
            <p:nvPr/>
          </p:nvSpPr>
          <p:spPr bwMode="auto">
            <a:xfrm>
              <a:off x="3257550" y="3865563"/>
              <a:ext cx="390525" cy="0"/>
            </a:xfrm>
            <a:prstGeom prst="line">
              <a:avLst/>
            </a:prstGeom>
            <a:noFill/>
            <a:ln w="9525">
              <a:pattFill prst="pct60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4"/>
            <p:cNvSpPr>
              <a:spLocks noChangeAspect="1" noChangeShapeType="1"/>
            </p:cNvSpPr>
            <p:nvPr/>
          </p:nvSpPr>
          <p:spPr bwMode="auto">
            <a:xfrm>
              <a:off x="3422650" y="2452688"/>
              <a:ext cx="388938" cy="0"/>
            </a:xfrm>
            <a:prstGeom prst="line">
              <a:avLst/>
            </a:prstGeom>
            <a:noFill/>
            <a:ln w="9525">
              <a:pattFill prst="pct60">
                <a:fgClr>
                  <a:schemeClr val="tx1"/>
                </a:fgClr>
                <a:bgClr>
                  <a:srgbClr val="FFFFFF"/>
                </a:bgClr>
              </a:patt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5"/>
            <p:cNvSpPr>
              <a:spLocks noChangeAspect="1" noChangeArrowheads="1"/>
            </p:cNvSpPr>
            <p:nvPr/>
          </p:nvSpPr>
          <p:spPr bwMode="auto">
            <a:xfrm flipH="1">
              <a:off x="2471738" y="3006725"/>
              <a:ext cx="9525" cy="98425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spect="1" noChangeArrowheads="1"/>
            </p:cNvSpPr>
            <p:nvPr/>
          </p:nvSpPr>
          <p:spPr bwMode="auto">
            <a:xfrm flipH="1">
              <a:off x="2767013" y="2989263"/>
              <a:ext cx="9525" cy="98425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2" name="Rectangle 17"/>
            <p:cNvSpPr>
              <a:spLocks noChangeAspect="1" noChangeArrowheads="1"/>
            </p:cNvSpPr>
            <p:nvPr/>
          </p:nvSpPr>
          <p:spPr bwMode="auto">
            <a:xfrm flipH="1">
              <a:off x="3059113" y="2989263"/>
              <a:ext cx="9525" cy="98425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spect="1" noChangeArrowheads="1"/>
            </p:cNvSpPr>
            <p:nvPr/>
          </p:nvSpPr>
          <p:spPr bwMode="auto">
            <a:xfrm>
              <a:off x="3876675" y="2781300"/>
              <a:ext cx="50800" cy="976313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4" name="Rectangle 19"/>
            <p:cNvSpPr>
              <a:spLocks noChangeAspect="1" noChangeArrowheads="1"/>
            </p:cNvSpPr>
            <p:nvPr/>
          </p:nvSpPr>
          <p:spPr bwMode="auto">
            <a:xfrm>
              <a:off x="4170363" y="2781300"/>
              <a:ext cx="50800" cy="976313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5" name="Rectangle 20"/>
            <p:cNvSpPr>
              <a:spLocks noChangeAspect="1" noChangeArrowheads="1"/>
            </p:cNvSpPr>
            <p:nvPr/>
          </p:nvSpPr>
          <p:spPr bwMode="auto">
            <a:xfrm>
              <a:off x="4464050" y="2781300"/>
              <a:ext cx="50800" cy="976313"/>
            </a:xfrm>
            <a:prstGeom prst="rect">
              <a:avLst/>
            </a:prstGeom>
            <a:solidFill>
              <a:srgbClr val="0066FF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FF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6" name="Rectangle 21"/>
            <p:cNvSpPr>
              <a:spLocks noChangeAspect="1" noChangeArrowheads="1"/>
            </p:cNvSpPr>
            <p:nvPr/>
          </p:nvSpPr>
          <p:spPr bwMode="auto">
            <a:xfrm flipH="1">
              <a:off x="3975100" y="2998788"/>
              <a:ext cx="9525" cy="98425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7" name="Rectangle 22"/>
            <p:cNvSpPr>
              <a:spLocks noChangeAspect="1" noChangeArrowheads="1"/>
            </p:cNvSpPr>
            <p:nvPr/>
          </p:nvSpPr>
          <p:spPr bwMode="auto">
            <a:xfrm flipH="1">
              <a:off x="4270375" y="2982913"/>
              <a:ext cx="9525" cy="96837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8" name="Rectangle 23"/>
            <p:cNvSpPr>
              <a:spLocks noChangeAspect="1" noChangeArrowheads="1"/>
            </p:cNvSpPr>
            <p:nvPr/>
          </p:nvSpPr>
          <p:spPr bwMode="auto">
            <a:xfrm flipH="1">
              <a:off x="4562475" y="2982913"/>
              <a:ext cx="9525" cy="96837"/>
            </a:xfrm>
            <a:prstGeom prst="rect">
              <a:avLst/>
            </a:prstGeom>
            <a:solidFill>
              <a:srgbClr val="FFCC00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FFCC00"/>
              </a:extrusionClr>
            </a:sp3d>
          </p:spPr>
          <p:txBody>
            <a:bodyPr wrap="none" anchor="ctr"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29" name="Line 24"/>
            <p:cNvSpPr>
              <a:spLocks noChangeShapeType="1"/>
            </p:cNvSpPr>
            <p:nvPr/>
          </p:nvSpPr>
          <p:spPr bwMode="auto">
            <a:xfrm flipH="1">
              <a:off x="4008438" y="3824288"/>
              <a:ext cx="392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216025" y="1819275"/>
              <a:ext cx="849313" cy="327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/>
              <a:r>
                <a:rPr lang="en-GB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Sensors </a:t>
              </a:r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1985963" y="2085975"/>
              <a:ext cx="454025" cy="82550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6091238" y="3462338"/>
              <a:ext cx="890587" cy="327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ReadOut</a:t>
              </a:r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 flipH="1" flipV="1">
              <a:off x="2897188" y="3760788"/>
              <a:ext cx="65087" cy="523875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Text Box 32"/>
            <p:cNvSpPr txBox="1">
              <a:spLocks noChangeArrowheads="1"/>
            </p:cNvSpPr>
            <p:nvPr/>
          </p:nvSpPr>
          <p:spPr bwMode="auto">
            <a:xfrm>
              <a:off x="2112963" y="4187825"/>
              <a:ext cx="1982787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Mechanics to position</a:t>
              </a:r>
            </a:p>
            <a:p>
              <a:pPr defTabSz="828675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the sensors precisely</a:t>
              </a:r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595813" y="2116138"/>
              <a:ext cx="1566862" cy="600075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544" y="53"/>
                </a:cxn>
                <a:cxn ang="0">
                  <a:pos x="1088" y="99"/>
                </a:cxn>
              </a:cxnLst>
              <a:rect l="0" t="0" r="r" b="b"/>
              <a:pathLst>
                <a:path w="1088" h="416">
                  <a:moveTo>
                    <a:pt x="0" y="416"/>
                  </a:moveTo>
                  <a:cubicBezTo>
                    <a:pt x="181" y="261"/>
                    <a:pt x="363" y="106"/>
                    <a:pt x="544" y="53"/>
                  </a:cubicBezTo>
                  <a:cubicBezTo>
                    <a:pt x="725" y="0"/>
                    <a:pt x="982" y="91"/>
                    <a:pt x="1088" y="99"/>
                  </a:cubicBezTo>
                </a:path>
              </a:pathLst>
            </a:custGeom>
            <a:noFill/>
            <a:ln w="9525">
              <a:solidFill>
                <a:srgbClr val="969696"/>
              </a:solidFill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69696"/>
              </a:extrusionClr>
            </a:sp3d>
          </p:spPr>
          <p:txBody>
            <a:bodyPr>
              <a:prstTxWarp prst="textNoShape">
                <a:avLst/>
              </a:prstTxWarp>
              <a:flatTx/>
            </a:bodyPr>
            <a:lstStyle/>
            <a:p>
              <a:endParaRPr 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6162675" y="1604963"/>
              <a:ext cx="717550" cy="979487"/>
            </a:xfrm>
            <a:prstGeom prst="rect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lIns="82927" tIns="41464" rIns="82927" bIns="41464" anchor="ctr">
              <a:prstTxWarp prst="textNoShape">
                <a:avLst/>
              </a:prstTxWarp>
            </a:bodyPr>
            <a:lstStyle/>
            <a:p>
              <a:pPr algn="ctr" defTabSz="828675"/>
              <a:r>
                <a:rPr lang="en-GB" sz="1400">
                  <a:solidFill>
                    <a:schemeClr val="tx1"/>
                  </a:solidFill>
                  <a:effectLst/>
                  <a:latin typeface="Verdana" charset="0"/>
                </a:rPr>
                <a:t>AUX</a:t>
              </a:r>
            </a:p>
            <a:p>
              <a:pPr algn="ctr" defTabSz="828675"/>
              <a:r>
                <a:rPr lang="en-GB" sz="1400">
                  <a:solidFill>
                    <a:schemeClr val="tx1"/>
                  </a:solidFill>
                  <a:effectLst/>
                  <a:latin typeface="Verdana" charset="0"/>
                </a:rPr>
                <a:t>board</a:t>
              </a:r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6424613" y="2584450"/>
              <a:ext cx="195262" cy="785813"/>
            </a:xfrm>
            <a:prstGeom prst="rect">
              <a:avLst/>
            </a:prstGeom>
            <a:solidFill>
              <a:srgbClr val="9696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4398963" y="5929313"/>
              <a:ext cx="1692275" cy="404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 anchor="ctr">
              <a:prstTxWarp prst="textNoShape">
                <a:avLst/>
              </a:prstTxWarp>
            </a:bodyPr>
            <a:lstStyle/>
            <a:p>
              <a:pPr defTabSz="828675"/>
              <a:r>
                <a:rPr lang="en-GB" sz="1600">
                  <a:solidFill>
                    <a:schemeClr val="tx1"/>
                  </a:solidFill>
                  <a:effectLst/>
                  <a:latin typeface="Calibri" charset="0"/>
                </a:rPr>
                <a:t>Trigger Logic Unit</a:t>
              </a:r>
            </a:p>
          </p:txBody>
        </p:sp>
        <p:sp>
          <p:nvSpPr>
            <p:cNvPr id="39" name="Line 38"/>
            <p:cNvSpPr>
              <a:spLocks noChangeAspect="1" noChangeShapeType="1"/>
            </p:cNvSpPr>
            <p:nvPr/>
          </p:nvSpPr>
          <p:spPr bwMode="auto">
            <a:xfrm>
              <a:off x="1100138" y="3036888"/>
              <a:ext cx="882650" cy="0"/>
            </a:xfrm>
            <a:prstGeom prst="line">
              <a:avLst/>
            </a:prstGeom>
            <a:noFill/>
            <a:ln w="57150">
              <a:solidFill>
                <a:srgbClr val="0000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Text Box 39"/>
            <p:cNvSpPr txBox="1">
              <a:spLocks noChangeAspect="1" noChangeArrowheads="1"/>
            </p:cNvSpPr>
            <p:nvPr/>
          </p:nvSpPr>
          <p:spPr bwMode="auto">
            <a:xfrm>
              <a:off x="1296988" y="3036888"/>
              <a:ext cx="323850" cy="327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/>
              <a:r>
                <a:rPr lang="en-GB" sz="1600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e</a:t>
              </a:r>
              <a:r>
                <a:rPr lang="en-GB" sz="1600" baseline="30000">
                  <a:solidFill>
                    <a:srgbClr val="000099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-</a:t>
              </a:r>
            </a:p>
          </p:txBody>
        </p:sp>
        <p:grpSp>
          <p:nvGrpSpPr>
            <p:cNvPr id="41" name="Group 40"/>
            <p:cNvGrpSpPr>
              <a:grpSpLocks/>
            </p:cNvGrpSpPr>
            <p:nvPr/>
          </p:nvGrpSpPr>
          <p:grpSpPr bwMode="auto">
            <a:xfrm>
              <a:off x="4929188" y="2892425"/>
              <a:ext cx="114300" cy="344488"/>
              <a:chOff x="2977" y="2620"/>
              <a:chExt cx="72" cy="217"/>
            </a:xfrm>
          </p:grpSpPr>
          <p:sp>
            <p:nvSpPr>
              <p:cNvPr id="59" name="Rectangle 41"/>
              <p:cNvSpPr>
                <a:spLocks noChangeArrowheads="1"/>
              </p:cNvSpPr>
              <p:nvPr/>
            </p:nvSpPr>
            <p:spPr bwMode="auto">
              <a:xfrm>
                <a:off x="2977" y="2765"/>
                <a:ext cx="24" cy="24"/>
              </a:xfrm>
              <a:prstGeom prst="rect">
                <a:avLst/>
              </a:prstGeom>
              <a:solidFill>
                <a:srgbClr val="FF6600"/>
              </a:solidFill>
              <a:ln w="254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spAutoFit/>
                <a:flatTx/>
              </a:bodyPr>
              <a:lstStyle/>
              <a:p>
                <a:endParaRPr lang="en-US"/>
              </a:p>
            </p:txBody>
          </p:sp>
          <p:sp>
            <p:nvSpPr>
              <p:cNvPr id="60" name="Rectangle 42"/>
              <p:cNvSpPr>
                <a:spLocks noChangeArrowheads="1"/>
              </p:cNvSpPr>
              <p:nvPr/>
            </p:nvSpPr>
            <p:spPr bwMode="auto">
              <a:xfrm>
                <a:off x="3025" y="2620"/>
                <a:ext cx="24" cy="217"/>
              </a:xfrm>
              <a:prstGeom prst="rect">
                <a:avLst/>
              </a:prstGeom>
              <a:solidFill>
                <a:srgbClr val="FF6600"/>
              </a:solidFill>
              <a:ln w="317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spAutoFit/>
                <a:flatTx/>
              </a:bodyPr>
              <a:lstStyle/>
              <a:p>
                <a:endParaRPr lang="en-US"/>
              </a:p>
            </p:txBody>
          </p:sp>
        </p:grpSp>
        <p:grpSp>
          <p:nvGrpSpPr>
            <p:cNvPr id="42" name="Group 43"/>
            <p:cNvGrpSpPr>
              <a:grpSpLocks/>
            </p:cNvGrpSpPr>
            <p:nvPr/>
          </p:nvGrpSpPr>
          <p:grpSpPr bwMode="auto">
            <a:xfrm>
              <a:off x="2009775" y="2854325"/>
              <a:ext cx="114300" cy="344488"/>
              <a:chOff x="2977" y="2620"/>
              <a:chExt cx="72" cy="217"/>
            </a:xfrm>
          </p:grpSpPr>
          <p:sp>
            <p:nvSpPr>
              <p:cNvPr id="57" name="Rectangle 44"/>
              <p:cNvSpPr>
                <a:spLocks noChangeArrowheads="1"/>
              </p:cNvSpPr>
              <p:nvPr/>
            </p:nvSpPr>
            <p:spPr bwMode="auto">
              <a:xfrm>
                <a:off x="2977" y="2765"/>
                <a:ext cx="24" cy="24"/>
              </a:xfrm>
              <a:prstGeom prst="rect">
                <a:avLst/>
              </a:prstGeom>
              <a:solidFill>
                <a:srgbClr val="FF6600"/>
              </a:solidFill>
              <a:ln w="25400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spAutoFit/>
                <a:flatTx/>
              </a:bodyPr>
              <a:lstStyle/>
              <a:p>
                <a:endParaRPr lang="en-US"/>
              </a:p>
            </p:txBody>
          </p:sp>
          <p:sp>
            <p:nvSpPr>
              <p:cNvPr id="58" name="Rectangle 45"/>
              <p:cNvSpPr>
                <a:spLocks noChangeArrowheads="1"/>
              </p:cNvSpPr>
              <p:nvPr/>
            </p:nvSpPr>
            <p:spPr bwMode="auto">
              <a:xfrm>
                <a:off x="3025" y="2620"/>
                <a:ext cx="24" cy="217"/>
              </a:xfrm>
              <a:prstGeom prst="rect">
                <a:avLst/>
              </a:prstGeom>
              <a:solidFill>
                <a:srgbClr val="FF6600"/>
              </a:solidFill>
              <a:ln w="3175">
                <a:miter lim="800000"/>
                <a:headEnd/>
                <a:tailEnd/>
              </a:ln>
              <a:effectLst/>
              <a:scene3d>
                <a:camera prst="legacyObliqueTopRight"/>
                <a:lightRig rig="legacyFlat3" dir="b"/>
              </a:scene3d>
              <a:sp3d extrusionH="23800" prstMaterial="legacyMatte">
                <a:bevelT w="13500" h="13500" prst="angle"/>
                <a:bevelB w="13500" h="13500" prst="angle"/>
                <a:extrusionClr>
                  <a:srgbClr val="FF6600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spAutoFit/>
                <a:flatTx/>
              </a:bodyPr>
              <a:lstStyle/>
              <a:p>
                <a:endParaRPr lang="en-US"/>
              </a:p>
            </p:txBody>
          </p:sp>
        </p:grpSp>
        <p:sp>
          <p:nvSpPr>
            <p:cNvPr id="43" name="Freeform 46"/>
            <p:cNvSpPr>
              <a:spLocks/>
            </p:cNvSpPr>
            <p:nvPr/>
          </p:nvSpPr>
          <p:spPr bwMode="auto">
            <a:xfrm>
              <a:off x="1870075" y="3200400"/>
              <a:ext cx="3525838" cy="1382713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61" y="556"/>
                </a:cxn>
                <a:cxn ang="0">
                  <a:pos x="1104" y="532"/>
                </a:cxn>
                <a:cxn ang="0">
                  <a:pos x="2048" y="750"/>
                </a:cxn>
                <a:cxn ang="0">
                  <a:pos x="2145" y="871"/>
                </a:cxn>
              </a:cxnLst>
              <a:rect l="0" t="0" r="r" b="b"/>
              <a:pathLst>
                <a:path w="2221" h="871">
                  <a:moveTo>
                    <a:pt x="137" y="0"/>
                  </a:moveTo>
                  <a:cubicBezTo>
                    <a:pt x="68" y="233"/>
                    <a:pt x="0" y="467"/>
                    <a:pt x="161" y="556"/>
                  </a:cubicBezTo>
                  <a:cubicBezTo>
                    <a:pt x="322" y="645"/>
                    <a:pt x="790" y="500"/>
                    <a:pt x="1104" y="532"/>
                  </a:cubicBezTo>
                  <a:cubicBezTo>
                    <a:pt x="1418" y="564"/>
                    <a:pt x="1875" y="694"/>
                    <a:pt x="2048" y="750"/>
                  </a:cubicBezTo>
                  <a:cubicBezTo>
                    <a:pt x="2221" y="806"/>
                    <a:pt x="2129" y="851"/>
                    <a:pt x="2145" y="871"/>
                  </a:cubicBezTo>
                </a:path>
              </a:pathLst>
            </a:custGeom>
            <a:noFill/>
            <a:ln w="3175" cap="flat" cmpd="sng">
              <a:solidFill>
                <a:schemeClr val="bg2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5043488" y="3238500"/>
              <a:ext cx="403225" cy="13446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" y="677"/>
                </a:cxn>
                <a:cxn ang="0">
                  <a:pos x="218" y="847"/>
                </a:cxn>
              </a:cxnLst>
              <a:rect l="0" t="0" r="r" b="b"/>
              <a:pathLst>
                <a:path w="254" h="847">
                  <a:moveTo>
                    <a:pt x="0" y="0"/>
                  </a:moveTo>
                  <a:cubicBezTo>
                    <a:pt x="91" y="268"/>
                    <a:pt x="182" y="536"/>
                    <a:pt x="218" y="677"/>
                  </a:cubicBezTo>
                  <a:cubicBezTo>
                    <a:pt x="254" y="818"/>
                    <a:pt x="236" y="832"/>
                    <a:pt x="218" y="847"/>
                  </a:cubicBezTo>
                </a:path>
              </a:pathLst>
            </a:custGeom>
            <a:noFill/>
            <a:ln w="3175" cap="flat" cmpd="sng">
              <a:solidFill>
                <a:srgbClr val="808080"/>
              </a:solidFill>
              <a:prstDash val="solid"/>
              <a:round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prstMaterial="legacyMatte">
              <a:bevelT w="13500" h="13500" prst="angle"/>
              <a:bevelB w="13500" h="13500" prst="angle"/>
              <a:extrusionClr>
                <a:srgbClr val="808080"/>
              </a:extrusionClr>
            </a:sp3d>
          </p:spPr>
          <p:txBody>
            <a:bodyPr wrap="none" anchor="ctr">
              <a:prstTxWarp prst="textNoShape">
                <a:avLst/>
              </a:prstTxWarp>
              <a:spAutoFit/>
              <a:flatTx/>
            </a:bodyPr>
            <a:lstStyle/>
            <a:p>
              <a:endParaRPr lang="en-US"/>
            </a:p>
          </p:txBody>
        </p:sp>
        <p:sp>
          <p:nvSpPr>
            <p:cNvPr id="45" name="Text Box 48"/>
            <p:cNvSpPr txBox="1">
              <a:spLocks noChangeArrowheads="1"/>
            </p:cNvSpPr>
            <p:nvPr/>
          </p:nvSpPr>
          <p:spPr bwMode="auto">
            <a:xfrm>
              <a:off x="3238500" y="3617913"/>
              <a:ext cx="506413" cy="274637"/>
            </a:xfrm>
            <a:prstGeom prst="rect">
              <a:avLst/>
            </a:prstGeom>
            <a:noFill/>
            <a:ln w="31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  <a:flatTx/>
            </a:bodyPr>
            <a:lstStyle/>
            <a:p>
              <a:pPr algn="ctr"/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  <a:latin typeface="Verdana" charset="0"/>
                </a:rPr>
                <a:t>DUT</a:t>
              </a:r>
            </a:p>
          </p:txBody>
        </p:sp>
        <p:pic>
          <p:nvPicPr>
            <p:cNvPr id="46" name="Picture 5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838825" y="1438275"/>
              <a:ext cx="1565275" cy="199548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47" name="Picture 52"/>
            <p:cNvPicPr>
              <a:picLocks noChangeAspect="1" noChangeArrowheads="1"/>
            </p:cNvPicPr>
            <p:nvPr/>
          </p:nvPicPr>
          <p:blipFill>
            <a:blip r:embed="rId3"/>
            <a:srcRect t="32550"/>
            <a:stretch>
              <a:fillRect/>
            </a:stretch>
          </p:blipFill>
          <p:spPr bwMode="auto">
            <a:xfrm>
              <a:off x="7205663" y="4570413"/>
              <a:ext cx="1450975" cy="1155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8" name="Line 53"/>
            <p:cNvSpPr>
              <a:spLocks noChangeShapeType="1"/>
            </p:cNvSpPr>
            <p:nvPr/>
          </p:nvSpPr>
          <p:spPr bwMode="auto">
            <a:xfrm flipV="1">
              <a:off x="5549900" y="3454400"/>
              <a:ext cx="358775" cy="8286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54"/>
            <p:cNvSpPr txBox="1">
              <a:spLocks noChangeArrowheads="1"/>
            </p:cNvSpPr>
            <p:nvPr/>
          </p:nvSpPr>
          <p:spPr bwMode="auto">
            <a:xfrm>
              <a:off x="5673725" y="3814763"/>
              <a:ext cx="60325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LVDS</a:t>
              </a:r>
            </a:p>
          </p:txBody>
        </p:sp>
        <p:pic>
          <p:nvPicPr>
            <p:cNvPr id="50" name="Picture 51"/>
            <p:cNvPicPr>
              <a:picLocks noChangeAspect="1" noChangeArrowheads="1"/>
            </p:cNvPicPr>
            <p:nvPr/>
          </p:nvPicPr>
          <p:blipFill>
            <a:blip r:embed="rId4"/>
            <a:srcRect l="12457" t="12476" r="9497" b="8438"/>
            <a:stretch>
              <a:fillRect/>
            </a:stretch>
          </p:blipFill>
          <p:spPr bwMode="auto">
            <a:xfrm>
              <a:off x="4397375" y="4533900"/>
              <a:ext cx="1800225" cy="13684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51" name="Line 55"/>
            <p:cNvSpPr>
              <a:spLocks noChangeShapeType="1"/>
            </p:cNvSpPr>
            <p:nvPr/>
          </p:nvSpPr>
          <p:spPr bwMode="auto">
            <a:xfrm>
              <a:off x="6269038" y="5002213"/>
              <a:ext cx="971550" cy="3492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Text Box 56"/>
            <p:cNvSpPr txBox="1">
              <a:spLocks noChangeArrowheads="1"/>
            </p:cNvSpPr>
            <p:nvPr/>
          </p:nvSpPr>
          <p:spPr bwMode="auto">
            <a:xfrm>
              <a:off x="6540500" y="5127625"/>
              <a:ext cx="51911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USB</a:t>
              </a:r>
            </a:p>
          </p:txBody>
        </p:sp>
        <p:sp>
          <p:nvSpPr>
            <p:cNvPr id="53" name="Line 57"/>
            <p:cNvSpPr>
              <a:spLocks noChangeShapeType="1"/>
            </p:cNvSpPr>
            <p:nvPr/>
          </p:nvSpPr>
          <p:spPr bwMode="auto">
            <a:xfrm flipH="1" flipV="1">
              <a:off x="7205663" y="3346450"/>
              <a:ext cx="539750" cy="10795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Text Box 58"/>
            <p:cNvSpPr txBox="1">
              <a:spLocks noChangeArrowheads="1"/>
            </p:cNvSpPr>
            <p:nvPr/>
          </p:nvSpPr>
          <p:spPr bwMode="auto">
            <a:xfrm>
              <a:off x="7600950" y="3724275"/>
              <a:ext cx="944563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/>
              <a:r>
                <a:rPr lang="en-GB" sz="1600">
                  <a:solidFill>
                    <a:schemeClr val="tx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GBIT ETH</a:t>
              </a:r>
            </a:p>
          </p:txBody>
        </p:sp>
        <p:sp>
          <p:nvSpPr>
            <p:cNvPr id="55" name="Rectangle 59"/>
            <p:cNvSpPr>
              <a:spLocks noChangeArrowheads="1"/>
            </p:cNvSpPr>
            <p:nvPr/>
          </p:nvSpPr>
          <p:spPr bwMode="auto">
            <a:xfrm>
              <a:off x="7531100" y="5686425"/>
              <a:ext cx="719138" cy="404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82927" tIns="41464" rIns="82927" bIns="41464" anchor="ctr">
              <a:prstTxWarp prst="textNoShape">
                <a:avLst/>
              </a:prstTxWarp>
            </a:bodyPr>
            <a:lstStyle/>
            <a:p>
              <a:pPr defTabSz="828675"/>
              <a:r>
                <a:rPr lang="en-GB" sz="1600">
                  <a:solidFill>
                    <a:schemeClr val="tx1"/>
                  </a:solidFill>
                  <a:effectLst/>
                  <a:latin typeface="Calibri" charset="0"/>
                </a:rPr>
                <a:t>EUDAQ</a:t>
              </a:r>
            </a:p>
          </p:txBody>
        </p:sp>
        <p:sp>
          <p:nvSpPr>
            <p:cNvPr id="56" name="Rectangle 60"/>
            <p:cNvSpPr>
              <a:spLocks noChangeArrowheads="1"/>
            </p:cNvSpPr>
            <p:nvPr/>
          </p:nvSpPr>
          <p:spPr bwMode="auto">
            <a:xfrm>
              <a:off x="935038" y="5192713"/>
              <a:ext cx="2016125" cy="136842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lIns="87266" tIns="43633" rIns="87266" bIns="43633">
              <a:prstTxWarp prst="textNoShape">
                <a:avLst/>
              </a:prstTxWarp>
            </a:bodyPr>
            <a:lstStyle/>
            <a:p>
              <a:pPr marL="342900" indent="-342900">
                <a:spcBef>
                  <a:spcPct val="20000"/>
                </a:spcBef>
                <a:buClr>
                  <a:srgbClr val="333399"/>
                </a:buClr>
                <a:buFont typeface="Wingdings" charset="2"/>
                <a:buChar char="ü"/>
              </a:pPr>
              <a:r>
                <a:rPr lang="en-GB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Sensors</a:t>
              </a:r>
            </a:p>
            <a:p>
              <a:pPr marL="342900" indent="-342900">
                <a:spcBef>
                  <a:spcPct val="20000"/>
                </a:spcBef>
                <a:buClr>
                  <a:srgbClr val="333399"/>
                </a:buClr>
                <a:buFont typeface="Wingdings" charset="2"/>
                <a:buChar char="ü"/>
              </a:pPr>
              <a:r>
                <a:rPr lang="en-GB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Readout Boards</a:t>
              </a:r>
            </a:p>
            <a:p>
              <a:pPr marL="342900" indent="-342900">
                <a:spcBef>
                  <a:spcPct val="20000"/>
                </a:spcBef>
                <a:buClr>
                  <a:srgbClr val="333399"/>
                </a:buClr>
                <a:buFont typeface="Wingdings" charset="2"/>
                <a:buChar char="ü"/>
              </a:pPr>
              <a:r>
                <a:rPr lang="en-GB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EUDAQ </a:t>
              </a:r>
            </a:p>
            <a:p>
              <a:pPr marL="342900" indent="-342900">
                <a:spcBef>
                  <a:spcPct val="20000"/>
                </a:spcBef>
                <a:buClr>
                  <a:srgbClr val="333399"/>
                </a:buClr>
                <a:buFont typeface="Wingdings" charset="2"/>
                <a:buChar char="ü"/>
              </a:pPr>
              <a:r>
                <a:rPr lang="en-GB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Trigger Logic Unit</a:t>
              </a:r>
            </a:p>
            <a:p>
              <a:pPr marL="342900" indent="-342900">
                <a:spcBef>
                  <a:spcPct val="20000"/>
                </a:spcBef>
                <a:buClr>
                  <a:srgbClr val="333399"/>
                </a:buClr>
                <a:buFont typeface="Wingdings" charset="2"/>
                <a:buChar char="ü"/>
              </a:pPr>
              <a:r>
                <a:rPr lang="en-GB" sz="1400"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Mechanics</a:t>
              </a: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Real Thing in the </a:t>
            </a:r>
            <a:r>
              <a:rPr lang="en-GB" sz="3200" dirty="0" smtClean="0"/>
              <a:t>Past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61" name="Picture 3" descr="CIMG6416"/>
          <p:cNvPicPr>
            <a:picLocks noChangeAspect="1" noChangeArrowheads="1"/>
          </p:cNvPicPr>
          <p:nvPr/>
        </p:nvPicPr>
        <p:blipFill>
          <a:blip r:embed="rId2"/>
          <a:srcRect l="13821" t="19313" r="10066" b="2846"/>
          <a:stretch>
            <a:fillRect/>
          </a:stretch>
        </p:blipFill>
        <p:spPr bwMode="auto">
          <a:xfrm>
            <a:off x="1011238" y="1304925"/>
            <a:ext cx="6989762" cy="5361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Text Box 4"/>
          <p:cNvSpPr txBox="1">
            <a:spLocks noChangeArrowheads="1"/>
          </p:cNvSpPr>
          <p:nvPr/>
        </p:nvSpPr>
        <p:spPr bwMode="auto">
          <a:xfrm>
            <a:off x="1998663" y="2600324"/>
            <a:ext cx="72139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2813"/>
            <a:r>
              <a:rPr lang="de-DE" sz="140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Box1</a:t>
            </a:r>
          </a:p>
        </p:txBody>
      </p:sp>
      <p:sp>
        <p:nvSpPr>
          <p:cNvPr id="63" name="Text Box 5"/>
          <p:cNvSpPr txBox="1">
            <a:spLocks noChangeArrowheads="1"/>
          </p:cNvSpPr>
          <p:nvPr/>
        </p:nvSpPr>
        <p:spPr bwMode="auto">
          <a:xfrm>
            <a:off x="4900613" y="2600324"/>
            <a:ext cx="72139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2813"/>
            <a:r>
              <a:rPr lang="de-DE" sz="14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Box2</a:t>
            </a:r>
          </a:p>
        </p:txBody>
      </p:sp>
      <p:sp>
        <p:nvSpPr>
          <p:cNvPr id="64" name="Text Box 6"/>
          <p:cNvSpPr txBox="1">
            <a:spLocks noChangeArrowheads="1"/>
          </p:cNvSpPr>
          <p:nvPr/>
        </p:nvSpPr>
        <p:spPr bwMode="auto">
          <a:xfrm>
            <a:off x="3487738" y="3716338"/>
            <a:ext cx="656182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2813"/>
            <a:r>
              <a:rPr lang="de-DE" sz="14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DUT</a:t>
            </a:r>
          </a:p>
        </p:txBody>
      </p:sp>
      <p:sp>
        <p:nvSpPr>
          <p:cNvPr id="65" name="Text Box 7"/>
          <p:cNvSpPr txBox="1">
            <a:spLocks noChangeArrowheads="1"/>
          </p:cNvSpPr>
          <p:nvPr/>
        </p:nvSpPr>
        <p:spPr bwMode="auto">
          <a:xfrm>
            <a:off x="1196975" y="5103813"/>
            <a:ext cx="1104505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2813"/>
            <a:r>
              <a:rPr lang="de-DE" sz="14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Rotation</a:t>
            </a:r>
          </a:p>
        </p:txBody>
      </p:sp>
      <p:sp>
        <p:nvSpPr>
          <p:cNvPr id="66" name="Text Box 8"/>
          <p:cNvSpPr txBox="1">
            <a:spLocks noChangeArrowheads="1"/>
          </p:cNvSpPr>
          <p:nvPr/>
        </p:nvSpPr>
        <p:spPr bwMode="auto">
          <a:xfrm>
            <a:off x="3100388" y="1376363"/>
            <a:ext cx="166287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912813"/>
            <a:r>
              <a:rPr lang="de-DE" sz="140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DESY XY table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Real Thing in the </a:t>
            </a:r>
            <a:r>
              <a:rPr lang="en-GB" sz="3200" dirty="0" smtClean="0"/>
              <a:t>Present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Upgrade of pixel sensor lead to:</a:t>
            </a:r>
          </a:p>
          <a:p>
            <a:pPr lvl="1"/>
            <a:r>
              <a:rPr lang="en-GB" sz="2400" dirty="0" smtClean="0"/>
              <a:t>Major upgrade of </a:t>
            </a:r>
            <a:r>
              <a:rPr lang="en-GB" sz="2400" dirty="0" err="1" smtClean="0"/>
              <a:t>EUDRBs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(also needed additional hardware)</a:t>
            </a:r>
          </a:p>
          <a:p>
            <a:pPr lvl="1"/>
            <a:r>
              <a:rPr lang="en-GB" sz="2400" dirty="0" smtClean="0"/>
              <a:t>Upgrade of DAQ Software and Analysis chain	</a:t>
            </a:r>
          </a:p>
          <a:p>
            <a:r>
              <a:rPr lang="en-GB" dirty="0" smtClean="0"/>
              <a:t>TLU got firmware upgrades etc.</a:t>
            </a:r>
            <a:endParaRPr lang="en-GB" dirty="0" smtClean="0"/>
          </a:p>
          <a:p>
            <a:pPr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Real Thing in the </a:t>
            </a:r>
            <a:r>
              <a:rPr lang="en-GB" sz="3200" dirty="0" smtClean="0"/>
              <a:t>Present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58" y="1295400"/>
            <a:ext cx="7704942" cy="53440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The Real Thing in the </a:t>
            </a:r>
            <a:r>
              <a:rPr lang="en-GB" sz="3200" dirty="0" smtClean="0"/>
              <a:t>Present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5949" y="1447800"/>
            <a:ext cx="5015651" cy="495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178" y="1279252"/>
            <a:ext cx="3627822" cy="267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4038599"/>
            <a:ext cx="3657600" cy="26181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Some numbers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en-GB" sz="2800" dirty="0" smtClean="0"/>
              <a:t>Code Statistics:</a:t>
            </a:r>
          </a:p>
          <a:p>
            <a:r>
              <a:rPr lang="en-GB" sz="2800" dirty="0" smtClean="0"/>
              <a:t>First </a:t>
            </a:r>
            <a:r>
              <a:rPr lang="en-GB" sz="2800" dirty="0" smtClean="0"/>
              <a:t>checked in to subversion repository</a:t>
            </a:r>
            <a:br>
              <a:rPr lang="en-GB" sz="2800" dirty="0" smtClean="0"/>
            </a:br>
            <a:r>
              <a:rPr lang="en-GB" sz="2800" dirty="0" smtClean="0"/>
              <a:t>in Feb 2007 (~30 source files)</a:t>
            </a:r>
          </a:p>
          <a:p>
            <a:r>
              <a:rPr lang="en-GB" sz="2800" dirty="0" smtClean="0"/>
              <a:t>Now more than 350 source files in trunk</a:t>
            </a:r>
            <a:br>
              <a:rPr lang="en-GB" sz="2800" dirty="0" smtClean="0"/>
            </a:br>
            <a:r>
              <a:rPr lang="en-GB" sz="2800" dirty="0" smtClean="0"/>
              <a:t>(containing &gt; 30 </a:t>
            </a:r>
            <a:r>
              <a:rPr lang="en-GB" sz="2800" dirty="0" err="1" smtClean="0"/>
              <a:t>kloc</a:t>
            </a:r>
            <a:r>
              <a:rPr lang="en-GB" sz="2800" dirty="0" smtClean="0"/>
              <a:t>)</a:t>
            </a:r>
          </a:p>
          <a:p>
            <a:r>
              <a:rPr lang="en-GB" sz="2800" dirty="0" smtClean="0"/>
              <a:t>More than 1000 revisions</a:t>
            </a:r>
          </a:p>
          <a:p>
            <a:r>
              <a:rPr lang="en-GB" sz="2800" dirty="0" smtClean="0"/>
              <a:t>6 Developers registered</a:t>
            </a:r>
            <a:br>
              <a:rPr lang="en-GB" sz="2800" dirty="0" smtClean="0"/>
            </a:br>
            <a:r>
              <a:rPr lang="en-GB" sz="2800" dirty="0" smtClean="0"/>
              <a:t>(+ more changes by email)</a:t>
            </a:r>
          </a:p>
          <a:p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3581400"/>
            <a:ext cx="286393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onsolas"/>
              </a:rPr>
              <a:t>Author Commits  LOC</a:t>
            </a:r>
          </a:p>
          <a:p>
            <a:r>
              <a:rPr lang="en-US" sz="2000" dirty="0" err="1" smtClean="0">
                <a:latin typeface="Consolas"/>
              </a:rPr>
              <a:t>corrin</a:t>
            </a:r>
            <a:r>
              <a:rPr lang="en-US" sz="2000" dirty="0" smtClean="0">
                <a:latin typeface="Consolas"/>
              </a:rPr>
              <a:t>   775  45263</a:t>
            </a:r>
          </a:p>
          <a:p>
            <a:r>
              <a:rPr lang="en-US" sz="2000" dirty="0" err="1" smtClean="0">
                <a:latin typeface="Consolas"/>
              </a:rPr>
              <a:t>killenb</a:t>
            </a:r>
            <a:r>
              <a:rPr lang="en-US" sz="2000" dirty="0" smtClean="0">
                <a:latin typeface="Consolas"/>
              </a:rPr>
              <a:t>   82   3933</a:t>
            </a:r>
          </a:p>
          <a:p>
            <a:r>
              <a:rPr lang="en-US" sz="2000" dirty="0" err="1" smtClean="0">
                <a:latin typeface="Consolas"/>
              </a:rPr>
              <a:t>phdgc</a:t>
            </a:r>
            <a:r>
              <a:rPr lang="en-US" sz="2000" dirty="0" smtClean="0">
                <a:latin typeface="Consolas"/>
              </a:rPr>
              <a:t>     50   1448</a:t>
            </a:r>
          </a:p>
          <a:p>
            <a:r>
              <a:rPr lang="en-US" sz="2000" dirty="0" err="1" smtClean="0">
                <a:latin typeface="Consolas"/>
              </a:rPr>
              <a:t>renz</a:t>
            </a:r>
            <a:r>
              <a:rPr lang="en-US" sz="2000" dirty="0" smtClean="0">
                <a:latin typeface="Consolas"/>
              </a:rPr>
              <a:t>      43   2132</a:t>
            </a:r>
          </a:p>
          <a:p>
            <a:r>
              <a:rPr lang="en-US" sz="2000" dirty="0" err="1" smtClean="0">
                <a:solidFill>
                  <a:srgbClr val="FF0000"/>
                </a:solidFill>
                <a:latin typeface="Consolas"/>
              </a:rPr>
              <a:t>dhaas</a:t>
            </a:r>
            <a:r>
              <a:rPr lang="en-US" sz="2000" dirty="0" smtClean="0">
                <a:solidFill>
                  <a:srgbClr val="FF0000"/>
                </a:solidFill>
                <a:latin typeface="Consolas"/>
              </a:rPr>
              <a:t>     39    449</a:t>
            </a:r>
          </a:p>
          <a:p>
            <a:r>
              <a:rPr lang="en-US" sz="2000" dirty="0" err="1" smtClean="0">
                <a:latin typeface="Consolas"/>
              </a:rPr>
              <a:t>rubinsky</a:t>
            </a:r>
            <a:r>
              <a:rPr lang="en-US" sz="2000" dirty="0" smtClean="0">
                <a:latin typeface="Consolas"/>
              </a:rPr>
              <a:t>  12    119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Some numbers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415020" y="1409700"/>
            <a:ext cx="8652780" cy="5143500"/>
            <a:chOff x="34020" y="571500"/>
            <a:chExt cx="8652780" cy="51435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>
              <a:lum bright="10000" contrast="-10000"/>
            </a:blip>
            <a:stretch>
              <a:fillRect/>
            </a:stretch>
          </p:blipFill>
          <p:spPr>
            <a:xfrm>
              <a:off x="457200" y="571500"/>
              <a:ext cx="8229600" cy="5143500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 bwMode="auto">
            <a:xfrm rot="5400000" flipH="1" flipV="1">
              <a:off x="1132911" y="4684630"/>
              <a:ext cx="381000" cy="2286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34020" y="4673290"/>
              <a:ext cx="154475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Real</a:t>
              </a:r>
              <a:br>
                <a:rPr lang="en-GB" sz="1800" dirty="0" smtClean="0"/>
              </a:br>
              <a:r>
                <a:rPr lang="en-GB" sz="1800" dirty="0" smtClean="0"/>
                <a:t>Development</a:t>
              </a:r>
              <a:br>
                <a:rPr lang="en-GB" sz="1800" dirty="0" smtClean="0"/>
              </a:br>
              <a:r>
                <a:rPr lang="en-GB" sz="1800" dirty="0" smtClean="0"/>
                <a:t>Starts</a:t>
              </a:r>
              <a:endParaRPr lang="en-GB" sz="1800" dirty="0"/>
            </a:p>
          </p:txBody>
        </p:sp>
        <p:cxnSp>
          <p:nvCxnSpPr>
            <p:cNvPr id="25" name="Straight Arrow Connector 24"/>
            <p:cNvCxnSpPr/>
            <p:nvPr/>
          </p:nvCxnSpPr>
          <p:spPr bwMode="auto">
            <a:xfrm rot="5400000">
              <a:off x="1753394" y="3123406"/>
              <a:ext cx="7620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1600200" y="1828800"/>
              <a:ext cx="104420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Towards</a:t>
              </a:r>
            </a:p>
            <a:p>
              <a:pPr algn="ctr"/>
              <a:r>
                <a:rPr lang="en-GB" sz="1800" dirty="0" smtClean="0"/>
                <a:t>Final</a:t>
              </a:r>
              <a:br>
                <a:rPr lang="en-GB" sz="1800" dirty="0" smtClean="0"/>
              </a:br>
              <a:r>
                <a:rPr lang="en-GB" sz="1800" dirty="0" smtClean="0"/>
                <a:t>System</a:t>
              </a:r>
              <a:endParaRPr lang="en-GB" sz="1800" dirty="0"/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 rot="5400000">
              <a:off x="5818416" y="2245737"/>
              <a:ext cx="7620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8" name="TextBox 27"/>
            <p:cNvSpPr txBox="1"/>
            <p:nvPr/>
          </p:nvSpPr>
          <p:spPr>
            <a:xfrm>
              <a:off x="5562600" y="1219200"/>
              <a:ext cx="124944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Mimosa26</a:t>
              </a:r>
              <a:br>
                <a:rPr lang="en-GB" sz="1800" dirty="0" smtClean="0"/>
              </a:br>
              <a:r>
                <a:rPr lang="en-GB" sz="1800" dirty="0" smtClean="0"/>
                <a:t>Integrated</a:t>
              </a:r>
              <a:endParaRPr lang="en-GB" sz="1800" dirty="0"/>
            </a:p>
          </p:txBody>
        </p:sp>
        <p:cxnSp>
          <p:nvCxnSpPr>
            <p:cNvPr id="29" name="Straight Arrow Connector 28"/>
            <p:cNvCxnSpPr/>
            <p:nvPr/>
          </p:nvCxnSpPr>
          <p:spPr bwMode="auto">
            <a:xfrm rot="5400000" flipH="1" flipV="1">
              <a:off x="7234837" y="2894806"/>
              <a:ext cx="6096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7007075" y="3123406"/>
              <a:ext cx="107012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User</a:t>
              </a:r>
              <a:br>
                <a:rPr lang="en-GB" sz="1800" dirty="0" smtClean="0"/>
              </a:br>
              <a:r>
                <a:rPr lang="en-GB" sz="1800" dirty="0" smtClean="0"/>
                <a:t>Manual?</a:t>
              </a:r>
              <a:endParaRPr lang="en-GB" sz="1800" dirty="0"/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rot="16200000" flipV="1">
              <a:off x="5560687" y="3503287"/>
              <a:ext cx="609600" cy="382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2" name="TextBox 31"/>
            <p:cNvSpPr txBox="1"/>
            <p:nvPr/>
          </p:nvSpPr>
          <p:spPr>
            <a:xfrm>
              <a:off x="5181600" y="3733800"/>
              <a:ext cx="13648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Plug-in</a:t>
              </a:r>
              <a:br>
                <a:rPr lang="en-GB" sz="1800" dirty="0" smtClean="0"/>
              </a:br>
              <a:r>
                <a:rPr lang="en-GB" sz="1800" dirty="0" smtClean="0"/>
                <a:t>Mechanism</a:t>
              </a:r>
              <a:endParaRPr lang="en-GB" sz="1800" dirty="0"/>
            </a:p>
          </p:txBody>
        </p:sp>
        <p:cxnSp>
          <p:nvCxnSpPr>
            <p:cNvPr id="33" name="Straight Arrow Connector 32"/>
            <p:cNvCxnSpPr/>
            <p:nvPr/>
          </p:nvCxnSpPr>
          <p:spPr bwMode="auto">
            <a:xfrm rot="5400000">
              <a:off x="3733794" y="2894806"/>
              <a:ext cx="762000" cy="15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4" name="TextBox 33"/>
            <p:cNvSpPr txBox="1"/>
            <p:nvPr/>
          </p:nvSpPr>
          <p:spPr>
            <a:xfrm>
              <a:off x="3785805" y="1868269"/>
              <a:ext cx="63379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800" dirty="0" smtClean="0"/>
                <a:t>TLU</a:t>
              </a:r>
            </a:p>
            <a:p>
              <a:pPr algn="ctr"/>
              <a:r>
                <a:rPr lang="en-GB" sz="1800" dirty="0" smtClean="0"/>
                <a:t>v0.2</a:t>
              </a:r>
              <a:endParaRPr lang="en-GB" sz="1800" dirty="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initial concept...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6" name="Picture 8" descr="jra1_daq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447800"/>
            <a:ext cx="5410200" cy="5056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Some numbers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3124200"/>
            <a:ext cx="5638800" cy="35242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43025"/>
            <a:ext cx="4800600" cy="3000375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Outlook to AIDA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One order of magnitude bigger!</a:t>
            </a:r>
          </a:p>
          <a:p>
            <a:r>
              <a:rPr lang="en-GB" sz="2800" dirty="0" smtClean="0"/>
              <a:t>Implications on HW and SW:</a:t>
            </a:r>
          </a:p>
          <a:p>
            <a:pPr lvl="1"/>
            <a:r>
              <a:rPr lang="en-GB" sz="2000" dirty="0" err="1" smtClean="0"/>
              <a:t>EUDRBs</a:t>
            </a:r>
            <a:r>
              <a:rPr lang="en-GB" sz="2000" dirty="0" smtClean="0"/>
              <a:t> cannot scale to that level, will use ‘commercial’ readout based on NI boards (already under development)</a:t>
            </a:r>
          </a:p>
          <a:p>
            <a:pPr lvl="1"/>
            <a:r>
              <a:rPr lang="en-GB" sz="2000" dirty="0" smtClean="0"/>
              <a:t>EUDAQ </a:t>
            </a:r>
            <a:r>
              <a:rPr lang="en-GB" sz="2000" dirty="0" smtClean="0"/>
              <a:t>can </a:t>
            </a:r>
            <a:r>
              <a:rPr lang="en-GB" sz="2000" dirty="0" smtClean="0"/>
              <a:t>still scale, but is now in competition with the ‘big beasts’ like XDAQ</a:t>
            </a:r>
          </a:p>
          <a:p>
            <a:pPr lvl="1"/>
            <a:r>
              <a:rPr lang="en-GB" sz="2000" dirty="0" smtClean="0"/>
              <a:t>Common effort to streamline things should be done now!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Outlook to AIDA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49510"/>
            <a:ext cx="8001000" cy="5591777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FAQ (2005-2010): Why do you want to build a beam telescope, everybody </a:t>
            </a:r>
            <a:r>
              <a:rPr lang="en-GB" sz="2800" dirty="0" smtClean="0"/>
              <a:t>can do this/has done this!</a:t>
            </a:r>
          </a:p>
          <a:p>
            <a:r>
              <a:rPr lang="en-GB" sz="2800" dirty="0" smtClean="0"/>
              <a:t>Answer (2010): Yes, true, but ours has been </a:t>
            </a:r>
            <a:r>
              <a:rPr lang="en-GB" sz="2800" dirty="0" smtClean="0"/>
              <a:t>integrated and used 84 weeks by ~30 different users in 3.5 years (&gt;300 </a:t>
            </a:r>
            <a:r>
              <a:rPr lang="en-GB" sz="2800" dirty="0" err="1" smtClean="0"/>
              <a:t>MEvents</a:t>
            </a:r>
            <a:r>
              <a:rPr lang="en-GB" sz="2800" dirty="0" smtClean="0"/>
              <a:t> in 2010 alone) and basically running non-stop at CERN and DESY in the last 3-4 </a:t>
            </a:r>
            <a:r>
              <a:rPr lang="en-GB" sz="2800" dirty="0" err="1" smtClean="0"/>
              <a:t>testbeam</a:t>
            </a:r>
            <a:r>
              <a:rPr lang="en-GB" sz="2800" dirty="0" smtClean="0"/>
              <a:t> seasons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TLU is a real ‘seller’: Common starting point of integration</a:t>
            </a:r>
          </a:p>
          <a:p>
            <a:r>
              <a:rPr lang="en-GB" sz="2800" dirty="0" smtClean="0"/>
              <a:t>EUDAQ was extremely successful: Up to 8 </a:t>
            </a:r>
            <a:r>
              <a:rPr lang="en-GB" sz="2800" dirty="0" err="1" smtClean="0"/>
              <a:t>DUTs</a:t>
            </a:r>
            <a:r>
              <a:rPr lang="en-GB" sz="2800" dirty="0" smtClean="0"/>
              <a:t>, sometimes 2 different </a:t>
            </a:r>
            <a:r>
              <a:rPr lang="en-GB" sz="2800" dirty="0" err="1" smtClean="0"/>
              <a:t>DUTs</a:t>
            </a:r>
            <a:r>
              <a:rPr lang="en-GB" sz="2800" dirty="0" smtClean="0"/>
              <a:t> from different communities – Integration to the DAQ framework was standard in the last 2-3 years</a:t>
            </a:r>
          </a:p>
          <a:p>
            <a:r>
              <a:rPr lang="en-GB" sz="2800" dirty="0" smtClean="0"/>
              <a:t>Copies of the telescope will be prepared, ‘old’ MVD-telescope runs with EUDAQ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Conclusions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Activities in JRA1 have been a lot of fun and (even) a lot (more) of work</a:t>
            </a:r>
          </a:p>
          <a:p>
            <a:r>
              <a:rPr lang="en-GB" sz="2800" dirty="0" smtClean="0"/>
              <a:t>Community building/transnational access has been eyed suspiciously in the beginning, but proven very productive for JRA1</a:t>
            </a:r>
          </a:p>
          <a:p>
            <a:r>
              <a:rPr lang="en-GB" sz="2800" dirty="0" smtClean="0"/>
              <a:t>AIDA will continue the efforts of EUDET and can hopefully profit from the achieved results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...The initial concept...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39862"/>
            <a:ext cx="7289800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6"/>
          <p:cNvSpPr txBox="1">
            <a:spLocks noChangeArrowheads="1"/>
          </p:cNvSpPr>
          <p:nvPr/>
        </p:nvSpPr>
        <p:spPr bwMode="auto">
          <a:xfrm>
            <a:off x="5410200" y="4038600"/>
            <a:ext cx="3581400" cy="2514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Ideas: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Frontend on daughter cards (adoptable to 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Pixel-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DUTs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Readout by VME and/or USB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...The initial concept...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524000"/>
            <a:ext cx="40640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667000" y="3048000"/>
            <a:ext cx="2752725" cy="946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Orange Tree ZestSC1:</a:t>
            </a:r>
          </a:p>
          <a:p>
            <a:r>
              <a:rPr lang="en-US" sz="1800"/>
              <a:t>USB FPGA board</a:t>
            </a:r>
          </a:p>
          <a:p>
            <a:r>
              <a:rPr lang="en-US" sz="1800"/>
              <a:t>49 I/O pins</a:t>
            </a:r>
            <a:endParaRPr lang="en-US" sz="2000"/>
          </a:p>
        </p:txBody>
      </p:sp>
      <p:grpSp>
        <p:nvGrpSpPr>
          <p:cNvPr id="12" name="Group 29"/>
          <p:cNvGrpSpPr>
            <a:grpSpLocks/>
          </p:cNvGrpSpPr>
          <p:nvPr/>
        </p:nvGrpSpPr>
        <p:grpSpPr bwMode="auto">
          <a:xfrm>
            <a:off x="1905000" y="4267200"/>
            <a:ext cx="5715000" cy="2382838"/>
            <a:chOff x="2336" y="2614"/>
            <a:chExt cx="3266" cy="1329"/>
          </a:xfrm>
        </p:grpSpPr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334" y="2614"/>
              <a:ext cx="771" cy="1225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b">
              <a:prstTxWarp prst="textNoShape">
                <a:avLst/>
              </a:prstTxWarp>
            </a:bodyPr>
            <a:lstStyle/>
            <a:p>
              <a:pPr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>
                  <a:latin typeface="Helvetica" charset="0"/>
                </a:rPr>
                <a:t>TLU</a:t>
              </a: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4649" y="2614"/>
              <a:ext cx="953" cy="453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>
                  <a:latin typeface="Helvetica" charset="0"/>
                </a:rPr>
                <a:t>module 1</a:t>
              </a:r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4105" y="2704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4105" y="2840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 flipH="1">
              <a:off x="4105" y="2976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4649" y="3158"/>
              <a:ext cx="953" cy="453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>
                  <a:latin typeface="Helvetica" charset="0"/>
                </a:rPr>
                <a:t>module 2</a:t>
              </a:r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 flipH="1">
              <a:off x="4105" y="3521"/>
              <a:ext cx="5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Oval 14"/>
            <p:cNvSpPr>
              <a:spLocks noChangeArrowheads="1"/>
            </p:cNvSpPr>
            <p:nvPr/>
          </p:nvSpPr>
          <p:spPr bwMode="auto">
            <a:xfrm>
              <a:off x="4468" y="2659"/>
              <a:ext cx="91" cy="9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5"/>
            <p:cNvSpPr>
              <a:spLocks/>
            </p:cNvSpPr>
            <p:nvPr/>
          </p:nvSpPr>
          <p:spPr bwMode="auto">
            <a:xfrm>
              <a:off x="4513" y="2704"/>
              <a:ext cx="136" cy="5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45"/>
                </a:cxn>
                <a:cxn ang="0">
                  <a:pos x="136" y="545"/>
                </a:cxn>
              </a:cxnLst>
              <a:rect l="0" t="0" r="r" b="b"/>
              <a:pathLst>
                <a:path w="136" h="545">
                  <a:moveTo>
                    <a:pt x="0" y="0"/>
                  </a:moveTo>
                  <a:lnTo>
                    <a:pt x="0" y="545"/>
                  </a:lnTo>
                  <a:lnTo>
                    <a:pt x="136" y="545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4332" y="2795"/>
              <a:ext cx="91" cy="9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7"/>
            <p:cNvSpPr>
              <a:spLocks/>
            </p:cNvSpPr>
            <p:nvPr/>
          </p:nvSpPr>
          <p:spPr bwMode="auto">
            <a:xfrm>
              <a:off x="4377" y="2840"/>
              <a:ext cx="272" cy="5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545"/>
                </a:cxn>
                <a:cxn ang="0">
                  <a:pos x="136" y="545"/>
                </a:cxn>
              </a:cxnLst>
              <a:rect l="0" t="0" r="r" b="b"/>
              <a:pathLst>
                <a:path w="136" h="545">
                  <a:moveTo>
                    <a:pt x="0" y="0"/>
                  </a:moveTo>
                  <a:lnTo>
                    <a:pt x="0" y="545"/>
                  </a:lnTo>
                  <a:lnTo>
                    <a:pt x="136" y="545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8"/>
            <p:cNvSpPr>
              <a:spLocks noChangeArrowheads="1"/>
            </p:cNvSpPr>
            <p:nvPr/>
          </p:nvSpPr>
          <p:spPr bwMode="auto">
            <a:xfrm>
              <a:off x="4468" y="3203"/>
              <a:ext cx="91" cy="9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9"/>
            <p:cNvSpPr>
              <a:spLocks noChangeArrowheads="1"/>
            </p:cNvSpPr>
            <p:nvPr/>
          </p:nvSpPr>
          <p:spPr bwMode="auto">
            <a:xfrm>
              <a:off x="4332" y="3339"/>
              <a:ext cx="91" cy="91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0"/>
            <p:cNvSpPr>
              <a:spLocks noChangeShapeType="1"/>
            </p:cNvSpPr>
            <p:nvPr/>
          </p:nvSpPr>
          <p:spPr bwMode="auto">
            <a:xfrm>
              <a:off x="4377" y="3385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1"/>
            <p:cNvSpPr>
              <a:spLocks noChangeShapeType="1"/>
            </p:cNvSpPr>
            <p:nvPr/>
          </p:nvSpPr>
          <p:spPr bwMode="auto">
            <a:xfrm>
              <a:off x="4513" y="3249"/>
              <a:ext cx="0" cy="45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3759" y="2614"/>
              <a:ext cx="332" cy="1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400">
                  <a:ea typeface="Lucida Sans Unicode" charset="0"/>
                  <a:cs typeface="Lucida Sans Unicode" charset="0"/>
                </a:rPr>
                <a:t>reset</a:t>
              </a:r>
            </a:p>
          </p:txBody>
        </p:sp>
        <p:sp>
          <p:nvSpPr>
            <p:cNvPr id="29" name="Text Box 23"/>
            <p:cNvSpPr txBox="1">
              <a:spLocks noChangeArrowheads="1"/>
            </p:cNvSpPr>
            <p:nvPr/>
          </p:nvSpPr>
          <p:spPr bwMode="auto">
            <a:xfrm>
              <a:off x="3729" y="2750"/>
              <a:ext cx="393" cy="1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400">
                  <a:ea typeface="Lucida Sans Unicode" charset="0"/>
                  <a:cs typeface="Lucida Sans Unicode" charset="0"/>
                </a:rPr>
                <a:t>trigger</a:t>
              </a:r>
            </a:p>
          </p:txBody>
        </p:sp>
        <p:sp>
          <p:nvSpPr>
            <p:cNvPr id="30" name="Text Box 24"/>
            <p:cNvSpPr txBox="1">
              <a:spLocks noChangeArrowheads="1"/>
            </p:cNvSpPr>
            <p:nvPr/>
          </p:nvSpPr>
          <p:spPr bwMode="auto">
            <a:xfrm>
              <a:off x="3737" y="2886"/>
              <a:ext cx="376" cy="1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400">
                  <a:ea typeface="Lucida Sans Unicode" charset="0"/>
                  <a:cs typeface="Lucida Sans Unicode" charset="0"/>
                </a:rPr>
                <a:t>busy1</a:t>
              </a:r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auto">
            <a:xfrm>
              <a:off x="3736" y="3429"/>
              <a:ext cx="376" cy="16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400">
                  <a:ea typeface="Lucida Sans Unicode" charset="0"/>
                  <a:cs typeface="Lucida Sans Unicode" charset="0"/>
                </a:rPr>
                <a:t>busy2</a:t>
              </a:r>
            </a:p>
          </p:txBody>
        </p:sp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 rot="5400000">
              <a:off x="2993" y="3000"/>
              <a:ext cx="273" cy="408"/>
            </a:xfrm>
            <a:prstGeom prst="upDownArrow">
              <a:avLst>
                <a:gd name="adj1" fmla="val 67769"/>
                <a:gd name="adj2" fmla="val 36263"/>
              </a:avLst>
            </a:prstGeom>
            <a:solidFill>
              <a:srgbClr val="DDDDDD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rot="10800000" vert="eaVert" wrap="none" anchor="ctr">
              <a:prstTxWarp prst="textNoShape">
                <a:avLst/>
              </a:prstTxWarp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400">
                  <a:ea typeface="Lucida Sans Unicode" charset="0"/>
                  <a:cs typeface="Lucida Sans Unicode" charset="0"/>
                </a:rPr>
                <a:t>USB?</a:t>
              </a:r>
            </a:p>
          </p:txBody>
        </p:sp>
        <p:sp>
          <p:nvSpPr>
            <p:cNvPr id="33" name="Rectangle 27"/>
            <p:cNvSpPr>
              <a:spLocks noChangeArrowheads="1"/>
            </p:cNvSpPr>
            <p:nvPr/>
          </p:nvSpPr>
          <p:spPr bwMode="auto">
            <a:xfrm>
              <a:off x="2336" y="3022"/>
              <a:ext cx="590" cy="362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2000">
                  <a:latin typeface="Helvetica" charset="0"/>
                </a:rPr>
                <a:t>PC</a:t>
              </a:r>
            </a:p>
          </p:txBody>
        </p:sp>
        <p:sp>
          <p:nvSpPr>
            <p:cNvPr id="34" name="Text Box 28"/>
            <p:cNvSpPr txBox="1">
              <a:spLocks noChangeArrowheads="1"/>
            </p:cNvSpPr>
            <p:nvPr/>
          </p:nvSpPr>
          <p:spPr bwMode="auto">
            <a:xfrm>
              <a:off x="4286" y="3702"/>
              <a:ext cx="1189" cy="24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200">
                  <a:ea typeface="Lucida Sans Unicode" charset="0"/>
                  <a:cs typeface="Lucida Sans Unicode" charset="0"/>
                </a:rPr>
                <a:t>maybe one reset/trigger</a:t>
              </a:r>
            </a:p>
            <a:p>
              <a:pPr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200">
                  <a:ea typeface="Lucida Sans Unicode" charset="0"/>
                  <a:cs typeface="Lucida Sans Unicode" charset="0"/>
                </a:rPr>
                <a:t>output per module is better !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...The initial concept...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60" name="Group 210"/>
          <p:cNvGrpSpPr>
            <a:grpSpLocks/>
          </p:cNvGrpSpPr>
          <p:nvPr/>
        </p:nvGrpSpPr>
        <p:grpSpPr bwMode="auto">
          <a:xfrm>
            <a:off x="0" y="1887538"/>
            <a:ext cx="6292850" cy="4284662"/>
            <a:chOff x="113" y="40"/>
            <a:chExt cx="5579" cy="3798"/>
          </a:xfrm>
        </p:grpSpPr>
        <p:sp>
          <p:nvSpPr>
            <p:cNvPr id="61" name="Rectangle 159"/>
            <p:cNvSpPr>
              <a:spLocks noChangeArrowheads="1"/>
            </p:cNvSpPr>
            <p:nvPr/>
          </p:nvSpPr>
          <p:spPr bwMode="auto">
            <a:xfrm>
              <a:off x="113" y="40"/>
              <a:ext cx="5579" cy="3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3200" dirty="0" smtClean="0">
                  <a:solidFill>
                    <a:schemeClr val="tx2"/>
                  </a:solidFill>
                  <a:latin typeface="Helvetica" charset="0"/>
                </a:rPr>
                <a:t>Based on DEPFET </a:t>
              </a:r>
              <a:r>
                <a:rPr lang="en-US" sz="3200" dirty="0">
                  <a:solidFill>
                    <a:schemeClr val="tx2"/>
                  </a:solidFill>
                  <a:latin typeface="Helvetica" charset="0"/>
                </a:rPr>
                <a:t>‘Mini-DAQ’</a:t>
              </a:r>
              <a:br>
                <a:rPr lang="en-US" sz="3200" dirty="0">
                  <a:solidFill>
                    <a:schemeClr val="tx2"/>
                  </a:solidFill>
                  <a:latin typeface="Helvetica" charset="0"/>
                </a:rPr>
              </a:br>
              <a:r>
                <a:rPr lang="en-US" sz="2000" dirty="0">
                  <a:solidFill>
                    <a:schemeClr val="tx2"/>
                  </a:solidFill>
                  <a:latin typeface="Helvetica" charset="0"/>
                </a:rPr>
                <a:t>(P. Fischer/H. </a:t>
              </a:r>
              <a:r>
                <a:rPr lang="en-US" sz="2000" dirty="0" err="1">
                  <a:solidFill>
                    <a:schemeClr val="tx2"/>
                  </a:solidFill>
                  <a:latin typeface="Helvetica" charset="0"/>
                </a:rPr>
                <a:t>Kr</a:t>
              </a:r>
              <a:r>
                <a:rPr lang="en-US" altLang="ja-JP" sz="2000" dirty="0" err="1">
                  <a:solidFill>
                    <a:schemeClr val="tx2"/>
                  </a:solidFill>
                  <a:latin typeface="Helvetica" charset="0"/>
                </a:rPr>
                <a:t>üger</a:t>
              </a:r>
              <a:r>
                <a:rPr lang="en-US" altLang="ja-JP" sz="2000" dirty="0">
                  <a:solidFill>
                    <a:schemeClr val="tx2"/>
                  </a:solidFill>
                  <a:latin typeface="Helvetica" charset="0"/>
                </a:rPr>
                <a:t>)</a:t>
              </a:r>
              <a:endParaRPr lang="en-US" sz="3200" dirty="0">
                <a:solidFill>
                  <a:schemeClr val="tx2"/>
                </a:solidFill>
                <a:latin typeface="Helvetica" charset="0"/>
              </a:endParaRPr>
            </a:p>
          </p:txBody>
        </p:sp>
        <p:sp>
          <p:nvSpPr>
            <p:cNvPr id="62" name="AutoShape 160"/>
            <p:cNvSpPr>
              <a:spLocks noChangeArrowheads="1"/>
            </p:cNvSpPr>
            <p:nvPr/>
          </p:nvSpPr>
          <p:spPr bwMode="auto">
            <a:xfrm>
              <a:off x="1156" y="799"/>
              <a:ext cx="273" cy="272"/>
            </a:xfrm>
            <a:prstGeom prst="upDownArrow">
              <a:avLst>
                <a:gd name="adj1" fmla="val 67769"/>
                <a:gd name="adj2" fmla="val 24264"/>
              </a:avLst>
            </a:prstGeom>
            <a:solidFill>
              <a:srgbClr val="DDDDDD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Rectangle 161"/>
            <p:cNvSpPr>
              <a:spLocks noChangeArrowheads="1"/>
            </p:cNvSpPr>
            <p:nvPr/>
          </p:nvSpPr>
          <p:spPr bwMode="auto">
            <a:xfrm>
              <a:off x="748" y="572"/>
              <a:ext cx="1043" cy="22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600">
                  <a:latin typeface="Helvetica" charset="0"/>
                </a:rPr>
                <a:t>Hardware</a:t>
              </a:r>
            </a:p>
          </p:txBody>
        </p:sp>
        <p:sp>
          <p:nvSpPr>
            <p:cNvPr id="64" name="Rectangle 162"/>
            <p:cNvSpPr>
              <a:spLocks noChangeArrowheads="1"/>
            </p:cNvSpPr>
            <p:nvPr/>
          </p:nvSpPr>
          <p:spPr bwMode="auto">
            <a:xfrm>
              <a:off x="2245" y="572"/>
              <a:ext cx="998" cy="22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600">
                  <a:latin typeface="Helvetica" charset="0"/>
                </a:rPr>
                <a:t>Hardware</a:t>
              </a:r>
            </a:p>
          </p:txBody>
        </p:sp>
        <p:sp>
          <p:nvSpPr>
            <p:cNvPr id="65" name="Rectangle 163"/>
            <p:cNvSpPr>
              <a:spLocks noChangeArrowheads="1"/>
            </p:cNvSpPr>
            <p:nvPr/>
          </p:nvSpPr>
          <p:spPr bwMode="auto">
            <a:xfrm>
              <a:off x="3696" y="572"/>
              <a:ext cx="1043" cy="227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600">
                  <a:latin typeface="Helvetica" charset="0"/>
                </a:rPr>
                <a:t>Hardware</a:t>
              </a:r>
            </a:p>
          </p:txBody>
        </p:sp>
        <p:sp>
          <p:nvSpPr>
            <p:cNvPr id="66" name="AutoShape 164"/>
            <p:cNvSpPr>
              <a:spLocks noChangeArrowheads="1"/>
            </p:cNvSpPr>
            <p:nvPr/>
          </p:nvSpPr>
          <p:spPr bwMode="auto">
            <a:xfrm>
              <a:off x="2608" y="799"/>
              <a:ext cx="273" cy="272"/>
            </a:xfrm>
            <a:prstGeom prst="upDownArrow">
              <a:avLst>
                <a:gd name="adj1" fmla="val 67769"/>
                <a:gd name="adj2" fmla="val 24264"/>
              </a:avLst>
            </a:prstGeom>
            <a:solidFill>
              <a:srgbClr val="DDDDDD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AutoShape 165"/>
            <p:cNvSpPr>
              <a:spLocks noChangeArrowheads="1"/>
            </p:cNvSpPr>
            <p:nvPr/>
          </p:nvSpPr>
          <p:spPr bwMode="auto">
            <a:xfrm>
              <a:off x="4059" y="799"/>
              <a:ext cx="273" cy="272"/>
            </a:xfrm>
            <a:prstGeom prst="upDownArrow">
              <a:avLst>
                <a:gd name="adj1" fmla="val 67769"/>
                <a:gd name="adj2" fmla="val 24264"/>
              </a:avLst>
            </a:prstGeom>
            <a:solidFill>
              <a:srgbClr val="DDDDDD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166"/>
            <p:cNvSpPr>
              <a:spLocks noChangeArrowheads="1"/>
            </p:cNvSpPr>
            <p:nvPr/>
          </p:nvSpPr>
          <p:spPr bwMode="auto">
            <a:xfrm>
              <a:off x="1111" y="1706"/>
              <a:ext cx="363" cy="363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167"/>
            <p:cNvSpPr>
              <a:spLocks noChangeShapeType="1"/>
            </p:cNvSpPr>
            <p:nvPr/>
          </p:nvSpPr>
          <p:spPr bwMode="auto">
            <a:xfrm>
              <a:off x="1111" y="1797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Line 168"/>
            <p:cNvSpPr>
              <a:spLocks noChangeShapeType="1"/>
            </p:cNvSpPr>
            <p:nvPr/>
          </p:nvSpPr>
          <p:spPr bwMode="auto">
            <a:xfrm>
              <a:off x="1111" y="188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Line 169"/>
            <p:cNvSpPr>
              <a:spLocks noChangeShapeType="1"/>
            </p:cNvSpPr>
            <p:nvPr/>
          </p:nvSpPr>
          <p:spPr bwMode="auto">
            <a:xfrm>
              <a:off x="1111" y="197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170"/>
            <p:cNvSpPr>
              <a:spLocks noChangeArrowheads="1"/>
            </p:cNvSpPr>
            <p:nvPr/>
          </p:nvSpPr>
          <p:spPr bwMode="auto">
            <a:xfrm>
              <a:off x="1202" y="148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171"/>
            <p:cNvSpPr>
              <a:spLocks noChangeArrowheads="1"/>
            </p:cNvSpPr>
            <p:nvPr/>
          </p:nvSpPr>
          <p:spPr bwMode="auto">
            <a:xfrm>
              <a:off x="2562" y="1706"/>
              <a:ext cx="363" cy="363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Line 172"/>
            <p:cNvSpPr>
              <a:spLocks noChangeShapeType="1"/>
            </p:cNvSpPr>
            <p:nvPr/>
          </p:nvSpPr>
          <p:spPr bwMode="auto">
            <a:xfrm>
              <a:off x="2562" y="1797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Line 173"/>
            <p:cNvSpPr>
              <a:spLocks noChangeShapeType="1"/>
            </p:cNvSpPr>
            <p:nvPr/>
          </p:nvSpPr>
          <p:spPr bwMode="auto">
            <a:xfrm>
              <a:off x="2562" y="188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Line 174"/>
            <p:cNvSpPr>
              <a:spLocks noChangeShapeType="1"/>
            </p:cNvSpPr>
            <p:nvPr/>
          </p:nvSpPr>
          <p:spPr bwMode="auto">
            <a:xfrm>
              <a:off x="2562" y="197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175"/>
            <p:cNvSpPr>
              <a:spLocks noChangeArrowheads="1"/>
            </p:cNvSpPr>
            <p:nvPr/>
          </p:nvSpPr>
          <p:spPr bwMode="auto">
            <a:xfrm>
              <a:off x="2653" y="148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176"/>
            <p:cNvSpPr>
              <a:spLocks noChangeArrowheads="1"/>
            </p:cNvSpPr>
            <p:nvPr/>
          </p:nvSpPr>
          <p:spPr bwMode="auto">
            <a:xfrm>
              <a:off x="4013" y="1706"/>
              <a:ext cx="363" cy="363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Line 177"/>
            <p:cNvSpPr>
              <a:spLocks noChangeShapeType="1"/>
            </p:cNvSpPr>
            <p:nvPr/>
          </p:nvSpPr>
          <p:spPr bwMode="auto">
            <a:xfrm>
              <a:off x="4013" y="1797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Line 178"/>
            <p:cNvSpPr>
              <a:spLocks noChangeShapeType="1"/>
            </p:cNvSpPr>
            <p:nvPr/>
          </p:nvSpPr>
          <p:spPr bwMode="auto">
            <a:xfrm>
              <a:off x="4013" y="188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Line 179"/>
            <p:cNvSpPr>
              <a:spLocks noChangeShapeType="1"/>
            </p:cNvSpPr>
            <p:nvPr/>
          </p:nvSpPr>
          <p:spPr bwMode="auto">
            <a:xfrm>
              <a:off x="4013" y="197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AutoShape 180"/>
            <p:cNvSpPr>
              <a:spLocks noChangeArrowheads="1"/>
            </p:cNvSpPr>
            <p:nvPr/>
          </p:nvSpPr>
          <p:spPr bwMode="auto">
            <a:xfrm>
              <a:off x="4104" y="148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AutoShape 181"/>
            <p:cNvSpPr>
              <a:spLocks noChangeArrowheads="1"/>
            </p:cNvSpPr>
            <p:nvPr/>
          </p:nvSpPr>
          <p:spPr bwMode="auto">
            <a:xfrm>
              <a:off x="1202" y="2069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AutoShape 182"/>
            <p:cNvSpPr>
              <a:spLocks noChangeArrowheads="1"/>
            </p:cNvSpPr>
            <p:nvPr/>
          </p:nvSpPr>
          <p:spPr bwMode="auto">
            <a:xfrm>
              <a:off x="2653" y="2069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AutoShape 183"/>
            <p:cNvSpPr>
              <a:spLocks noChangeArrowheads="1"/>
            </p:cNvSpPr>
            <p:nvPr/>
          </p:nvSpPr>
          <p:spPr bwMode="auto">
            <a:xfrm>
              <a:off x="4104" y="2069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AutoShape 184"/>
            <p:cNvSpPr>
              <a:spLocks noChangeArrowheads="1"/>
            </p:cNvSpPr>
            <p:nvPr/>
          </p:nvSpPr>
          <p:spPr bwMode="auto">
            <a:xfrm rot="-5400000">
              <a:off x="4762" y="241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AutoShape 185"/>
            <p:cNvSpPr>
              <a:spLocks noChangeArrowheads="1"/>
            </p:cNvSpPr>
            <p:nvPr/>
          </p:nvSpPr>
          <p:spPr bwMode="auto">
            <a:xfrm>
              <a:off x="1928" y="275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AutoShape 186"/>
            <p:cNvSpPr>
              <a:spLocks noChangeArrowheads="1"/>
            </p:cNvSpPr>
            <p:nvPr/>
          </p:nvSpPr>
          <p:spPr bwMode="auto">
            <a:xfrm>
              <a:off x="3379" y="2750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187"/>
            <p:cNvSpPr>
              <a:spLocks noChangeArrowheads="1"/>
            </p:cNvSpPr>
            <p:nvPr/>
          </p:nvSpPr>
          <p:spPr bwMode="auto">
            <a:xfrm>
              <a:off x="1837" y="2976"/>
              <a:ext cx="363" cy="364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Line 188"/>
            <p:cNvSpPr>
              <a:spLocks noChangeShapeType="1"/>
            </p:cNvSpPr>
            <p:nvPr/>
          </p:nvSpPr>
          <p:spPr bwMode="auto">
            <a:xfrm>
              <a:off x="1837" y="306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Line 189"/>
            <p:cNvSpPr>
              <a:spLocks noChangeShapeType="1"/>
            </p:cNvSpPr>
            <p:nvPr/>
          </p:nvSpPr>
          <p:spPr bwMode="auto">
            <a:xfrm>
              <a:off x="1837" y="3159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Line 190"/>
            <p:cNvSpPr>
              <a:spLocks noChangeShapeType="1"/>
            </p:cNvSpPr>
            <p:nvPr/>
          </p:nvSpPr>
          <p:spPr bwMode="auto">
            <a:xfrm>
              <a:off x="1837" y="3249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191"/>
            <p:cNvSpPr>
              <a:spLocks noChangeArrowheads="1"/>
            </p:cNvSpPr>
            <p:nvPr/>
          </p:nvSpPr>
          <p:spPr bwMode="auto">
            <a:xfrm>
              <a:off x="3288" y="2976"/>
              <a:ext cx="363" cy="364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Line 192"/>
            <p:cNvSpPr>
              <a:spLocks noChangeShapeType="1"/>
            </p:cNvSpPr>
            <p:nvPr/>
          </p:nvSpPr>
          <p:spPr bwMode="auto">
            <a:xfrm>
              <a:off x="3288" y="3068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Line 193"/>
            <p:cNvSpPr>
              <a:spLocks noChangeShapeType="1"/>
            </p:cNvSpPr>
            <p:nvPr/>
          </p:nvSpPr>
          <p:spPr bwMode="auto">
            <a:xfrm>
              <a:off x="3288" y="3159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Line 194"/>
            <p:cNvSpPr>
              <a:spLocks noChangeShapeType="1"/>
            </p:cNvSpPr>
            <p:nvPr/>
          </p:nvSpPr>
          <p:spPr bwMode="auto">
            <a:xfrm>
              <a:off x="3288" y="3249"/>
              <a:ext cx="363" cy="0"/>
            </a:xfrm>
            <a:prstGeom prst="line">
              <a:avLst/>
            </a:prstGeom>
            <a:noFill/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AutoShape 195"/>
            <p:cNvSpPr>
              <a:spLocks noChangeArrowheads="1"/>
            </p:cNvSpPr>
            <p:nvPr/>
          </p:nvSpPr>
          <p:spPr bwMode="auto">
            <a:xfrm>
              <a:off x="1927" y="3339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AutoShape 196"/>
            <p:cNvSpPr>
              <a:spLocks noChangeArrowheads="1"/>
            </p:cNvSpPr>
            <p:nvPr/>
          </p:nvSpPr>
          <p:spPr bwMode="auto">
            <a:xfrm>
              <a:off x="3379" y="3339"/>
              <a:ext cx="182" cy="226"/>
            </a:xfrm>
            <a:prstGeom prst="downArrow">
              <a:avLst>
                <a:gd name="adj1" fmla="val 50000"/>
                <a:gd name="adj2" fmla="val 31044"/>
              </a:avLst>
            </a:prstGeom>
            <a:solidFill>
              <a:srgbClr val="C0C0C0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197"/>
            <p:cNvSpPr>
              <a:spLocks noChangeArrowheads="1"/>
            </p:cNvSpPr>
            <p:nvPr/>
          </p:nvSpPr>
          <p:spPr bwMode="auto">
            <a:xfrm>
              <a:off x="748" y="2296"/>
              <a:ext cx="3992" cy="454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b">
              <a:prstTxWarp prst="textNoShape">
                <a:avLst/>
              </a:prstTxWarp>
            </a:bodyPr>
            <a:lstStyle/>
            <a:p>
              <a:pPr algn="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600">
                  <a:latin typeface="Helvetica" charset="0"/>
                </a:rPr>
                <a:t>Writer task</a:t>
              </a:r>
            </a:p>
          </p:txBody>
        </p:sp>
        <p:sp>
          <p:nvSpPr>
            <p:cNvPr id="100" name="Rectangle 198"/>
            <p:cNvSpPr>
              <a:spLocks noChangeArrowheads="1"/>
            </p:cNvSpPr>
            <p:nvPr/>
          </p:nvSpPr>
          <p:spPr bwMode="auto">
            <a:xfrm>
              <a:off x="748" y="1071"/>
              <a:ext cx="1043" cy="408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telescope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‘producer’ task</a:t>
              </a:r>
            </a:p>
          </p:txBody>
        </p:sp>
        <p:sp>
          <p:nvSpPr>
            <p:cNvPr id="101" name="Rectangle 199"/>
            <p:cNvSpPr>
              <a:spLocks noChangeArrowheads="1"/>
            </p:cNvSpPr>
            <p:nvPr/>
          </p:nvSpPr>
          <p:spPr bwMode="auto">
            <a:xfrm>
              <a:off x="2245" y="1071"/>
              <a:ext cx="998" cy="408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DEPFET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‘producer’ task</a:t>
              </a:r>
            </a:p>
          </p:txBody>
        </p:sp>
        <p:sp>
          <p:nvSpPr>
            <p:cNvPr id="102" name="Rectangle 200"/>
            <p:cNvSpPr>
              <a:spLocks noChangeArrowheads="1"/>
            </p:cNvSpPr>
            <p:nvPr/>
          </p:nvSpPr>
          <p:spPr bwMode="auto">
            <a:xfrm>
              <a:off x="3696" y="1071"/>
              <a:ext cx="1043" cy="408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other</a:t>
              </a:r>
            </a:p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000">
                  <a:latin typeface="Helvetica" charset="0"/>
                </a:rPr>
                <a:t>‘producer’ tasks</a:t>
              </a:r>
            </a:p>
          </p:txBody>
        </p:sp>
        <p:sp>
          <p:nvSpPr>
            <p:cNvPr id="103" name="Rectangle 201"/>
            <p:cNvSpPr>
              <a:spLocks noChangeArrowheads="1"/>
            </p:cNvSpPr>
            <p:nvPr/>
          </p:nvSpPr>
          <p:spPr bwMode="auto">
            <a:xfrm>
              <a:off x="1474" y="3566"/>
              <a:ext cx="1134" cy="272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200">
                  <a:latin typeface="Helvetica" charset="0"/>
                </a:rPr>
                <a:t>Monitoring task 1</a:t>
              </a:r>
            </a:p>
          </p:txBody>
        </p:sp>
        <p:sp>
          <p:nvSpPr>
            <p:cNvPr id="104" name="Rectangle 202"/>
            <p:cNvSpPr>
              <a:spLocks noChangeArrowheads="1"/>
            </p:cNvSpPr>
            <p:nvPr/>
          </p:nvSpPr>
          <p:spPr bwMode="auto">
            <a:xfrm>
              <a:off x="2925" y="3566"/>
              <a:ext cx="1134" cy="272"/>
            </a:xfrm>
            <a:prstGeom prst="rect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anchor="ctr" anchorCtr="1">
              <a:prstTxWarp prst="textNoShape">
                <a:avLst/>
              </a:prstTxWarp>
            </a:bodyPr>
            <a:lstStyle/>
            <a:p>
              <a:pPr algn="ctr" eaLnBrk="1" hangingPunct="1">
                <a:lnSpc>
                  <a:spcPct val="90000"/>
                </a:lnSpc>
                <a:spcBef>
                  <a:spcPct val="20000"/>
                </a:spcBef>
                <a:buClr>
                  <a:schemeClr val="folHlink"/>
                </a:buClr>
                <a:buSzPct val="75000"/>
                <a:buFont typeface="Wingdings" charset="2"/>
                <a:buNone/>
              </a:pPr>
              <a:r>
                <a:rPr lang="en-US" sz="1200">
                  <a:latin typeface="Helvetica" charset="0"/>
                </a:rPr>
                <a:t>Monitoring task 2</a:t>
              </a:r>
            </a:p>
          </p:txBody>
        </p:sp>
        <p:sp>
          <p:nvSpPr>
            <p:cNvPr id="105" name="Text Box 203"/>
            <p:cNvSpPr txBox="1">
              <a:spLocks noChangeArrowheads="1"/>
            </p:cNvSpPr>
            <p:nvPr/>
          </p:nvSpPr>
          <p:spPr bwMode="auto">
            <a:xfrm>
              <a:off x="1613" y="1772"/>
              <a:ext cx="907" cy="23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200">
                  <a:ea typeface="Lucida Sans Unicode" charset="0"/>
                  <a:cs typeface="Lucida Sans Unicode" charset="0"/>
                </a:rPr>
                <a:t>DAQ buffers</a:t>
              </a:r>
            </a:p>
          </p:txBody>
        </p:sp>
        <p:sp>
          <p:nvSpPr>
            <p:cNvPr id="106" name="Line 204"/>
            <p:cNvSpPr>
              <a:spLocks noChangeShapeType="1"/>
            </p:cNvSpPr>
            <p:nvPr/>
          </p:nvSpPr>
          <p:spPr bwMode="auto">
            <a:xfrm>
              <a:off x="1292" y="2296"/>
              <a:ext cx="726" cy="454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Line 205"/>
            <p:cNvSpPr>
              <a:spLocks noChangeShapeType="1"/>
            </p:cNvSpPr>
            <p:nvPr/>
          </p:nvSpPr>
          <p:spPr bwMode="auto">
            <a:xfrm flipH="1">
              <a:off x="2018" y="2296"/>
              <a:ext cx="726" cy="454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206"/>
            <p:cNvSpPr>
              <a:spLocks noChangeShapeType="1"/>
            </p:cNvSpPr>
            <p:nvPr/>
          </p:nvSpPr>
          <p:spPr bwMode="auto">
            <a:xfrm flipH="1">
              <a:off x="3470" y="2296"/>
              <a:ext cx="726" cy="454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Line 207"/>
            <p:cNvSpPr>
              <a:spLocks noChangeShapeType="1"/>
            </p:cNvSpPr>
            <p:nvPr/>
          </p:nvSpPr>
          <p:spPr bwMode="auto">
            <a:xfrm flipV="1">
              <a:off x="2018" y="2296"/>
              <a:ext cx="2132" cy="454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Text Box 208"/>
            <p:cNvSpPr txBox="1">
              <a:spLocks noChangeArrowheads="1"/>
            </p:cNvSpPr>
            <p:nvPr/>
          </p:nvSpPr>
          <p:spPr bwMode="auto">
            <a:xfrm>
              <a:off x="2344" y="2953"/>
              <a:ext cx="794" cy="383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200">
                  <a:ea typeface="Lucida Sans Unicode" charset="0"/>
                  <a:cs typeface="Lucida Sans Unicode" charset="0"/>
                </a:rPr>
                <a:t>Monitoring</a:t>
              </a:r>
            </a:p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200">
                  <a:ea typeface="Lucida Sans Unicode" charset="0"/>
                  <a:cs typeface="Lucida Sans Unicode" charset="0"/>
                </a:rPr>
                <a:t> buffers</a:t>
              </a:r>
            </a:p>
          </p:txBody>
        </p:sp>
        <p:sp>
          <p:nvSpPr>
            <p:cNvPr id="111" name="AutoShape 209"/>
            <p:cNvSpPr>
              <a:spLocks noChangeArrowheads="1"/>
            </p:cNvSpPr>
            <p:nvPr/>
          </p:nvSpPr>
          <p:spPr bwMode="auto">
            <a:xfrm>
              <a:off x="5012" y="2341"/>
              <a:ext cx="408" cy="363"/>
            </a:xfrm>
            <a:prstGeom prst="flowChartMagneticDisk">
              <a:avLst/>
            </a:prstGeom>
            <a:solidFill>
              <a:srgbClr val="F6B30A"/>
            </a:solidFill>
            <a:ln w="1905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defTabSz="449263" eaLnBrk="1" hangingPunct="1">
                <a:lnSpc>
                  <a:spcPct val="93000"/>
                </a:lnSpc>
                <a:buClr>
                  <a:srgbClr val="000000"/>
                </a:buClr>
                <a:buSzPct val="100000"/>
                <a:buFont typeface="Arial" charset="0"/>
                <a:buNone/>
              </a:pPr>
              <a:r>
                <a:rPr lang="en-US" sz="1000">
                  <a:ea typeface="Lucida Sans Unicode" charset="0"/>
                  <a:cs typeface="Lucida Sans Unicode" charset="0"/>
                </a:rPr>
                <a:t>file</a:t>
              </a:r>
            </a:p>
          </p:txBody>
        </p:sp>
      </p:grpSp>
      <p:sp>
        <p:nvSpPr>
          <p:cNvPr id="112" name="Rectangle 3"/>
          <p:cNvSpPr txBox="1">
            <a:spLocks noChangeArrowheads="1"/>
          </p:cNvSpPr>
          <p:nvPr/>
        </p:nvSpPr>
        <p:spPr bwMode="auto">
          <a:xfrm>
            <a:off x="5791200" y="1371600"/>
            <a:ext cx="323215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Baseline: </a:t>
            </a: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Depfet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Bonn solution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Missing: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Overall control task </a:t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</a:b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(flush buffers, start/stop run,…)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TCP/IP communication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Detector configuration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Modular, flexible, OS-independent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...The initial concept...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381000" y="1676400"/>
            <a:ext cx="388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Proof of principle: Hacked DEPFET DAQ </a:t>
            </a:r>
          </a:p>
          <a:p>
            <a:r>
              <a:rPr lang="en-US" dirty="0" smtClean="0"/>
              <a:t>running on multiple machines</a:t>
            </a:r>
            <a:endParaRPr lang="en-US" dirty="0"/>
          </a:p>
        </p:txBody>
      </p:sp>
      <p:pic>
        <p:nvPicPr>
          <p:cNvPr id="115" name="Picture 114" descr="DEPFET-S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14700"/>
            <a:ext cx="7626351" cy="4533900"/>
          </a:xfrm>
          <a:prstGeom prst="rect">
            <a:avLst/>
          </a:prstGeom>
        </p:spPr>
      </p:pic>
      <p:pic>
        <p:nvPicPr>
          <p:cNvPr id="116" name="Picture 115" descr="DEPFET-BufM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0850" y="1371600"/>
            <a:ext cx="4883150" cy="1406525"/>
          </a:xfrm>
          <a:prstGeom prst="rect">
            <a:avLst/>
          </a:prstGeom>
        </p:spPr>
      </p:pic>
      <p:pic>
        <p:nvPicPr>
          <p:cNvPr id="113" name="Picture 112" descr="DEPFET-Dummy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3700" y="3124200"/>
            <a:ext cx="3670300" cy="30797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...The initial concept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13157" y="1676400"/>
            <a:ext cx="8791173" cy="2038351"/>
            <a:chOff x="544" y="3071"/>
            <a:chExt cx="4921" cy="1141"/>
          </a:xfrm>
        </p:grpSpPr>
        <p:sp>
          <p:nvSpPr>
            <p:cNvPr id="36" name="Line 7"/>
            <p:cNvSpPr>
              <a:spLocks noChangeShapeType="1"/>
            </p:cNvSpPr>
            <p:nvPr/>
          </p:nvSpPr>
          <p:spPr bwMode="auto">
            <a:xfrm flipV="1">
              <a:off x="2560" y="3565"/>
              <a:ext cx="0" cy="453"/>
            </a:xfrm>
            <a:prstGeom prst="line">
              <a:avLst/>
            </a:prstGeom>
            <a:noFill/>
            <a:ln w="28575">
              <a:solidFill>
                <a:srgbClr val="5F5F5F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8"/>
            <p:cNvSpPr>
              <a:spLocks noChangeShapeType="1"/>
            </p:cNvSpPr>
            <p:nvPr/>
          </p:nvSpPr>
          <p:spPr bwMode="auto">
            <a:xfrm>
              <a:off x="669" y="3545"/>
              <a:ext cx="1088" cy="0"/>
            </a:xfrm>
            <a:prstGeom prst="line">
              <a:avLst/>
            </a:prstGeom>
            <a:noFill/>
            <a:ln w="76200">
              <a:solidFill>
                <a:srgbClr val="FFCC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9"/>
            <p:cNvSpPr>
              <a:spLocks noChangeShapeType="1"/>
            </p:cNvSpPr>
            <p:nvPr/>
          </p:nvSpPr>
          <p:spPr bwMode="auto">
            <a:xfrm>
              <a:off x="1738" y="3545"/>
              <a:ext cx="1088" cy="0"/>
            </a:xfrm>
            <a:prstGeom prst="line">
              <a:avLst/>
            </a:prstGeom>
            <a:noFill/>
            <a:ln w="76200">
              <a:solidFill>
                <a:srgbClr val="FF66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0"/>
            <p:cNvSpPr>
              <a:spLocks noChangeShapeType="1"/>
            </p:cNvSpPr>
            <p:nvPr/>
          </p:nvSpPr>
          <p:spPr bwMode="auto">
            <a:xfrm>
              <a:off x="2808" y="3545"/>
              <a:ext cx="1089" cy="0"/>
            </a:xfrm>
            <a:prstGeom prst="line">
              <a:avLst/>
            </a:prstGeom>
            <a:noFill/>
            <a:ln w="76200">
              <a:solidFill>
                <a:srgbClr val="6699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11"/>
            <p:cNvSpPr>
              <a:spLocks noChangeShapeType="1"/>
            </p:cNvSpPr>
            <p:nvPr/>
          </p:nvSpPr>
          <p:spPr bwMode="auto">
            <a:xfrm>
              <a:off x="3878" y="3545"/>
              <a:ext cx="1087" cy="0"/>
            </a:xfrm>
            <a:prstGeom prst="line">
              <a:avLst/>
            </a:prstGeom>
            <a:noFill/>
            <a:ln w="7620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Text Box 12"/>
            <p:cNvSpPr txBox="1">
              <a:spLocks noChangeArrowheads="1"/>
            </p:cNvSpPr>
            <p:nvPr/>
          </p:nvSpPr>
          <p:spPr bwMode="auto">
            <a:xfrm>
              <a:off x="956" y="3335"/>
              <a:ext cx="34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FFCC00"/>
                  </a:solidFill>
                  <a:latin typeface="Calibri" charset="0"/>
                </a:rPr>
                <a:t>2006</a:t>
              </a:r>
              <a:endParaRPr lang="en-GB" sz="1400" b="1">
                <a:solidFill>
                  <a:srgbClr val="FFCC00"/>
                </a:solidFill>
                <a:latin typeface="Calibri" charset="0"/>
              </a:endParaRP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>
              <a:off x="2057" y="3335"/>
              <a:ext cx="34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FF6699"/>
                  </a:solidFill>
                  <a:latin typeface="Calibri" charset="0"/>
                </a:rPr>
                <a:t>2007</a:t>
              </a:r>
              <a:endParaRPr lang="en-GB" sz="1400" b="1">
                <a:solidFill>
                  <a:srgbClr val="FF6699"/>
                </a:solidFill>
                <a:latin typeface="Calibri" charset="0"/>
              </a:endParaRPr>
            </a:p>
          </p:txBody>
        </p:sp>
        <p:sp>
          <p:nvSpPr>
            <p:cNvPr id="43" name="Text Box 14"/>
            <p:cNvSpPr txBox="1">
              <a:spLocks noChangeArrowheads="1"/>
            </p:cNvSpPr>
            <p:nvPr/>
          </p:nvSpPr>
          <p:spPr bwMode="auto">
            <a:xfrm>
              <a:off x="3097" y="3335"/>
              <a:ext cx="34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6699FF"/>
                  </a:solidFill>
                  <a:latin typeface="Calibri" charset="0"/>
                </a:rPr>
                <a:t>2008</a:t>
              </a:r>
              <a:endParaRPr lang="en-GB" sz="1400" b="1">
                <a:solidFill>
                  <a:srgbClr val="6699FF"/>
                </a:solidFill>
                <a:latin typeface="Calibri" charset="0"/>
              </a:endParaRPr>
            </a:p>
          </p:txBody>
        </p:sp>
        <p:sp>
          <p:nvSpPr>
            <p:cNvPr id="44" name="Text Box 15"/>
            <p:cNvSpPr txBox="1">
              <a:spLocks noChangeArrowheads="1"/>
            </p:cNvSpPr>
            <p:nvPr/>
          </p:nvSpPr>
          <p:spPr bwMode="auto">
            <a:xfrm>
              <a:off x="4185" y="3335"/>
              <a:ext cx="343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FF6600"/>
                  </a:solidFill>
                  <a:latin typeface="Calibri" charset="0"/>
                </a:rPr>
                <a:t>2009</a:t>
              </a:r>
              <a:endParaRPr lang="en-GB" sz="1400" b="1">
                <a:solidFill>
                  <a:srgbClr val="FF6600"/>
                </a:solidFill>
                <a:latin typeface="Calibri" charset="0"/>
              </a:endParaRPr>
            </a:p>
          </p:txBody>
        </p:sp>
        <p:sp>
          <p:nvSpPr>
            <p:cNvPr id="47" name="Text Box 18"/>
            <p:cNvSpPr txBox="1">
              <a:spLocks noChangeArrowheads="1"/>
            </p:cNvSpPr>
            <p:nvPr/>
          </p:nvSpPr>
          <p:spPr bwMode="auto">
            <a:xfrm>
              <a:off x="915" y="3808"/>
              <a:ext cx="931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FF6699"/>
                  </a:solidFill>
                  <a:latin typeface="Calibri" charset="0"/>
                </a:rPr>
                <a:t>Demonstrator</a:t>
              </a:r>
            </a:p>
            <a:p>
              <a:pPr eaLnBrk="1" hangingPunct="1"/>
              <a:r>
                <a:rPr lang="en-US" sz="1400" b="1">
                  <a:solidFill>
                    <a:srgbClr val="FF6699"/>
                  </a:solidFill>
                  <a:latin typeface="Calibri" charset="0"/>
                </a:rPr>
                <a:t>Integration Starts</a:t>
              </a:r>
              <a:endParaRPr lang="en-GB" sz="1400" b="1">
                <a:solidFill>
                  <a:srgbClr val="FF6699"/>
                </a:solidFill>
                <a:latin typeface="Calibri" charset="0"/>
              </a:endParaRPr>
            </a:p>
          </p:txBody>
        </p:sp>
        <p:sp>
          <p:nvSpPr>
            <p:cNvPr id="48" name="Line 19"/>
            <p:cNvSpPr>
              <a:spLocks noChangeShapeType="1"/>
            </p:cNvSpPr>
            <p:nvPr/>
          </p:nvSpPr>
          <p:spPr bwMode="auto">
            <a:xfrm flipV="1">
              <a:off x="2191" y="3565"/>
              <a:ext cx="0" cy="272"/>
            </a:xfrm>
            <a:prstGeom prst="line">
              <a:avLst/>
            </a:prstGeom>
            <a:noFill/>
            <a:ln w="57150">
              <a:solidFill>
                <a:srgbClr val="FF66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20"/>
            <p:cNvSpPr txBox="1">
              <a:spLocks noChangeArrowheads="1"/>
            </p:cNvSpPr>
            <p:nvPr/>
          </p:nvSpPr>
          <p:spPr bwMode="auto">
            <a:xfrm>
              <a:off x="2231" y="3561"/>
              <a:ext cx="772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 dirty="0">
                  <a:solidFill>
                    <a:srgbClr val="FF6699"/>
                  </a:solidFill>
                  <a:latin typeface="Calibri" charset="0"/>
                </a:rPr>
                <a:t>Demonstrator</a:t>
              </a:r>
            </a:p>
            <a:p>
              <a:pPr eaLnBrk="1" hangingPunct="1"/>
              <a:r>
                <a:rPr lang="en-US" sz="1400" b="1" dirty="0">
                  <a:solidFill>
                    <a:srgbClr val="FF6699"/>
                  </a:solidFill>
                  <a:latin typeface="Calibri" charset="0"/>
                </a:rPr>
                <a:t>Available</a:t>
              </a:r>
              <a:endParaRPr lang="en-GB" sz="1400" b="1" dirty="0">
                <a:solidFill>
                  <a:srgbClr val="FF6699"/>
                </a:solidFill>
                <a:latin typeface="Calibri" charset="0"/>
              </a:endParaRPr>
            </a:p>
          </p:txBody>
        </p:sp>
        <p:sp>
          <p:nvSpPr>
            <p:cNvPr id="50" name="Line 21"/>
            <p:cNvSpPr>
              <a:spLocks noChangeShapeType="1"/>
            </p:cNvSpPr>
            <p:nvPr/>
          </p:nvSpPr>
          <p:spPr bwMode="auto">
            <a:xfrm flipV="1">
              <a:off x="4149" y="3565"/>
              <a:ext cx="0" cy="272"/>
            </a:xfrm>
            <a:prstGeom prst="line">
              <a:avLst/>
            </a:prstGeom>
            <a:noFill/>
            <a:ln w="57150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Text Box 22"/>
            <p:cNvSpPr txBox="1">
              <a:spLocks noChangeArrowheads="1"/>
            </p:cNvSpPr>
            <p:nvPr/>
          </p:nvSpPr>
          <p:spPr bwMode="auto">
            <a:xfrm>
              <a:off x="4194" y="3565"/>
              <a:ext cx="1271" cy="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10" tIns="45706" rIns="91410" bIns="45706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400" b="1">
                  <a:solidFill>
                    <a:srgbClr val="FF6600"/>
                  </a:solidFill>
                  <a:latin typeface="Calibri" charset="0"/>
                </a:rPr>
                <a:t>Final Telescope Available</a:t>
              </a:r>
              <a:endParaRPr lang="en-GB" sz="1400" b="1">
                <a:solidFill>
                  <a:srgbClr val="FF6600"/>
                </a:solidFill>
                <a:latin typeface="Calibri" charset="0"/>
              </a:endParaRPr>
            </a:p>
          </p:txBody>
        </p:sp>
        <p:sp>
          <p:nvSpPr>
            <p:cNvPr id="52" name="Line 23"/>
            <p:cNvSpPr>
              <a:spLocks noChangeShapeType="1"/>
            </p:cNvSpPr>
            <p:nvPr/>
          </p:nvSpPr>
          <p:spPr bwMode="auto">
            <a:xfrm>
              <a:off x="4947" y="3545"/>
              <a:ext cx="24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24"/>
            <p:cNvSpPr>
              <a:spLocks noChangeShapeType="1"/>
            </p:cNvSpPr>
            <p:nvPr/>
          </p:nvSpPr>
          <p:spPr bwMode="auto">
            <a:xfrm flipV="1">
              <a:off x="1615" y="3565"/>
              <a:ext cx="0" cy="272"/>
            </a:xfrm>
            <a:prstGeom prst="line">
              <a:avLst/>
            </a:prstGeom>
            <a:noFill/>
            <a:ln w="57150">
              <a:solidFill>
                <a:srgbClr val="FF66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25"/>
            <p:cNvSpPr>
              <a:spLocks noChangeShapeType="1"/>
            </p:cNvSpPr>
            <p:nvPr/>
          </p:nvSpPr>
          <p:spPr bwMode="auto">
            <a:xfrm>
              <a:off x="1428" y="3242"/>
              <a:ext cx="0" cy="247"/>
            </a:xfrm>
            <a:prstGeom prst="line">
              <a:avLst/>
            </a:prstGeom>
            <a:noFill/>
            <a:ln w="57150">
              <a:solidFill>
                <a:srgbClr val="FF9933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Text Box 26"/>
            <p:cNvSpPr txBox="1">
              <a:spLocks noChangeArrowheads="1"/>
            </p:cNvSpPr>
            <p:nvPr/>
          </p:nvSpPr>
          <p:spPr bwMode="auto">
            <a:xfrm>
              <a:off x="544" y="3108"/>
              <a:ext cx="853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 eaLnBrk="1" hangingPunct="1"/>
              <a:r>
                <a:rPr lang="en-US" sz="1400" b="1">
                  <a:solidFill>
                    <a:srgbClr val="FF9933"/>
                  </a:solidFill>
                  <a:latin typeface="Calibri" charset="0"/>
                </a:rPr>
                <a:t>Magnet @ DESY</a:t>
              </a:r>
              <a:endParaRPr lang="en-GB" sz="1400" b="1">
                <a:solidFill>
                  <a:srgbClr val="FF9933"/>
                </a:solidFill>
                <a:latin typeface="Calibri" charset="0"/>
              </a:endParaRPr>
            </a:p>
          </p:txBody>
        </p:sp>
        <p:sp>
          <p:nvSpPr>
            <p:cNvPr id="56" name="Text Box 27"/>
            <p:cNvSpPr txBox="1">
              <a:spLocks noChangeArrowheads="1"/>
            </p:cNvSpPr>
            <p:nvPr/>
          </p:nvSpPr>
          <p:spPr bwMode="auto">
            <a:xfrm>
              <a:off x="1491" y="3071"/>
              <a:ext cx="1276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 eaLnBrk="1" hangingPunct="1"/>
              <a:r>
                <a:rPr lang="en-US" sz="1400" b="1">
                  <a:solidFill>
                    <a:srgbClr val="FF6699"/>
                  </a:solidFill>
                  <a:latin typeface="Calibri" charset="0"/>
                </a:rPr>
                <a:t>Magnet available</a:t>
              </a:r>
              <a:endParaRPr lang="en-GB" sz="1400" b="1">
                <a:solidFill>
                  <a:srgbClr val="FF6699"/>
                </a:solidFill>
                <a:latin typeface="Calibri" charset="0"/>
              </a:endParaRPr>
            </a:p>
          </p:txBody>
        </p:sp>
        <p:sp>
          <p:nvSpPr>
            <p:cNvPr id="57" name="Line 28"/>
            <p:cNvSpPr>
              <a:spLocks noChangeShapeType="1"/>
            </p:cNvSpPr>
            <p:nvPr/>
          </p:nvSpPr>
          <p:spPr bwMode="auto">
            <a:xfrm>
              <a:off x="1779" y="3236"/>
              <a:ext cx="0" cy="246"/>
            </a:xfrm>
            <a:prstGeom prst="line">
              <a:avLst/>
            </a:prstGeom>
            <a:noFill/>
            <a:ln w="57150">
              <a:solidFill>
                <a:srgbClr val="FF6699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Text Box 29"/>
            <p:cNvSpPr txBox="1">
              <a:spLocks noChangeArrowheads="1"/>
            </p:cNvSpPr>
            <p:nvPr/>
          </p:nvSpPr>
          <p:spPr bwMode="auto">
            <a:xfrm>
              <a:off x="2383" y="4038"/>
              <a:ext cx="86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82927" tIns="41464" rIns="82927" bIns="41464">
              <a:prstTxWarp prst="textNoShape">
                <a:avLst/>
              </a:prstTxWarp>
              <a:spAutoFit/>
            </a:bodyPr>
            <a:lstStyle/>
            <a:p>
              <a:pPr defTabSz="828675" eaLnBrk="1" hangingPunct="1"/>
              <a:r>
                <a:rPr lang="en-GB" sz="1400">
                  <a:solidFill>
                    <a:srgbClr val="5F5F5F"/>
                  </a:solidFill>
                  <a:latin typeface="Calibri" charset="0"/>
                </a:rPr>
                <a:t>CERN test beam</a:t>
              </a:r>
              <a:r>
                <a:rPr lang="en-GB" sz="1400">
                  <a:solidFill>
                    <a:srgbClr val="808080"/>
                  </a:solidFill>
                  <a:latin typeface="Calibri" charset="0"/>
                </a:rPr>
                <a:t> </a:t>
              </a:r>
            </a:p>
          </p:txBody>
        </p:sp>
        <p:sp>
          <p:nvSpPr>
            <p:cNvPr id="59" name="Line 30"/>
            <p:cNvSpPr>
              <a:spLocks noChangeShapeType="1"/>
            </p:cNvSpPr>
            <p:nvPr/>
          </p:nvSpPr>
          <p:spPr bwMode="auto">
            <a:xfrm flipV="1">
              <a:off x="3220" y="3566"/>
              <a:ext cx="0" cy="453"/>
            </a:xfrm>
            <a:prstGeom prst="line">
              <a:avLst/>
            </a:prstGeom>
            <a:noFill/>
            <a:ln w="28575">
              <a:solidFill>
                <a:srgbClr val="5F5F5F"/>
              </a:solidFill>
              <a:prstDash val="sysDot"/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95400" y="4419600"/>
            <a:ext cx="7331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Aggressive initial timeline and Milestones have been </a:t>
            </a:r>
            <a:br>
              <a:rPr lang="en-US" dirty="0" smtClean="0"/>
            </a:br>
            <a:r>
              <a:rPr lang="en-US" dirty="0" smtClean="0"/>
              <a:t>respected and maintained over the full time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Ingredients - TLU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255AE79F-9FF2-D340-91AA-ABC32039C9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7772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rigger </a:t>
            </a: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ogic </a:t>
            </a: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r>
              <a: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nit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Two handshake modes</a:t>
            </a: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ＭＳ Ｐゴシック" charset="-128"/>
              </a:rPr>
              <a:t>Simple handshake (Trigger/Busy/Reset)</a:t>
            </a:r>
          </a:p>
          <a:p>
            <a:pPr marL="742950" marR="0" lvl="1" indent="-28575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ＭＳ Ｐゴシック" charset="-128"/>
              </a:rPr>
              <a:t>Trigger data handshake incl. event number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Timestamp and event-number via USB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LVDS via RJ45, NIM and TTL via Lemo </a:t>
            </a:r>
            <a:b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</a:b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(Software-Selectable)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Inputs for four trigger signals </a:t>
            </a:r>
            <a:b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</a:b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(ANDed, ORed, VETOed)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Internal trigger mode and scalers for testing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Low voltage power supply for PMTs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Special needs for special demands: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Low Jitter mode (for TPCs etc.)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‘LHC’-users: increased timestamp resolution,</a:t>
            </a:r>
            <a:b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</a:b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</a:rPr>
              <a:t>central clocking</a:t>
            </a: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/>
          <a:srcRect l="12460" t="12488" r="9499" b="8429"/>
          <a:stretch>
            <a:fillRect/>
          </a:stretch>
        </p:blipFill>
        <p:spPr bwMode="auto">
          <a:xfrm>
            <a:off x="5329238" y="3962400"/>
            <a:ext cx="3810000" cy="289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6167438" y="4191000"/>
            <a:ext cx="1133475" cy="261938"/>
            <a:chOff x="4819" y="640"/>
            <a:chExt cx="715" cy="165"/>
          </a:xfrm>
        </p:grpSpPr>
        <p:pic>
          <p:nvPicPr>
            <p:cNvPr id="11" name="Picture 6" descr="united_kingdom"/>
            <p:cNvPicPr preferRelativeResize="0"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19" y="646"/>
              <a:ext cx="238" cy="159"/>
            </a:xfrm>
            <a:prstGeom prst="rect">
              <a:avLst/>
            </a:prstGeom>
            <a:noFill/>
          </p:spPr>
        </p:pic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5022" y="640"/>
              <a:ext cx="51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 eaLnBrk="1" hangingPunct="1"/>
              <a:r>
                <a:rPr lang="de-DE" sz="10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Bristol Univ.</a:t>
              </a:r>
            </a:p>
          </p:txBody>
        </p:sp>
      </p:grpSp>
      <p:pic>
        <p:nvPicPr>
          <p:cNvPr id="13" name="Picture 8" descr="tlu_dut_handshake_tdata_bol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524000"/>
            <a:ext cx="4114800" cy="614363"/>
          </a:xfrm>
          <a:prstGeom prst="rect">
            <a:avLst/>
          </a:prstGeom>
          <a:noFill/>
        </p:spPr>
      </p:pic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5486400" y="1905000"/>
            <a:ext cx="762000" cy="114300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 type="stealth" w="lg" len="lg"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249988" y="2667000"/>
            <a:ext cx="2519362" cy="720725"/>
          </a:xfrm>
          <a:prstGeom prst="rect">
            <a:avLst/>
          </a:prstGeom>
          <a:noFill/>
          <a:ln w="19050">
            <a:solidFill>
              <a:srgbClr val="8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/>
              <a:t>Busy acknowledges </a:t>
            </a:r>
            <a:br>
              <a:rPr lang="en-US" sz="2000"/>
            </a:br>
            <a:r>
              <a:rPr lang="en-US" sz="2000"/>
              <a:t>the Trigger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GB" sz="3600" dirty="0" smtClean="0"/>
              <a:t>Main Ingredients - EUDRB</a:t>
            </a:r>
            <a:endParaRPr lang="en-GB" sz="36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Daniel Haas</a:t>
            </a:r>
            <a:r>
              <a:rPr lang="en-US" dirty="0" smtClean="0"/>
              <a:t>, </a:t>
            </a:r>
            <a:r>
              <a:rPr lang="en-US" dirty="0" smtClean="0"/>
              <a:t>EUDET Annual Meeting, Hamburg,</a:t>
            </a:r>
            <a:r>
              <a:rPr lang="en-US" dirty="0" smtClean="0"/>
              <a:t> </a:t>
            </a:r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Sept 2010</a:t>
            </a:r>
            <a:endParaRPr lang="en-US" dirty="0"/>
          </a:p>
        </p:txBody>
      </p:sp>
      <p:pic>
        <p:nvPicPr>
          <p:cNvPr id="16" name="Picture 38" descr="P91214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1293813"/>
            <a:ext cx="426720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762000" y="1219200"/>
            <a:ext cx="4572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 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ata 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eduction 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</a:t>
            </a:r>
            <a:r>
              <a:rPr kumimoji="0" lang="en-GB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oard: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Mother board with ALTERA CycloneII </a:t>
            </a:r>
            <a:r>
              <a: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FPGA (clock: 80MHz)</a:t>
            </a:r>
            <a:r>
              <a:rPr kumimoji="0" lang="it-IT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hosts core resources and Interfaces (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VME64X slave, USB2.0, </a:t>
            </a:r>
            <a:b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</a:b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EUDET trigger bus)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2 Daughter cards (analog + digital)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NIOS II, 32 bit “soft” microcontr. (40Mz) for diagnostitics, pedestal+noise calculation and remote configuration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Two readout modes: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Zero Suppressed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 for normal data taking, 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raw readout</a:t>
            </a: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uLnTx/>
                <a:uFillTx/>
                <a:latin typeface="Calibri" charset="0"/>
                <a:ea typeface="+mn-ea"/>
                <a:cs typeface="+mn-cs"/>
              </a:rPr>
              <a:t> of multiple frames for debugging or off-line pedestal and noise calculations </a:t>
            </a:r>
          </a:p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Calibri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7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" name="Group 47"/>
          <p:cNvGrpSpPr>
            <a:grpSpLocks/>
          </p:cNvGrpSpPr>
          <p:nvPr/>
        </p:nvGrpSpPr>
        <p:grpSpPr bwMode="auto">
          <a:xfrm>
            <a:off x="7148513" y="1428750"/>
            <a:ext cx="1209675" cy="273050"/>
            <a:chOff x="4830" y="645"/>
            <a:chExt cx="708" cy="160"/>
          </a:xfrm>
        </p:grpSpPr>
        <p:pic>
          <p:nvPicPr>
            <p:cNvPr id="19" name="Picture 48" descr="ital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30" y="646"/>
              <a:ext cx="238" cy="159"/>
            </a:xfrm>
            <a:prstGeom prst="rect">
              <a:avLst/>
            </a:prstGeom>
            <a:noFill/>
          </p:spPr>
        </p:pic>
        <p:sp>
          <p:nvSpPr>
            <p:cNvPr id="20" name="Text Box 49"/>
            <p:cNvSpPr txBox="1">
              <a:spLocks noChangeArrowheads="1"/>
            </p:cNvSpPr>
            <p:nvPr/>
          </p:nvSpPr>
          <p:spPr bwMode="auto">
            <a:xfrm>
              <a:off x="5045" y="645"/>
              <a:ext cx="493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912813" eaLnBrk="1" hangingPunct="1"/>
              <a:r>
                <a:rPr lang="de-DE" sz="1000">
                  <a:solidFill>
                    <a:srgbClr val="000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Calibri" charset="0"/>
                </a:rPr>
                <a:t>INFN Ferrara</a:t>
              </a:r>
            </a:p>
          </p:txBody>
        </p:sp>
      </p:grpSp>
      <p:sp>
        <p:nvSpPr>
          <p:cNvPr id="21" name="Rectangle 50"/>
          <p:cNvSpPr>
            <a:spLocks noChangeArrowheads="1"/>
          </p:cNvSpPr>
          <p:nvPr/>
        </p:nvSpPr>
        <p:spPr bwMode="auto">
          <a:xfrm>
            <a:off x="954088" y="4806950"/>
            <a:ext cx="3897312" cy="5254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</a:pPr>
            <a:r>
              <a:rPr lang="en-GB" sz="14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Analog Daughter card</a:t>
            </a:r>
            <a:r>
              <a:rPr lang="en-GB" sz="14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based on the successful LEPSI </a:t>
            </a:r>
          </a:p>
          <a:p>
            <a:pPr marL="457200" indent="-457200">
              <a:spcBef>
                <a:spcPct val="20000"/>
              </a:spcBef>
            </a:pPr>
            <a:r>
              <a:rPr lang="en-GB" sz="14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and SUCIMA designs clock rate up to 20 MHz</a:t>
            </a:r>
          </a:p>
          <a:p>
            <a:pPr marL="457200" indent="-457200">
              <a:spcBef>
                <a:spcPct val="20000"/>
              </a:spcBef>
              <a:buClr>
                <a:srgbClr val="FF0000"/>
              </a:buClr>
            </a:pPr>
            <a:endParaRPr lang="en-GB" sz="14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alibri" charset="0"/>
            </a:endParaRPr>
          </a:p>
        </p:txBody>
      </p:sp>
      <p:sp>
        <p:nvSpPr>
          <p:cNvPr id="22" name="Rectangle 51"/>
          <p:cNvSpPr>
            <a:spLocks noChangeArrowheads="1"/>
          </p:cNvSpPr>
          <p:nvPr/>
        </p:nvSpPr>
        <p:spPr bwMode="auto">
          <a:xfrm>
            <a:off x="4914900" y="4803775"/>
            <a:ext cx="3924300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</a:bodyPr>
          <a:lstStyle/>
          <a:p>
            <a:pPr marL="457200" indent="-457200">
              <a:spcBef>
                <a:spcPct val="20000"/>
              </a:spcBef>
            </a:pPr>
            <a:r>
              <a:rPr lang="en-GB" sz="1400"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Digital daughter card</a:t>
            </a:r>
            <a:r>
              <a:rPr lang="en-GB" sz="14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 drives/receives control signals </a:t>
            </a:r>
          </a:p>
          <a:p>
            <a:pPr marL="457200" indent="-457200">
              <a:spcBef>
                <a:spcPct val="20000"/>
              </a:spcBef>
            </a:pPr>
            <a:r>
              <a:rPr lang="en-GB" sz="140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" charset="0"/>
              </a:rPr>
              <a:t>for the detectors and features a USB 2.0 link </a:t>
            </a:r>
          </a:p>
        </p:txBody>
      </p:sp>
      <p:pic>
        <p:nvPicPr>
          <p:cNvPr id="23" name="Picture 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4963" y="5368925"/>
            <a:ext cx="2400300" cy="1336675"/>
          </a:xfrm>
          <a:prstGeom prst="rect">
            <a:avLst/>
          </a:prstGeom>
          <a:noFill/>
        </p:spPr>
      </p:pic>
      <p:pic>
        <p:nvPicPr>
          <p:cNvPr id="24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45163" y="5368925"/>
            <a:ext cx="238125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UDET">
  <a:themeElements>
    <a:clrScheme name="EUD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UDET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EUD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UDE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UDE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EUDET.potx</Template>
  <TotalTime>8425</TotalTime>
  <Words>1540</Words>
  <Application>Microsoft Macintosh PowerPoint</Application>
  <PresentationFormat>On-screen Show (4:3)</PresentationFormat>
  <Paragraphs>293</Paragraphs>
  <Slides>25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EUDET</vt:lpstr>
      <vt:lpstr>JRA1 Data Acquisition Past – Present - Future Daniel Haas Hamburg, Sep 2010</vt:lpstr>
      <vt:lpstr>The initial concept...</vt:lpstr>
      <vt:lpstr>...The initial concept...</vt:lpstr>
      <vt:lpstr>...The initial concept...</vt:lpstr>
      <vt:lpstr>...The initial concept...</vt:lpstr>
      <vt:lpstr>...The initial concept...</vt:lpstr>
      <vt:lpstr>...The initial concept</vt:lpstr>
      <vt:lpstr>Main Ingredients - TLU</vt:lpstr>
      <vt:lpstr>Main Ingredients - EUDRB</vt:lpstr>
      <vt:lpstr>Main Ingredients – Acquisition SW</vt:lpstr>
      <vt:lpstr>Main Ingredients – DUT Integration</vt:lpstr>
      <vt:lpstr>Main Ingredients – DUT Integration</vt:lpstr>
      <vt:lpstr>The Real Thing in the Past</vt:lpstr>
      <vt:lpstr>The Real Thing in the Past</vt:lpstr>
      <vt:lpstr>The Real Thing in the Present</vt:lpstr>
      <vt:lpstr>The Real Thing in the Present</vt:lpstr>
      <vt:lpstr>The Real Thing in the Present</vt:lpstr>
      <vt:lpstr>Some numbers</vt:lpstr>
      <vt:lpstr>Some numbers</vt:lpstr>
      <vt:lpstr>Some numbers</vt:lpstr>
      <vt:lpstr>Outlook to AIDA</vt:lpstr>
      <vt:lpstr>Outlook to AIDA</vt:lpstr>
      <vt:lpstr>Conclusions</vt:lpstr>
      <vt:lpstr>Conclusions</vt:lpstr>
      <vt:lpstr>Conclusions</vt:lpstr>
    </vt:vector>
  </TitlesOfParts>
  <Company>DPNC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EUDAQ Status Report</dc:title>
  <dc:creator>Emlyn Corrin</dc:creator>
  <cp:lastModifiedBy>Daniel Haas</cp:lastModifiedBy>
  <cp:revision>25</cp:revision>
  <cp:lastPrinted>2010-09-30T07:53:05Z</cp:lastPrinted>
  <dcterms:created xsi:type="dcterms:W3CDTF">2010-09-27T09:53:33Z</dcterms:created>
  <dcterms:modified xsi:type="dcterms:W3CDTF">2010-09-30T08:13:48Z</dcterms:modified>
</cp:coreProperties>
</file>