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2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17.xml" ContentType="application/vnd.openxmlformats-officedocument.presentationml.slide+xml"/>
  <Default Extension="pdf" ContentType="application/pdf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theme/theme1.xml" ContentType="application/vnd.openxmlformats-officedocument.them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trictFirstAndLastChars="0" saveSubsetFonts="1" autoCompressPictures="0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65" r:id="rId2"/>
    <p:sldId id="280" r:id="rId3"/>
    <p:sldId id="271" r:id="rId4"/>
    <p:sldId id="274" r:id="rId5"/>
    <p:sldId id="275" r:id="rId6"/>
    <p:sldId id="276" r:id="rId7"/>
    <p:sldId id="267" r:id="rId8"/>
    <p:sldId id="281" r:id="rId9"/>
    <p:sldId id="272" r:id="rId10"/>
    <p:sldId id="273" r:id="rId11"/>
    <p:sldId id="277" r:id="rId12"/>
    <p:sldId id="278" r:id="rId13"/>
    <p:sldId id="283" r:id="rId14"/>
    <p:sldId id="279" r:id="rId15"/>
    <p:sldId id="282" r:id="rId16"/>
    <p:sldId id="266" r:id="rId17"/>
    <p:sldId id="268" r:id="rId18"/>
    <p:sldId id="285" r:id="rId19"/>
    <p:sldId id="284" r:id="rId20"/>
    <p:sldId id="270" r:id="rId2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8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24185" autoAdjust="0"/>
    <p:restoredTop sz="91721" autoAdjust="0"/>
  </p:normalViewPr>
  <p:slideViewPr>
    <p:cSldViewPr>
      <p:cViewPr varScale="1">
        <p:scale>
          <a:sx n="112" d="100"/>
          <a:sy n="112" d="100"/>
        </p:scale>
        <p:origin x="-264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handoutMaster" Target="handoutMasters/handout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C96F3E3-5DE9-8A46-98CD-AF707B9A4F4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5F9D272-948B-D34F-BECE-E8A44AA309D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F9D272-948B-D34F-BECE-E8A44AA309D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svn</a:t>
            </a:r>
            <a:r>
              <a:rPr lang="en-US" dirty="0" smtClean="0"/>
              <a:t> log https://</a:t>
            </a:r>
            <a:r>
              <a:rPr lang="en-US" dirty="0" err="1" smtClean="0"/>
              <a:t>svn.hepforge.org/eudaq</a:t>
            </a:r>
            <a:r>
              <a:rPr lang="en-US" dirty="0" smtClean="0"/>
              <a:t> --quiet | </a:t>
            </a:r>
            <a:r>
              <a:rPr lang="en-US" dirty="0" err="1" smtClean="0"/>
              <a:t>awk</a:t>
            </a:r>
            <a:r>
              <a:rPr lang="en-US" dirty="0" smtClean="0"/>
              <a:t> '/^</a:t>
            </a:r>
            <a:r>
              <a:rPr lang="en-US" dirty="0" err="1" smtClean="0"/>
              <a:t>r</a:t>
            </a:r>
            <a:r>
              <a:rPr lang="en-US" dirty="0" smtClean="0"/>
              <a:t>/ {print $3}' | sort | </a:t>
            </a:r>
            <a:r>
              <a:rPr lang="en-US" dirty="0" err="1" smtClean="0"/>
              <a:t>uniq</a:t>
            </a:r>
            <a:r>
              <a:rPr lang="en-US" dirty="0" smtClean="0"/>
              <a:t> -</a:t>
            </a:r>
            <a:r>
              <a:rPr lang="en-US" dirty="0" err="1" smtClean="0"/>
              <a:t>c</a:t>
            </a:r>
            <a:r>
              <a:rPr lang="en-US" dirty="0" smtClean="0"/>
              <a:t> | sort –</a:t>
            </a:r>
            <a:r>
              <a:rPr lang="en-US" dirty="0" err="1" smtClean="0"/>
              <a:t>r</a:t>
            </a:r>
            <a:endParaRPr lang="en-US" dirty="0" smtClean="0"/>
          </a:p>
          <a:p>
            <a:r>
              <a:rPr lang="en-US" dirty="0" err="1" smtClean="0"/>
              <a:t>svn</a:t>
            </a:r>
            <a:r>
              <a:rPr lang="en-US" dirty="0" smtClean="0"/>
              <a:t> </a:t>
            </a:r>
            <a:r>
              <a:rPr lang="en-US" dirty="0" err="1" smtClean="0"/>
              <a:t>ls</a:t>
            </a:r>
            <a:r>
              <a:rPr lang="en-US" dirty="0" smtClean="0"/>
              <a:t> -R | </a:t>
            </a:r>
            <a:r>
              <a:rPr lang="en-US" dirty="0" err="1" smtClean="0"/>
              <a:t>grep</a:t>
            </a:r>
            <a:r>
              <a:rPr lang="en-US" dirty="0" smtClean="0"/>
              <a:t> -</a:t>
            </a:r>
            <a:r>
              <a:rPr lang="en-US" dirty="0" err="1" smtClean="0"/>
              <a:t>i</a:t>
            </a:r>
            <a:r>
              <a:rPr lang="en-US" dirty="0" smtClean="0"/>
              <a:t> -</a:t>
            </a:r>
            <a:r>
              <a:rPr lang="en-US" dirty="0" err="1" smtClean="0"/>
              <a:t>e</a:t>
            </a:r>
            <a:r>
              <a:rPr lang="en-US" dirty="0" smtClean="0"/>
              <a:t> "\.[</a:t>
            </a:r>
            <a:r>
              <a:rPr lang="en-US" dirty="0" err="1" smtClean="0"/>
              <a:t>ch][a-z</a:t>
            </a:r>
            <a:r>
              <a:rPr lang="en-US" dirty="0" smtClean="0"/>
              <a:t>]*$” | </a:t>
            </a:r>
            <a:r>
              <a:rPr lang="en-US" dirty="0" err="1" smtClean="0"/>
              <a:t>wc</a:t>
            </a:r>
            <a:r>
              <a:rPr lang="en-US" dirty="0" smtClean="0"/>
              <a:t> -</a:t>
            </a:r>
            <a:r>
              <a:rPr lang="en-US" dirty="0" err="1" smtClean="0"/>
              <a:t>l</a:t>
            </a:r>
            <a:endParaRPr lang="en-US" dirty="0" smtClean="0"/>
          </a:p>
          <a:p>
            <a:r>
              <a:rPr lang="en-US" dirty="0" err="1" smtClean="0"/>
              <a:t>svn</a:t>
            </a:r>
            <a:r>
              <a:rPr lang="en-US" dirty="0" smtClean="0"/>
              <a:t> </a:t>
            </a:r>
            <a:r>
              <a:rPr lang="en-US" dirty="0" err="1" smtClean="0"/>
              <a:t>ls</a:t>
            </a:r>
            <a:r>
              <a:rPr lang="en-US" dirty="0" smtClean="0"/>
              <a:t> -R | </a:t>
            </a:r>
            <a:r>
              <a:rPr lang="en-US" dirty="0" err="1" smtClean="0"/>
              <a:t>grep</a:t>
            </a:r>
            <a:r>
              <a:rPr lang="en-US" dirty="0" smtClean="0"/>
              <a:t> -</a:t>
            </a:r>
            <a:r>
              <a:rPr lang="en-US" dirty="0" err="1" smtClean="0"/>
              <a:t>i</a:t>
            </a:r>
            <a:r>
              <a:rPr lang="en-US" dirty="0" smtClean="0"/>
              <a:t> -</a:t>
            </a:r>
            <a:r>
              <a:rPr lang="en-US" dirty="0" err="1" smtClean="0"/>
              <a:t>e</a:t>
            </a:r>
            <a:r>
              <a:rPr lang="en-US" dirty="0" smtClean="0"/>
              <a:t> "\.[</a:t>
            </a:r>
            <a:r>
              <a:rPr lang="en-US" dirty="0" err="1" smtClean="0"/>
              <a:t>ch][a-z</a:t>
            </a:r>
            <a:r>
              <a:rPr lang="en-US" dirty="0" smtClean="0"/>
              <a:t>]*$” | </a:t>
            </a:r>
            <a:r>
              <a:rPr lang="en-US" dirty="0" err="1" smtClean="0"/>
              <a:t>xargs</a:t>
            </a:r>
            <a:r>
              <a:rPr lang="en-US" dirty="0" smtClean="0"/>
              <a:t> </a:t>
            </a:r>
            <a:r>
              <a:rPr lang="en-US" dirty="0" err="1" smtClean="0"/>
              <a:t>svn</a:t>
            </a:r>
            <a:r>
              <a:rPr lang="en-US" dirty="0" smtClean="0"/>
              <a:t> blame | </a:t>
            </a:r>
            <a:r>
              <a:rPr lang="en-US" dirty="0" err="1" smtClean="0"/>
              <a:t>awk</a:t>
            </a:r>
            <a:r>
              <a:rPr lang="en-US" dirty="0" smtClean="0"/>
              <a:t> '{print $2}' | sort | </a:t>
            </a:r>
            <a:r>
              <a:rPr lang="en-US" dirty="0" err="1" smtClean="0"/>
              <a:t>uniq</a:t>
            </a:r>
            <a:r>
              <a:rPr lang="en-US" dirty="0" smtClean="0"/>
              <a:t> -</a:t>
            </a:r>
            <a:r>
              <a:rPr lang="en-US" dirty="0" err="1" smtClean="0"/>
              <a:t>c</a:t>
            </a:r>
            <a:r>
              <a:rPr lang="en-US" dirty="0" smtClean="0"/>
              <a:t> | sort –</a:t>
            </a:r>
            <a:r>
              <a:rPr lang="en-US" dirty="0" err="1" smtClean="0"/>
              <a:t>r</a:t>
            </a:r>
            <a:endParaRPr lang="en-US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F9D272-948B-D34F-BECE-E8A44AA309DF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Emlyn Corrin, EUDET Annual Meeting, Hamburg, 29 Sept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66800" y="6629400"/>
            <a:ext cx="2895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Page </a:t>
            </a:r>
            <a:fld id="{FBFA5DE8-07AD-A746-B381-92DD54DBB2C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Emlyn Corrin, EUDET Annual Meeting, Hamburg, 29 Sept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Page </a:t>
            </a:r>
            <a:fld id="{5629137D-CF47-7244-B690-B53F4E2232C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562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562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Emlyn Corrin, EUDET Annual Meeting, Hamburg, 29 Sept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Page </a:t>
            </a:r>
            <a:fld id="{FD9B2A9E-6BE1-4244-B15A-7A15477BCD6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Page </a:t>
            </a:r>
            <a:fld id="{255AE79F-9FF2-D340-91AA-ABC32039C9E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228600" y="152400"/>
            <a:ext cx="4648200" cy="304800"/>
          </a:xfrm>
        </p:spPr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Emlyn Corrin, EUDET Annual Meeting, Hamburg, 29 Sept 2010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Emlyn Corrin, EUDET Annual Meeting, Hamburg, 29 Sept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Page </a:t>
            </a:r>
            <a:fld id="{080F0AE1-ACF1-024B-BBC0-742DB4A2027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38100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100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Emlyn Corrin, EUDET Annual Meeting, Hamburg, 29 Sept 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Page </a:t>
            </a:r>
            <a:fld id="{EB6C4AFE-E03F-8446-9DAE-C293D2F7F68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Emlyn Corrin, EUDET Annual Meeting, Hamburg, 29 Sept 2010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Page </a:t>
            </a:r>
            <a:fld id="{07C809DD-B8F5-AE42-A3DF-95DFFD23A94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Emlyn Corrin, EUDET Annual Meeting, Hamburg, 29 Sept 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Page </a:t>
            </a:r>
            <a:fld id="{43BD16CC-B77B-2044-8960-0A3B56DA57E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Emlyn Corrin, EUDET Annual Meeting, Hamburg, 29 Sept 2010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Page </a:t>
            </a:r>
            <a:fld id="{B26F4DA7-C6FF-614D-8399-CFFE14D460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Emlyn Corrin, EUDET Annual Meeting, Hamburg, 29 Sept 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Page </a:t>
            </a:r>
            <a:fld id="{203CE281-0C3E-AF4E-AA19-3E87069AE1B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Emlyn Corrin, EUDET Annual Meeting, Hamburg, 29 Sept 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Page </a:t>
            </a:r>
            <a:fld id="{DA9C5652-B6BA-D449-9067-B5347118DB4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5" Type="http://schemas.openxmlformats.org/officeDocument/2006/relationships/image" Target="../media/image3.pdf"/><Relationship Id="rId16" Type="http://schemas.openxmlformats.org/officeDocument/2006/relationships/image" Target="../media/image4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8016875" y="6657975"/>
            <a:ext cx="1127125" cy="200025"/>
          </a:xfrm>
          <a:prstGeom prst="rect">
            <a:avLst/>
          </a:prstGeom>
          <a:solidFill>
            <a:srgbClr val="007E64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4997450" cy="525463"/>
          </a:xfrm>
          <a:prstGeom prst="rect">
            <a:avLst/>
          </a:prstGeom>
          <a:solidFill>
            <a:srgbClr val="007E64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0"/>
            <a:ext cx="465138" cy="754063"/>
          </a:xfrm>
          <a:prstGeom prst="rect">
            <a:avLst/>
          </a:prstGeom>
          <a:solidFill>
            <a:srgbClr val="007E64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35" name="Picture 11" descr="sciencesOnly_rvb_600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029200" y="149225"/>
            <a:ext cx="2574925" cy="307975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002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28600" y="152400"/>
            <a:ext cx="464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Emlyn Corrin, EUDET Annual Meeting, Hamburg, 29 Sept 2010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16875" y="6608763"/>
            <a:ext cx="11271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Page </a:t>
            </a:r>
            <a:fld id="{0642EBA2-CEAB-4B4C-88BA-D3144F19410E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37" name="Picture 13" descr="logo_eudet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5715000"/>
            <a:ext cx="1030288" cy="1143000"/>
          </a:xfrm>
          <a:prstGeom prst="rect">
            <a:avLst/>
          </a:prstGeom>
          <a:noFill/>
        </p:spPr>
      </p:pic>
      <p:sp>
        <p:nvSpPr>
          <p:cNvPr id="1038" name="Text Box 14"/>
          <p:cNvSpPr txBox="1">
            <a:spLocks noChangeArrowheads="1"/>
          </p:cNvSpPr>
          <p:nvPr/>
        </p:nvSpPr>
        <p:spPr bwMode="auto">
          <a:xfrm>
            <a:off x="3962400" y="6686550"/>
            <a:ext cx="4125913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20016" tIns="10008" rIns="20016" bIns="10008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fr-CH" sz="1000" b="1">
                <a:solidFill>
                  <a:srgbClr val="007E64"/>
                </a:solidFill>
              </a:rPr>
              <a:t>DEPARTEMENT DE PHYSIQUE NUCLEAIRE ET CORPUSCULAIRE</a:t>
            </a:r>
            <a:endParaRPr lang="fr-FR" sz="1000" b="1">
              <a:solidFill>
                <a:srgbClr val="007E64"/>
              </a:solidFill>
            </a:endParaRPr>
          </a:p>
        </p:txBody>
      </p:sp>
      <p:pic>
        <p:nvPicPr>
          <p:cNvPr id="14" name="Picture 13" descr="Logo-Unige (black)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15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16"/>
              <a:stretch>
                <a:fillRect/>
              </a:stretch>
            </p:blipFill>
          </mc:Fallback>
        </mc:AlternateContent>
        <p:spPr>
          <a:xfrm>
            <a:off x="7696200" y="76200"/>
            <a:ext cx="1365250" cy="39716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GB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df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eudet.org/e26/e28/e86887/e86890/EUDET-Memo-2010-01.pdf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2895600"/>
          </a:xfrm>
        </p:spPr>
        <p:txBody>
          <a:bodyPr/>
          <a:lstStyle/>
          <a:p>
            <a:r>
              <a:rPr lang="en-GB" dirty="0" smtClean="0"/>
              <a:t>EUDAQ Status Report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sz="3200" dirty="0" smtClean="0"/>
              <a:t>Emlyn </a:t>
            </a:r>
            <a:r>
              <a:rPr lang="en-GB" sz="3200" dirty="0" smtClean="0"/>
              <a:t>Corrin, 29 September 2010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2200" y="3810000"/>
            <a:ext cx="5562600" cy="2438400"/>
          </a:xfrm>
        </p:spPr>
        <p:txBody>
          <a:bodyPr/>
          <a:lstStyle/>
          <a:p>
            <a:r>
              <a:rPr lang="en-GB" sz="2800" dirty="0" smtClean="0"/>
              <a:t>Recent Improvements</a:t>
            </a:r>
          </a:p>
          <a:p>
            <a:r>
              <a:rPr lang="en-GB" sz="2800" dirty="0" smtClean="0"/>
              <a:t>Future of EUDAQ</a:t>
            </a:r>
          </a:p>
          <a:p>
            <a:r>
              <a:rPr lang="en-GB" sz="2800" dirty="0" smtClean="0"/>
              <a:t>Summary</a:t>
            </a:r>
            <a:endParaRPr lang="en-GB" sz="2800" dirty="0" smtClean="0"/>
          </a:p>
          <a:p>
            <a:r>
              <a:rPr lang="en-GB" sz="2800" dirty="0" smtClean="0"/>
              <a:t>Some Statistics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28600" y="152400"/>
            <a:ext cx="4648200" cy="304800"/>
          </a:xfrm>
        </p:spPr>
        <p:txBody>
          <a:bodyPr/>
          <a:lstStyle/>
          <a:p>
            <a:r>
              <a:rPr lang="en-US" smtClean="0"/>
              <a:t>Emlyn Corrin, EUDET Annual Meeting, Hamburg, 29 Sept 2010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255AE79F-9FF2-D340-91AA-ABC32039C9E8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icture 32.png"/>
          <p:cNvPicPr>
            <a:picLocks noChangeAspect="1"/>
          </p:cNvPicPr>
          <p:nvPr/>
        </p:nvPicPr>
        <p:blipFill>
          <a:blip r:embed="rId2">
            <a:lum/>
            <a:alphaModFix amt="25000"/>
          </a:blip>
          <a:stretch>
            <a:fillRect/>
          </a:stretch>
        </p:blipFill>
        <p:spPr>
          <a:xfrm>
            <a:off x="391906" y="1524000"/>
            <a:ext cx="3799094" cy="3657600"/>
          </a:xfrm>
          <a:prstGeom prst="rect">
            <a:avLst/>
          </a:prstGeom>
        </p:spPr>
      </p:pic>
      <p:pic>
        <p:nvPicPr>
          <p:cNvPr id="6" name="Picture 5" descr="Picture 29.png"/>
          <p:cNvPicPr>
            <a:picLocks noChangeAspect="1"/>
          </p:cNvPicPr>
          <p:nvPr/>
        </p:nvPicPr>
        <p:blipFill>
          <a:blip r:embed="rId3">
            <a:lum/>
            <a:alphaModFix amt="25000"/>
          </a:blip>
          <a:stretch>
            <a:fillRect/>
          </a:stretch>
        </p:blipFill>
        <p:spPr>
          <a:xfrm>
            <a:off x="4410921" y="1524000"/>
            <a:ext cx="4352079" cy="4419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JTAG Programming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Currently in a completely separate GUI</a:t>
            </a:r>
          </a:p>
          <a:p>
            <a:r>
              <a:rPr lang="en-GB" dirty="0" smtClean="0"/>
              <a:t>JTAG settings are not stored in the run</a:t>
            </a:r>
          </a:p>
          <a:p>
            <a:r>
              <a:rPr lang="en-GB" dirty="0" smtClean="0"/>
              <a:t>Should implement a process that listens to Run Control for the </a:t>
            </a:r>
            <a:r>
              <a:rPr lang="en-GB" dirty="0" err="1" smtClean="0"/>
              <a:t>config</a:t>
            </a:r>
            <a:r>
              <a:rPr lang="en-GB" dirty="0" smtClean="0"/>
              <a:t> command</a:t>
            </a:r>
          </a:p>
          <a:p>
            <a:r>
              <a:rPr lang="en-GB" dirty="0" smtClean="0"/>
              <a:t>Wouldn’t need separate VNC window for configuring sensors</a:t>
            </a:r>
          </a:p>
          <a:p>
            <a:r>
              <a:rPr lang="en-GB" dirty="0" smtClean="0"/>
              <a:t>JTAG configuration would then be stored in each run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255AE79F-9FF2-D340-91AA-ABC32039C9E8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Emlyn Corrin, EUDET Annual Meeting, Hamburg, 29 Sept 2010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 Collector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 smtClean="0"/>
              <a:t>Currently just blindly takes all events in the order they arrive without looking at them</a:t>
            </a:r>
          </a:p>
          <a:p>
            <a:pPr lvl="1"/>
            <a:r>
              <a:rPr lang="en-GB" sz="2400" dirty="0" smtClean="0"/>
              <a:t>Can get desynchronised</a:t>
            </a:r>
          </a:p>
          <a:p>
            <a:pPr lvl="1"/>
            <a:r>
              <a:rPr lang="en-GB" sz="2400" dirty="0" smtClean="0"/>
              <a:t>At end of run some producers can have extra events remaining in the buffer</a:t>
            </a:r>
          </a:p>
          <a:p>
            <a:r>
              <a:rPr lang="en-GB" sz="2800" dirty="0" smtClean="0"/>
              <a:t>Should at least check for errors</a:t>
            </a:r>
          </a:p>
          <a:p>
            <a:r>
              <a:rPr lang="en-GB" sz="2800" dirty="0" smtClean="0"/>
              <a:t>Could also fix the most obvious problems</a:t>
            </a:r>
          </a:p>
          <a:p>
            <a:pPr lvl="1"/>
            <a:r>
              <a:rPr lang="en-GB" sz="2400" dirty="0" smtClean="0"/>
              <a:t>At least combine the </a:t>
            </a:r>
            <a:r>
              <a:rPr lang="en-GB" sz="2400" dirty="0" err="1" smtClean="0"/>
              <a:t>EOREs</a:t>
            </a:r>
            <a:r>
              <a:rPr lang="en-GB" sz="2400" dirty="0" smtClean="0"/>
              <a:t> properly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255AE79F-9FF2-D340-91AA-ABC32039C9E8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Emlyn Corrin, EUDET Annual Meeting, Hamburg, 29 Sept 2010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Others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 smtClean="0"/>
              <a:t>Configure script</a:t>
            </a:r>
          </a:p>
          <a:p>
            <a:pPr lvl="1"/>
            <a:r>
              <a:rPr lang="en-GB" sz="2400" dirty="0" smtClean="0"/>
              <a:t>Installation currently requires some manual editing of </a:t>
            </a:r>
            <a:r>
              <a:rPr lang="en-GB" sz="2400" dirty="0" err="1" smtClean="0"/>
              <a:t>Makefiles</a:t>
            </a:r>
            <a:endParaRPr lang="en-GB" sz="2400" dirty="0" smtClean="0"/>
          </a:p>
          <a:p>
            <a:r>
              <a:rPr lang="en-GB" sz="2800" dirty="0" smtClean="0"/>
              <a:t>Testing framework</a:t>
            </a:r>
          </a:p>
          <a:p>
            <a:pPr lvl="1"/>
            <a:r>
              <a:rPr lang="en-GB" sz="2400" dirty="0" smtClean="0"/>
              <a:t>Allow automated checking of the code</a:t>
            </a:r>
          </a:p>
          <a:p>
            <a:pPr lvl="1"/>
            <a:r>
              <a:rPr lang="en-GB" sz="2400" dirty="0" smtClean="0"/>
              <a:t>Prevent regressions of bugs once fixed</a:t>
            </a:r>
          </a:p>
          <a:p>
            <a:r>
              <a:rPr lang="en-GB" sz="2800" dirty="0" smtClean="0"/>
              <a:t>Distributed version control (git/mercurial?)</a:t>
            </a:r>
          </a:p>
          <a:p>
            <a:r>
              <a:rPr lang="en-GB" sz="2800" dirty="0" smtClean="0"/>
              <a:t>Explicit license terms (GPL?) </a:t>
            </a:r>
            <a:endParaRPr lang="en-GB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255AE79F-9FF2-D340-91AA-ABC32039C9E8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Emlyn Corrin, EUDET Annual Meeting, Hamburg, 29 Sept 2010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295400"/>
            <a:ext cx="6934200" cy="5029200"/>
          </a:xfrm>
        </p:spPr>
        <p:txBody>
          <a:bodyPr/>
          <a:lstStyle/>
          <a:p>
            <a:pPr>
              <a:buFont typeface="Arial"/>
              <a:buChar char="•"/>
            </a:pPr>
            <a:r>
              <a:rPr lang="en-GB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Recent </a:t>
            </a:r>
            <a:r>
              <a:rPr lang="en-GB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Improvements</a:t>
            </a:r>
          </a:p>
          <a:p>
            <a:pPr>
              <a:buFont typeface="Arial"/>
              <a:buChar char="•"/>
            </a:pPr>
            <a:r>
              <a:rPr lang="en-GB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Future </a:t>
            </a:r>
            <a:r>
              <a:rPr lang="en-GB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of </a:t>
            </a:r>
            <a:r>
              <a:rPr lang="en-GB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EUDAQ</a:t>
            </a:r>
          </a:p>
          <a:p>
            <a:pPr>
              <a:buFont typeface="Wingdings" charset="2"/>
              <a:buChar char="Ø"/>
            </a:pPr>
            <a:r>
              <a:rPr lang="en-GB" dirty="0" smtClean="0"/>
              <a:t>Summary</a:t>
            </a:r>
          </a:p>
          <a:p>
            <a:pPr>
              <a:buFont typeface="Arial"/>
              <a:buChar char="•"/>
            </a:pPr>
            <a:r>
              <a:rPr lang="en-GB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Code Statistics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255AE79F-9FF2-D340-91AA-ABC32039C9E8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Emlyn Corrin, EUDET Annual Meeting, Hamburg, 29 Sept 2010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4724400"/>
          </a:xfrm>
        </p:spPr>
        <p:txBody>
          <a:bodyPr/>
          <a:lstStyle/>
          <a:p>
            <a:r>
              <a:rPr lang="en-GB" sz="2800" dirty="0" smtClean="0"/>
              <a:t>Limited new functionality</a:t>
            </a:r>
          </a:p>
          <a:p>
            <a:pPr lvl="1"/>
            <a:r>
              <a:rPr lang="en-GB" sz="2400" dirty="0" smtClean="0"/>
              <a:t>Concentrated on Usability/Stability</a:t>
            </a:r>
          </a:p>
          <a:p>
            <a:pPr lvl="1"/>
            <a:r>
              <a:rPr lang="en-GB" sz="2400" dirty="0" smtClean="0"/>
              <a:t>User Manual at last!</a:t>
            </a:r>
          </a:p>
          <a:p>
            <a:r>
              <a:rPr lang="en-GB" sz="2800" dirty="0" smtClean="0"/>
              <a:t>Some improvements still needed</a:t>
            </a:r>
          </a:p>
          <a:p>
            <a:pPr lvl="1"/>
            <a:r>
              <a:rPr lang="en-GB" sz="2400" dirty="0" smtClean="0"/>
              <a:t>Monitoring needs rewriting</a:t>
            </a:r>
          </a:p>
          <a:p>
            <a:pPr lvl="1"/>
            <a:r>
              <a:rPr lang="en-GB" sz="2400" dirty="0" smtClean="0"/>
              <a:t>JTAG should be integrated into DAQ</a:t>
            </a:r>
          </a:p>
          <a:p>
            <a:pPr lvl="1"/>
            <a:r>
              <a:rPr lang="en-GB" sz="2400" dirty="0" smtClean="0"/>
              <a:t>Data Collector could be more intelligent</a:t>
            </a:r>
          </a:p>
          <a:p>
            <a:pPr lvl="1"/>
            <a:r>
              <a:rPr lang="en-GB" sz="2400" dirty="0" smtClean="0"/>
              <a:t>Configure script</a:t>
            </a:r>
          </a:p>
          <a:p>
            <a:pPr lvl="1"/>
            <a:r>
              <a:rPr lang="en-GB" sz="2400" dirty="0" smtClean="0"/>
              <a:t>Automated testing framework?</a:t>
            </a:r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255AE79F-9FF2-D340-91AA-ABC32039C9E8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Emlyn Corrin, EUDET Annual Meeting, Hamburg, 29 Sept 2010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295400"/>
            <a:ext cx="6934200" cy="5029200"/>
          </a:xfrm>
        </p:spPr>
        <p:txBody>
          <a:bodyPr/>
          <a:lstStyle/>
          <a:p>
            <a:pPr>
              <a:buFont typeface="Arial"/>
              <a:buChar char="•"/>
            </a:pPr>
            <a:r>
              <a:rPr lang="en-GB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Recent </a:t>
            </a:r>
            <a:r>
              <a:rPr lang="en-GB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Improvements</a:t>
            </a:r>
          </a:p>
          <a:p>
            <a:pPr>
              <a:buFont typeface="Arial"/>
              <a:buChar char="•"/>
            </a:pPr>
            <a:r>
              <a:rPr lang="en-GB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Future </a:t>
            </a:r>
            <a:r>
              <a:rPr lang="en-GB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of </a:t>
            </a:r>
            <a:r>
              <a:rPr lang="en-GB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EUDAQ</a:t>
            </a:r>
          </a:p>
          <a:p>
            <a:pPr>
              <a:buFont typeface="Arial"/>
              <a:buChar char="•"/>
            </a:pPr>
            <a:r>
              <a:rPr lang="en-GB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Summary</a:t>
            </a:r>
          </a:p>
          <a:p>
            <a:pPr>
              <a:buFont typeface="Wingdings" charset="2"/>
              <a:buChar char="Ø"/>
            </a:pPr>
            <a:r>
              <a:rPr lang="en-GB" dirty="0" smtClean="0"/>
              <a:t>Code Statistics</a:t>
            </a:r>
            <a:endParaRPr lang="en-GB" dirty="0" smtClean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255AE79F-9FF2-D340-91AA-ABC32039C9E8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Emlyn Corrin, EUDET Annual Meeting, Hamburg, 29 Sept 2010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Code Statistics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 smtClean="0"/>
              <a:t>First checked in to subversion repository</a:t>
            </a:r>
            <a:br>
              <a:rPr lang="en-GB" sz="2800" dirty="0" smtClean="0"/>
            </a:br>
            <a:r>
              <a:rPr lang="en-GB" sz="2800" dirty="0" smtClean="0"/>
              <a:t>in Feb 2007 (~30 source files)</a:t>
            </a:r>
          </a:p>
          <a:p>
            <a:r>
              <a:rPr lang="en-GB" sz="2800" dirty="0" smtClean="0"/>
              <a:t>Now more </a:t>
            </a:r>
            <a:r>
              <a:rPr lang="en-GB" sz="2800" dirty="0" smtClean="0"/>
              <a:t>than</a:t>
            </a:r>
            <a:r>
              <a:rPr lang="en-GB" sz="2800" dirty="0" smtClean="0"/>
              <a:t> 350 source files in trunk</a:t>
            </a:r>
            <a:br>
              <a:rPr lang="en-GB" sz="2800" dirty="0" smtClean="0"/>
            </a:br>
            <a:r>
              <a:rPr lang="en-GB" sz="2800" dirty="0" smtClean="0"/>
              <a:t>(containing &gt; 30 </a:t>
            </a:r>
            <a:r>
              <a:rPr lang="en-GB" sz="2800" dirty="0" err="1" smtClean="0"/>
              <a:t>kloc</a:t>
            </a:r>
            <a:r>
              <a:rPr lang="en-GB" sz="2800" dirty="0" smtClean="0"/>
              <a:t>)</a:t>
            </a:r>
            <a:endParaRPr lang="en-GB" sz="2800" dirty="0" smtClean="0"/>
          </a:p>
          <a:p>
            <a:r>
              <a:rPr lang="en-GB" sz="2800" dirty="0" smtClean="0"/>
              <a:t>More than 1000 revisions</a:t>
            </a:r>
          </a:p>
          <a:p>
            <a:r>
              <a:rPr lang="en-GB" sz="2800" dirty="0" smtClean="0"/>
              <a:t>6 Developers registered</a:t>
            </a:r>
            <a:br>
              <a:rPr lang="en-GB" sz="2800" dirty="0" smtClean="0"/>
            </a:br>
            <a:r>
              <a:rPr lang="en-GB" sz="2800" dirty="0" smtClean="0"/>
              <a:t>(+ more changes by email)</a:t>
            </a:r>
          </a:p>
          <a:p>
            <a:endParaRPr lang="en-GB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255AE79F-9FF2-D340-91AA-ABC32039C9E8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638800" y="3276600"/>
            <a:ext cx="3124200" cy="2462212"/>
          </a:xfrm>
          <a:prstGeom prst="rect">
            <a:avLst/>
          </a:prstGeom>
          <a:noFill/>
          <a:ln cap="rnd"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latin typeface="Consolas"/>
              </a:rPr>
              <a:t>Author Commits  LOC</a:t>
            </a:r>
          </a:p>
          <a:p>
            <a:r>
              <a:rPr lang="en-US" sz="2200" dirty="0" err="1" smtClean="0">
                <a:latin typeface="Consolas"/>
              </a:rPr>
              <a:t>corrin</a:t>
            </a:r>
            <a:r>
              <a:rPr lang="en-US" sz="2200" dirty="0" smtClean="0">
                <a:latin typeface="Consolas"/>
              </a:rPr>
              <a:t>   775  45263</a:t>
            </a:r>
          </a:p>
          <a:p>
            <a:r>
              <a:rPr lang="en-US" sz="2200" dirty="0" err="1" smtClean="0">
                <a:latin typeface="Consolas"/>
              </a:rPr>
              <a:t>killenb</a:t>
            </a:r>
            <a:r>
              <a:rPr lang="en-US" sz="2200" dirty="0" smtClean="0">
                <a:latin typeface="Consolas"/>
              </a:rPr>
              <a:t>   82   3933</a:t>
            </a:r>
          </a:p>
          <a:p>
            <a:r>
              <a:rPr lang="en-US" sz="2200" dirty="0" err="1" smtClean="0">
                <a:latin typeface="Consolas"/>
              </a:rPr>
              <a:t>phdgc</a:t>
            </a:r>
            <a:r>
              <a:rPr lang="en-US" sz="2200" dirty="0" smtClean="0">
                <a:latin typeface="Consolas"/>
              </a:rPr>
              <a:t>     50   1448</a:t>
            </a:r>
          </a:p>
          <a:p>
            <a:r>
              <a:rPr lang="en-US" sz="2200" dirty="0" err="1" smtClean="0">
                <a:latin typeface="Consolas"/>
              </a:rPr>
              <a:t>renz</a:t>
            </a:r>
            <a:r>
              <a:rPr lang="en-US" sz="2200" dirty="0" smtClean="0">
                <a:latin typeface="Consolas"/>
              </a:rPr>
              <a:t>      43   2132</a:t>
            </a:r>
          </a:p>
          <a:p>
            <a:r>
              <a:rPr lang="en-US" sz="2200" dirty="0" err="1" smtClean="0">
                <a:latin typeface="Consolas"/>
              </a:rPr>
              <a:t>dhaas</a:t>
            </a:r>
            <a:r>
              <a:rPr lang="en-US" sz="2200" dirty="0" smtClean="0">
                <a:latin typeface="Consolas"/>
              </a:rPr>
              <a:t>     39    449</a:t>
            </a:r>
          </a:p>
          <a:p>
            <a:r>
              <a:rPr lang="en-US" sz="2200" dirty="0" err="1" smtClean="0">
                <a:latin typeface="Consolas"/>
              </a:rPr>
              <a:t>rubinsky</a:t>
            </a:r>
            <a:r>
              <a:rPr lang="en-US" sz="2200" dirty="0" smtClean="0">
                <a:latin typeface="Consolas"/>
              </a:rPr>
              <a:t>  12    119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Emlyn Corrin, EUDET Annual Meeting, Hamburg, 29 Sept 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255AE79F-9FF2-D340-91AA-ABC32039C9E8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lum bright="10000" contrast="-10000"/>
          </a:blip>
          <a:stretch>
            <a:fillRect/>
          </a:stretch>
        </p:blipFill>
        <p:spPr>
          <a:xfrm>
            <a:off x="457200" y="571500"/>
            <a:ext cx="8229600" cy="5143500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 bwMode="auto">
          <a:xfrm rot="5400000" flipH="1" flipV="1">
            <a:off x="1132911" y="4684630"/>
            <a:ext cx="381000" cy="228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34020" y="4673290"/>
            <a:ext cx="154475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800" dirty="0" smtClean="0"/>
              <a:t>Real</a:t>
            </a:r>
            <a:br>
              <a:rPr lang="en-GB" sz="1800" dirty="0" smtClean="0"/>
            </a:br>
            <a:r>
              <a:rPr lang="en-GB" sz="1800" dirty="0" smtClean="0"/>
              <a:t>Development</a:t>
            </a:r>
            <a:br>
              <a:rPr lang="en-GB" sz="1800" dirty="0" smtClean="0"/>
            </a:br>
            <a:r>
              <a:rPr lang="en-GB" sz="1800" dirty="0" smtClean="0"/>
              <a:t>Starts</a:t>
            </a:r>
            <a:endParaRPr lang="en-GB" sz="1800" dirty="0"/>
          </a:p>
        </p:txBody>
      </p:sp>
      <p:cxnSp>
        <p:nvCxnSpPr>
          <p:cNvPr id="11" name="Straight Arrow Connector 10"/>
          <p:cNvCxnSpPr/>
          <p:nvPr/>
        </p:nvCxnSpPr>
        <p:spPr bwMode="auto">
          <a:xfrm rot="5400000">
            <a:off x="1753394" y="3123406"/>
            <a:ext cx="7620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1600200" y="1828800"/>
            <a:ext cx="104420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800" dirty="0" smtClean="0"/>
              <a:t>Towards</a:t>
            </a:r>
          </a:p>
          <a:p>
            <a:pPr algn="ctr"/>
            <a:r>
              <a:rPr lang="en-GB" sz="1800" dirty="0" smtClean="0"/>
              <a:t>Final</a:t>
            </a:r>
            <a:br>
              <a:rPr lang="en-GB" sz="1800" dirty="0" smtClean="0"/>
            </a:br>
            <a:r>
              <a:rPr lang="en-GB" sz="1800" dirty="0" smtClean="0"/>
              <a:t>System</a:t>
            </a:r>
            <a:endParaRPr lang="en-GB" sz="1800" dirty="0"/>
          </a:p>
        </p:txBody>
      </p:sp>
      <p:cxnSp>
        <p:nvCxnSpPr>
          <p:cNvPr id="15" name="Straight Arrow Connector 14"/>
          <p:cNvCxnSpPr/>
          <p:nvPr/>
        </p:nvCxnSpPr>
        <p:spPr bwMode="auto">
          <a:xfrm rot="5400000">
            <a:off x="5818416" y="2245737"/>
            <a:ext cx="7620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5562600" y="1219200"/>
            <a:ext cx="12494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800" dirty="0" smtClean="0"/>
              <a:t>Mimosa26</a:t>
            </a:r>
            <a:br>
              <a:rPr lang="en-GB" sz="1800" dirty="0" smtClean="0"/>
            </a:br>
            <a:r>
              <a:rPr lang="en-GB" sz="1800" dirty="0" smtClean="0"/>
              <a:t>Integrated</a:t>
            </a:r>
            <a:endParaRPr lang="en-GB" sz="1800" dirty="0"/>
          </a:p>
        </p:txBody>
      </p:sp>
      <p:cxnSp>
        <p:nvCxnSpPr>
          <p:cNvPr id="17" name="Straight Arrow Connector 16"/>
          <p:cNvCxnSpPr/>
          <p:nvPr/>
        </p:nvCxnSpPr>
        <p:spPr bwMode="auto">
          <a:xfrm rot="5400000" flipH="1" flipV="1">
            <a:off x="7234837" y="2894806"/>
            <a:ext cx="6096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9" name="TextBox 18"/>
          <p:cNvSpPr txBox="1"/>
          <p:nvPr/>
        </p:nvSpPr>
        <p:spPr>
          <a:xfrm>
            <a:off x="7007075" y="3123406"/>
            <a:ext cx="10701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800" dirty="0" smtClean="0"/>
              <a:t>User</a:t>
            </a:r>
            <a:br>
              <a:rPr lang="en-GB" sz="1800" dirty="0" smtClean="0"/>
            </a:br>
            <a:r>
              <a:rPr lang="en-GB" sz="1800" dirty="0" smtClean="0"/>
              <a:t>Manual?</a:t>
            </a:r>
            <a:endParaRPr lang="en-GB" sz="1800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Emlyn Corrin, EUDET Annual Meeting, Hamburg, 29 Sept 2010</a:t>
            </a:r>
            <a:endParaRPr lang="en-US" dirty="0"/>
          </a:p>
        </p:txBody>
      </p:sp>
      <p:cxnSp>
        <p:nvCxnSpPr>
          <p:cNvPr id="21" name="Straight Arrow Connector 20"/>
          <p:cNvCxnSpPr/>
          <p:nvPr/>
        </p:nvCxnSpPr>
        <p:spPr bwMode="auto">
          <a:xfrm rot="16200000" flipV="1">
            <a:off x="5560687" y="3503287"/>
            <a:ext cx="609600" cy="382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2" name="TextBox 21"/>
          <p:cNvSpPr txBox="1"/>
          <p:nvPr/>
        </p:nvSpPr>
        <p:spPr>
          <a:xfrm>
            <a:off x="5181600" y="3733800"/>
            <a:ext cx="13648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800" dirty="0" smtClean="0"/>
              <a:t>Plug-in</a:t>
            </a:r>
            <a:br>
              <a:rPr lang="en-GB" sz="1800" dirty="0" smtClean="0"/>
            </a:br>
            <a:r>
              <a:rPr lang="en-GB" sz="1800" dirty="0" smtClean="0"/>
              <a:t>Mechanism</a:t>
            </a:r>
            <a:endParaRPr lang="en-GB" sz="1800" dirty="0"/>
          </a:p>
        </p:txBody>
      </p:sp>
      <p:cxnSp>
        <p:nvCxnSpPr>
          <p:cNvPr id="25" name="Straight Arrow Connector 24"/>
          <p:cNvCxnSpPr/>
          <p:nvPr/>
        </p:nvCxnSpPr>
        <p:spPr bwMode="auto">
          <a:xfrm rot="5400000">
            <a:off x="3733794" y="2894806"/>
            <a:ext cx="7620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6" name="TextBox 25"/>
          <p:cNvSpPr txBox="1"/>
          <p:nvPr/>
        </p:nvSpPr>
        <p:spPr>
          <a:xfrm>
            <a:off x="3785805" y="1868269"/>
            <a:ext cx="6337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800" dirty="0" smtClean="0"/>
              <a:t>TLU</a:t>
            </a:r>
          </a:p>
          <a:p>
            <a:pPr algn="ctr"/>
            <a:r>
              <a:rPr lang="en-GB" sz="1800" dirty="0" smtClean="0"/>
              <a:t>v0.2</a:t>
            </a:r>
            <a:endParaRPr lang="en-GB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255AE79F-9FF2-D340-91AA-ABC32039C9E8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Emlyn Corrin, EUDET Annual Meeting, Hamburg, 29 Sept 2010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rcRect l="-3125" r="-3125"/>
          <a:stretch>
            <a:fillRect/>
          </a:stretch>
        </p:blipFill>
        <p:spPr>
          <a:xfrm>
            <a:off x="152400" y="522060"/>
            <a:ext cx="8808720" cy="5181600"/>
          </a:xfrm>
          <a:prstGeom prst="rect">
            <a:avLst/>
          </a:prstGeom>
        </p:spPr>
      </p:pic>
      <p:pic>
        <p:nvPicPr>
          <p:cNvPr id="7" name="Content Placeholder 5"/>
          <p:cNvPicPr>
            <a:picLocks noChangeAspect="1"/>
          </p:cNvPicPr>
          <p:nvPr/>
        </p:nvPicPr>
        <p:blipFill>
          <a:blip r:embed="rId2"/>
          <a:srcRect l="22610" t="6101" r="4779"/>
          <a:stretch>
            <a:fillRect/>
          </a:stretch>
        </p:blipFill>
        <p:spPr bwMode="auto">
          <a:xfrm>
            <a:off x="1295400" y="838200"/>
            <a:ext cx="6019800" cy="4865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Content Placeholder 5"/>
          <p:cNvPicPr>
            <a:picLocks noChangeAspect="1"/>
          </p:cNvPicPr>
          <p:nvPr/>
        </p:nvPicPr>
        <p:blipFill>
          <a:blip r:embed="rId2"/>
          <a:srcRect l="11580" t="5882" r="76471"/>
          <a:stretch>
            <a:fillRect/>
          </a:stretch>
        </p:blipFill>
        <p:spPr bwMode="auto">
          <a:xfrm>
            <a:off x="7391400" y="826860"/>
            <a:ext cx="990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255AE79F-9FF2-D340-91AA-ABC32039C9E8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Emlyn Corrin, EUDET Annual Meeting, Hamburg, 29 Sept 2010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rcRect l="-3125" r="-3125"/>
          <a:stretch>
            <a:fillRect/>
          </a:stretch>
        </p:blipFill>
        <p:spPr>
          <a:xfrm>
            <a:off x="76200" y="522060"/>
            <a:ext cx="8808718" cy="518159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295400"/>
            <a:ext cx="6934200" cy="5029200"/>
          </a:xfrm>
        </p:spPr>
        <p:txBody>
          <a:bodyPr/>
          <a:lstStyle/>
          <a:p>
            <a:pPr>
              <a:buFont typeface="Wingdings" charset="2"/>
              <a:buChar char="Ø"/>
            </a:pPr>
            <a:r>
              <a:rPr lang="en-GB" dirty="0" smtClean="0"/>
              <a:t>Recent </a:t>
            </a:r>
            <a:r>
              <a:rPr lang="en-GB" dirty="0" smtClean="0"/>
              <a:t>Improvements</a:t>
            </a:r>
          </a:p>
          <a:p>
            <a:pPr lvl="1"/>
            <a:r>
              <a:rPr lang="en-GB" dirty="0" smtClean="0"/>
              <a:t>Log Message Sorting</a:t>
            </a:r>
          </a:p>
          <a:p>
            <a:pPr lvl="1"/>
            <a:r>
              <a:rPr lang="en-GB" dirty="0" smtClean="0"/>
              <a:t>Run Control Status Display</a:t>
            </a:r>
          </a:p>
          <a:p>
            <a:pPr lvl="1"/>
            <a:r>
              <a:rPr lang="en-GB" dirty="0" smtClean="0"/>
              <a:t>Stability</a:t>
            </a:r>
          </a:p>
          <a:p>
            <a:pPr lvl="1"/>
            <a:r>
              <a:rPr lang="en-GB" dirty="0" smtClean="0"/>
              <a:t>TLU Synchronization</a:t>
            </a:r>
          </a:p>
          <a:p>
            <a:pPr lvl="1"/>
            <a:r>
              <a:rPr lang="en-GB" dirty="0" smtClean="0"/>
              <a:t>User Manual</a:t>
            </a:r>
          </a:p>
          <a:p>
            <a:r>
              <a:rPr lang="en-GB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Future of EUDAQ</a:t>
            </a:r>
            <a:endParaRPr lang="en-GB" dirty="0" smtClean="0">
              <a:solidFill>
                <a:schemeClr val="bg2">
                  <a:lumMod val="40000"/>
                  <a:lumOff val="60000"/>
                </a:schemeClr>
              </a:solidFill>
            </a:endParaRPr>
          </a:p>
          <a:p>
            <a:r>
              <a:rPr lang="en-GB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Summary</a:t>
            </a:r>
          </a:p>
          <a:p>
            <a:r>
              <a:rPr lang="en-GB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Code Statistics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255AE79F-9FF2-D340-91AA-ABC32039C9E8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Emlyn Corrin, EUDET Annual Meeting, Hamburg, 29 Sept 2010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255AE79F-9FF2-D340-91AA-ABC32039C9E8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6" name="Content Placeholder 5" descr="Screen shot 2010-09-24 at 15.39.40.png"/>
          <p:cNvPicPr>
            <a:picLocks noGrp="1" noChangeAspect="1"/>
          </p:cNvPicPr>
          <p:nvPr>
            <p:ph idx="1"/>
          </p:nvPr>
        </p:nvPicPr>
        <p:blipFill>
          <a:blip r:embed="rId2"/>
          <a:srcRect t="-8699" b="-8699"/>
          <a:stretch>
            <a:fillRect/>
          </a:stretch>
        </p:blipFill>
        <p:spPr>
          <a:xfrm>
            <a:off x="369660" y="762000"/>
            <a:ext cx="8458200" cy="4975412"/>
          </a:xfr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Emlyn Corrin, EUDET Annual Meeting, Hamburg, 29 Sept 2010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icture 19.png"/>
          <p:cNvPicPr>
            <a:picLocks noChangeAspect="1"/>
          </p:cNvPicPr>
          <p:nvPr/>
        </p:nvPicPr>
        <p:blipFill>
          <a:blip r:embed="rId2">
            <a:alphaModFix amt="25000"/>
          </a:blip>
          <a:stretch>
            <a:fillRect/>
          </a:stretch>
        </p:blipFill>
        <p:spPr>
          <a:xfrm>
            <a:off x="228600" y="1219200"/>
            <a:ext cx="8305800" cy="39394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Log Message Sorting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 smtClean="0"/>
              <a:t>Log message sorting was by time sent, needing all clocks to be well synchronised</a:t>
            </a:r>
          </a:p>
          <a:p>
            <a:r>
              <a:rPr lang="en-GB" sz="2800" dirty="0" smtClean="0"/>
              <a:t>Now sort by arrival time, not send time</a:t>
            </a:r>
          </a:p>
          <a:p>
            <a:r>
              <a:rPr lang="en-GB" sz="2800" dirty="0" smtClean="0"/>
              <a:t>Also take date into account, so running over midnight does not loop around</a:t>
            </a:r>
          </a:p>
          <a:p>
            <a:r>
              <a:rPr lang="en-GB" sz="2800" dirty="0" smtClean="0"/>
              <a:t>Double-click a message to show more info</a:t>
            </a:r>
          </a:p>
          <a:p>
            <a:endParaRPr lang="en-GB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255AE79F-9FF2-D340-91AA-ABC32039C9E8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Emlyn Corrin, EUDET Annual Meeting, Hamburg, 29 Sept 2010</a:t>
            </a:r>
            <a:endParaRPr lang="en-US" dirty="0"/>
          </a:p>
        </p:txBody>
      </p:sp>
      <p:pic>
        <p:nvPicPr>
          <p:cNvPr id="8" name="Picture 7" descr="Picture 2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4464" y="4343400"/>
            <a:ext cx="7092686" cy="25908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icture 18.png"/>
          <p:cNvPicPr>
            <a:picLocks noChangeAspect="1"/>
          </p:cNvPicPr>
          <p:nvPr/>
        </p:nvPicPr>
        <p:blipFill>
          <a:blip r:embed="rId2">
            <a:alphaModFix amt="25000"/>
          </a:blip>
          <a:stretch>
            <a:fillRect/>
          </a:stretch>
        </p:blipFill>
        <p:spPr>
          <a:xfrm>
            <a:off x="544740" y="409105"/>
            <a:ext cx="7924800" cy="667749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Run Control Status Display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924800" cy="4572000"/>
          </a:xfrm>
        </p:spPr>
        <p:txBody>
          <a:bodyPr/>
          <a:lstStyle/>
          <a:p>
            <a:r>
              <a:rPr lang="en-GB" dirty="0" smtClean="0"/>
              <a:t>Run Control shows state of all Producers</a:t>
            </a:r>
          </a:p>
          <a:p>
            <a:r>
              <a:rPr lang="en-GB" dirty="0" smtClean="0"/>
              <a:t>If re-configuring, there was no feedback</a:t>
            </a:r>
            <a:br>
              <a:rPr lang="en-GB" dirty="0" smtClean="0"/>
            </a:br>
            <a:r>
              <a:rPr lang="en-GB" dirty="0" smtClean="0"/>
              <a:t>(state did not change)</a:t>
            </a:r>
          </a:p>
          <a:p>
            <a:r>
              <a:rPr lang="en-GB" dirty="0" smtClean="0"/>
              <a:t>Added new state (Wait) while configuring</a:t>
            </a:r>
          </a:p>
          <a:p>
            <a:endParaRPr lang="en-GB" dirty="0" smtClean="0"/>
          </a:p>
          <a:p>
            <a:r>
              <a:rPr lang="en-GB" dirty="0" smtClean="0"/>
              <a:t>Also display state of all DUT connectors in TLU, helps debug when run hangs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255AE79F-9FF2-D340-91AA-ABC32039C9E8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Emlyn Corrin, EUDET Annual Meeting, Hamburg, 29 Sept 2010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Stability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 smtClean="0"/>
              <a:t>Early this season DAQ would crash at start of new run with ~50% probability</a:t>
            </a:r>
          </a:p>
          <a:p>
            <a:r>
              <a:rPr lang="en-GB" sz="2800" dirty="0" smtClean="0"/>
              <a:t>Caused by resetting TLU timestamp counter at beginning of run</a:t>
            </a:r>
          </a:p>
          <a:p>
            <a:r>
              <a:rPr lang="en-GB" sz="2800" dirty="0" smtClean="0"/>
              <a:t>Now </a:t>
            </a:r>
            <a:r>
              <a:rPr lang="en-GB" sz="2800" dirty="0" smtClean="0"/>
              <a:t>back to state where it can be left to run unattended </a:t>
            </a:r>
            <a:r>
              <a:rPr lang="en-GB" sz="2800" dirty="0" smtClean="0"/>
              <a:t>overnight (and have a reasonable expectation of some data in the morning)</a:t>
            </a:r>
          </a:p>
          <a:p>
            <a:r>
              <a:rPr lang="en-GB" sz="2800" dirty="0" smtClean="0"/>
              <a:t>Still</a:t>
            </a:r>
            <a:r>
              <a:rPr lang="en-GB" sz="2800" dirty="0" smtClean="0"/>
              <a:t> a few crashes</a:t>
            </a:r>
            <a:r>
              <a:rPr lang="en-GB" sz="2800" dirty="0" smtClean="0"/>
              <a:t>, but seem to be due to </a:t>
            </a:r>
            <a:r>
              <a:rPr lang="en-GB" sz="2800" dirty="0" smtClean="0"/>
              <a:t>hardware (fixed by reprogramming sensors)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255AE79F-9FF2-D340-91AA-ABC32039C9E8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Emlyn Corrin, EUDET Annual Meeting, Hamburg, 29 Sept 2010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TLU Synchronization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TLU Handshake should protect against a DUT missing a trigger</a:t>
            </a:r>
          </a:p>
          <a:p>
            <a:r>
              <a:rPr lang="en-GB" dirty="0" smtClean="0"/>
              <a:t>But it can happen that a DUT sees a spurious trigger (e.g. due to noise)</a:t>
            </a:r>
          </a:p>
          <a:p>
            <a:r>
              <a:rPr lang="en-GB" dirty="0" smtClean="0"/>
              <a:t>Data </a:t>
            </a:r>
            <a:r>
              <a:rPr lang="en-GB" dirty="0" smtClean="0"/>
              <a:t>f</a:t>
            </a:r>
            <a:r>
              <a:rPr lang="en-GB" dirty="0" smtClean="0"/>
              <a:t>iles then get out of sync</a:t>
            </a:r>
          </a:p>
          <a:p>
            <a:r>
              <a:rPr lang="en-GB" dirty="0" smtClean="0"/>
              <a:t>Tool written to correct this offline</a:t>
            </a:r>
          </a:p>
          <a:p>
            <a:pPr lvl="1"/>
            <a:r>
              <a:rPr lang="en-GB" dirty="0" smtClean="0"/>
              <a:t>Either as a separate step</a:t>
            </a:r>
          </a:p>
          <a:p>
            <a:pPr lvl="1"/>
            <a:r>
              <a:rPr lang="en-GB" dirty="0" smtClean="0"/>
              <a:t>Or during the conversion to LCIO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255AE79F-9FF2-D340-91AA-ABC32039C9E8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Emlyn Corrin, EUDET Annual Meeting, Hamburg, 29 Sept 2010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User Manual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 smtClean="0"/>
              <a:t>Finished (at last)</a:t>
            </a:r>
            <a:br>
              <a:rPr lang="en-GB" sz="2800" dirty="0" smtClean="0"/>
            </a:br>
            <a:r>
              <a:rPr lang="en-GB" sz="2800" dirty="0" smtClean="0"/>
              <a:t>early this year</a:t>
            </a:r>
          </a:p>
          <a:p>
            <a:r>
              <a:rPr lang="en-GB" sz="2800" dirty="0" smtClean="0"/>
              <a:t>Recommended reading</a:t>
            </a:r>
            <a:br>
              <a:rPr lang="en-GB" sz="2800" dirty="0" smtClean="0"/>
            </a:br>
            <a:r>
              <a:rPr lang="en-GB" sz="2800" dirty="0" smtClean="0"/>
              <a:t>for anyone interested</a:t>
            </a:r>
            <a:br>
              <a:rPr lang="en-GB" sz="2800" dirty="0" smtClean="0"/>
            </a:br>
            <a:r>
              <a:rPr lang="en-GB" sz="2800" dirty="0" smtClean="0"/>
              <a:t>in EUDAQ</a:t>
            </a:r>
          </a:p>
          <a:p>
            <a:r>
              <a:rPr lang="en-GB" sz="2800" dirty="0" smtClean="0"/>
              <a:t>EUDET Memo 2010-01</a:t>
            </a:r>
          </a:p>
          <a:p>
            <a:r>
              <a:rPr lang="en-US" sz="2400" dirty="0" smtClean="0">
                <a:hlinkClick r:id="rId2"/>
              </a:rPr>
              <a:t>http://www.eudet.org/</a:t>
            </a:r>
            <a:r>
              <a:rPr lang="en-US" sz="2400" dirty="0" smtClean="0">
                <a:hlinkClick r:id="rId2"/>
              </a:rPr>
              <a:t>e26</a:t>
            </a:r>
            <a:br>
              <a:rPr lang="en-US" sz="2400" dirty="0" smtClean="0">
                <a:hlinkClick r:id="rId2"/>
              </a:rPr>
            </a:br>
            <a:r>
              <a:rPr lang="en-US" sz="2400" dirty="0" smtClean="0">
                <a:hlinkClick r:id="rId2"/>
              </a:rPr>
              <a:t>/</a:t>
            </a:r>
            <a:r>
              <a:rPr lang="en-US" sz="2400" dirty="0" smtClean="0">
                <a:hlinkClick r:id="rId2"/>
              </a:rPr>
              <a:t>e28/e86887/e86890</a:t>
            </a:r>
            <a:r>
              <a:rPr lang="en-US" sz="2400" dirty="0" smtClean="0">
                <a:hlinkClick r:id="rId2"/>
              </a:rPr>
              <a:t>/</a:t>
            </a:r>
            <a:br>
              <a:rPr lang="en-US" sz="2400" dirty="0" smtClean="0">
                <a:hlinkClick r:id="rId2"/>
              </a:rPr>
            </a:br>
            <a:r>
              <a:rPr lang="en-US" sz="2400" dirty="0" smtClean="0">
                <a:hlinkClick r:id="rId2"/>
              </a:rPr>
              <a:t>EUDET</a:t>
            </a:r>
            <a:r>
              <a:rPr lang="en-US" sz="2400" dirty="0" smtClean="0">
                <a:hlinkClick r:id="rId2"/>
              </a:rPr>
              <a:t>-Memo-2010-01.</a:t>
            </a:r>
            <a:r>
              <a:rPr lang="en-US" sz="2400" dirty="0" smtClean="0">
                <a:hlinkClick r:id="rId2"/>
              </a:rPr>
              <a:t>pdf</a:t>
            </a:r>
            <a:endParaRPr lang="en-US" sz="2400" dirty="0" smtClean="0"/>
          </a:p>
          <a:p>
            <a:endParaRPr lang="en-GB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255AE79F-9FF2-D340-91AA-ABC32039C9E8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Emlyn Corrin, EUDET Annual Meeting, Hamburg, 29 Sept 2010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5334000" y="1472134"/>
            <a:ext cx="3429000" cy="485246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295400"/>
            <a:ext cx="6934200" cy="5029200"/>
          </a:xfrm>
        </p:spPr>
        <p:txBody>
          <a:bodyPr/>
          <a:lstStyle/>
          <a:p>
            <a:pPr>
              <a:buFont typeface="Arial"/>
              <a:buChar char="•"/>
            </a:pPr>
            <a:r>
              <a:rPr lang="en-GB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Recent </a:t>
            </a:r>
            <a:r>
              <a:rPr lang="en-GB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Improvements</a:t>
            </a:r>
          </a:p>
          <a:p>
            <a:pPr>
              <a:buFont typeface="Wingdings" charset="2"/>
              <a:buChar char="Ø"/>
            </a:pPr>
            <a:r>
              <a:rPr lang="en-GB" dirty="0" smtClean="0"/>
              <a:t>Future </a:t>
            </a:r>
            <a:r>
              <a:rPr lang="en-GB" dirty="0" smtClean="0"/>
              <a:t>of </a:t>
            </a:r>
            <a:r>
              <a:rPr lang="en-GB" dirty="0" smtClean="0"/>
              <a:t>EUDAQ</a:t>
            </a:r>
          </a:p>
          <a:p>
            <a:pPr lvl="1"/>
            <a:r>
              <a:rPr lang="en-GB" dirty="0" smtClean="0"/>
              <a:t>Monitoring</a:t>
            </a:r>
          </a:p>
          <a:p>
            <a:pPr lvl="1"/>
            <a:r>
              <a:rPr lang="en-GB" dirty="0" smtClean="0"/>
              <a:t>JTAG Programming Sensors</a:t>
            </a:r>
          </a:p>
          <a:p>
            <a:pPr lvl="1"/>
            <a:r>
              <a:rPr lang="en-GB" dirty="0" smtClean="0"/>
              <a:t>Data Collector</a:t>
            </a:r>
          </a:p>
          <a:p>
            <a:pPr lvl="1"/>
            <a:r>
              <a:rPr lang="en-GB" dirty="0" smtClean="0"/>
              <a:t>Others</a:t>
            </a:r>
          </a:p>
          <a:p>
            <a:r>
              <a:rPr lang="en-GB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Summary</a:t>
            </a:r>
          </a:p>
          <a:p>
            <a:r>
              <a:rPr lang="en-GB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Code Statistics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255AE79F-9FF2-D340-91AA-ABC32039C9E8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Emlyn Corrin, EUDET Annual Meeting, Hamburg, 29 Sept 2010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icture 22.png"/>
          <p:cNvPicPr>
            <a:picLocks noChangeAspect="1"/>
          </p:cNvPicPr>
          <p:nvPr/>
        </p:nvPicPr>
        <p:blipFill>
          <a:blip r:embed="rId2">
            <a:alphaModFix amt="33000"/>
          </a:blip>
          <a:stretch>
            <a:fillRect/>
          </a:stretch>
        </p:blipFill>
        <p:spPr>
          <a:xfrm>
            <a:off x="435487" y="1371600"/>
            <a:ext cx="8251313" cy="4343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Monitoring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Separate </a:t>
            </a:r>
            <a:r>
              <a:rPr lang="en-GB" dirty="0" err="1" smtClean="0"/>
              <a:t>histogramming</a:t>
            </a:r>
            <a:r>
              <a:rPr lang="en-GB" dirty="0" smtClean="0"/>
              <a:t> from UI</a:t>
            </a:r>
          </a:p>
          <a:p>
            <a:r>
              <a:rPr lang="en-GB" dirty="0" smtClean="0"/>
              <a:t>One process receives a subset of data from Data Collector and generates </a:t>
            </a:r>
            <a:r>
              <a:rPr lang="en-GB" dirty="0" err="1" smtClean="0"/>
              <a:t>histos</a:t>
            </a:r>
            <a:endParaRPr lang="en-GB" dirty="0" smtClean="0"/>
          </a:p>
          <a:p>
            <a:r>
              <a:rPr lang="en-GB" dirty="0" smtClean="0"/>
              <a:t>Separate </a:t>
            </a:r>
            <a:r>
              <a:rPr lang="en-GB" dirty="0" err="1" smtClean="0"/>
              <a:t>process(es</a:t>
            </a:r>
            <a:r>
              <a:rPr lang="en-GB" dirty="0" smtClean="0"/>
              <a:t>) can connect and display the histograms</a:t>
            </a:r>
          </a:p>
          <a:p>
            <a:r>
              <a:rPr lang="en-GB" dirty="0" err="1" smtClean="0"/>
              <a:t>Plugin</a:t>
            </a:r>
            <a:r>
              <a:rPr lang="en-GB" dirty="0" smtClean="0"/>
              <a:t>-like mechanism for adding new plots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255AE79F-9FF2-D340-91AA-ABC32039C9E8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Emlyn Corrin, EUDET Annual Meeting, Hamburg, 29 Sept 2010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EUDET">
  <a:themeElements>
    <a:clrScheme name="EUDE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UDET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EUDE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UDE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UDE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UDE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UDE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UDE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UDE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UDE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UDE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UDE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UDE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UDE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EUDET.potx</Template>
  <TotalTime>5864</TotalTime>
  <Words>1045</Words>
  <Application>Microsoft Macintosh PowerPoint</Application>
  <PresentationFormat>On-screen Show (4:3)</PresentationFormat>
  <Paragraphs>159</Paragraphs>
  <Slides>20</Slides>
  <Notes>2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EUDET</vt:lpstr>
      <vt:lpstr>EUDAQ Status Report  Emlyn Corrin, 29 September 2010</vt:lpstr>
      <vt:lpstr>Slide 2</vt:lpstr>
      <vt:lpstr>Log Message Sorting</vt:lpstr>
      <vt:lpstr>Run Control Status Display</vt:lpstr>
      <vt:lpstr>Stability</vt:lpstr>
      <vt:lpstr>TLU Synchronization</vt:lpstr>
      <vt:lpstr>User Manual</vt:lpstr>
      <vt:lpstr>Slide 8</vt:lpstr>
      <vt:lpstr>Monitoring</vt:lpstr>
      <vt:lpstr>JTAG Programming</vt:lpstr>
      <vt:lpstr>Data Collector</vt:lpstr>
      <vt:lpstr>Others</vt:lpstr>
      <vt:lpstr>Slide 13</vt:lpstr>
      <vt:lpstr>Summary</vt:lpstr>
      <vt:lpstr>Slide 15</vt:lpstr>
      <vt:lpstr>Code Statistics</vt:lpstr>
      <vt:lpstr>Slide 17</vt:lpstr>
      <vt:lpstr>Slide 18</vt:lpstr>
      <vt:lpstr>Slide 19</vt:lpstr>
      <vt:lpstr>Slide 20</vt:lpstr>
    </vt:vector>
  </TitlesOfParts>
  <Company>DPNC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EUDAQ Status Report</dc:title>
  <dc:creator>Emlyn Corrin</dc:creator>
  <cp:lastModifiedBy>Emlyn Corrin</cp:lastModifiedBy>
  <cp:revision>14</cp:revision>
  <cp:lastPrinted>2007-05-30T20:04:48Z</cp:lastPrinted>
  <dcterms:created xsi:type="dcterms:W3CDTF">2010-09-24T10:39:20Z</dcterms:created>
  <dcterms:modified xsi:type="dcterms:W3CDTF">2010-09-28T12:23:29Z</dcterms:modified>
</cp:coreProperties>
</file>