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7" r:id="rId4"/>
    <p:sldId id="264" r:id="rId5"/>
    <p:sldId id="260" r:id="rId6"/>
    <p:sldId id="263" r:id="rId7"/>
    <p:sldId id="261" r:id="rId8"/>
    <p:sldId id="262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114D-FBE2-4179-8027-8F8C5BD22183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CD980-3AD0-4CDF-A66A-1894C5B59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CD980-3AD0-4CDF-A66A-1894C5B59EB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676400" y="228600"/>
            <a:ext cx="5830888" cy="56673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1.3-GHz Cavity Vacuum Furnace at IB4</a:t>
            </a:r>
            <a:endParaRPr lang="en-US" sz="28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2288" y="4267200"/>
            <a:ext cx="5486400" cy="190500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Designed to hold a 1.3-GHz nine-cell cavity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Bake at 600° - 800°C at 1x10</a:t>
            </a:r>
            <a:r>
              <a:rPr lang="en-US" baseline="30000" dirty="0" smtClean="0"/>
              <a:t>-7</a:t>
            </a:r>
            <a:r>
              <a:rPr lang="en-US" dirty="0" smtClean="0"/>
              <a:t> </a:t>
            </a:r>
            <a:r>
              <a:rPr lang="en-US" dirty="0" err="1" smtClean="0"/>
              <a:t>torr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Max working temperature 1000°C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Dimensions: 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Hot zone 12” x 12” x 72”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SS vacuum chamber 30”ID x 100” L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Temperature uniformity within hot zone within ±3°C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SRS RGA</a:t>
            </a:r>
            <a:endParaRPr lang="en-US" dirty="0"/>
          </a:p>
        </p:txBody>
      </p:sp>
      <p:pic>
        <p:nvPicPr>
          <p:cNvPr id="15" name="Picture Placeholder 14" descr="481188.tif"/>
          <p:cNvPicPr>
            <a:picLocks noGrp="1" noChangeAspect="1"/>
          </p:cNvPicPr>
          <p:nvPr>
            <p:ph type="pic" idx="1"/>
          </p:nvPr>
        </p:nvPicPr>
        <p:blipFill>
          <a:blip r:embed="rId3"/>
          <a:stretch>
            <a:fillRect/>
          </a:stretch>
        </p:blipFill>
        <p:spPr>
          <a:xfrm>
            <a:off x="304800" y="990600"/>
            <a:ext cx="8551295" cy="3276600"/>
          </a:xfrm>
          <a:ln>
            <a:solidFill>
              <a:schemeClr val="accent1"/>
            </a:solidFill>
          </a:ln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620000" y="4267200"/>
            <a:ext cx="13324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From drawing 481188</a:t>
            </a:r>
            <a:endParaRPr 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Located at IB4 </a:t>
            </a:r>
            <a:endParaRPr lang="en-US" dirty="0"/>
          </a:p>
        </p:txBody>
      </p:sp>
      <p:pic>
        <p:nvPicPr>
          <p:cNvPr id="8" name="Picture Placeholder 7" descr="481301_cropped.tif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533400" y="381000"/>
            <a:ext cx="8095824" cy="4444375"/>
          </a:xfrm>
          <a:ln>
            <a:solidFill>
              <a:schemeClr val="accent1"/>
            </a:solidFill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Use existing utilities (chiller, electrical, purge gas piping)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Extend existing clean room (Class 1000)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16’ clearance between IVI and new furnace to access cavity clean room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6/14/2010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506784" y="4876800"/>
            <a:ext cx="13324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From drawing 481301</a:t>
            </a:r>
            <a:endParaRPr lang="en-US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Current Status of Furnace</a:t>
            </a:r>
            <a:endParaRPr lang="en-US" sz="3600" dirty="0"/>
          </a:p>
        </p:txBody>
      </p:sp>
      <p:pic>
        <p:nvPicPr>
          <p:cNvPr id="8" name="Content Placeholder 7" descr="front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81400" y="457200"/>
            <a:ext cx="3740150" cy="280511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Transformers</a:t>
            </a:r>
            <a:r>
              <a:rPr lang="en-US" dirty="0" smtClean="0"/>
              <a:t>, SCR, Control and power boxes are complete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Vacuum chamber </a:t>
            </a:r>
            <a:r>
              <a:rPr lang="en-US" dirty="0" err="1" smtClean="0"/>
              <a:t>electropolished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Next steps</a:t>
            </a:r>
          </a:p>
          <a:p>
            <a:pPr lvl="1">
              <a:buFont typeface="Calibri" pitchFamily="34" charset="0"/>
              <a:buChar char="–"/>
            </a:pPr>
            <a:r>
              <a:rPr lang="en-US" dirty="0"/>
              <a:t> </a:t>
            </a:r>
            <a:r>
              <a:rPr lang="en-US" dirty="0" smtClean="0"/>
              <a:t>Install power </a:t>
            </a:r>
            <a:r>
              <a:rPr lang="en-US" dirty="0" err="1" smtClean="0"/>
              <a:t>feedthroughs</a:t>
            </a:r>
            <a:r>
              <a:rPr lang="en-US" dirty="0" smtClean="0"/>
              <a:t>, thermocouples</a:t>
            </a:r>
          </a:p>
          <a:p>
            <a:pPr lvl="1">
              <a:buFont typeface="Calibri" pitchFamily="34" charset="0"/>
              <a:buChar char="–"/>
            </a:pPr>
            <a:r>
              <a:rPr lang="en-US" dirty="0"/>
              <a:t> </a:t>
            </a:r>
            <a:r>
              <a:rPr lang="en-US" dirty="0" smtClean="0"/>
              <a:t>Install valves, instrumentation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Awaiting </a:t>
            </a:r>
            <a:r>
              <a:rPr lang="en-US" dirty="0" err="1" smtClean="0"/>
              <a:t>moly</a:t>
            </a:r>
            <a:r>
              <a:rPr lang="en-US" dirty="0" smtClean="0"/>
              <a:t> shields, rough and </a:t>
            </a:r>
            <a:r>
              <a:rPr lang="en-US" dirty="0" err="1" smtClean="0"/>
              <a:t>cryopumps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u="sng" dirty="0" smtClean="0">
                <a:solidFill>
                  <a:srgbClr val="FF0000"/>
                </a:solidFill>
              </a:rPr>
              <a:t>Acceptance testing tentatively scheduled week of July 12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 descr="IMG_14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3352800"/>
            <a:ext cx="36576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at IB4 – Before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Floor repairs complete this week</a:t>
            </a:r>
          </a:p>
          <a:p>
            <a:r>
              <a:rPr lang="en-US" dirty="0" smtClean="0"/>
              <a:t>Upgrade utility lines</a:t>
            </a:r>
          </a:p>
          <a:p>
            <a:pPr lvl="1"/>
            <a:r>
              <a:rPr lang="en-US" dirty="0" smtClean="0"/>
              <a:t>Water lines (extend along wall)</a:t>
            </a:r>
          </a:p>
          <a:p>
            <a:pPr lvl="1"/>
            <a:r>
              <a:rPr lang="en-US" dirty="0" smtClean="0"/>
              <a:t>Air lines (extend along wall)</a:t>
            </a:r>
          </a:p>
          <a:p>
            <a:pPr lvl="1"/>
            <a:r>
              <a:rPr lang="en-US" dirty="0" smtClean="0"/>
              <a:t>Inert gas lines (modify to supply chamber purge, partial pressure gas supply, </a:t>
            </a:r>
            <a:r>
              <a:rPr lang="en-US" dirty="0" err="1" smtClean="0"/>
              <a:t>cryopump</a:t>
            </a:r>
            <a:r>
              <a:rPr lang="en-US" dirty="0" smtClean="0"/>
              <a:t> purge)</a:t>
            </a:r>
          </a:p>
          <a:p>
            <a:r>
              <a:rPr lang="en-US" dirty="0" smtClean="0"/>
              <a:t>Scheduling, purchase parts for utility hook-ups</a:t>
            </a:r>
          </a:p>
          <a:p>
            <a:pPr lvl="1"/>
            <a:r>
              <a:rPr lang="en-US" dirty="0" smtClean="0"/>
              <a:t>Support Dept / Facility (Gary L</a:t>
            </a:r>
            <a:r>
              <a:rPr lang="en-US" smtClean="0"/>
              <a:t>, Miguel, T&amp;M)</a:t>
            </a:r>
            <a:endParaRPr lang="en-US" dirty="0" smtClean="0"/>
          </a:p>
          <a:p>
            <a:pPr lvl="1"/>
            <a:r>
              <a:rPr lang="en-US" dirty="0" smtClean="0"/>
              <a:t>Tooling Group (Rick)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Acceptance Test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Autofit/>
          </a:bodyPr>
          <a:lstStyle/>
          <a:p>
            <a:r>
              <a:rPr lang="en-US" sz="1600" dirty="0" smtClean="0"/>
              <a:t>A leak check based on the mass spectrometry (Helium leak detector), the acceptance criteria will be 1x10</a:t>
            </a:r>
            <a:r>
              <a:rPr lang="en-US" sz="1600" baseline="30000" dirty="0" smtClean="0"/>
              <a:t>-9</a:t>
            </a:r>
            <a:r>
              <a:rPr lang="en-US" sz="1600" dirty="0" smtClean="0"/>
              <a:t> TORR x liter per second Helium leak </a:t>
            </a:r>
          </a:p>
          <a:p>
            <a:r>
              <a:rPr lang="en-US" sz="1600" dirty="0" smtClean="0"/>
              <a:t>A control of the ultimate vacuum pressure 1x10</a:t>
            </a:r>
            <a:r>
              <a:rPr lang="en-US" sz="1600" baseline="30000" dirty="0" smtClean="0"/>
              <a:t>-8</a:t>
            </a:r>
            <a:r>
              <a:rPr lang="en-US" sz="1600" dirty="0" smtClean="0"/>
              <a:t> </a:t>
            </a:r>
            <a:r>
              <a:rPr lang="en-US" sz="1600" dirty="0" err="1" smtClean="0"/>
              <a:t>torr</a:t>
            </a:r>
            <a:r>
              <a:rPr lang="en-US" sz="1600" dirty="0" smtClean="0"/>
              <a:t>-L/sec (empty, clean, cold furnace) </a:t>
            </a:r>
            <a:endParaRPr lang="en-US" sz="1200" dirty="0" smtClean="0"/>
          </a:p>
          <a:p>
            <a:r>
              <a:rPr lang="en-US" sz="1600" dirty="0" smtClean="0"/>
              <a:t>A leak check based on the static pressure increase method (rate of rise measurement) </a:t>
            </a:r>
          </a:p>
          <a:p>
            <a:r>
              <a:rPr lang="en-US" sz="1600" dirty="0" smtClean="0"/>
              <a:t>A hot test with the temperature at 600° and 1000°C with measurement of the working vacuum pressure. </a:t>
            </a:r>
          </a:p>
          <a:p>
            <a:pPr lvl="1"/>
            <a:r>
              <a:rPr lang="en-US" sz="1200" dirty="0" smtClean="0"/>
              <a:t>At 600°C: Oxygen partial pressure: less than 1 x 10</a:t>
            </a:r>
            <a:r>
              <a:rPr lang="en-US" sz="1200" baseline="30000" dirty="0" smtClean="0"/>
              <a:t>-8</a:t>
            </a:r>
            <a:r>
              <a:rPr lang="en-US" sz="1200" dirty="0" smtClean="0"/>
              <a:t> TORR; Hydrocarbon amount: less than 1 x 10</a:t>
            </a:r>
            <a:r>
              <a:rPr lang="en-US" sz="1200" baseline="30000" dirty="0" smtClean="0"/>
              <a:t>-13</a:t>
            </a:r>
            <a:r>
              <a:rPr lang="en-US" sz="1200" dirty="0" smtClean="0"/>
              <a:t> mol; Hydrogen pumping speed: 500 liter / second </a:t>
            </a:r>
          </a:p>
          <a:p>
            <a:pPr lvl="1"/>
            <a:r>
              <a:rPr lang="en-US" sz="1200" dirty="0" smtClean="0"/>
              <a:t>RGA measurements at room temperature, 600° and 1000°C</a:t>
            </a:r>
          </a:p>
          <a:p>
            <a:r>
              <a:rPr lang="en-US" sz="1600" dirty="0" smtClean="0"/>
              <a:t>A mechanical and electrical function test </a:t>
            </a:r>
          </a:p>
          <a:p>
            <a:r>
              <a:rPr lang="en-US" sz="1600" dirty="0" smtClean="0"/>
              <a:t>A test of the pumping sequence in automatic and manual mode </a:t>
            </a:r>
          </a:p>
          <a:p>
            <a:r>
              <a:rPr lang="en-US" sz="1600" dirty="0" smtClean="0"/>
              <a:t>The temperature uniformity shall also be evaluated at the process temperatures according to a procedure that will be defined by FNAL and agreed by the vendor. </a:t>
            </a:r>
          </a:p>
          <a:p>
            <a:pPr lvl="1"/>
            <a:r>
              <a:rPr lang="en-US" sz="1200" dirty="0" smtClean="0"/>
              <a:t>No hot spots shall occur on the vessel or on the piping leading towards the vacuum pumps. </a:t>
            </a:r>
          </a:p>
          <a:p>
            <a:pPr lvl="1"/>
            <a:r>
              <a:rPr lang="en-US" sz="1200" dirty="0" smtClean="0"/>
              <a:t>Temperature uniformity within hot zone measured with test piece (Procedure not yet defined, but will use a test piece made of 304SS pipe, </a:t>
            </a:r>
            <a:r>
              <a:rPr lang="en-US" sz="1200" dirty="0" err="1" smtClean="0"/>
              <a:t>electropolished</a:t>
            </a:r>
            <a:r>
              <a:rPr lang="en-US" sz="1200" dirty="0" smtClean="0"/>
              <a:t> and cleaned) </a:t>
            </a:r>
          </a:p>
          <a:p>
            <a:r>
              <a:rPr lang="en-US" sz="1600" dirty="0" smtClean="0"/>
              <a:t>After cool-down, open chamber and inspect hot zone for thermal shorts, warped heat shields or other signs of heat related failure.</a:t>
            </a:r>
          </a:p>
          <a:p>
            <a:r>
              <a:rPr lang="en-US" sz="1600" dirty="0" smtClean="0"/>
              <a:t>Acceptance test at T-M Vacuum and repeated at Fermilab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 will take place at vendor site during week of acceptance testing</a:t>
            </a:r>
          </a:p>
          <a:p>
            <a:r>
              <a:rPr lang="en-US" dirty="0" smtClean="0"/>
              <a:t>Who will be trained?  </a:t>
            </a:r>
          </a:p>
          <a:p>
            <a:pPr lvl="1"/>
            <a:r>
              <a:rPr lang="en-US" dirty="0" smtClean="0"/>
              <a:t>M. Wong</a:t>
            </a:r>
          </a:p>
          <a:p>
            <a:pPr lvl="1"/>
            <a:r>
              <a:rPr lang="en-US" dirty="0" smtClean="0"/>
              <a:t>CAF (B. Smith)</a:t>
            </a:r>
          </a:p>
          <a:p>
            <a:pPr lvl="1"/>
            <a:r>
              <a:rPr lang="en-US" dirty="0" smtClean="0"/>
              <a:t>Cavity Processing Group</a:t>
            </a:r>
          </a:p>
          <a:p>
            <a:r>
              <a:rPr lang="en-US" dirty="0" smtClean="0"/>
              <a:t>Training procedure at Fermilab based on vendor training procedure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at IB4 – After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Furnace Delivery – July 23 (tentative date)</a:t>
            </a:r>
          </a:p>
          <a:p>
            <a:r>
              <a:rPr lang="en-US" dirty="0" smtClean="0"/>
              <a:t>Installation (Support Dept/Facility, T&amp;M, Tooling Group, CIS)</a:t>
            </a:r>
          </a:p>
          <a:p>
            <a:pPr lvl="1"/>
            <a:r>
              <a:rPr lang="en-US" dirty="0" smtClean="0"/>
              <a:t>Utility hook-up (chilled water, electrical, air, inert gas)</a:t>
            </a:r>
          </a:p>
          <a:p>
            <a:pPr lvl="1"/>
            <a:r>
              <a:rPr lang="en-US" dirty="0" smtClean="0"/>
              <a:t>Computer LAN connection</a:t>
            </a:r>
          </a:p>
          <a:p>
            <a:pPr lvl="1"/>
            <a:r>
              <a:rPr lang="en-US" dirty="0" smtClean="0"/>
              <a:t>Connect rough pump and compressors to furnace system</a:t>
            </a:r>
          </a:p>
          <a:p>
            <a:pPr lvl="1"/>
            <a:r>
              <a:rPr lang="en-US" dirty="0" smtClean="0"/>
              <a:t>Extend fire protection system</a:t>
            </a:r>
          </a:p>
          <a:p>
            <a:pPr lvl="1"/>
            <a:r>
              <a:rPr lang="en-US" dirty="0" smtClean="0"/>
              <a:t>Install/extend </a:t>
            </a:r>
            <a:r>
              <a:rPr lang="en-US" dirty="0" err="1" smtClean="0"/>
              <a:t>softwall</a:t>
            </a:r>
            <a:r>
              <a:rPr lang="en-US" dirty="0" smtClean="0"/>
              <a:t> </a:t>
            </a:r>
            <a:r>
              <a:rPr lang="en-US" dirty="0" err="1" smtClean="0"/>
              <a:t>cleanroom</a:t>
            </a:r>
            <a:endParaRPr lang="en-US" dirty="0" smtClean="0"/>
          </a:p>
          <a:p>
            <a:pPr lvl="1"/>
            <a:r>
              <a:rPr lang="en-US" dirty="0" smtClean="0"/>
              <a:t>Install bollards </a:t>
            </a:r>
          </a:p>
          <a:p>
            <a:r>
              <a:rPr lang="en-US" dirty="0" smtClean="0"/>
              <a:t>Final acceptance test with vendor representative</a:t>
            </a:r>
          </a:p>
          <a:p>
            <a:r>
              <a:rPr lang="en-US" dirty="0" smtClean="0"/>
              <a:t>ORC Review 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End of August</a:t>
            </a:r>
            <a:r>
              <a:rPr lang="en-US" dirty="0" smtClean="0"/>
              <a:t>:  Ready for cavity commissioning – Cavity Processing Group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Back-up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Short power outage (&lt;15 minutes):  Computer and controls on UPS power</a:t>
            </a:r>
          </a:p>
          <a:p>
            <a:r>
              <a:rPr lang="en-US" dirty="0" smtClean="0"/>
              <a:t>Long power outage</a:t>
            </a:r>
          </a:p>
          <a:p>
            <a:pPr lvl="1"/>
            <a:r>
              <a:rPr lang="en-US" dirty="0" smtClean="0"/>
              <a:t>Chiller and water pump on back-up generator</a:t>
            </a:r>
          </a:p>
          <a:p>
            <a:pPr lvl="1"/>
            <a:r>
              <a:rPr lang="en-US" dirty="0" smtClean="0"/>
              <a:t>After 1 hour, estimate that hot zone at 1.3x10</a:t>
            </a:r>
            <a:r>
              <a:rPr lang="en-US" baseline="30000" dirty="0" smtClean="0"/>
              <a:t>-3</a:t>
            </a:r>
            <a:r>
              <a:rPr lang="en-US" dirty="0" smtClean="0"/>
              <a:t> to 4x10</a:t>
            </a:r>
            <a:r>
              <a:rPr lang="en-US" baseline="30000" dirty="0" smtClean="0"/>
              <a:t>-3</a:t>
            </a:r>
            <a:r>
              <a:rPr lang="en-US" dirty="0" smtClean="0"/>
              <a:t> mbar, 300°C</a:t>
            </a:r>
          </a:p>
          <a:p>
            <a:pPr lvl="1"/>
            <a:r>
              <a:rPr lang="en-US" dirty="0" smtClean="0"/>
              <a:t>Confirm rate of pressure rise, temperature drop when system arrives</a:t>
            </a:r>
          </a:p>
          <a:p>
            <a:r>
              <a:rPr lang="en-US" dirty="0" smtClean="0"/>
              <a:t>Generator installation is decoupled from commissioning of furnace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Loading cavity into furnace</a:t>
            </a:r>
            <a:endParaRPr lang="en-US" sz="2800" dirty="0"/>
          </a:p>
        </p:txBody>
      </p:sp>
      <p:pic>
        <p:nvPicPr>
          <p:cNvPr id="8" name="Content Placeholder 7" descr="D-7159_loader_cropped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0" y="605912"/>
            <a:ext cx="2520950" cy="264296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Place cavity onto </a:t>
            </a:r>
            <a:r>
              <a:rPr lang="en-US" dirty="0" err="1" smtClean="0"/>
              <a:t>moly</a:t>
            </a:r>
            <a:r>
              <a:rPr lang="en-US" dirty="0" smtClean="0"/>
              <a:t> hearth with brackets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Use lift truck to guide cavity/hearth into vacuum chamber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err="1" smtClean="0"/>
              <a:t>Moly</a:t>
            </a:r>
            <a:r>
              <a:rPr lang="en-US" dirty="0" smtClean="0"/>
              <a:t> hearth rests on rails within chamber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Picture 8" descr="big_joe_ibh_lift_truc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2971800"/>
            <a:ext cx="1919714" cy="2971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00800" y="1932801"/>
            <a:ext cx="1823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Moly</a:t>
            </a:r>
            <a:r>
              <a:rPr lang="en-US" sz="1200" dirty="0" smtClean="0"/>
              <a:t> hearth with brackets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105400" y="3581400"/>
            <a:ext cx="1240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Forks of lift truck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276600" y="2895600"/>
            <a:ext cx="986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Moly</a:t>
            </a:r>
            <a:r>
              <a:rPr lang="en-US" sz="1200" dirty="0" smtClean="0"/>
              <a:t> rails at </a:t>
            </a:r>
          </a:p>
          <a:p>
            <a:r>
              <a:rPr lang="en-US" sz="1200" dirty="0" smtClean="0"/>
              <a:t>Bottom of </a:t>
            </a:r>
          </a:p>
          <a:p>
            <a:r>
              <a:rPr lang="en-US" sz="1200" dirty="0" smtClean="0"/>
              <a:t>chamber</a:t>
            </a:r>
            <a:endParaRPr lang="en-US" sz="1200" dirty="0"/>
          </a:p>
        </p:txBody>
      </p:sp>
      <p:cxnSp>
        <p:nvCxnSpPr>
          <p:cNvPr id="15" name="Straight Arrow Connector 14"/>
          <p:cNvCxnSpPr>
            <a:stCxn id="12" idx="0"/>
          </p:cNvCxnSpPr>
          <p:nvPr/>
        </p:nvCxnSpPr>
        <p:spPr>
          <a:xfrm rot="5400000" flipH="1" flipV="1">
            <a:off x="3904206" y="2380206"/>
            <a:ext cx="381000" cy="649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0"/>
          </p:cNvCxnSpPr>
          <p:nvPr/>
        </p:nvCxnSpPr>
        <p:spPr>
          <a:xfrm rot="16200000" flipV="1">
            <a:off x="4882181" y="2737819"/>
            <a:ext cx="1143000" cy="544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2"/>
          </p:cNvCxnSpPr>
          <p:nvPr/>
        </p:nvCxnSpPr>
        <p:spPr>
          <a:xfrm rot="16200000" flipH="1">
            <a:off x="5706481" y="3877680"/>
            <a:ext cx="1704201" cy="1665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0" idx="1"/>
          </p:cNvCxnSpPr>
          <p:nvPr/>
        </p:nvCxnSpPr>
        <p:spPr>
          <a:xfrm rot="10800000" flipV="1">
            <a:off x="5410200" y="2071300"/>
            <a:ext cx="990600" cy="214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5410200" y="1295400"/>
            <a:ext cx="1066800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477000" y="1066800"/>
            <a:ext cx="1379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Hot zone boundary</a:t>
            </a:r>
          </a:p>
          <a:p>
            <a:r>
              <a:rPr lang="en-US" sz="1200" dirty="0" smtClean="0"/>
              <a:t>12” x 12”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4114800" y="5486400"/>
            <a:ext cx="2377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Lift truck is guided by rails </a:t>
            </a:r>
          </a:p>
          <a:p>
            <a:r>
              <a:rPr lang="en-US" sz="1200" dirty="0" smtClean="0"/>
              <a:t>at the bottom of the furnace frame</a:t>
            </a:r>
            <a:endParaRPr lang="en-US" sz="12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6172200" y="5715000"/>
            <a:ext cx="10668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962400" y="914400"/>
            <a:ext cx="1905000" cy="1905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419600" y="1371600"/>
            <a:ext cx="990600" cy="914400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784</Words>
  <Application>Microsoft Office PowerPoint</Application>
  <PresentationFormat>On-screen Show (4:3)</PresentationFormat>
  <Paragraphs>113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1.3-GHz Cavity Vacuum Furnace at IB4</vt:lpstr>
      <vt:lpstr>Located at IB4 </vt:lpstr>
      <vt:lpstr>Current Status of Furnace</vt:lpstr>
      <vt:lpstr>Installation at IB4 – Before delivery</vt:lpstr>
      <vt:lpstr>Acceptance Test Plan</vt:lpstr>
      <vt:lpstr>Training</vt:lpstr>
      <vt:lpstr>Installation at IB4 – After delivery</vt:lpstr>
      <vt:lpstr>Back-up Power</vt:lpstr>
      <vt:lpstr>Loading cavity into furnace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mlwong</dc:creator>
  <cp:lastModifiedBy>mlwong</cp:lastModifiedBy>
  <cp:revision>29</cp:revision>
  <dcterms:created xsi:type="dcterms:W3CDTF">2010-06-11T14:55:21Z</dcterms:created>
  <dcterms:modified xsi:type="dcterms:W3CDTF">2010-06-15T21:35:58Z</dcterms:modified>
</cp:coreProperties>
</file>