
<file path=[Content_Types].xml><?xml version="1.0" encoding="utf-8"?>
<Types xmlns="http://schemas.openxmlformats.org/package/2006/content-types">
  <Override PartName="/docProps/core.xml" ContentType="application/vnd.openxmlformats-package.core-properties+xml"/>
  <Override PartName="/ppt/theme/theme3.xml" ContentType="application/vnd.openxmlformats-officedocument.them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Default Extension="pict" ContentType="image/pict"/>
  <Default Extension="xml" ContentType="application/xml"/>
  <Override PartName="/ppt/slides/slide2.xml" ContentType="application/vnd.openxmlformats-officedocument.presentationml.slide+xml"/>
  <Override PartName="/ppt/embeddings/oleObject1.bin" ContentType="application/vnd.openxmlformats-officedocument.oleObject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theme/theme2.xml" ContentType="application/vnd.openxmlformats-officedocument.them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notesSlides/notesSlide3.xml" ContentType="application/vnd.openxmlformats-officedocument.presentationml.notesSlide+xml"/>
  <Default Extension="vml" ContentType="application/vnd.openxmlformats-officedocument.vmlDrawin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Default Extension="jpeg" ContentType="image/jpeg"/>
  <Override PartName="/ppt/slides/slide1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 autoCompressPictures="0">
  <p:sldMasterIdLst>
    <p:sldMasterId id="2147483662" r:id="rId1"/>
  </p:sldMasterIdLst>
  <p:notesMasterIdLst>
    <p:notesMasterId r:id="rId6"/>
  </p:notesMasterIdLst>
  <p:handoutMasterIdLst>
    <p:handoutMasterId r:id="rId7"/>
  </p:handoutMasterIdLst>
  <p:sldIdLst>
    <p:sldId id="865" r:id="rId2"/>
    <p:sldId id="864" r:id="rId3"/>
    <p:sldId id="859" r:id="rId4"/>
    <p:sldId id="863" r:id="rId5"/>
  </p:sldIdLst>
  <p:sldSz cx="9144000" cy="6858000" type="screen4x3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mic Sans M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mic Sans M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mic Sans M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mic Sans M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Comic Sans MS" charset="0"/>
        <a:ea typeface="+mn-ea"/>
        <a:cs typeface="+mn-cs"/>
      </a:defRPr>
    </a:lvl5pPr>
    <a:lvl6pPr marL="2286000" algn="l" defTabSz="457200" rtl="0" eaLnBrk="1" latinLnBrk="0" hangingPunct="1">
      <a:defRPr sz="2000" b="1" kern="1200">
        <a:solidFill>
          <a:schemeClr val="tx1"/>
        </a:solidFill>
        <a:latin typeface="Comic Sans MS" charset="0"/>
        <a:ea typeface="+mn-ea"/>
        <a:cs typeface="+mn-cs"/>
      </a:defRPr>
    </a:lvl6pPr>
    <a:lvl7pPr marL="2743200" algn="l" defTabSz="457200" rtl="0" eaLnBrk="1" latinLnBrk="0" hangingPunct="1">
      <a:defRPr sz="2000" b="1" kern="1200">
        <a:solidFill>
          <a:schemeClr val="tx1"/>
        </a:solidFill>
        <a:latin typeface="Comic Sans MS" charset="0"/>
        <a:ea typeface="+mn-ea"/>
        <a:cs typeface="+mn-cs"/>
      </a:defRPr>
    </a:lvl7pPr>
    <a:lvl8pPr marL="3200400" algn="l" defTabSz="457200" rtl="0" eaLnBrk="1" latinLnBrk="0" hangingPunct="1">
      <a:defRPr sz="2000" b="1" kern="1200">
        <a:solidFill>
          <a:schemeClr val="tx1"/>
        </a:solidFill>
        <a:latin typeface="Comic Sans MS" charset="0"/>
        <a:ea typeface="+mn-ea"/>
        <a:cs typeface="+mn-cs"/>
      </a:defRPr>
    </a:lvl8pPr>
    <a:lvl9pPr marL="3657600" algn="l" defTabSz="457200" rtl="0" eaLnBrk="1" latinLnBrk="0" hangingPunct="1">
      <a:defRPr sz="2000" b="1" kern="1200">
        <a:solidFill>
          <a:schemeClr val="tx1"/>
        </a:solidFill>
        <a:latin typeface="Comic Sans M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>
    <p:present/>
    <p:sldAll/>
    <p:penClr>
      <a:schemeClr val="tx1"/>
    </p:penClr>
  </p:showPr>
  <p:clrMru>
    <a:srgbClr val="FF0000"/>
    <a:srgbClr val="FF6600"/>
    <a:srgbClr val="FF00FF"/>
    <a:srgbClr val="FF0066"/>
    <a:srgbClr val="000000"/>
    <a:srgbClr val="4B0D0C"/>
    <a:srgbClr val="00F800"/>
    <a:srgbClr val="7E74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preferSingleView="1">
    <p:restoredLeft sz="32787"/>
    <p:restoredTop sz="90929"/>
  </p:normalViewPr>
  <p:slideViewPr>
    <p:cSldViewPr>
      <p:cViewPr>
        <p:scale>
          <a:sx n="100" d="100"/>
          <a:sy n="100" d="100"/>
        </p:scale>
        <p:origin x="-1736" y="-7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25" d="100"/>
          <a:sy n="125" d="100"/>
        </p:scale>
        <p:origin x="-1016" y="-104"/>
      </p:cViewPr>
      <p:guideLst>
        <p:guide orient="horz" pos="2160"/>
        <p:guide pos="288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36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81000"/>
          </a:xfrm>
          <a:prstGeom prst="rect">
            <a:avLst/>
          </a:prstGeom>
          <a:noFill/>
          <a:ln w="22225">
            <a:noFill/>
            <a:miter lim="800000"/>
            <a:headEnd type="none" w="lg" len="lg"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936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81000"/>
          </a:xfrm>
          <a:prstGeom prst="rect">
            <a:avLst/>
          </a:prstGeom>
          <a:noFill/>
          <a:ln w="22225">
            <a:noFill/>
            <a:miter lim="800000"/>
            <a:headEnd type="none" w="lg" len="lg"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936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77000"/>
            <a:ext cx="3962400" cy="381000"/>
          </a:xfrm>
          <a:prstGeom prst="rect">
            <a:avLst/>
          </a:prstGeom>
          <a:noFill/>
          <a:ln w="22225">
            <a:noFill/>
            <a:miter lim="800000"/>
            <a:headEnd type="none" w="lg" len="lg"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936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477000"/>
            <a:ext cx="3962400" cy="381000"/>
          </a:xfrm>
          <a:prstGeom prst="rect">
            <a:avLst/>
          </a:prstGeom>
          <a:noFill/>
          <a:ln w="22225">
            <a:noFill/>
            <a:miter lim="800000"/>
            <a:headEnd type="none" w="lg" len="lg"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pPr>
              <a:defRPr/>
            </a:pPr>
            <a:fld id="{7FBCBFB8-7BAF-0A45-8357-CA08410BA9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876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>
                <a:solidFill>
                  <a:srgbClr val="000000"/>
                </a:solidFill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045450" y="0"/>
            <a:ext cx="1098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>
                <a:solidFill>
                  <a:srgbClr val="000000"/>
                </a:solidFill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1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2643188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1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>
              <a:defRPr sz="1200">
                <a:solidFill>
                  <a:srgbClr val="000000"/>
                </a:solidFill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1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8643938" y="6553200"/>
            <a:ext cx="5000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200">
                <a:solidFill>
                  <a:srgbClr val="000000"/>
                </a:solidFill>
                <a:effectLst/>
              </a:defRPr>
            </a:lvl1pPr>
          </a:lstStyle>
          <a:p>
            <a:pPr>
              <a:defRPr/>
            </a:pPr>
            <a:fld id="{EB2FFA32-8E1C-8B4F-857A-B44C8EEE1D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Rectangle 7"/>
          <p:cNvSpPr txBox="1">
            <a:spLocks noGrp="1" noChangeArrowheads="1"/>
          </p:cNvSpPr>
          <p:nvPr/>
        </p:nvSpPr>
        <p:spPr bwMode="auto">
          <a:xfrm>
            <a:off x="8643938" y="6553200"/>
            <a:ext cx="5000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b">
            <a:prstTxWarp prst="textNoShape">
              <a:avLst/>
            </a:prstTxWarp>
            <a:spAutoFit/>
          </a:bodyPr>
          <a:lstStyle/>
          <a:p>
            <a:pPr algn="r"/>
            <a:fld id="{BBC31A32-004C-1541-A015-FF4DB9769C0C}" type="slidenum">
              <a:rPr lang="en-US" sz="1200">
                <a:solidFill>
                  <a:srgbClr val="000000"/>
                </a:solidFill>
              </a:rPr>
              <a:pPr algn="r"/>
              <a:t>1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449539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9540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1219200" y="3257550"/>
            <a:ext cx="1204913" cy="2841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84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50"/>
            <a:ext cx="1195388" cy="2746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84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50"/>
            <a:ext cx="1195388" cy="2746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84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3257550"/>
            <a:ext cx="1195388" cy="2746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8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7338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2"/>
          <p:cNvGrpSpPr>
            <a:grpSpLocks/>
          </p:cNvGrpSpPr>
          <p:nvPr userDrawn="1"/>
        </p:nvGrpSpPr>
        <p:grpSpPr bwMode="auto">
          <a:xfrm>
            <a:off x="290513" y="184150"/>
            <a:ext cx="711200" cy="474663"/>
            <a:chOff x="720" y="336"/>
            <a:chExt cx="624" cy="432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720" y="336"/>
              <a:ext cx="384" cy="432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1056" y="336"/>
              <a:ext cx="288" cy="432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8" name="Group 5"/>
          <p:cNvGrpSpPr>
            <a:grpSpLocks/>
          </p:cNvGrpSpPr>
          <p:nvPr userDrawn="1"/>
        </p:nvGrpSpPr>
        <p:grpSpPr bwMode="auto">
          <a:xfrm>
            <a:off x="414338" y="606425"/>
            <a:ext cx="738187" cy="474663"/>
            <a:chOff x="912" y="2640"/>
            <a:chExt cx="672" cy="432"/>
          </a:xfrm>
        </p:grpSpPr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912" y="2640"/>
              <a:ext cx="384" cy="432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1249" y="2640"/>
              <a:ext cx="335" cy="432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1" name="Rectangle 8"/>
          <p:cNvSpPr>
            <a:spLocks noChangeArrowheads="1"/>
          </p:cNvSpPr>
          <p:nvPr userDrawn="1"/>
        </p:nvSpPr>
        <p:spPr bwMode="auto">
          <a:xfrm>
            <a:off x="0" y="5334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9"/>
          <p:cNvSpPr>
            <a:spLocks noChangeArrowheads="1"/>
          </p:cNvSpPr>
          <p:nvPr userDrawn="1"/>
        </p:nvSpPr>
        <p:spPr bwMode="auto">
          <a:xfrm>
            <a:off x="635000" y="762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gray">
          <a:xfrm flipV="1">
            <a:off x="315913" y="903288"/>
            <a:ext cx="8683625" cy="46037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rot="10800000" wrap="none" anchor="ctr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kumimoji="1" lang="en-US" sz="2400" b="0">
              <a:latin typeface="Arial" charset="0"/>
            </a:endParaRPr>
          </a:p>
        </p:txBody>
      </p:sp>
      <p:sp>
        <p:nvSpPr>
          <p:cNvPr id="1076234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1219200" y="152400"/>
            <a:ext cx="77724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76235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762000" y="1066800"/>
            <a:ext cx="8153400" cy="5181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Rectangle 1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 eaLnBrk="1" hangingPunct="1">
              <a:defRPr sz="1400" b="0">
                <a:solidFill>
                  <a:schemeClr val="bg2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1651929D-6B6F-F84B-A20C-C1C0496CDE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6" name="Rectangle 26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55575"/>
            <a:ext cx="7620000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75228" name="Rectangle 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869363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5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4008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77000"/>
            <a:ext cx="35814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bg2"/>
                </a:solidFill>
                <a:effectLst/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00" y="6477000"/>
            <a:ext cx="19050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bg2"/>
                </a:solidFill>
                <a:latin typeface="Arial" charset="0"/>
              </a:defRPr>
            </a:lvl1pPr>
          </a:lstStyle>
          <a:p>
            <a:pPr>
              <a:defRPr/>
            </a:pPr>
            <a:fld id="{989C3BEF-55B4-1045-90B1-E5C95FA4E1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ransition>
    <p:zoom/>
  </p:transition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CA0000"/>
          </a:solidFill>
          <a:effectLst>
            <a:outerShdw blurRad="38100" dist="38100" dir="2700000" algn="tl">
              <a:srgbClr val="DDDDDD"/>
            </a:outerShdw>
          </a:effectLst>
          <a:latin typeface="Comic Sans M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charset="2"/>
        <a:buBlip>
          <a:blip r:embed="rId3"/>
        </a:buBlip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charset="2"/>
        <a:buBlip>
          <a:blip r:embed="rId4"/>
        </a:buBlip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charset="2"/>
        <a:buBlip>
          <a:blip r:embed="rId5"/>
        </a:buBlip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Blip>
          <a:blip r:embed="rId6"/>
        </a:buBlip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Blip>
          <a:blip r:embed="rId7"/>
        </a:buBlip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Blip>
          <a:blip r:embed="rId7"/>
        </a:buBlip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Blip>
          <a:blip r:embed="rId7"/>
        </a:buBlip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Blip>
          <a:blip r:embed="rId7"/>
        </a:buBlip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Blip>
          <a:blip r:embed="rId7"/>
        </a:buBlip>
        <a:defRPr sz="2000" b="1">
          <a:solidFill>
            <a:schemeClr val="tx1"/>
          </a:solidFill>
          <a:effectLst>
            <a:outerShdw blurRad="38100" dist="38100" dir="2700000" algn="tl">
              <a:srgbClr val="DDDDDD"/>
            </a:outerShdw>
          </a:effectLst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0.jpeg"/><Relationship Id="rId6" Type="http://schemas.openxmlformats.org/officeDocument/2006/relationships/image" Target="../media/image11.jpeg"/><Relationship Id="rId7" Type="http://schemas.openxmlformats.org/officeDocument/2006/relationships/image" Target="../media/image7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29" name="WordArt 5"/>
          <p:cNvSpPr>
            <a:spLocks noChangeArrowheads="1" noChangeShapeType="1" noTextEdit="1"/>
          </p:cNvSpPr>
          <p:nvPr/>
        </p:nvSpPr>
        <p:spPr bwMode="auto">
          <a:xfrm>
            <a:off x="2819400" y="6096000"/>
            <a:ext cx="3630612" cy="506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18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00F800"/>
                    </a:gs>
                    <a:gs pos="50000">
                      <a:schemeClr val="tx1"/>
                    </a:gs>
                    <a:gs pos="100000">
                      <a:srgbClr val="00F800"/>
                    </a:gs>
                  </a:gsLst>
                  <a:lin ang="5400000" scaled="1"/>
                </a:gradFill>
                <a:effectLst>
                  <a:outerShdw blurRad="63500" dist="38099" dir="2700000" algn="ctr" rotWithShape="0">
                    <a:srgbClr val="C0C0C0"/>
                  </a:outerShdw>
                </a:effectLst>
                <a:latin typeface="Impact"/>
                <a:ea typeface="Impact"/>
                <a:cs typeface="Impact"/>
              </a:rPr>
              <a:t>G. Eigen,  U. Bergen</a:t>
            </a:r>
          </a:p>
        </p:txBody>
      </p:sp>
      <p:pic>
        <p:nvPicPr>
          <p:cNvPr id="448517" name="Picture 7" descr="uibugle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53400" y="304800"/>
            <a:ext cx="7620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8520" name="WordArt 3"/>
          <p:cNvSpPr>
            <a:spLocks noChangeArrowheads="1" noChangeShapeType="1" noTextEdit="1"/>
          </p:cNvSpPr>
          <p:nvPr/>
        </p:nvSpPr>
        <p:spPr bwMode="auto">
          <a:xfrm>
            <a:off x="533400" y="1600200"/>
            <a:ext cx="7391400" cy="38862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8130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2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Plans for</a:t>
            </a:r>
          </a:p>
          <a:p>
            <a:pPr algn="ctr"/>
            <a:r>
              <a:rPr lang="en-US" sz="32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AIDA WP9.5</a:t>
            </a:r>
          </a:p>
          <a:p>
            <a:pPr algn="ctr"/>
            <a:r>
              <a:rPr lang="en-US" sz="32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  <a:ea typeface="Impact"/>
                <a:cs typeface="Impact"/>
              </a:rPr>
              <a:t>In Bergen</a:t>
            </a:r>
            <a:endParaRPr lang="en-US" sz="32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  <a:ea typeface="Impact"/>
              <a:cs typeface="Impact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152400"/>
            <a:ext cx="8610600" cy="685800"/>
          </a:xfrm>
          <a:noFill/>
        </p:spPr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AIDA Plans</a:t>
            </a:r>
            <a:r>
              <a:rPr lang="en-US" dirty="0" smtClean="0">
                <a:latin typeface="Comic Sans MS"/>
                <a:cs typeface="Comic Sans MS"/>
              </a:rPr>
              <a:t> for </a:t>
            </a:r>
            <a:r>
              <a:rPr lang="en-US" dirty="0" smtClean="0">
                <a:latin typeface="Comic Sans MS"/>
                <a:cs typeface="Comic Sans MS"/>
              </a:rPr>
              <a:t>WP9 in Bergen</a:t>
            </a:r>
            <a:endParaRPr lang="en-US" b="0" dirty="0">
              <a:effectLst/>
              <a:latin typeface="Comic Sans MS" charset="0"/>
            </a:endParaRPr>
          </a:p>
        </p:txBody>
      </p:sp>
      <p:sp>
        <p:nvSpPr>
          <p:cNvPr id="4874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066800"/>
            <a:ext cx="8915400" cy="5715000"/>
          </a:xfrm>
          <a:noFill/>
        </p:spPr>
        <p:txBody>
          <a:bodyPr wrap="none" rIns="0"/>
          <a:lstStyle/>
          <a:p>
            <a:pPr>
              <a:lnSpc>
                <a:spcPct val="90000"/>
              </a:lnSpc>
              <a:spcBef>
                <a:spcPct val="0"/>
              </a:spcBef>
              <a:buClrTx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In an HCAL for ILD we have ~10</a:t>
            </a:r>
            <a:r>
              <a:rPr lang="en-US" b="0" baseline="30000" dirty="0" smtClean="0">
                <a:effectLst/>
                <a:latin typeface="Comic Sans MS" charset="0"/>
                <a:sym typeface="Symbol" charset="2"/>
              </a:rPr>
              <a:t>6</a:t>
            </a:r>
            <a:r>
              <a:rPr lang="en-US" b="0" dirty="0" smtClean="0">
                <a:effectLst/>
                <a:latin typeface="Comic Sans MS" charset="0"/>
                <a:sym typeface="Symbol" charset="2"/>
              </a:rPr>
              <a:t> channels </a:t>
            </a:r>
            <a:r>
              <a:rPr lang="en-US" b="0" dirty="0" err="1" smtClean="0">
                <a:effectLst/>
                <a:latin typeface="Wingdings"/>
                <a:ea typeface="Wingdings"/>
                <a:cs typeface="Wingdings"/>
                <a:sym typeface="Symbol" charset="2"/>
              </a:rPr>
              <a:t></a:t>
            </a:r>
            <a:r>
              <a:rPr lang="en-US" b="0" dirty="0" smtClean="0">
                <a:effectLst/>
                <a:latin typeface="Comic Sans MS" charset="0"/>
                <a:sym typeface="Symbol" charset="2"/>
              </a:rPr>
              <a:t> corrections due to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     temperature changes (</a:t>
            </a:r>
            <a:r>
              <a:rPr lang="en-US" b="0" dirty="0" smtClean="0">
                <a:effectLst/>
                <a:latin typeface="Lucida Grande"/>
                <a:ea typeface="Lucida Grande"/>
                <a:cs typeface="Lucida Grande"/>
                <a:sym typeface="Symbol" charset="2"/>
              </a:rPr>
              <a:t>Δ</a:t>
            </a:r>
            <a:r>
              <a:rPr lang="en-US" b="0" dirty="0" smtClean="0">
                <a:effectLst/>
                <a:latin typeface="Comic Sans MS" charset="0"/>
                <a:sym typeface="Symbol" charset="2"/>
              </a:rPr>
              <a:t>T) need to be done automatically online 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</a:pPr>
            <a:endParaRPr lang="en-US" b="0" dirty="0" smtClean="0">
              <a:effectLst/>
              <a:latin typeface="Comic Sans MS" charset="0"/>
              <a:sym typeface="Symbol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Tx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 Collaborate with Prague on development and testing of a controller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     that automates corrections due to </a:t>
            </a:r>
            <a:r>
              <a:rPr lang="en-US" b="0" dirty="0" smtClean="0">
                <a:effectLst/>
                <a:latin typeface="Lucida Grande"/>
                <a:ea typeface="Lucida Grande"/>
                <a:cs typeface="Lucida Grande"/>
                <a:sym typeface="Symbol" charset="2"/>
              </a:rPr>
              <a:t>Δ</a:t>
            </a:r>
            <a:r>
              <a:rPr lang="en-US" b="0" dirty="0" smtClean="0">
                <a:effectLst/>
                <a:latin typeface="Comic Sans MS" charset="0"/>
                <a:sym typeface="Symbol" charset="2"/>
              </a:rPr>
              <a:t>T by adjusting the overvoltage </a:t>
            </a:r>
            <a:r>
              <a:rPr lang="en-US" b="0" dirty="0" smtClean="0">
                <a:effectLst/>
                <a:latin typeface="Lucida Grande"/>
                <a:ea typeface="Lucida Grande"/>
                <a:cs typeface="Lucida Grande"/>
                <a:sym typeface="Symbol" charset="2"/>
              </a:rPr>
              <a:t>Δ</a:t>
            </a:r>
            <a:r>
              <a:rPr lang="en-US" b="0" dirty="0" smtClean="0">
                <a:effectLst/>
                <a:latin typeface="Comic Sans MS" charset="0"/>
                <a:sym typeface="Symbol" charset="2"/>
              </a:rPr>
              <a:t>V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None/>
            </a:pPr>
            <a:endParaRPr lang="en-US" b="0" dirty="0" smtClean="0">
              <a:effectLst/>
              <a:latin typeface="Comic Sans MS" charset="0"/>
              <a:sym typeface="Symbol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Tx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We will hire a </a:t>
            </a:r>
            <a:r>
              <a:rPr lang="en-US" b="0" dirty="0" err="1" smtClean="0">
                <a:effectLst/>
                <a:latin typeface="Comic Sans MS" charset="0"/>
                <a:sym typeface="Symbol" charset="2"/>
              </a:rPr>
              <a:t>postdoc</a:t>
            </a:r>
            <a:r>
              <a:rPr lang="en-US" b="0" dirty="0" smtClean="0">
                <a:effectLst/>
                <a:latin typeface="Comic Sans MS" charset="0"/>
                <a:sym typeface="Symbol" charset="2"/>
              </a:rPr>
              <a:t> for three years starting May 2011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     7 months EU, rest NFR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</a:pPr>
            <a:endParaRPr lang="en-US" b="0" dirty="0" smtClean="0">
              <a:effectLst/>
              <a:latin typeface="Comic Sans MS" charset="0"/>
              <a:sym typeface="Symbol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Tx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We try to get master 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     students in the fall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None/>
            </a:pPr>
            <a:endParaRPr lang="en-US" b="0" dirty="0" smtClean="0">
              <a:effectLst/>
              <a:latin typeface="Comic Sans MS" charset="0"/>
              <a:sym typeface="Symbol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Tx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 In Bergen, we have a 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     well-equipped lab 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</a:pPr>
            <a:endParaRPr lang="en-US" b="0" dirty="0" smtClean="0">
              <a:effectLst/>
              <a:latin typeface="Comic Sans MS" charset="0"/>
              <a:sym typeface="Symbol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Tx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We have a setup for 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     testing </a:t>
            </a:r>
            <a:r>
              <a:rPr lang="en-US" b="0" dirty="0" err="1" smtClean="0">
                <a:effectLst/>
                <a:latin typeface="Comic Sans MS" charset="0"/>
                <a:sym typeface="Symbol" charset="2"/>
              </a:rPr>
              <a:t>SiPMs</a:t>
            </a:r>
            <a:r>
              <a:rPr lang="en-US" b="0" dirty="0" smtClean="0">
                <a:effectLst/>
                <a:latin typeface="Comic Sans MS" charset="0"/>
                <a:sym typeface="Symbol" charset="2"/>
              </a:rPr>
              <a:t> 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 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 We have </a:t>
            </a:r>
            <a:r>
              <a:rPr lang="en-US" b="0" dirty="0" err="1" smtClean="0">
                <a:effectLst/>
                <a:latin typeface="Comic Sans MS" charset="0"/>
                <a:sym typeface="Symbol" charset="2"/>
              </a:rPr>
              <a:t>MPPCs</a:t>
            </a:r>
            <a:r>
              <a:rPr lang="en-US" b="0" dirty="0" smtClean="0">
                <a:effectLst/>
                <a:latin typeface="Comic Sans MS" charset="0"/>
                <a:sym typeface="Symbol" charset="2"/>
              </a:rPr>
              <a:t>, </a:t>
            </a:r>
            <a:r>
              <a:rPr lang="en-US" b="0" dirty="0" err="1" smtClean="0">
                <a:effectLst/>
                <a:latin typeface="Comic Sans MS" charset="0"/>
                <a:sym typeface="Symbol" charset="2"/>
              </a:rPr>
              <a:t>SiPMs</a:t>
            </a:r>
            <a:endParaRPr lang="en-US" b="0" dirty="0" smtClean="0">
              <a:effectLst/>
              <a:latin typeface="Comic Sans MS" charset="0"/>
              <a:sym typeface="Symbol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      tiles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</a:pPr>
            <a:endParaRPr lang="en-US" b="0" dirty="0" smtClean="0">
              <a:effectLst/>
              <a:latin typeface="Comic Sans MS" charset="0"/>
              <a:sym typeface="Symbol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     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None/>
            </a:pPr>
            <a:endParaRPr lang="en-US" b="0" dirty="0" smtClean="0">
              <a:effectLst/>
              <a:latin typeface="Comic Sans MS" charset="0"/>
              <a:sym typeface="Symbol" charset="2"/>
            </a:endParaRPr>
          </a:p>
        </p:txBody>
      </p:sp>
      <p:pic>
        <p:nvPicPr>
          <p:cNvPr id="43" name="Picture 7" descr="uibugle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29600" y="152400"/>
            <a:ext cx="7620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5" descr="daq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57051" y="3173412"/>
            <a:ext cx="5610749" cy="376078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152400"/>
            <a:ext cx="7162800" cy="685800"/>
          </a:xfrm>
          <a:noFill/>
        </p:spPr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AIDA Plans</a:t>
            </a:r>
            <a:r>
              <a:rPr lang="en-US" dirty="0" smtClean="0">
                <a:latin typeface="Comic Sans MS"/>
                <a:cs typeface="Comic Sans MS"/>
              </a:rPr>
              <a:t> for </a:t>
            </a:r>
            <a:r>
              <a:rPr lang="en-US" dirty="0" smtClean="0">
                <a:latin typeface="Comic Sans MS"/>
                <a:cs typeface="Comic Sans MS"/>
              </a:rPr>
              <a:t>WP9 in </a:t>
            </a:r>
            <a:r>
              <a:rPr lang="en-US" dirty="0" smtClean="0">
                <a:latin typeface="Comic Sans MS"/>
                <a:cs typeface="Comic Sans MS"/>
              </a:rPr>
              <a:t>Bergen</a:t>
            </a:r>
            <a:endParaRPr lang="en-US" b="0" dirty="0">
              <a:effectLst/>
              <a:latin typeface="Comic Sans MS" charset="0"/>
            </a:endParaRPr>
          </a:p>
        </p:txBody>
      </p:sp>
      <p:sp>
        <p:nvSpPr>
          <p:cNvPr id="4874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066800"/>
            <a:ext cx="8915400" cy="5715000"/>
          </a:xfrm>
          <a:noFill/>
        </p:spPr>
        <p:txBody>
          <a:bodyPr wrap="none" rIns="0"/>
          <a:lstStyle/>
          <a:p>
            <a:pPr>
              <a:spcAft>
                <a:spcPts val="600"/>
              </a:spcAft>
              <a:buClr>
                <a:srgbClr val="FF0000"/>
              </a:buClr>
            </a:pPr>
            <a:r>
              <a:rPr lang="en-US" b="0" dirty="0" smtClean="0">
                <a:latin typeface="Comic Sans MS"/>
                <a:cs typeface="Comic Sans MS"/>
              </a:rPr>
              <a:t> The gain of </a:t>
            </a:r>
            <a:r>
              <a:rPr lang="en-US" b="0" dirty="0" err="1" smtClean="0">
                <a:latin typeface="Comic Sans MS"/>
                <a:cs typeface="Comic Sans MS"/>
              </a:rPr>
              <a:t>SiPMs</a:t>
            </a:r>
            <a:r>
              <a:rPr lang="en-US" b="0" dirty="0" smtClean="0">
                <a:latin typeface="Comic Sans MS"/>
                <a:cs typeface="Comic Sans MS"/>
              </a:rPr>
              <a:t> depends on overvoltage </a:t>
            </a:r>
            <a:r>
              <a:rPr lang="en-US" b="0" dirty="0" smtClean="0">
                <a:latin typeface="Lucida Grande"/>
                <a:ea typeface="Lucida Grande"/>
                <a:cs typeface="Lucida Grande"/>
              </a:rPr>
              <a:t>Δ</a:t>
            </a:r>
            <a:r>
              <a:rPr lang="en-US" b="0" dirty="0" smtClean="0">
                <a:latin typeface="Comic Sans MS"/>
                <a:cs typeface="Comic Sans MS"/>
              </a:rPr>
              <a:t>V and temperature T</a:t>
            </a:r>
          </a:p>
          <a:p>
            <a:pPr>
              <a:spcAft>
                <a:spcPts val="1200"/>
              </a:spcAft>
              <a:buClr>
                <a:srgbClr val="FF0000"/>
              </a:buClr>
              <a:buNone/>
            </a:pPr>
            <a:r>
              <a:rPr lang="en-US" b="0" dirty="0" smtClean="0">
                <a:latin typeface="Comic Sans MS"/>
                <a:cs typeface="Comic Sans MS"/>
              </a:rPr>
              <a:t>                                     (both dependences are linear over a wide range)      </a:t>
            </a:r>
          </a:p>
          <a:p>
            <a:pPr>
              <a:spcAft>
                <a:spcPts val="1800"/>
              </a:spcAft>
              <a:buClr>
                <a:srgbClr val="FF0000"/>
              </a:buClr>
            </a:pPr>
            <a:r>
              <a:rPr lang="en-US" b="0" dirty="0" smtClean="0">
                <a:latin typeface="Comic Sans MS"/>
                <a:cs typeface="Comic Sans MS"/>
              </a:rPr>
              <a:t> By changing </a:t>
            </a:r>
            <a:r>
              <a:rPr lang="en-US" b="0" dirty="0" smtClean="0">
                <a:latin typeface="Lucida Grande"/>
                <a:ea typeface="Lucida Grande"/>
                <a:cs typeface="Lucida Grande"/>
              </a:rPr>
              <a:t>Δ</a:t>
            </a:r>
            <a:r>
              <a:rPr lang="en-US" b="0" dirty="0" smtClean="0">
                <a:latin typeface="Comic Sans MS"/>
                <a:cs typeface="Comic Sans MS"/>
              </a:rPr>
              <a:t>V as a function of T we can keep the gain constant</a:t>
            </a:r>
          </a:p>
          <a:p>
            <a:pPr>
              <a:buClr>
                <a:srgbClr val="FF0000"/>
              </a:buClr>
            </a:pPr>
            <a:r>
              <a:rPr lang="en-US" b="0" dirty="0" smtClean="0">
                <a:latin typeface="Comic Sans MS"/>
                <a:cs typeface="Comic Sans MS"/>
              </a:rPr>
              <a:t>We have measured V and T dependence of gain in Bergen for </a:t>
            </a:r>
            <a:r>
              <a:rPr lang="en-US" b="0" dirty="0" err="1" smtClean="0">
                <a:latin typeface="Comic Sans MS"/>
                <a:cs typeface="Comic Sans MS"/>
              </a:rPr>
              <a:t>MPPCs</a:t>
            </a:r>
            <a:endParaRPr lang="en-US" b="0" dirty="0" smtClean="0">
              <a:latin typeface="Comic Sans MS"/>
              <a:cs typeface="Comic Sans MS"/>
            </a:endParaRPr>
          </a:p>
          <a:p>
            <a:pPr>
              <a:buClr>
                <a:srgbClr val="FF0000"/>
              </a:buClr>
            </a:pPr>
            <a:endParaRPr lang="en-US" b="0" dirty="0" smtClean="0">
              <a:latin typeface="Comic Sans MS"/>
              <a:cs typeface="Comic Sans MS"/>
            </a:endParaRPr>
          </a:p>
          <a:p>
            <a:pPr>
              <a:buClr>
                <a:srgbClr val="FF0000"/>
              </a:buClr>
              <a:buNone/>
            </a:pPr>
            <a:endParaRPr lang="en-US" b="0" dirty="0" smtClean="0">
              <a:latin typeface="Comic Sans MS"/>
              <a:cs typeface="Comic Sans MS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1219200" y="1587500"/>
          <a:ext cx="1549400" cy="317500"/>
        </p:xfrm>
        <a:graphic>
          <a:graphicData uri="http://schemas.openxmlformats.org/presentationml/2006/ole">
            <p:oleObj spid="_x0000_s525314" name="Equation" r:id="rId4" imgW="1549400" imgH="317500" progId="Equation.DSMT4">
              <p:embed/>
            </p:oleObj>
          </a:graphicData>
        </a:graphic>
      </p:graphicFrame>
      <p:pic>
        <p:nvPicPr>
          <p:cNvPr id="6" name="Picture 4" descr="g-v"/>
          <p:cNvPicPr>
            <a:picLocks noChangeAspect="1" noChangeArrowheads="1"/>
          </p:cNvPicPr>
          <p:nvPr/>
        </p:nvPicPr>
        <p:blipFill>
          <a:blip r:embed="rId5"/>
          <a:srcRect l="3148" t="2041" r="3978" b="4082"/>
          <a:stretch>
            <a:fillRect/>
          </a:stretch>
        </p:blipFill>
        <p:spPr bwMode="auto">
          <a:xfrm>
            <a:off x="96838" y="3352800"/>
            <a:ext cx="4495800" cy="3505200"/>
          </a:xfrm>
          <a:prstGeom prst="rect">
            <a:avLst/>
          </a:prstGeom>
          <a:noFill/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706438" y="3810000"/>
            <a:ext cx="2178050" cy="336550"/>
          </a:xfrm>
          <a:prstGeom prst="rect">
            <a:avLst/>
          </a:prstGeom>
          <a:noFill/>
          <a:ln w="22225">
            <a:noFill/>
            <a:miter lim="800000"/>
            <a:headEnd type="none" w="lg" len="lg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3x3mm</a:t>
            </a:r>
            <a:r>
              <a:rPr lang="en-US" sz="1600" b="0" baseline="30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  <a:r>
              <a:rPr lang="en-US" sz="1600" b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, 3600 pixels</a:t>
            </a:r>
            <a:endParaRPr lang="en-US" b="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9" name="Picture 4" descr="gain-t2"/>
          <p:cNvPicPr>
            <a:picLocks noChangeAspect="1" noChangeArrowheads="1"/>
          </p:cNvPicPr>
          <p:nvPr/>
        </p:nvPicPr>
        <p:blipFill>
          <a:blip r:embed="rId6"/>
          <a:srcRect l="2324" r="4726" b="5598"/>
          <a:stretch>
            <a:fillRect/>
          </a:stretch>
        </p:blipFill>
        <p:spPr bwMode="auto">
          <a:xfrm>
            <a:off x="4648200" y="3810000"/>
            <a:ext cx="4495800" cy="2971800"/>
          </a:xfrm>
          <a:prstGeom prst="rect">
            <a:avLst/>
          </a:prstGeom>
          <a:noFill/>
        </p:spPr>
      </p:pic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203951" y="4114800"/>
            <a:ext cx="2178050" cy="336550"/>
          </a:xfrm>
          <a:prstGeom prst="rect">
            <a:avLst/>
          </a:prstGeom>
          <a:noFill/>
          <a:ln w="22225">
            <a:noFill/>
            <a:miter lim="800000"/>
            <a:headEnd type="none" w="lg" len="lg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3x3mm</a:t>
            </a:r>
            <a:r>
              <a:rPr lang="en-US" sz="1600" b="0" baseline="30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  <a:r>
              <a:rPr lang="en-US" sz="1600" b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, 3600 pixels</a:t>
            </a:r>
            <a:endParaRPr lang="en-US" b="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5310188" y="5683251"/>
            <a:ext cx="2081213" cy="336550"/>
          </a:xfrm>
          <a:prstGeom prst="rect">
            <a:avLst/>
          </a:prstGeom>
          <a:noFill/>
          <a:ln w="22225">
            <a:noFill/>
            <a:miter lim="800000"/>
            <a:headEnd type="none" w="lg" len="lg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1x1mm</a:t>
            </a:r>
            <a:r>
              <a:rPr lang="en-US" sz="1600" b="0" baseline="30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  <a:r>
              <a:rPr lang="en-US" sz="1600" b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, 1600 pixels</a:t>
            </a:r>
            <a:endParaRPr lang="en-US" b="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1676400" y="4648200"/>
            <a:ext cx="838200" cy="76200"/>
          </a:xfrm>
          <a:prstGeom prst="rect">
            <a:avLst/>
          </a:prstGeom>
          <a:solidFill>
            <a:schemeClr val="bg1"/>
          </a:solidFill>
          <a:ln w="22225" cap="flat" cmpd="sng" algn="ctr">
            <a:solidFill>
              <a:schemeClr val="bg1"/>
            </a:solidFill>
            <a:prstDash val="solid"/>
            <a:round/>
            <a:headEnd type="none" w="lg" len="lg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743200" y="6248400"/>
            <a:ext cx="838200" cy="152400"/>
          </a:xfrm>
          <a:prstGeom prst="rect">
            <a:avLst/>
          </a:prstGeom>
          <a:solidFill>
            <a:schemeClr val="bg1"/>
          </a:solidFill>
          <a:ln w="22225" cap="flat" cmpd="sng" algn="ctr">
            <a:solidFill>
              <a:schemeClr val="bg1"/>
            </a:solidFill>
            <a:prstDash val="solid"/>
            <a:round/>
            <a:headEnd type="none" w="lg" len="lg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7696200" y="6096000"/>
            <a:ext cx="838200" cy="76200"/>
          </a:xfrm>
          <a:prstGeom prst="rect">
            <a:avLst/>
          </a:prstGeom>
          <a:solidFill>
            <a:schemeClr val="bg1"/>
          </a:solidFill>
          <a:ln w="22225" cap="flat" cmpd="sng" algn="ctr">
            <a:solidFill>
              <a:schemeClr val="bg1"/>
            </a:solidFill>
            <a:prstDash val="solid"/>
            <a:round/>
            <a:headEnd type="none" w="lg" len="lg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6477000" y="4419600"/>
            <a:ext cx="838200" cy="152400"/>
          </a:xfrm>
          <a:prstGeom prst="rect">
            <a:avLst/>
          </a:prstGeom>
          <a:solidFill>
            <a:schemeClr val="bg1"/>
          </a:solidFill>
          <a:ln w="22225" cap="flat" cmpd="sng" algn="ctr">
            <a:solidFill>
              <a:schemeClr val="bg1"/>
            </a:solidFill>
            <a:prstDash val="solid"/>
            <a:round/>
            <a:headEnd type="none" w="lg" len="lg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5105400" y="6248400"/>
            <a:ext cx="2042709" cy="307777"/>
          </a:xfrm>
          <a:prstGeom prst="rect">
            <a:avLst/>
          </a:prstGeom>
          <a:noFill/>
          <a:ln w="22225">
            <a:noFill/>
            <a:miter lim="800000"/>
            <a:headEnd type="none" w="lg" len="lg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1/G*</a:t>
            </a:r>
            <a:r>
              <a:rPr lang="en-US" sz="1400" b="0" dirty="0" err="1">
                <a:effectLst>
                  <a:outerShdw blurRad="38100" dist="38100" dir="2700000" algn="tl">
                    <a:srgbClr val="DDDDDD"/>
                  </a:outerShdw>
                </a:effectLst>
              </a:rPr>
              <a:t>dG/dT</a:t>
            </a:r>
            <a:r>
              <a:rPr lang="en-US" sz="1400" b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=-2.2%/1</a:t>
            </a:r>
            <a:r>
              <a:rPr lang="en-US" sz="1400" b="0" baseline="30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o</a:t>
            </a:r>
            <a:r>
              <a:rPr lang="en-US" sz="1400" b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C</a:t>
            </a:r>
            <a:endParaRPr lang="en-US" sz="14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 flipV="1">
            <a:off x="1371600" y="5791200"/>
            <a:ext cx="2209800" cy="685800"/>
          </a:xfrm>
          <a:prstGeom prst="line">
            <a:avLst/>
          </a:prstGeom>
          <a:noFill/>
          <a:ln w="92075" cap="flat" cmpd="sng" algn="ctr">
            <a:solidFill>
              <a:schemeClr val="bg1"/>
            </a:solidFill>
            <a:prstDash val="solid"/>
            <a:round/>
            <a:headEnd type="none" w="lg" len="lg"/>
            <a:tailEnd type="none" w="med" len="med"/>
          </a:ln>
          <a:effectLst/>
        </p:spPr>
      </p:cxn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2073831" y="6096000"/>
            <a:ext cx="2097182" cy="338554"/>
          </a:xfrm>
          <a:prstGeom prst="rect">
            <a:avLst/>
          </a:prstGeom>
          <a:noFill/>
          <a:ln w="22225">
            <a:noFill/>
            <a:miter lim="800000"/>
            <a:headEnd type="none" w="lg" len="lg"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1x1mm</a:t>
            </a:r>
            <a:r>
              <a:rPr lang="en-US" sz="1600" b="0" baseline="30000" dirty="0" smtClean="0"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  <a:r>
              <a:rPr lang="en-US" sz="1600" b="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, 1600 pixels</a:t>
            </a:r>
          </a:p>
        </p:txBody>
      </p:sp>
      <p:pic>
        <p:nvPicPr>
          <p:cNvPr id="20" name="Picture 7" descr="uibugle5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382000" y="152400"/>
            <a:ext cx="7620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152400"/>
            <a:ext cx="7162800" cy="685800"/>
          </a:xfrm>
          <a:noFill/>
        </p:spPr>
        <p:txBody>
          <a:bodyPr/>
          <a:lstStyle/>
          <a:p>
            <a:r>
              <a:rPr lang="en-US" dirty="0" smtClean="0">
                <a:latin typeface="Comic Sans MS"/>
                <a:cs typeface="Comic Sans MS"/>
              </a:rPr>
              <a:t>AIDA Plans</a:t>
            </a:r>
            <a:r>
              <a:rPr lang="en-US" dirty="0" smtClean="0">
                <a:latin typeface="Comic Sans MS"/>
                <a:cs typeface="Comic Sans MS"/>
              </a:rPr>
              <a:t> for </a:t>
            </a:r>
            <a:r>
              <a:rPr lang="en-US" dirty="0" smtClean="0">
                <a:latin typeface="Comic Sans MS"/>
                <a:cs typeface="Comic Sans MS"/>
              </a:rPr>
              <a:t>WP9 in </a:t>
            </a:r>
            <a:r>
              <a:rPr lang="en-US" dirty="0" smtClean="0">
                <a:latin typeface="Comic Sans MS"/>
                <a:cs typeface="Comic Sans MS"/>
              </a:rPr>
              <a:t>Bergen</a:t>
            </a:r>
            <a:endParaRPr lang="en-US" b="0" dirty="0">
              <a:effectLst/>
              <a:latin typeface="Comic Sans MS" charset="0"/>
            </a:endParaRPr>
          </a:p>
        </p:txBody>
      </p:sp>
      <p:sp>
        <p:nvSpPr>
          <p:cNvPr id="4874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066800"/>
            <a:ext cx="8915400" cy="5715000"/>
          </a:xfrm>
          <a:noFill/>
        </p:spPr>
        <p:txBody>
          <a:bodyPr wrap="none" rIns="0"/>
          <a:lstStyle/>
          <a:p>
            <a:r>
              <a:rPr lang="en-US" b="0" dirty="0" smtClean="0">
                <a:latin typeface="Comic Sans MS"/>
                <a:cs typeface="Comic Sans MS"/>
              </a:rPr>
              <a:t> Perform initial measurements to determine algorithm (Bergen)</a:t>
            </a:r>
          </a:p>
          <a:p>
            <a:pPr lvl="1"/>
            <a:r>
              <a:rPr lang="en-US" b="0" dirty="0" err="1" smtClean="0">
                <a:latin typeface="Comic Sans MS"/>
                <a:cs typeface="Comic Sans MS"/>
              </a:rPr>
              <a:t>SiPM</a:t>
            </a:r>
            <a:r>
              <a:rPr lang="en-US" b="0" dirty="0" smtClean="0">
                <a:latin typeface="Comic Sans MS"/>
                <a:cs typeface="Comic Sans MS"/>
              </a:rPr>
              <a:t> gain versus overvoltage</a:t>
            </a:r>
          </a:p>
          <a:p>
            <a:pPr lvl="1">
              <a:spcAft>
                <a:spcPts val="0"/>
              </a:spcAft>
            </a:pPr>
            <a:r>
              <a:rPr lang="en-US" b="0" dirty="0" smtClean="0">
                <a:latin typeface="Comic Sans MS"/>
                <a:cs typeface="Comic Sans MS"/>
              </a:rPr>
              <a:t> </a:t>
            </a:r>
            <a:r>
              <a:rPr lang="en-US" b="0" dirty="0" err="1" smtClean="0">
                <a:latin typeface="Comic Sans MS"/>
                <a:cs typeface="Comic Sans MS"/>
              </a:rPr>
              <a:t>SiPM</a:t>
            </a:r>
            <a:r>
              <a:rPr lang="en-US" b="0" dirty="0" smtClean="0">
                <a:latin typeface="Comic Sans MS"/>
                <a:cs typeface="Comic Sans MS"/>
              </a:rPr>
              <a:t> gain versus temperature</a:t>
            </a:r>
          </a:p>
          <a:p>
            <a:pPr lvl="1">
              <a:spcAft>
                <a:spcPts val="1800"/>
              </a:spcAft>
            </a:pPr>
            <a:r>
              <a:rPr lang="en-US" b="0" dirty="0" smtClean="0">
                <a:latin typeface="Comic Sans MS"/>
                <a:cs typeface="Comic Sans MS"/>
              </a:rPr>
              <a:t>Parameterize dependences by simple algorithms for </a:t>
            </a:r>
            <a:r>
              <a:rPr lang="en-US" b="0" dirty="0" smtClean="0">
                <a:latin typeface="Lucida Grande"/>
                <a:ea typeface="Lucida Grande"/>
                <a:cs typeface="Lucida Grande"/>
              </a:rPr>
              <a:t>Δ</a:t>
            </a:r>
            <a:r>
              <a:rPr lang="en-US" b="0" dirty="0" smtClean="0">
                <a:latin typeface="Comic Sans MS"/>
                <a:cs typeface="Comic Sans MS"/>
              </a:rPr>
              <a:t>V=</a:t>
            </a:r>
            <a:r>
              <a:rPr lang="en-US" b="0" dirty="0" err="1" smtClean="0">
                <a:latin typeface="Comic Sans MS"/>
                <a:cs typeface="Comic Sans MS"/>
              </a:rPr>
              <a:t>f</a:t>
            </a:r>
            <a:r>
              <a:rPr lang="en-US" b="0" baseline="-25000" dirty="0" err="1" smtClean="0">
                <a:latin typeface="Comic Sans MS"/>
                <a:cs typeface="Comic Sans MS"/>
              </a:rPr>
              <a:t>V</a:t>
            </a:r>
            <a:r>
              <a:rPr lang="en-US" b="0" dirty="0" err="1" smtClean="0">
                <a:latin typeface="Comic Sans MS"/>
                <a:cs typeface="Comic Sans MS"/>
              </a:rPr>
              <a:t>(T</a:t>
            </a:r>
            <a:r>
              <a:rPr lang="en-US" b="0" dirty="0" smtClean="0">
                <a:latin typeface="Comic Sans MS"/>
                <a:cs typeface="Comic Sans MS"/>
              </a:rPr>
              <a:t>)</a:t>
            </a:r>
          </a:p>
          <a:p>
            <a:r>
              <a:rPr lang="en-US" b="0" dirty="0" smtClean="0">
                <a:latin typeface="Comic Sans MS"/>
                <a:cs typeface="Comic Sans MS"/>
              </a:rPr>
              <a:t> Build controller (Prague)</a:t>
            </a:r>
          </a:p>
          <a:p>
            <a:pPr>
              <a:buNone/>
            </a:pPr>
            <a:r>
              <a:rPr lang="en-US" b="0" dirty="0" smtClean="0">
                <a:latin typeface="Comic Sans MS"/>
                <a:ea typeface="Wingdings"/>
                <a:cs typeface="Comic Sans MS"/>
              </a:rPr>
              <a:t>      </a:t>
            </a:r>
            <a:r>
              <a:rPr lang="en-US" b="0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b="0" dirty="0" smtClean="0">
                <a:latin typeface="Comic Sans MS"/>
                <a:ea typeface="Wingdings"/>
                <a:cs typeface="Comic Sans MS"/>
              </a:rPr>
              <a:t> buy power supply, temperature sensors</a:t>
            </a:r>
            <a:endParaRPr lang="en-US" b="0" dirty="0" smtClean="0">
              <a:latin typeface="Comic Sans MS"/>
              <a:cs typeface="Comic Sans MS"/>
            </a:endParaRPr>
          </a:p>
          <a:p>
            <a:endParaRPr lang="en-US" b="0" dirty="0" smtClean="0">
              <a:latin typeface="Comic Sans MS"/>
              <a:cs typeface="Comic Sans MS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Tx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 Test controller with various </a:t>
            </a:r>
            <a:r>
              <a:rPr lang="en-US" b="0" dirty="0" err="1" smtClean="0">
                <a:effectLst/>
                <a:latin typeface="Comic Sans MS" charset="0"/>
                <a:sym typeface="Symbol" charset="2"/>
              </a:rPr>
              <a:t>SiPMs</a:t>
            </a:r>
            <a:r>
              <a:rPr lang="en-US" b="0" dirty="0" smtClean="0">
                <a:effectLst/>
                <a:latin typeface="Comic Sans MS" charset="0"/>
                <a:sym typeface="Symbol" charset="2"/>
              </a:rPr>
              <a:t> (Bergen, Prague)</a:t>
            </a:r>
          </a:p>
          <a:p>
            <a:pPr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      </a:t>
            </a:r>
            <a:r>
              <a:rPr lang="en-US" b="0" dirty="0" err="1" smtClean="0">
                <a:effectLst/>
                <a:latin typeface="Wingdings"/>
                <a:ea typeface="Wingdings"/>
                <a:cs typeface="Wingdings"/>
                <a:sym typeface="Symbol" charset="2"/>
              </a:rPr>
              <a:t></a:t>
            </a:r>
            <a:r>
              <a:rPr lang="en-US" b="0" dirty="0" smtClean="0">
                <a:effectLst/>
                <a:latin typeface="Comic Sans MS" charset="0"/>
                <a:sym typeface="Symbol" charset="2"/>
              </a:rPr>
              <a:t> need new </a:t>
            </a:r>
            <a:r>
              <a:rPr lang="en-US" b="0" dirty="0" err="1" smtClean="0">
                <a:effectLst/>
                <a:latin typeface="Comic Sans MS" charset="0"/>
                <a:sym typeface="Symbol" charset="2"/>
              </a:rPr>
              <a:t>SiPMs</a:t>
            </a:r>
            <a:endParaRPr lang="en-US" b="0" dirty="0" smtClean="0">
              <a:effectLst/>
              <a:latin typeface="Comic Sans MS" charset="0"/>
              <a:sym typeface="Symbol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Tx/>
            </a:pPr>
            <a:endParaRPr lang="en-US" b="0" dirty="0" smtClean="0">
              <a:effectLst/>
              <a:latin typeface="Comic Sans MS" charset="0"/>
              <a:sym typeface="Symbol" charset="2"/>
            </a:endParaRPr>
          </a:p>
          <a:p>
            <a:pPr>
              <a:lnSpc>
                <a:spcPct val="90000"/>
              </a:lnSpc>
              <a:spcBef>
                <a:spcPct val="0"/>
              </a:spcBef>
              <a:buClrTx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Issues 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ClrTx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Where do we need to measure the temperature?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ClrTx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 How many sensors?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ClrTx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 How do we handle multiple corrections in one power supply?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     (power supply feeds several </a:t>
            </a:r>
            <a:r>
              <a:rPr lang="en-US" b="0" dirty="0" err="1" smtClean="0">
                <a:effectLst/>
                <a:latin typeface="Comic Sans MS" charset="0"/>
                <a:sym typeface="Symbol" charset="2"/>
              </a:rPr>
              <a:t>SiPMs</a:t>
            </a:r>
            <a:r>
              <a:rPr lang="en-US" b="0" dirty="0" smtClean="0">
                <a:effectLst/>
                <a:latin typeface="Comic Sans MS" charset="0"/>
                <a:sym typeface="Symbol" charset="2"/>
              </a:rPr>
              <a:t> which may have different</a:t>
            </a:r>
          </a:p>
          <a:p>
            <a:pPr lvl="1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en-US" b="0" dirty="0" smtClean="0">
                <a:effectLst/>
                <a:latin typeface="Comic Sans MS" charset="0"/>
                <a:sym typeface="Symbol" charset="2"/>
              </a:rPr>
              <a:t>      </a:t>
            </a:r>
            <a:r>
              <a:rPr lang="en-US" b="0" dirty="0" err="1" smtClean="0">
                <a:effectLst/>
                <a:latin typeface="Comic Sans MS" charset="0"/>
                <a:sym typeface="Symbol" charset="2"/>
              </a:rPr>
              <a:t>V</a:t>
            </a:r>
            <a:r>
              <a:rPr lang="en-US" b="0" baseline="-25000" dirty="0" err="1" smtClean="0">
                <a:effectLst/>
                <a:latin typeface="Comic Sans MS" charset="0"/>
                <a:sym typeface="Symbol" charset="2"/>
              </a:rPr>
              <a:t>break</a:t>
            </a:r>
            <a:r>
              <a:rPr lang="en-US" b="0" dirty="0" smtClean="0">
                <a:effectLst/>
                <a:latin typeface="Comic Sans MS" charset="0"/>
                <a:sym typeface="Symbol" charset="2"/>
              </a:rPr>
              <a:t> and </a:t>
            </a:r>
            <a:r>
              <a:rPr lang="en-US" b="0" dirty="0" smtClean="0">
                <a:latin typeface="Lucida Grande"/>
                <a:ea typeface="Lucida Grande"/>
                <a:cs typeface="Lucida Grande"/>
              </a:rPr>
              <a:t>Δ</a:t>
            </a:r>
            <a:r>
              <a:rPr lang="en-US" b="0" dirty="0" smtClean="0">
                <a:latin typeface="Comic Sans MS"/>
                <a:cs typeface="Comic Sans MS"/>
              </a:rPr>
              <a:t>V dependence)</a:t>
            </a:r>
            <a:endParaRPr lang="en-US" b="0" dirty="0" smtClean="0">
              <a:effectLst/>
              <a:latin typeface="Comic Sans MS" charset="0"/>
              <a:sym typeface="Symbol" charset="2"/>
            </a:endParaRPr>
          </a:p>
          <a:p>
            <a:pPr lvl="1">
              <a:lnSpc>
                <a:spcPct val="90000"/>
              </a:lnSpc>
              <a:spcBef>
                <a:spcPct val="0"/>
              </a:spcBef>
              <a:buClrTx/>
            </a:pPr>
            <a:endParaRPr lang="en-US" b="0" dirty="0" smtClean="0">
              <a:effectLst/>
              <a:latin typeface="Comic Sans MS" charset="0"/>
              <a:sym typeface="Symbol" charset="2"/>
            </a:endParaRPr>
          </a:p>
        </p:txBody>
      </p:sp>
      <p:pic>
        <p:nvPicPr>
          <p:cNvPr id="4" name="Picture 7" descr="uibugle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0" y="152400"/>
            <a:ext cx="7620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2_Blends">
      <a:majorFont>
        <a:latin typeface=""/>
        <a:ea typeface="ＭＳ Ｐゴシック"/>
        <a:cs typeface="ＭＳ Ｐゴシック"/>
      </a:majorFont>
      <a:minorFont>
        <a:latin typeface="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2225" cap="flat" cmpd="sng" algn="ctr">
          <a:solidFill>
            <a:srgbClr val="FF6600"/>
          </a:solidFill>
          <a:prstDash val="solid"/>
          <a:round/>
          <a:headEnd type="none" w="lg" len="lg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2225" cap="flat" cmpd="sng" algn="ctr">
          <a:solidFill>
            <a:srgbClr val="FF6600"/>
          </a:solidFill>
          <a:prstDash val="solid"/>
          <a:round/>
          <a:headEnd type="none" w="lg" len="lg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2004:Templates:Presentations:Designs:Water and Light</Template>
  <TotalTime>91104</TotalTime>
  <Words>324</Words>
  <Application>Microsoft Macintosh PowerPoint</Application>
  <PresentationFormat>On-screen Show (4:3)</PresentationFormat>
  <Paragraphs>55</Paragraphs>
  <Slides>4</Slides>
  <Notes>4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2_Blends</vt:lpstr>
      <vt:lpstr>Equation</vt:lpstr>
      <vt:lpstr>Slide 1</vt:lpstr>
      <vt:lpstr>AIDA Plans for WP9 in Bergen</vt:lpstr>
      <vt:lpstr>AIDA Plans for WP9 in Bergen</vt:lpstr>
      <vt:lpstr>AIDA Plans for WP9 in Bergen</vt:lpstr>
    </vt:vector>
  </TitlesOfParts>
  <Company>Žက]讘ف뫠뿿큠ڷ倜]讘Ž朄뿿큐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Eigen</dc:creator>
  <cp:keywords/>
  <cp:lastModifiedBy>Gerald Eigen</cp:lastModifiedBy>
  <cp:revision>548</cp:revision>
  <cp:lastPrinted>2010-07-06T10:45:49Z</cp:lastPrinted>
  <dcterms:created xsi:type="dcterms:W3CDTF">2010-07-06T11:55:28Z</dcterms:created>
  <dcterms:modified xsi:type="dcterms:W3CDTF">2010-07-06T12:43:49Z</dcterms:modified>
</cp:coreProperties>
</file>