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3.xml" ContentType="application/vnd.openxmlformats-officedocument.presentationml.slideMaster+xml"/>
  <Override PartName="/ppt/slides/slide11.xml" ContentType="application/vnd.openxmlformats-officedocument.presentationml.slide+xml"/>
  <Override PartName="/ppt/theme/theme3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theme/theme5.xml" ContentType="application/vnd.openxmlformats-officedocument.them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  <p:sldMasterId id="2147483660" r:id="rId2"/>
    <p:sldMasterId id="2147483662" r:id="rId3"/>
  </p:sldMasterIdLst>
  <p:notesMasterIdLst>
    <p:notesMasterId r:id="rId17"/>
  </p:notesMasterIdLst>
  <p:handoutMasterIdLst>
    <p:handoutMasterId r:id="rId18"/>
  </p:handoutMasterIdLst>
  <p:sldIdLst>
    <p:sldId id="256" r:id="rId4"/>
    <p:sldId id="257" r:id="rId5"/>
    <p:sldId id="271" r:id="rId6"/>
    <p:sldId id="272" r:id="rId7"/>
    <p:sldId id="273" r:id="rId8"/>
    <p:sldId id="274" r:id="rId9"/>
    <p:sldId id="275" r:id="rId10"/>
    <p:sldId id="267" r:id="rId11"/>
    <p:sldId id="268" r:id="rId12"/>
    <p:sldId id="269" r:id="rId13"/>
    <p:sldId id="270" r:id="rId14"/>
    <p:sldId id="261" r:id="rId15"/>
    <p:sldId id="258" r:id="rId16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9007" autoAdjust="0"/>
  </p:normalViewPr>
  <p:slideViewPr>
    <p:cSldViewPr snapToGrid="0" snapToObjects="1">
      <p:cViewPr varScale="1">
        <p:scale>
          <a:sx n="108" d="100"/>
          <a:sy n="108" d="100"/>
        </p:scale>
        <p:origin x="-104" y="-2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1.xml"/><Relationship Id="rId20" Type="http://schemas.openxmlformats.org/officeDocument/2006/relationships/presProps" Target="presProps.xml"/><Relationship Id="rId4" Type="http://schemas.openxmlformats.org/officeDocument/2006/relationships/slide" Target="slides/slide1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7" Type="http://schemas.openxmlformats.org/officeDocument/2006/relationships/slide" Target="slides/slide4.xml"/><Relationship Id="rId11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6" Type="http://schemas.openxmlformats.org/officeDocument/2006/relationships/slide" Target="slides/slide13.xml"/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0" Type="http://schemas.openxmlformats.org/officeDocument/2006/relationships/slide" Target="slides/slide7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2" Type="http://schemas.openxmlformats.org/officeDocument/2006/relationships/slideMaster" Target="slideMasters/slideMaster2.xml"/><Relationship Id="rId9" Type="http://schemas.openxmlformats.org/officeDocument/2006/relationships/slide" Target="slides/slide6.xml"/><Relationship Id="rId3" Type="http://schemas.openxmlformats.org/officeDocument/2006/relationships/slideMaster" Target="slideMasters/slideMaster3.xml"/><Relationship Id="rId1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F44D9E-C671-704E-86B7-250C30307B36}" type="datetimeFigureOut">
              <a:rPr lang="ja-JP" altLang="en-US" smtClean="0"/>
              <a:pPr/>
              <a:t>10.6.30</a:t>
            </a:fld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5EEAEC-B672-774A-A6D9-9FE509DDA6E1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064CEA-1EEB-7741-9C62-36E92D491ECE}" type="datetimeFigureOut">
              <a:rPr lang="ja-JP" altLang="en-US" smtClean="0"/>
              <a:pPr/>
              <a:t>10.6.30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26F3EF-DB3B-D549-B774-B229065C1CE3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Leaving PIP aside for the moment – however this is an important TDR deliverable. How does it integrate</a:t>
            </a:r>
            <a:r>
              <a:rPr lang="en-US" baseline="0" dirty="0" smtClean="0"/>
              <a:t> with the above?</a:t>
            </a:r>
          </a:p>
          <a:p>
            <a:r>
              <a:rPr lang="en-US" baseline="0" dirty="0" smtClean="0"/>
              <a:t>R&amp;D should feature more prevalently: TDR will contain quite some detail on the results and achievements of the R&amp;D </a:t>
            </a:r>
            <a:r>
              <a:rPr lang="en-US" baseline="0" dirty="0" err="1" smtClean="0"/>
              <a:t>programme</a:t>
            </a:r>
            <a:endParaRPr lang="en-US" baseline="0" dirty="0" smtClean="0"/>
          </a:p>
          <a:p>
            <a:r>
              <a:rPr lang="en-US" baseline="0" dirty="0" smtClean="0"/>
              <a:t>Need better word than ‘Remaining’ – motivation for further work, not a sense of ‘OK we </a:t>
            </a:r>
            <a:r>
              <a:rPr lang="en-US" baseline="0" smtClean="0"/>
              <a:t>are done’.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EFF56F-AC6B-A146-8890-DE52941E77B6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r" rtl="0" eaLnBrk="0" fontAlgn="ctr" hangingPunct="0">
              <a:spcBef>
                <a:spcPct val="0"/>
              </a:spcBef>
              <a:spcAft>
                <a:spcPct val="0"/>
              </a:spcAft>
            </a:pPr>
            <a:fld id="{96CE1D99-ED16-4597-90B4-F71C3D63E419}" type="slidenum">
              <a:rPr lang="ja-JP" altLang="en-US" sz="1200" kern="1200">
                <a:solidFill>
                  <a:prstClr val="black"/>
                </a:solidFill>
                <a:latin typeface="Arial" charset="0"/>
                <a:ea typeface="Arial Unicode MS" pitchFamily="50" charset="-128"/>
                <a:cs typeface="Arial Unicode MS" pitchFamily="50" charset="-128"/>
              </a:rPr>
              <a:pPr algn="r" rtl="0" eaLnBrk="0" fontAlgn="ctr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ja-JP" sz="1200" kern="1200">
              <a:solidFill>
                <a:prstClr val="black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縦書きタイトル/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10-06-30, A. Yamamoto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326359-397B-D146-B043-A13A549AFB6A}" type="slidenum">
              <a:rPr lang="en-US" altLang="ja-JP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セクション ヘッダ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タイトルと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2" Type="http://schemas.openxmlformats.org/officeDocument/2006/relationships/theme" Target="../theme/theme2.xml"/><Relationship Id="rId3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/>
              <a:t>SCRF WebEx Meeting</a:t>
            </a:r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705F64-2F62-1441-B8C2-4C4BD0CB1C05}" type="slidenum">
              <a:rPr lang="ja-JP" altLang="en-US" smtClean="0"/>
              <a:pPr/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990600"/>
            <a:ext cx="777240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text styles</a:t>
            </a:r>
          </a:p>
          <a:p>
            <a:pPr lvl="1"/>
            <a:r>
              <a:rPr lang="en-US" altLang="ja-JP"/>
              <a:t>Second level</a:t>
            </a:r>
          </a:p>
          <a:p>
            <a:pPr lvl="2"/>
            <a:r>
              <a:rPr lang="en-US" altLang="ja-JP"/>
              <a:t>Third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200" smtClean="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>
                <a:solidFill>
                  <a:srgbClr val="000000"/>
                </a:solidFill>
              </a:rPr>
              <a:t>10-06-30, A. Yamamoto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kumimoji="0" sz="1600" b="1" smtClean="0">
                <a:solidFill>
                  <a:srgbClr val="23346C"/>
                </a:solidFill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400">
                <a:latin typeface="Arial" pitchFamily="-108" charset="0"/>
                <a:ea typeface="Arial Unicode MS" pitchFamily="-108" charset="0"/>
                <a:cs typeface="Arial Unicode MS" pitchFamily="-108" charset="0"/>
              </a:defRPr>
            </a:lvl1pPr>
          </a:lstStyle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fld id="{62730111-C028-914C-BD05-A8B3E5644BFD}" type="slidenum">
              <a:rPr lang="en-US" altLang="ja-JP">
                <a:solidFill>
                  <a:srgbClr val="000000"/>
                </a:solidFill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ja-JP">
              <a:solidFill>
                <a:srgbClr val="000000"/>
              </a:solidFill>
            </a:endParaRPr>
          </a:p>
        </p:txBody>
      </p:sp>
      <p:pic>
        <p:nvPicPr>
          <p:cNvPr id="2" name="Picture 15" descr="N:\Fermi\ILCRedesign\ilccolor.tif"/>
          <p:cNvPicPr>
            <a:picLocks noChangeAspect="1" noChangeArrowheads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16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6858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1" name="Text Box 17"/>
          <p:cNvSpPr txBox="1">
            <a:spLocks noChangeArrowheads="1"/>
          </p:cNvSpPr>
          <p:nvPr userDrawn="1"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 userDrawn="1"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defTabSz="914400" eaLnBrk="0" fontAlgn="ctr" hangingPunct="0">
              <a:spcBef>
                <a:spcPct val="50000"/>
              </a:spcBef>
              <a:spcAft>
                <a:spcPct val="0"/>
              </a:spcAft>
              <a:defRPr/>
            </a:pPr>
            <a:endParaRPr kumimoji="0" lang="ja-JP" altLang="en-US" sz="2400">
              <a:solidFill>
                <a:srgbClr val="000000"/>
              </a:solidFill>
            </a:endParaRPr>
          </a:p>
        </p:txBody>
      </p:sp>
      <p:sp>
        <p:nvSpPr>
          <p:cNvPr id="1034" name="Rectangle 20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ja-JP"/>
              <a:t>Click to edit Master title style</a:t>
            </a:r>
          </a:p>
        </p:txBody>
      </p:sp>
      <p:pic>
        <p:nvPicPr>
          <p:cNvPr id="1035" name="Picture 21" descr="C:\Documents and Settings\kevin\My Documents\1024_greendot_divider.jpg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2pPr>
      <a:lvl3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3pPr>
      <a:lvl4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4pPr>
      <a:lvl5pPr algn="ctr" rtl="0" fontAlgn="base">
        <a:spcBef>
          <a:spcPct val="0"/>
        </a:spcBef>
        <a:spcAft>
          <a:spcPct val="0"/>
        </a:spcAft>
        <a:defRPr kumimoji="1"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charset="0"/>
          <a:cs typeface="Arial Unicode MS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660400"/>
            <a:ext cx="7772400" cy="1470025"/>
          </a:xfrm>
        </p:spPr>
        <p:txBody>
          <a:bodyPr/>
          <a:lstStyle/>
          <a:p>
            <a:r>
              <a:rPr lang="en-US" altLang="ja-JP" b="1" dirty="0" smtClean="0"/>
              <a:t>SCRF Monthly WebEx Meeting</a:t>
            </a:r>
            <a:br>
              <a:rPr lang="en-US" altLang="ja-JP" b="1" dirty="0" smtClean="0"/>
            </a:br>
            <a:r>
              <a:rPr lang="en-US" altLang="ja-JP" b="1" dirty="0" smtClean="0"/>
              <a:t>June</a:t>
            </a:r>
            <a:r>
              <a:rPr lang="en-US" altLang="ja-JP" b="1" dirty="0" smtClean="0"/>
              <a:t> 30, </a:t>
            </a:r>
            <a:r>
              <a:rPr lang="en-US" altLang="ja-JP" b="1" dirty="0" smtClean="0"/>
              <a:t>2010</a:t>
            </a:r>
            <a:endParaRPr lang="ja-JP" altLang="en-US" b="1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85800" y="2526365"/>
            <a:ext cx="7772400" cy="3505866"/>
          </a:xfrm>
          <a:ln>
            <a:solidFill>
              <a:srgbClr val="4F81BD"/>
            </a:solidFill>
          </a:ln>
        </p:spPr>
        <p:txBody>
          <a:bodyPr>
            <a:normAutofit fontScale="85000" lnSpcReduction="20000"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Agenda</a:t>
            </a:r>
          </a:p>
          <a:p>
            <a:endParaRPr lang="en-US" altLang="ja-JP" dirty="0" smtClean="0"/>
          </a:p>
          <a:p>
            <a:pPr marL="514350" indent="-514350" algn="l">
              <a:buAutoNum type="arabicPeriod"/>
            </a:pPr>
            <a:r>
              <a:rPr lang="en-US" altLang="ja-JP" dirty="0" smtClean="0"/>
              <a:t>Report from </a:t>
            </a:r>
            <a:r>
              <a:rPr lang="en-US" altLang="ja-JP" dirty="0" err="1" smtClean="0"/>
              <a:t>PMs</a:t>
            </a:r>
            <a:r>
              <a:rPr lang="en-US" altLang="ja-JP" dirty="0" smtClean="0"/>
              <a:t> 							(5 min.) </a:t>
            </a:r>
          </a:p>
          <a:p>
            <a:pPr marL="514350" indent="-514350" algn="l">
              <a:buAutoNum type="arabicPeriod"/>
            </a:pPr>
            <a:r>
              <a:rPr lang="en-US" altLang="ja-JP" dirty="0" smtClean="0"/>
              <a:t>General Report from Group Leaders		(15 min.)</a:t>
            </a:r>
          </a:p>
          <a:p>
            <a:pPr marL="514350" indent="-514350" algn="l">
              <a:buAutoNum type="arabicPeriod"/>
            </a:pPr>
            <a:r>
              <a:rPr lang="en-US" altLang="ja-JP" dirty="0" smtClean="0"/>
              <a:t>Special Discussions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>
                <a:solidFill>
                  <a:srgbClr val="3366FF"/>
                </a:solidFill>
              </a:rPr>
              <a:t>TDP R&amp;D Plan (Rel. 5) Preparation			(30 min.)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/>
              <a:t>BAW-1 Preparation 							(10 min.)</a:t>
            </a:r>
          </a:p>
          <a:p>
            <a:pPr marL="971550" lvl="1" indent="-514350" algn="l">
              <a:buAutoNum type="arabicPeriod"/>
            </a:pPr>
            <a:r>
              <a:rPr lang="en-US" altLang="ja-JP" dirty="0" smtClean="0"/>
              <a:t>Others</a:t>
            </a:r>
          </a:p>
          <a:p>
            <a:pPr marL="1428750" lvl="2" indent="-514350" algn="l">
              <a:buAutoNum type="arabicPeriod"/>
            </a:pPr>
            <a:r>
              <a:rPr lang="en-US" altLang="ja-JP" dirty="0" smtClean="0"/>
              <a:t>Next meeting, </a:t>
            </a:r>
            <a:r>
              <a:rPr lang="en-US" altLang="ja-JP" dirty="0" smtClean="0"/>
              <a:t>July , 28</a:t>
            </a:r>
          </a:p>
          <a:p>
            <a:pPr marL="1428750" lvl="2" indent="-514350" algn="l">
              <a:buAutoNum type="arabicPeriod"/>
            </a:pPr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67545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Discussion Topics: Single-tunnel HLRF system </a:t>
            </a:r>
            <a:br>
              <a:rPr lang="en-US" altLang="ja-JP" sz="3200" dirty="0" smtClean="0"/>
            </a:br>
            <a:r>
              <a:rPr lang="en-US" altLang="ja-JP" sz="3200" dirty="0" smtClean="0"/>
              <a:t>in the 1</a:t>
            </a:r>
            <a:r>
              <a:rPr lang="en-US" altLang="ja-JP" sz="3200" baseline="30000" dirty="0" smtClean="0"/>
              <a:t>st</a:t>
            </a:r>
            <a:r>
              <a:rPr lang="en-US" altLang="ja-JP" sz="3200" dirty="0" smtClean="0"/>
              <a:t> BAW, Sept. 7-8, 2010</a:t>
            </a:r>
            <a:endParaRPr lang="ja-JP" altLang="en-US" sz="32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11297" y="1341143"/>
            <a:ext cx="8229600" cy="5207045"/>
          </a:xfrm>
          <a:ln>
            <a:solidFill>
              <a:srgbClr val="0099CC"/>
            </a:solidFill>
          </a:ln>
        </p:spPr>
        <p:txBody>
          <a:bodyPr>
            <a:noAutofit/>
          </a:bodyPr>
          <a:lstStyle/>
          <a:p>
            <a:r>
              <a:rPr lang="en-US" sz="1800" dirty="0" smtClean="0"/>
              <a:t>KCS: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RF power margin required for cluster operation,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Tuning and control strategy, including impact on high gradient operation and required gradient operational margin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RF amplitude and phase performance tolerance within a cluster; allowed common-mode and normal-mode fluctuations,</a:t>
            </a:r>
          </a:p>
          <a:p>
            <a:pPr lvl="1"/>
            <a:r>
              <a:rPr lang="en-US" sz="1600" dirty="0" smtClean="0"/>
              <a:t>R&amp;D required, including demonstrations of component performance and demonstrations with small clusters</a:t>
            </a:r>
            <a:endParaRPr lang="ja-JP" altLang="en-US" sz="1600" dirty="0" smtClean="0"/>
          </a:p>
          <a:p>
            <a:r>
              <a:rPr lang="en-US" sz="1800" dirty="0" smtClean="0"/>
              <a:t>DRFS: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Cavity and klystron sorting and resulting required RF power margins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Installation strategy; needed tunnel infrastructure and access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RF amplitude and phase performance tolerances, including gradient spread, as consistent with cavity production strategy,</a:t>
            </a:r>
            <a:endParaRPr lang="ja-JP" altLang="en-US" sz="1600" dirty="0" smtClean="0"/>
          </a:p>
          <a:p>
            <a:pPr lvl="1"/>
            <a:r>
              <a:rPr lang="en-US" sz="1600" dirty="0" smtClean="0"/>
              <a:t>R&amp;D required in the remaining half of the TDP (and beyond) including radiation shielding, klystron lifetime, redundancy strategies</a:t>
            </a:r>
            <a:endParaRPr lang="ja-JP" altLang="en-US" sz="1600" dirty="0" smtClean="0"/>
          </a:p>
          <a:p>
            <a:r>
              <a:rPr lang="en-US" sz="1800" dirty="0" smtClean="0"/>
              <a:t>Backups:</a:t>
            </a:r>
            <a:endParaRPr lang="ja-JP" altLang="en-US" sz="1800" dirty="0" smtClean="0"/>
          </a:p>
          <a:p>
            <a:pPr lvl="1"/>
            <a:r>
              <a:rPr lang="en-US" sz="1600" dirty="0" smtClean="0"/>
              <a:t> Original RF system in RDR, in single tunnel, just in case, as a backup,</a:t>
            </a:r>
            <a:endParaRPr lang="ja-JP" altLang="en-US" sz="1600" dirty="0" smtClean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82844"/>
            <a:ext cx="8229600" cy="1143000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Discussion Topics: Accelerating </a:t>
            </a:r>
            <a:r>
              <a:rPr lang="en-US" altLang="ja-JP" sz="3600" dirty="0" err="1" smtClean="0"/>
              <a:t>Gradiet</a:t>
            </a:r>
            <a:r>
              <a:rPr lang="en-US" altLang="ja-JP" sz="3600" dirty="0" smtClean="0"/>
              <a:t/>
            </a:r>
            <a:br>
              <a:rPr lang="en-US" altLang="ja-JP" sz="3600" dirty="0" smtClean="0"/>
            </a:br>
            <a:r>
              <a:rPr lang="en-US" altLang="ja-JP" sz="3600" dirty="0" smtClean="0"/>
              <a:t>1</a:t>
            </a:r>
            <a:r>
              <a:rPr lang="en-US" altLang="ja-JP" sz="3600" baseline="30000" dirty="0" smtClean="0"/>
              <a:t>st</a:t>
            </a:r>
            <a:r>
              <a:rPr lang="en-US" altLang="ja-JP" sz="3600" dirty="0" smtClean="0"/>
              <a:t> BAW, KEK, Sept. 9-10, 2010</a:t>
            </a:r>
            <a:endParaRPr lang="ja-JP" altLang="en-US" sz="3600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29508" y="1369728"/>
            <a:ext cx="8660120" cy="5380192"/>
          </a:xfrm>
          <a:ln>
            <a:solidFill>
              <a:srgbClr val="0099CC"/>
            </a:solidFill>
          </a:ln>
        </p:spPr>
        <p:txBody>
          <a:bodyPr anchor="t">
            <a:normAutofit fontScale="25000" lnSpcReduction="20000"/>
          </a:bodyPr>
          <a:lstStyle/>
          <a:p>
            <a:r>
              <a:rPr lang="en-US" sz="8000" dirty="0" smtClean="0"/>
              <a:t>Gradient Improvement Studies: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material/fabrication, surface processing, instrumentation and repair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strategy to overcome 'quench', and 'field emission' and to maintain moderate cryogenic load,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improvement of gradient and achievement of adequate yield,</a:t>
            </a:r>
            <a:endParaRPr lang="en-US" sz="8000" dirty="0" smtClean="0"/>
          </a:p>
          <a:p>
            <a:r>
              <a:rPr lang="en-US" sz="8000" dirty="0" smtClean="0"/>
              <a:t>Strategy for </a:t>
            </a:r>
            <a:r>
              <a:rPr lang="en-US" sz="8000" u="sng" dirty="0" smtClean="0"/>
              <a:t>Average Accelerating Gradient in the ILC</a:t>
            </a:r>
            <a:r>
              <a:rPr lang="en-US" sz="8000" dirty="0" smtClean="0"/>
              <a:t>: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Overview and scope of 'production yield' progress and expectations for TDP, including acceptable spread of the gradient needed to achieve the specified average gradient,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Specifications of Gradient, Q0, and Emitted Radiation in </a:t>
            </a:r>
            <a:r>
              <a:rPr lang="en-US" sz="7200" i="1" dirty="0" smtClean="0"/>
              <a:t>vertical test</a:t>
            </a:r>
            <a:r>
              <a:rPr lang="en-US" sz="7200" dirty="0" smtClean="0"/>
              <a:t>, including the spread and yield,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Specifications of Gradient, Cryogenic-load and Radiation, including the gradient spread and operational margin with nominal controls, in </a:t>
            </a:r>
            <a:r>
              <a:rPr lang="en-US" sz="7200" i="1" dirty="0" err="1" smtClean="0"/>
              <a:t>cryomodule</a:t>
            </a:r>
            <a:r>
              <a:rPr lang="en-US" sz="7200" i="1" dirty="0" smtClean="0"/>
              <a:t> test</a:t>
            </a:r>
            <a:r>
              <a:rPr lang="en-US" sz="7200" dirty="0" smtClean="0"/>
              <a:t>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Specifications of Gradient, Cryogenic-load and Radiation, including the gradient spread and the operational margin with nominal controls in </a:t>
            </a:r>
            <a:r>
              <a:rPr lang="en-US" sz="7200" i="1" dirty="0" smtClean="0"/>
              <a:t>beam acceleration test</a:t>
            </a:r>
            <a:r>
              <a:rPr lang="en-US" sz="7200" dirty="0" smtClean="0"/>
              <a:t>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Strategy to define and specify 'Emitted Radiation', (Radiation that may result in increased cryogenic-load and usable gradient limitations), 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Strategy for tuning and control, including feedback, control of ‘Lorentz force detuning’, tolerances and availability margin,</a:t>
            </a:r>
            <a:endParaRPr lang="ja-JP" altLang="en-US" sz="7200" dirty="0" smtClean="0"/>
          </a:p>
          <a:p>
            <a:pPr lvl="1"/>
            <a:r>
              <a:rPr lang="en-US" sz="7200" dirty="0" smtClean="0"/>
              <a:t>Impact on other accelerator systems: CFS, HLRF, LLRF, Cryogenics, and overall costs.</a:t>
            </a:r>
            <a:endParaRPr lang="ja-JP" altLang="en-US" sz="7200" dirty="0" smtClean="0"/>
          </a:p>
          <a:p>
            <a:endParaRPr lang="ja-JP" altLang="en-US" sz="64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2010 TLCC timeline</a:t>
            </a:r>
            <a:endParaRPr lang="en-US" altLang="ja-JP" dirty="0"/>
          </a:p>
        </p:txBody>
      </p:sp>
      <p:sp>
        <p:nvSpPr>
          <p:cNvPr id="206851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990600"/>
            <a:ext cx="8031163" cy="5334000"/>
          </a:xfrm>
        </p:spPr>
        <p:txBody>
          <a:bodyPr/>
          <a:lstStyle/>
          <a:p>
            <a:r>
              <a:rPr lang="en-US" altLang="ja-JP" sz="2000" dirty="0" smtClean="0"/>
              <a:t>PAC Review</a:t>
            </a:r>
          </a:p>
          <a:p>
            <a:pPr lvl="1"/>
            <a:r>
              <a:rPr lang="en-US" altLang="ja-JP" sz="2000" dirty="0" smtClean="0"/>
              <a:t>May (Valencia)</a:t>
            </a:r>
          </a:p>
          <a:p>
            <a:pPr lvl="1"/>
            <a:r>
              <a:rPr lang="en-US" altLang="ja-JP" sz="2000" dirty="0" smtClean="0"/>
              <a:t>November (Eugene)</a:t>
            </a:r>
          </a:p>
          <a:p>
            <a:r>
              <a:rPr lang="en-US" altLang="ja-JP" sz="2000" dirty="0" smtClean="0"/>
              <a:t>Assignment of </a:t>
            </a:r>
            <a:r>
              <a:rPr lang="en-US" altLang="ja-JP" sz="2000" dirty="0" err="1" smtClean="0"/>
              <a:t>LoI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and MDI contact persons</a:t>
            </a:r>
          </a:p>
          <a:p>
            <a:r>
              <a:rPr lang="en-US" altLang="ja-JP" sz="2000" dirty="0" smtClean="0"/>
              <a:t>Wednesday Webex meetings – (all or part)</a:t>
            </a:r>
          </a:p>
          <a:p>
            <a:pPr lvl="1"/>
            <a:r>
              <a:rPr lang="en-US" altLang="ja-JP" sz="2000" dirty="0" smtClean="0"/>
              <a:t>SRF, CFS, AS, AD&amp;I</a:t>
            </a:r>
          </a:p>
          <a:p>
            <a:pPr lvl="1"/>
            <a:r>
              <a:rPr lang="en-US" altLang="ja-JP" sz="2000" dirty="0" smtClean="0"/>
              <a:t>preparation for Baseline Workshops</a:t>
            </a:r>
          </a:p>
          <a:p>
            <a:r>
              <a:rPr lang="en-US" altLang="ja-JP" sz="2000" dirty="0" smtClean="0"/>
              <a:t>ECFA LC Workshop  - together with CLIC team (Geneva)</a:t>
            </a:r>
          </a:p>
          <a:p>
            <a:r>
              <a:rPr lang="en-US" altLang="ja-JP" sz="2000" dirty="0" smtClean="0"/>
              <a:t>Baseline Workshops</a:t>
            </a:r>
          </a:p>
          <a:p>
            <a:pPr lvl="1"/>
            <a:r>
              <a:rPr lang="en-US" altLang="ja-JP" sz="2000" dirty="0" smtClean="0"/>
              <a:t>September 7-10, 2010 (KEK)</a:t>
            </a:r>
          </a:p>
          <a:p>
            <a:pPr lvl="1"/>
            <a:r>
              <a:rPr lang="en-US" altLang="ja-JP" sz="2000" dirty="0" smtClean="0"/>
              <a:t>January 18-21, 2011 (SLAC)</a:t>
            </a:r>
          </a:p>
          <a:p>
            <a:pPr lvl="1"/>
            <a:r>
              <a:rPr lang="en-US" altLang="ja-JP" sz="2000" i="1" dirty="0" smtClean="0"/>
              <a:t>Each Workshop is to culminate in a document, to be submitted to the Project Director</a:t>
            </a:r>
          </a:p>
          <a:p>
            <a:pPr lvl="1"/>
            <a:r>
              <a:rPr lang="en-US" altLang="ja-JP" sz="2000" i="1" dirty="0" smtClean="0"/>
              <a:t>Requires Preparation / discussion in advance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200" kern="1200" smtClean="0">
                <a:solidFill>
                  <a:srgbClr val="000000"/>
                </a:solidFill>
                <a:latin typeface="Arial" charset="0"/>
                <a:ea typeface="Arial Unicode MS" pitchFamily="50" charset="-128"/>
                <a:cs typeface="Arial Unicode MS" pitchFamily="50" charset="-128"/>
              </a:rPr>
              <a:t>10-06-30, A. Yamamoto</a:t>
            </a:r>
            <a:endParaRPr lang="en-US" altLang="ja-JP" sz="12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kern="1200" smtClean="0">
                <a:solidFill>
                  <a:srgbClr val="23346C"/>
                </a:solidFill>
                <a:latin typeface="Arial" charset="0"/>
                <a:ea typeface="Arial Unicode MS" pitchFamily="50" charset="-128"/>
                <a:cs typeface="Arial Unicode MS" pitchFamily="50" charset="-128"/>
              </a:rPr>
              <a:t>SCRF WebEx Meeting</a:t>
            </a:r>
            <a:endParaRPr lang="en-US" altLang="ja-JP" sz="1600" b="1" kern="1200">
              <a:solidFill>
                <a:srgbClr val="23346C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 rtl="0" eaLnBrk="0" fontAlgn="base" hangingPunct="0">
              <a:spcBef>
                <a:spcPct val="0"/>
              </a:spcBef>
              <a:spcAft>
                <a:spcPct val="0"/>
              </a:spcAft>
            </a:pPr>
            <a:fld id="{69EAADB6-A7C7-4FD4-810A-EF023ADA6B2C}" type="slidenum">
              <a:rPr lang="ja-JP" altLang="en-US" sz="1400" kern="1200">
                <a:solidFill>
                  <a:srgbClr val="000000"/>
                </a:solidFill>
                <a:latin typeface="Arial" charset="0"/>
                <a:ea typeface="Arial Unicode MS" pitchFamily="50" charset="-128"/>
                <a:cs typeface="Arial Unicode MS" pitchFamily="50" charset="-128"/>
              </a:rPr>
              <a:pPr algn="r" rtl="0" eaLnBrk="0" fontAlgn="base" hangingPunct="0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US" altLang="ja-JP" sz="1400" kern="1200">
              <a:solidFill>
                <a:srgbClr val="000000"/>
              </a:solidFill>
              <a:latin typeface="Arial" charset="0"/>
              <a:ea typeface="Arial Unicode MS" pitchFamily="50" charset="-128"/>
              <a:cs typeface="Arial Unicode MS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Next SCRF WebEx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July 28 </a:t>
            </a:r>
          </a:p>
          <a:p>
            <a:pPr lvl="1"/>
            <a:r>
              <a:rPr lang="en-US" altLang="ja-JP" dirty="0" smtClean="0"/>
              <a:t>Draft report for BAW-1. </a:t>
            </a:r>
          </a:p>
          <a:p>
            <a:pPr lvl="1"/>
            <a:r>
              <a:rPr lang="en-US" altLang="ja-JP" dirty="0" smtClean="0"/>
              <a:t>Please help </a:t>
            </a:r>
            <a:r>
              <a:rPr lang="en-US" altLang="ja-JP" dirty="0" smtClean="0"/>
              <a:t>us</a:t>
            </a:r>
            <a:r>
              <a:rPr lang="en-US" altLang="ja-JP" dirty="0" smtClean="0"/>
              <a:t> to prepare for the meeting to be successfully carried out</a:t>
            </a:r>
          </a:p>
          <a:p>
            <a:pPr lvl="1"/>
            <a:r>
              <a:rPr lang="en-US" altLang="ja-JP" dirty="0" smtClean="0"/>
              <a:t>  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13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3605"/>
          </a:xfrm>
        </p:spPr>
        <p:txBody>
          <a:bodyPr/>
          <a:lstStyle/>
          <a:p>
            <a:r>
              <a:rPr lang="en-US" altLang="ja-JP" dirty="0" smtClean="0"/>
              <a:t>Report from </a:t>
            </a:r>
            <a:r>
              <a:rPr lang="en-US" altLang="ja-JP" dirty="0" err="1" smtClean="0"/>
              <a:t>PMs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105277"/>
            <a:ext cx="7821052" cy="5314729"/>
          </a:xfrm>
          <a:ln>
            <a:solidFill>
              <a:srgbClr val="0000FF"/>
            </a:solidFill>
          </a:ln>
        </p:spPr>
        <p:txBody>
          <a:bodyPr>
            <a:noAutofit/>
          </a:bodyPr>
          <a:lstStyle/>
          <a:p>
            <a:r>
              <a:rPr lang="en-US" altLang="ja-JP" sz="1600" dirty="0" smtClean="0"/>
              <a:t>GDE meeting held, </a:t>
            </a:r>
          </a:p>
          <a:p>
            <a:pPr lvl="1"/>
            <a:r>
              <a:rPr lang="en-US" altLang="ja-JP" sz="1400" dirty="0" smtClean="0"/>
              <a:t>ADI meeting: June 23</a:t>
            </a:r>
          </a:p>
          <a:p>
            <a:pPr lvl="2"/>
            <a:r>
              <a:rPr lang="en-US" altLang="ja-JP" sz="1200" dirty="0" smtClean="0"/>
              <a:t>10 Hz Low-Energy Operation </a:t>
            </a:r>
          </a:p>
          <a:p>
            <a:pPr lvl="3"/>
            <a:r>
              <a:rPr lang="en-US" altLang="ja-JP" sz="1100" dirty="0" smtClean="0"/>
              <a:t>10 Hz is for </a:t>
            </a:r>
            <a:r>
              <a:rPr lang="en-US" altLang="ja-JP" sz="1100" dirty="0" err="1" smtClean="0"/>
              <a:t>e</a:t>
            </a:r>
            <a:r>
              <a:rPr lang="en-US" altLang="ja-JP" sz="1100" dirty="0" smtClean="0"/>
              <a:t>- </a:t>
            </a:r>
            <a:r>
              <a:rPr lang="en-US" altLang="ja-JP" sz="1100" dirty="0" err="1" smtClean="0"/>
              <a:t>linac</a:t>
            </a:r>
            <a:r>
              <a:rPr lang="en-US" altLang="ja-JP" sz="1100" dirty="0" smtClean="0"/>
              <a:t> for producing </a:t>
            </a:r>
            <a:r>
              <a:rPr lang="en-US" altLang="ja-JP" sz="1100" dirty="0" err="1" smtClean="0"/>
              <a:t>e</a:t>
            </a:r>
            <a:r>
              <a:rPr lang="en-US" altLang="ja-JP" sz="1100" dirty="0" smtClean="0"/>
              <a:t>+, and </a:t>
            </a:r>
          </a:p>
          <a:p>
            <a:pPr lvl="3"/>
            <a:r>
              <a:rPr lang="en-US" altLang="ja-JP" sz="1100" dirty="0" smtClean="0"/>
              <a:t>5 Hz for </a:t>
            </a:r>
            <a:r>
              <a:rPr lang="en-US" altLang="ja-JP" sz="1100" dirty="0" err="1" smtClean="0"/>
              <a:t>e+/e</a:t>
            </a:r>
            <a:r>
              <a:rPr lang="en-US" altLang="ja-JP" sz="1100" dirty="0" smtClean="0"/>
              <a:t>- collision, </a:t>
            </a:r>
          </a:p>
          <a:p>
            <a:r>
              <a:rPr lang="en-US" altLang="ja-JP" sz="1600" dirty="0" smtClean="0"/>
              <a:t>CFS Integration workshops (planned)  in July and August</a:t>
            </a:r>
          </a:p>
          <a:p>
            <a:pPr lvl="1"/>
            <a:r>
              <a:rPr lang="en-US" altLang="ja-JP" sz="1400" dirty="0" err="1" smtClean="0"/>
              <a:t>Daresbury</a:t>
            </a:r>
            <a:r>
              <a:rPr lang="en-US" altLang="ja-JP" sz="1400" dirty="0" smtClean="0"/>
              <a:t> Laboratory: July 12 – 13, </a:t>
            </a:r>
          </a:p>
          <a:p>
            <a:pPr lvl="2"/>
            <a:r>
              <a:rPr lang="en-US" altLang="ja-JP" sz="1200" dirty="0" smtClean="0"/>
              <a:t>E+ source, damping ring, BDS, and Detectors, </a:t>
            </a:r>
          </a:p>
          <a:p>
            <a:pPr lvl="1"/>
            <a:r>
              <a:rPr lang="en-US" altLang="ja-JP" sz="1400" dirty="0" smtClean="0">
                <a:solidFill>
                  <a:srgbClr val="3366FF"/>
                </a:solidFill>
              </a:rPr>
              <a:t>SLAC: Aug. 2-3, </a:t>
            </a:r>
          </a:p>
          <a:p>
            <a:pPr lvl="2"/>
            <a:r>
              <a:rPr lang="en-US" altLang="ja-JP" sz="1200" dirty="0" smtClean="0"/>
              <a:t>E- source, RTML</a:t>
            </a:r>
            <a:r>
              <a:rPr lang="en-US" altLang="ja-JP" sz="1200" b="1" dirty="0" smtClean="0">
                <a:solidFill>
                  <a:srgbClr val="3366FF"/>
                </a:solidFill>
              </a:rPr>
              <a:t>, ML</a:t>
            </a:r>
            <a:r>
              <a:rPr lang="en-US" altLang="ja-JP" sz="1200" dirty="0" smtClean="0"/>
              <a:t>, and Detectors, </a:t>
            </a:r>
          </a:p>
          <a:p>
            <a:pPr lvl="3">
              <a:buNone/>
            </a:pPr>
            <a:r>
              <a:rPr lang="en-US" altLang="ja-JP" sz="1100" dirty="0" smtClean="0"/>
              <a:t>ML utility (water, and electricity) to be discussed, </a:t>
            </a:r>
          </a:p>
          <a:p>
            <a:r>
              <a:rPr lang="en-US" altLang="ja-JP" sz="1600" dirty="0" smtClean="0"/>
              <a:t>ICHEP High Energy Conference</a:t>
            </a:r>
            <a:r>
              <a:rPr lang="en-US" altLang="ja-JP" sz="1600" dirty="0" smtClean="0"/>
              <a:t>,   &gt;&gt;   </a:t>
            </a:r>
            <a:r>
              <a:rPr lang="en-US" altLang="ja-JP" sz="1600" dirty="0" smtClean="0">
                <a:solidFill>
                  <a:srgbClr val="3366FF"/>
                </a:solidFill>
              </a:rPr>
              <a:t>    Transition from TDP-1 to TDP-2</a:t>
            </a:r>
          </a:p>
          <a:p>
            <a:pPr lvl="1"/>
            <a:r>
              <a:rPr lang="en-US" altLang="ja-JP" sz="1400" dirty="0" smtClean="0"/>
              <a:t>Held at Paris, July 22 - </a:t>
            </a:r>
            <a:endParaRPr lang="en-US" altLang="ja-JP" sz="1600" dirty="0" smtClean="0"/>
          </a:p>
          <a:p>
            <a:r>
              <a:rPr lang="en-US" altLang="ja-JP" sz="1600" dirty="0" smtClean="0"/>
              <a:t>Baseline </a:t>
            </a:r>
            <a:r>
              <a:rPr lang="en-US" altLang="ja-JP" sz="1600" dirty="0" smtClean="0"/>
              <a:t>Assessment Workshop </a:t>
            </a:r>
            <a:r>
              <a:rPr lang="en-US" altLang="ja-JP" sz="1600" dirty="0" smtClean="0">
                <a:solidFill>
                  <a:srgbClr val="3366FF"/>
                </a:solidFill>
              </a:rPr>
              <a:t>(BAW) – </a:t>
            </a:r>
            <a:r>
              <a:rPr lang="en-US" altLang="ja-JP" sz="1600" dirty="0" smtClean="0">
                <a:solidFill>
                  <a:srgbClr val="3366FF"/>
                </a:solidFill>
              </a:rPr>
              <a:t>1,</a:t>
            </a:r>
            <a:r>
              <a:rPr lang="en-US" altLang="ja-JP" sz="1600" dirty="0" smtClean="0"/>
              <a:t> planned</a:t>
            </a:r>
          </a:p>
          <a:p>
            <a:pPr lvl="1"/>
            <a:r>
              <a:rPr lang="en-US" altLang="ja-JP" sz="1400" dirty="0" smtClean="0"/>
              <a:t>Held </a:t>
            </a:r>
            <a:r>
              <a:rPr lang="en-US" altLang="ja-JP" sz="1400" dirty="0" smtClean="0">
                <a:solidFill>
                  <a:srgbClr val="3366FF"/>
                </a:solidFill>
              </a:rPr>
              <a:t>at KEK on Sept. 7 – 1</a:t>
            </a:r>
            <a:r>
              <a:rPr lang="en-US" altLang="ja-JP" sz="1400" dirty="0" smtClean="0"/>
              <a:t>0, </a:t>
            </a:r>
          </a:p>
          <a:p>
            <a:pPr lvl="2"/>
            <a:r>
              <a:rPr lang="en-US" altLang="ja-JP" sz="1200" dirty="0" smtClean="0"/>
              <a:t>Single tunnel </a:t>
            </a:r>
            <a:r>
              <a:rPr lang="en-US" altLang="ja-JP" sz="1200" dirty="0" smtClean="0">
                <a:solidFill>
                  <a:srgbClr val="FF0000"/>
                </a:solidFill>
              </a:rPr>
              <a:t>HLRF (Sept. 7 – 8)</a:t>
            </a:r>
          </a:p>
          <a:p>
            <a:pPr lvl="2"/>
            <a:r>
              <a:rPr lang="en-US" altLang="ja-JP" sz="1200" dirty="0" smtClean="0">
                <a:solidFill>
                  <a:srgbClr val="000000"/>
                </a:solidFill>
              </a:rPr>
              <a:t>Accelerating </a:t>
            </a:r>
            <a:r>
              <a:rPr lang="en-US" altLang="ja-JP" sz="1200" dirty="0" smtClean="0">
                <a:solidFill>
                  <a:srgbClr val="FF0000"/>
                </a:solidFill>
              </a:rPr>
              <a:t>Cavity Gradient (Sept. 9- 10)</a:t>
            </a:r>
            <a:r>
              <a:rPr lang="en-US" altLang="ja-JP" sz="1200" dirty="0" smtClean="0">
                <a:solidFill>
                  <a:srgbClr val="FF0000"/>
                </a:solidFill>
              </a:rPr>
              <a:t> </a:t>
            </a:r>
            <a:endParaRPr lang="en-US" altLang="ja-JP" sz="1200" dirty="0" smtClean="0">
              <a:solidFill>
                <a:srgbClr val="000000"/>
              </a:solidFill>
            </a:endParaRPr>
          </a:p>
          <a:p>
            <a:r>
              <a:rPr lang="en-US" altLang="ja-JP" sz="1600" dirty="0" smtClean="0">
                <a:solidFill>
                  <a:srgbClr val="000000"/>
                </a:solidFill>
              </a:rPr>
              <a:t>FLASH workshop</a:t>
            </a:r>
          </a:p>
          <a:p>
            <a:pPr lvl="1"/>
            <a:r>
              <a:rPr lang="en-US" altLang="ja-JP" sz="1400" dirty="0" smtClean="0">
                <a:solidFill>
                  <a:srgbClr val="000000"/>
                </a:solidFill>
              </a:rPr>
              <a:t>Held at DESY on Oct. 4 – 7, </a:t>
            </a:r>
            <a:endParaRPr lang="en-US" altLang="ja-JP" sz="1400" dirty="0" smtClean="0">
              <a:solidFill>
                <a:srgbClr val="000000"/>
              </a:solidFill>
            </a:endParaRPr>
          </a:p>
          <a:p>
            <a:r>
              <a:rPr lang="en-US" altLang="ja-JP" sz="1600" dirty="0" smtClean="0">
                <a:solidFill>
                  <a:srgbClr val="000000"/>
                </a:solidFill>
              </a:rPr>
              <a:t>ILC-CLIC collaboration meeting</a:t>
            </a:r>
          </a:p>
          <a:p>
            <a:pPr lvl="1"/>
            <a:r>
              <a:rPr lang="en-US" altLang="ja-JP" sz="1400" dirty="0" smtClean="0">
                <a:solidFill>
                  <a:srgbClr val="000000"/>
                </a:solidFill>
              </a:rPr>
              <a:t>Held at CERN on Oct. 18 – 22</a:t>
            </a:r>
            <a:r>
              <a:rPr lang="en-US" altLang="ja-JP" sz="1400" dirty="0" smtClean="0">
                <a:solidFill>
                  <a:srgbClr val="000000"/>
                </a:solidFill>
              </a:rPr>
              <a:t> 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/>
              <a:t>10-06-30, A. Yamamoto</a:t>
            </a:r>
            <a:endParaRPr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705F64-2F62-1441-B8C2-4C4BD0CB1C05}" type="slidenum">
              <a:rPr lang="ja-JP" altLang="en-US" smtClean="0"/>
              <a:pPr/>
              <a:t>2</a:t>
            </a:fld>
            <a:endParaRPr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/>
              <a:t>SCRF WebEx Meeting</a:t>
            </a:r>
            <a:endParaRPr lang="ja-JP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TDP R&amp;D Plan Rel-</a:t>
            </a:r>
            <a:r>
              <a:rPr lang="en-US" dirty="0" smtClean="0"/>
              <a:t>5: Draft  </a:t>
            </a:r>
            <a:endParaRPr lang="en-US" dirty="0"/>
          </a:p>
        </p:txBody>
      </p:sp>
      <p:sp>
        <p:nvSpPr>
          <p:cNvPr id="23" name="日付プレースホルダ 2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10-06-30, A. Yamamoto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24" name="スライド番号プレースホルダ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25" name="フッター プレースホルダ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949444"/>
            <a:ext cx="6629097" cy="5253246"/>
          </a:xfrm>
          <a:prstGeom prst="rect">
            <a:avLst/>
          </a:prstGeom>
          <a:ln>
            <a:solidFill>
              <a:srgbClr val="0000FF"/>
            </a:solidFill>
          </a:ln>
        </p:spPr>
      </p:pic>
      <p:sp>
        <p:nvSpPr>
          <p:cNvPr id="26" name="コンテンツ プレースホルダ 25"/>
          <p:cNvSpPr>
            <a:spLocks noGrp="1"/>
          </p:cNvSpPr>
          <p:nvPr>
            <p:ph idx="1"/>
          </p:nvPr>
        </p:nvSpPr>
        <p:spPr>
          <a:xfrm>
            <a:off x="404517" y="1443506"/>
            <a:ext cx="3511190" cy="790562"/>
          </a:xfrm>
          <a:solidFill>
            <a:srgbClr val="FFFF00"/>
          </a:solidFill>
          <a:ln>
            <a:solidFill>
              <a:srgbClr val="0000FF"/>
            </a:solidFill>
          </a:ln>
        </p:spPr>
        <p:txBody>
          <a:bodyPr/>
          <a:lstStyle/>
          <a:p>
            <a:pPr>
              <a:buNone/>
            </a:pPr>
            <a:r>
              <a:rPr lang="en-US" altLang="ja-JP" dirty="0" smtClean="0"/>
              <a:t>Discuss it, today</a:t>
            </a:r>
            <a:endParaRPr lang="ja-JP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SCRF Main Subjects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ln>
            <a:solidFill>
              <a:srgbClr val="3366FF"/>
            </a:solidFill>
          </a:ln>
        </p:spPr>
        <p:txBody>
          <a:bodyPr/>
          <a:lstStyle/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1a. Request for </a:t>
            </a:r>
            <a:r>
              <a:rPr lang="en-US" altLang="ja-JP" sz="2000" dirty="0" err="1" smtClean="0">
                <a:solidFill>
                  <a:srgbClr val="3366FF"/>
                </a:solidFill>
              </a:rPr>
              <a:t>Rongli</a:t>
            </a:r>
            <a:r>
              <a:rPr lang="en-US" altLang="ja-JP" sz="2000" dirty="0" smtClean="0">
                <a:solidFill>
                  <a:srgbClr val="3366FF"/>
                </a:solidFill>
              </a:rPr>
              <a:t> G.:</a:t>
            </a:r>
          </a:p>
          <a:p>
            <a:r>
              <a:rPr lang="en-US" altLang="ja-JP" sz="2000" dirty="0" smtClean="0"/>
              <a:t>Proposal for R&amp;D plan and strategy for improving the cavity gradient,   Q0, and radiation, </a:t>
            </a:r>
          </a:p>
          <a:p>
            <a:r>
              <a:rPr lang="en-US" altLang="ja-JP" sz="2000" dirty="0" smtClean="0"/>
              <a:t>Proposal for the way of evaluation in terms of radiation which also    cause the limit of the gradient, </a:t>
            </a:r>
          </a:p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1b. Request for Camille G.:</a:t>
            </a:r>
          </a:p>
          <a:p>
            <a:r>
              <a:rPr lang="en-US" altLang="ja-JP" sz="2000" dirty="0" smtClean="0"/>
              <a:t> Proposal for further evaluation of the cavity performance   based on the current status of the production yield plot,   </a:t>
            </a:r>
          </a:p>
          <a:p>
            <a:pPr lvl="1"/>
            <a:r>
              <a:rPr lang="en-US" altLang="ja-JP" sz="1600" dirty="0" smtClean="0"/>
              <a:t>spread of cavity gradient and the quantitative evaluation with     a new plot and width (RMS),   </a:t>
            </a:r>
          </a:p>
          <a:p>
            <a:pPr lvl="1"/>
            <a:r>
              <a:rPr lang="en-US" altLang="ja-JP" sz="1600" dirty="0" smtClean="0"/>
              <a:t>Q0 value evaluation at G = 31.5 MV/</a:t>
            </a:r>
            <a:r>
              <a:rPr lang="en-US" altLang="ja-JP" sz="1600" dirty="0" err="1" smtClean="0"/>
              <a:t>m</a:t>
            </a:r>
            <a:r>
              <a:rPr lang="en-US" altLang="ja-JP" sz="1600" dirty="0" smtClean="0"/>
              <a:t>, </a:t>
            </a:r>
          </a:p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1c</a:t>
            </a:r>
            <a:r>
              <a:rPr lang="en-US" altLang="ja-JP" sz="2400" dirty="0" smtClean="0">
                <a:solidFill>
                  <a:srgbClr val="3366FF"/>
                </a:solidFill>
              </a:rPr>
              <a:t>. </a:t>
            </a:r>
            <a:r>
              <a:rPr lang="en-US" altLang="ja-JP" sz="1800" dirty="0" smtClean="0">
                <a:solidFill>
                  <a:srgbClr val="3366FF"/>
                </a:solidFill>
              </a:rPr>
              <a:t>Request for Akira in communication with Jim K</a:t>
            </a:r>
          </a:p>
          <a:p>
            <a:r>
              <a:rPr lang="en-US" altLang="ja-JP" sz="2000" dirty="0" smtClean="0"/>
              <a:t>Proposal for re-arrangement for the cavity/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   cavity gradient specification for the </a:t>
            </a:r>
            <a:r>
              <a:rPr lang="en-US" altLang="ja-JP" sz="2000" dirty="0" err="1" smtClean="0"/>
              <a:t>iLC</a:t>
            </a:r>
            <a:r>
              <a:rPr lang="en-US" altLang="ja-JP" sz="2000" dirty="0" smtClean="0"/>
              <a:t> accelerator components and   for the operation</a:t>
            </a:r>
            <a:endParaRPr lang="ja-JP" altLang="en-US" sz="20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10-06-30, A. Yamamoto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SCRF Major Subjects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990600"/>
            <a:ext cx="8077200" cy="5334000"/>
          </a:xfrm>
          <a:ln>
            <a:solidFill>
              <a:srgbClr val="3366FF"/>
            </a:solidFill>
          </a:ln>
        </p:spPr>
        <p:txBody>
          <a:bodyPr/>
          <a:lstStyle/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2a. Request for Hitoshi H.; </a:t>
            </a:r>
          </a:p>
          <a:p>
            <a:r>
              <a:rPr lang="en-US" altLang="ja-JP" sz="2000" dirty="0" smtClean="0"/>
              <a:t>Proposal for R&amp;D plan for the cavity integration including   tuners and input couplers, including a systematic test plan for   S1-Global, which contain these evaluation, </a:t>
            </a:r>
          </a:p>
          <a:p>
            <a:r>
              <a:rPr lang="en-US" altLang="ja-JP" sz="2000" dirty="0" smtClean="0"/>
              <a:t>Proposal for a cavity fabrication (and industrial R&amp;D) facility   to be </a:t>
            </a:r>
            <a:r>
              <a:rPr lang="en-US" altLang="ja-JP" sz="2000" dirty="0" err="1" smtClean="0"/>
              <a:t>estalished</a:t>
            </a:r>
            <a:r>
              <a:rPr lang="en-US" altLang="ja-JP" sz="2000" dirty="0" smtClean="0"/>
              <a:t> at KEK as an approach, </a:t>
            </a:r>
          </a:p>
          <a:p>
            <a:pPr>
              <a:buNone/>
            </a:pPr>
            <a:endParaRPr lang="en-US" altLang="ja-JP" sz="2000" dirty="0" smtClean="0"/>
          </a:p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2b. Request for Jim K. </a:t>
            </a:r>
            <a:r>
              <a:rPr lang="en-US" altLang="ja-JP" sz="2000" dirty="0" smtClean="0">
                <a:solidFill>
                  <a:srgbClr val="3366FF"/>
                </a:solidFill>
              </a:rPr>
              <a:t>in </a:t>
            </a:r>
            <a:r>
              <a:rPr lang="en-US" altLang="ja-JP" sz="2000" dirty="0" smtClean="0">
                <a:solidFill>
                  <a:srgbClr val="3366FF"/>
                </a:solidFill>
              </a:rPr>
              <a:t>communication with Bob K. : </a:t>
            </a:r>
          </a:p>
          <a:p>
            <a:r>
              <a:rPr lang="en-US" altLang="ja-JP" sz="2000" dirty="0" smtClean="0"/>
              <a:t>Proposal for R&amp;D plan for the cavity mass production in the US, </a:t>
            </a:r>
          </a:p>
          <a:p>
            <a:pPr>
              <a:buNone/>
            </a:pPr>
            <a:endParaRPr lang="en-US" altLang="ja-JP" sz="2000" dirty="0" smtClean="0"/>
          </a:p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2c. Request for Akira (myself) in communication with DESY (Nick will help me), </a:t>
            </a:r>
          </a:p>
          <a:p>
            <a:r>
              <a:rPr lang="en-US" altLang="ja-JP" sz="2000" dirty="0" smtClean="0"/>
              <a:t>Input and reflection of the progress in XFEL mass production program</a:t>
            </a:r>
            <a:r>
              <a:rPr lang="en-US" altLang="ja-JP" sz="2400" dirty="0" smtClean="0"/>
              <a:t>, </a:t>
            </a:r>
            <a:endParaRPr lang="ja-JP" altLang="en-US" sz="2400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10-06-30, A. Yamamoto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SCRF Major Subjects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1000" y="990600"/>
            <a:ext cx="8077200" cy="5334000"/>
          </a:xfrm>
          <a:ln>
            <a:solidFill>
              <a:srgbClr val="3366FF"/>
            </a:solidFill>
          </a:ln>
        </p:spPr>
        <p:txBody>
          <a:bodyPr/>
          <a:lstStyle/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3. Request for </a:t>
            </a:r>
            <a:r>
              <a:rPr lang="en-US" altLang="ja-JP" sz="2000" dirty="0" err="1" smtClean="0">
                <a:solidFill>
                  <a:srgbClr val="3366FF"/>
                </a:solidFill>
              </a:rPr>
              <a:t>Norihito</a:t>
            </a:r>
            <a:r>
              <a:rPr lang="en-US" altLang="ja-JP" sz="2000" dirty="0" smtClean="0">
                <a:solidFill>
                  <a:srgbClr val="3366FF"/>
                </a:solidFill>
              </a:rPr>
              <a:t> and Tom in cooperation with Harry and </a:t>
            </a:r>
            <a:r>
              <a:rPr lang="en-US" altLang="ja-JP" sz="2000" dirty="0" err="1" smtClean="0">
                <a:solidFill>
                  <a:srgbClr val="3366FF"/>
                </a:solidFill>
              </a:rPr>
              <a:t>Hirotaka</a:t>
            </a:r>
            <a:r>
              <a:rPr lang="en-US" altLang="ja-JP" sz="2000" dirty="0" smtClean="0"/>
              <a:t> </a:t>
            </a:r>
          </a:p>
          <a:p>
            <a:r>
              <a:rPr lang="en-US" altLang="ja-JP" sz="2000" dirty="0" smtClean="0"/>
              <a:t>Proposal for R&amp;D plan for the 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 integration, including   the 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 assembly and cryogenic test plan for S1 Global and    for further (S2 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), </a:t>
            </a:r>
          </a:p>
          <a:p>
            <a:pPr>
              <a:buNone/>
            </a:pPr>
            <a:endParaRPr lang="en-US" altLang="ja-JP" sz="2000" dirty="0" smtClean="0"/>
          </a:p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4. Request for Shigeki F. and Chris N. ;</a:t>
            </a:r>
          </a:p>
          <a:p>
            <a:r>
              <a:rPr lang="en-US" altLang="ja-JP" sz="2000" dirty="0" smtClean="0"/>
              <a:t>Proposal for R&amp;D plan for KCS and DRFS in single tunnel - Further proposal for ACD RF such as Marx Generators, </a:t>
            </a:r>
          </a:p>
          <a:p>
            <a:pPr>
              <a:buNone/>
            </a:pPr>
            <a:endParaRPr lang="en-US" altLang="ja-JP" sz="2000" dirty="0" smtClean="0"/>
          </a:p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5. Request for Chris A. in communication with Jim K., and Vladimir K. </a:t>
            </a:r>
            <a:r>
              <a:rPr lang="en-US" altLang="ja-JP" sz="2000" dirty="0" smtClean="0"/>
              <a:t> </a:t>
            </a:r>
          </a:p>
          <a:p>
            <a:r>
              <a:rPr lang="en-US" altLang="ja-JP" sz="2000" dirty="0" smtClean="0"/>
              <a:t>Proposal for R&amp;D plan for split-</a:t>
            </a:r>
            <a:r>
              <a:rPr lang="en-US" altLang="ja-JP" sz="2000" dirty="0" err="1" smtClean="0"/>
              <a:t>quadrupole</a:t>
            </a:r>
            <a:r>
              <a:rPr lang="en-US" altLang="ja-JP" sz="2000" dirty="0" smtClean="0"/>
              <a:t> in </a:t>
            </a:r>
            <a:r>
              <a:rPr lang="en-US" altLang="ja-JP" sz="2000" dirty="0" err="1" smtClean="0"/>
              <a:t>cryomodule</a:t>
            </a:r>
            <a:r>
              <a:rPr lang="en-US" altLang="ja-JP" sz="2000" dirty="0" smtClean="0"/>
              <a:t>, </a:t>
            </a:r>
          </a:p>
          <a:p>
            <a:r>
              <a:rPr lang="en-US" altLang="ja-JP" sz="2000" dirty="0" smtClean="0"/>
              <a:t>Proposal for R&amp;D plan for cavity alignment and tolerances, </a:t>
            </a:r>
          </a:p>
          <a:p>
            <a:pPr>
              <a:buNone/>
            </a:pPr>
            <a:endParaRPr lang="en-US" altLang="ja-JP" sz="2000" dirty="0" smtClean="0">
              <a:solidFill>
                <a:srgbClr val="3366FF"/>
              </a:solidFill>
            </a:endParaRPr>
          </a:p>
          <a:p>
            <a:pPr>
              <a:buNone/>
            </a:pPr>
            <a:r>
              <a:rPr lang="en-US" altLang="ja-JP" sz="2000" dirty="0" smtClean="0">
                <a:solidFill>
                  <a:srgbClr val="3366FF"/>
                </a:solidFill>
              </a:rPr>
              <a:t>6. Any others, if they should be included. </a:t>
            </a:r>
            <a:endParaRPr lang="ja-JP" altLang="en-US" sz="2000" dirty="0">
              <a:solidFill>
                <a:srgbClr val="3366FF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10-06-30, A. Yamamoto</a:t>
            </a: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6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R&amp;D Plan To be updated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Draft due: June 11 from Group Leaders and Collaborators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FF0000"/>
                </a:solidFill>
              </a:rPr>
              <a:t>SCRF Draft Completion</a:t>
            </a:r>
            <a:r>
              <a:rPr lang="en-US" altLang="ja-JP" dirty="0" smtClean="0">
                <a:solidFill>
                  <a:srgbClr val="FF0000"/>
                </a:solidFill>
              </a:rPr>
              <a:t>; </a:t>
            </a:r>
            <a:r>
              <a:rPr lang="en-US" altLang="ja-JP" dirty="0" smtClean="0">
                <a:solidFill>
                  <a:srgbClr val="FF0000"/>
                </a:solidFill>
              </a:rPr>
              <a:t>June </a:t>
            </a:r>
            <a:r>
              <a:rPr lang="en-US" altLang="ja-JP" dirty="0" smtClean="0">
                <a:solidFill>
                  <a:srgbClr val="FF0000"/>
                </a:solidFill>
              </a:rPr>
              <a:t>30 </a:t>
            </a:r>
            <a:endParaRPr lang="ja-JP" altLang="en-US" dirty="0">
              <a:solidFill>
                <a:srgbClr val="FF0000"/>
              </a:solidFill>
            </a:endParaRP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>
                <a:solidFill>
                  <a:srgbClr val="000000"/>
                </a:solidFill>
              </a:rPr>
              <a:t>10-06-30, A. Yamamoto</a:t>
            </a:r>
            <a:endParaRPr lang="en-US" altLang="ja-JP">
              <a:solidFill>
                <a:srgbClr val="000000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altLang="ja-JP" smtClean="0"/>
              <a:t>SCRF WebEx Meeting</a:t>
            </a:r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8326359-397B-D146-B043-A13A549AFB6A}" type="slidenum">
              <a:rPr lang="en-US" altLang="ja-JP" smtClean="0">
                <a:solidFill>
                  <a:srgbClr val="000000"/>
                </a:solidFill>
              </a:rPr>
              <a:pPr>
                <a:defRPr/>
              </a:pPr>
              <a:t>7</a:t>
            </a:fld>
            <a:endParaRPr lang="en-US" altLang="ja-JP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</a:t>
            </a:r>
            <a:br>
              <a:rPr lang="en-US" altLang="ja-JP" dirty="0" smtClean="0"/>
            </a:br>
            <a:r>
              <a:rPr lang="en-US" altLang="ja-JP" sz="3111" dirty="0" smtClean="0"/>
              <a:t>Announced, May 3 </a:t>
            </a:r>
            <a:endParaRPr lang="ja-JP" altLang="en-US" sz="3111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64391"/>
          </a:xfrm>
        </p:spPr>
        <p:txBody>
          <a:bodyPr>
            <a:normAutofit fontScale="92500" lnSpcReduction="10000"/>
          </a:bodyPr>
          <a:lstStyle/>
          <a:p>
            <a:r>
              <a:rPr lang="en-US" altLang="ja-JP" dirty="0" smtClean="0"/>
              <a:t>Date: </a:t>
            </a:r>
            <a:r>
              <a:rPr lang="en-US" altLang="ja-JP" dirty="0" smtClean="0">
                <a:solidFill>
                  <a:srgbClr val="3366FF"/>
                </a:solidFill>
              </a:rPr>
              <a:t>Sept. 7 – 10, 2010</a:t>
            </a:r>
          </a:p>
          <a:p>
            <a:r>
              <a:rPr lang="en-US" altLang="ja-JP" dirty="0" smtClean="0"/>
              <a:t>Place: KEK</a:t>
            </a:r>
          </a:p>
          <a:p>
            <a:r>
              <a:rPr lang="en-US" altLang="ja-JP" dirty="0" smtClean="0"/>
              <a:t>Subjects:</a:t>
            </a:r>
          </a:p>
          <a:p>
            <a:pPr lvl="1"/>
            <a:r>
              <a:rPr lang="en-US" altLang="ja-JP" dirty="0" smtClean="0"/>
              <a:t>Single tunnel HLRF systems (Sept. 7 – 8) </a:t>
            </a:r>
          </a:p>
          <a:p>
            <a:pPr lvl="1"/>
            <a:r>
              <a:rPr lang="en-US" altLang="ja-JP" dirty="0" smtClean="0"/>
              <a:t>Accelerating gradient (Sept. 9-10) </a:t>
            </a:r>
          </a:p>
          <a:p>
            <a:r>
              <a:rPr lang="en-US" altLang="ja-JP" dirty="0" smtClean="0"/>
              <a:t>Announcement</a:t>
            </a:r>
          </a:p>
          <a:p>
            <a:pPr lvl="1"/>
            <a:r>
              <a:rPr lang="en-US" altLang="ja-JP" dirty="0" smtClean="0"/>
              <a:t>Distributed to GDE mailing list including physics/detector executive members, </a:t>
            </a:r>
          </a:p>
          <a:p>
            <a:r>
              <a:rPr lang="en-US" altLang="ja-JP" dirty="0" smtClean="0"/>
              <a:t>URL and </a:t>
            </a:r>
            <a:r>
              <a:rPr lang="en-US" altLang="ja-JP" dirty="0" err="1" smtClean="0"/>
              <a:t>Indico</a:t>
            </a:r>
            <a:r>
              <a:rPr lang="en-US" altLang="ja-JP" dirty="0" smtClean="0"/>
              <a:t> Agenda including registration</a:t>
            </a:r>
            <a:endParaRPr lang="en-US" altLang="ja-JP" dirty="0" smtClean="0"/>
          </a:p>
          <a:p>
            <a:pPr lvl="1"/>
            <a:r>
              <a:rPr lang="en-US" altLang="ja-JP" dirty="0" smtClean="0"/>
              <a:t>Still to </a:t>
            </a:r>
            <a:r>
              <a:rPr lang="en-US" altLang="ja-JP" dirty="0" smtClean="0"/>
              <a:t>be </a:t>
            </a:r>
            <a:r>
              <a:rPr lang="en-US" altLang="ja-JP" dirty="0" smtClean="0"/>
              <a:t>prepared, </a:t>
            </a:r>
            <a:r>
              <a:rPr lang="en-US" altLang="ja-JP" dirty="0" smtClean="0"/>
              <a:t>and ask for Tetsuo’s cooperation</a:t>
            </a:r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Preparation for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</a:t>
            </a:r>
            <a:endParaRPr lang="ja-JP" altLang="en-US" dirty="0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94990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May 7: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homework assignment 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May 26: AD&amp;I meeting </a:t>
            </a:r>
          </a:p>
          <a:p>
            <a:r>
              <a:rPr lang="en-US" altLang="ja-JP" dirty="0" smtClean="0"/>
              <a:t>June 2: 	SCRF </a:t>
            </a:r>
            <a:r>
              <a:rPr lang="en-US" altLang="ja-JP" dirty="0" err="1" smtClean="0"/>
              <a:t>webex</a:t>
            </a:r>
            <a:r>
              <a:rPr lang="en-US" altLang="ja-JP" dirty="0" smtClean="0"/>
              <a:t> meeting and progress report from each collaborator, 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June 23: AD&amp;I meeting</a:t>
            </a:r>
          </a:p>
          <a:p>
            <a:r>
              <a:rPr lang="en-US" altLang="ja-JP" dirty="0" smtClean="0">
                <a:solidFill>
                  <a:srgbClr val="FF0000"/>
                </a:solidFill>
              </a:rPr>
              <a:t>June 30:	SCRF </a:t>
            </a:r>
            <a:r>
              <a:rPr lang="en-US" altLang="ja-JP" dirty="0" err="1" smtClean="0">
                <a:solidFill>
                  <a:srgbClr val="FF0000"/>
                </a:solidFill>
              </a:rPr>
              <a:t>webex</a:t>
            </a:r>
            <a:r>
              <a:rPr lang="en-US" altLang="ja-JP" dirty="0" smtClean="0">
                <a:solidFill>
                  <a:srgbClr val="FF0000"/>
                </a:solidFill>
              </a:rPr>
              <a:t> meeting and preliminary draft report to be </a:t>
            </a:r>
            <a:r>
              <a:rPr lang="en-US" altLang="ja-JP" dirty="0" smtClean="0">
                <a:solidFill>
                  <a:srgbClr val="FF0000"/>
                </a:solidFill>
              </a:rPr>
              <a:t>distributed </a:t>
            </a:r>
            <a:r>
              <a:rPr lang="en-US" altLang="ja-JP" dirty="0" smtClean="0"/>
              <a:t>&gt;&gt;&gt;  in progress, assuming R&amp;D plan draft can be partly used.</a:t>
            </a:r>
          </a:p>
          <a:p>
            <a:endParaRPr lang="en-US" altLang="ja-JP" dirty="0" smtClean="0"/>
          </a:p>
          <a:p>
            <a:r>
              <a:rPr lang="en-US" altLang="ja-JP" dirty="0" smtClean="0">
                <a:solidFill>
                  <a:srgbClr val="3366FF"/>
                </a:solidFill>
              </a:rPr>
              <a:t>July 21: AD&amp;I meeting</a:t>
            </a:r>
          </a:p>
          <a:p>
            <a:r>
              <a:rPr lang="en-US" altLang="ja-JP" dirty="0" smtClean="0"/>
              <a:t>July 28: SCRF meeting and draft report to be distributed,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Aug. 25: SCRF meeting and the final report (prior to the 1</a:t>
            </a:r>
            <a:r>
              <a:rPr lang="en-US" altLang="ja-JP" baseline="30000" dirty="0" smtClean="0"/>
              <a:t>st</a:t>
            </a:r>
            <a:r>
              <a:rPr lang="en-US" altLang="ja-JP" dirty="0" smtClean="0"/>
              <a:t> BAW) to be distributed </a:t>
            </a:r>
          </a:p>
          <a:p>
            <a:endParaRPr lang="en-US" altLang="ja-JP" dirty="0" smtClean="0"/>
          </a:p>
          <a:p>
            <a:endParaRPr lang="ja-JP" altLang="en-US" dirty="0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10-06-30, A. Yamamoto</a:t>
            </a:r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246688-8B6C-F449-A7C6-4B2A10AB12DE}" type="slidenum">
              <a:rPr lang="ja-JP" alt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 smtClean="0">
                <a:solidFill>
                  <a:prstClr val="black">
                    <a:tint val="75000"/>
                  </a:prstClr>
                </a:solidFill>
              </a:rPr>
              <a:t>SCRF WebEx Meeting</a:t>
            </a:r>
            <a:endParaRPr lang="ja-JP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6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charset="0"/>
            <a:cs typeface="Arial Unicode MS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219</TotalTime>
  <Words>1726</Words>
  <Application>Microsoft Macintosh PowerPoint</Application>
  <PresentationFormat>画面に合わせる (4:3)</PresentationFormat>
  <Paragraphs>182</Paragraphs>
  <Slides>13</Slides>
  <Notes>2</Notes>
  <HiddenSlides>0</HiddenSlides>
  <MMClips>0</MMClips>
  <ScaleCrop>false</ScaleCrop>
  <HeadingPairs>
    <vt:vector size="4" baseType="variant">
      <vt:variant>
        <vt:lpstr>デザイン テンプレート</vt:lpstr>
      </vt:variant>
      <vt:variant>
        <vt:i4>3</vt:i4>
      </vt:variant>
      <vt:variant>
        <vt:lpstr>スライド タイトル</vt:lpstr>
      </vt:variant>
      <vt:variant>
        <vt:i4>13</vt:i4>
      </vt:variant>
    </vt:vector>
  </HeadingPairs>
  <TitlesOfParts>
    <vt:vector size="16" baseType="lpstr">
      <vt:lpstr>Office テーマ</vt:lpstr>
      <vt:lpstr>Blank Presentation</vt:lpstr>
      <vt:lpstr>1_Office テーマ</vt:lpstr>
      <vt:lpstr>SCRF Monthly WebEx Meeting June 30, 2010</vt:lpstr>
      <vt:lpstr>Report from PMs</vt:lpstr>
      <vt:lpstr>TDP R&amp;D Plan Rel-5: Draft  </vt:lpstr>
      <vt:lpstr>SCRF Main Subjects</vt:lpstr>
      <vt:lpstr>SCRF Major Subjects</vt:lpstr>
      <vt:lpstr>SCRF Major Subjects</vt:lpstr>
      <vt:lpstr>R&amp;D Plan To be updated</vt:lpstr>
      <vt:lpstr>1st BAW Announced, May 3 </vt:lpstr>
      <vt:lpstr>Preparation for the 1st BAW</vt:lpstr>
      <vt:lpstr>Discussion Topics: Single-tunnel HLRF system  in the 1st BAW, Sept. 7-8, 2010</vt:lpstr>
      <vt:lpstr>Discussion Topics: Accelerating Gradiet 1st BAW, KEK, Sept. 9-10, 2010</vt:lpstr>
      <vt:lpstr>2010 TLCC timeline</vt:lpstr>
      <vt:lpstr>Next SCRF WebEx</vt:lpstr>
    </vt:vector>
  </TitlesOfParts>
  <Company>KEK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SCRF Monthly WebEx Meeting June 2, 2010</dc:title>
  <dc:creator>Yamamoto Akira</dc:creator>
  <cp:lastModifiedBy>Yamamoto Akira</cp:lastModifiedBy>
  <cp:revision>5</cp:revision>
  <dcterms:created xsi:type="dcterms:W3CDTF">2010-06-30T11:20:00Z</dcterms:created>
  <dcterms:modified xsi:type="dcterms:W3CDTF">2010-06-30T11:52:55Z</dcterms:modified>
</cp:coreProperties>
</file>