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66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95B3D7"/>
    <a:srgbClr val="F0F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759" autoAdjust="0"/>
    <p:restoredTop sz="94660"/>
  </p:normalViewPr>
  <p:slideViewPr>
    <p:cSldViewPr>
      <p:cViewPr varScale="1">
        <p:scale>
          <a:sx n="83" d="100"/>
          <a:sy n="83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6/28/2010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latin typeface="+mj-lt"/>
                <a:ea typeface="+mj-ea"/>
                <a:cs typeface="+mj-cs"/>
              </a:rPr>
              <a:t>Single Cell Cavity Activity 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Outline</a:t>
            </a:r>
            <a:endParaRPr lang="en-US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304800" y="762000"/>
            <a:ext cx="86106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000" dirty="0"/>
              <a:t>ANL EP </a:t>
            </a:r>
            <a:r>
              <a:rPr lang="en-US" sz="2000" dirty="0" smtClean="0"/>
              <a:t>optimization (TE1AES005) </a:t>
            </a:r>
            <a:endParaRPr lang="en-US" sz="2000" dirty="0"/>
          </a:p>
          <a:p>
            <a:pPr marL="342900" indent="-342900">
              <a:buFontTx/>
              <a:buAutoNum type="arabicPeriod"/>
            </a:pPr>
            <a:r>
              <a:rPr lang="en-US" sz="2000" dirty="0"/>
              <a:t>R&amp;D cavities </a:t>
            </a:r>
            <a:br>
              <a:rPr lang="en-US" sz="2000" dirty="0"/>
            </a:br>
            <a:r>
              <a:rPr lang="en-US" sz="2000" dirty="0" smtClean="0"/>
              <a:t>  A. </a:t>
            </a:r>
            <a:r>
              <a:rPr lang="en-US" dirty="0" smtClean="0"/>
              <a:t>Tumble</a:t>
            </a:r>
            <a:r>
              <a:rPr lang="en-US" dirty="0"/>
              <a:t>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TE1ACC004</a:t>
            </a:r>
            <a:r>
              <a:rPr lang="en-US" dirty="0" smtClean="0"/>
              <a:t>, NR-6,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TE1CAT001,</a:t>
            </a:r>
            <a:r>
              <a:rPr lang="en-US" dirty="0" smtClean="0">
                <a:solidFill>
                  <a:srgbClr val="FF0000"/>
                </a:solidFill>
              </a:rPr>
              <a:t> TE1CAT002</a:t>
            </a:r>
            <a:r>
              <a:rPr lang="en-US" dirty="0" smtClean="0"/>
              <a:t>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B. Laser </a:t>
            </a:r>
            <a:r>
              <a:rPr lang="en-US" dirty="0"/>
              <a:t>re-melting, 2 </a:t>
            </a:r>
            <a:r>
              <a:rPr lang="en-US" dirty="0" smtClean="0"/>
              <a:t>cavities (TE1ACC003)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C. CMP </a:t>
            </a:r>
            <a:r>
              <a:rPr lang="en-US" dirty="0"/>
              <a:t>process, 1-2 cavities </a:t>
            </a:r>
            <a:r>
              <a:rPr lang="en-US" dirty="0" smtClean="0"/>
              <a:t>(TE1ACC002)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D. ECS </a:t>
            </a:r>
            <a:r>
              <a:rPr lang="en-US" dirty="0"/>
              <a:t>investigation, 2 </a:t>
            </a:r>
            <a:r>
              <a:rPr lang="en-US" dirty="0" smtClean="0"/>
              <a:t>cavities (</a:t>
            </a:r>
            <a:r>
              <a:rPr lang="en-US" dirty="0" smtClean="0">
                <a:solidFill>
                  <a:srgbClr val="FF0000"/>
                </a:solidFill>
              </a:rPr>
              <a:t>TE1ACC005</a:t>
            </a:r>
            <a:r>
              <a:rPr lang="en-US" dirty="0" smtClean="0"/>
              <a:t>, TE1ACC006)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E. manufacturing </a:t>
            </a:r>
            <a:r>
              <a:rPr lang="en-US" dirty="0"/>
              <a:t>optimization, 2 cavities </a:t>
            </a:r>
            <a:br>
              <a:rPr lang="en-US" dirty="0"/>
            </a:br>
            <a:r>
              <a:rPr lang="en-US" dirty="0" smtClean="0"/>
              <a:t>  F.  Atomic Layer Deposition (ALD) cavities</a:t>
            </a:r>
          </a:p>
          <a:p>
            <a:pPr marL="800100" lvl="1" indent="-342900"/>
            <a:r>
              <a:rPr lang="en-US" dirty="0" smtClean="0"/>
              <a:t>G. Traveling wave cavity, 2 cavities (TW1AES001, TW1AES002)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/>
              <a:t>Vendor </a:t>
            </a:r>
            <a:r>
              <a:rPr lang="en-US" sz="2000" dirty="0"/>
              <a:t>qualification </a:t>
            </a:r>
            <a:br>
              <a:rPr lang="en-US" sz="2000" dirty="0"/>
            </a:br>
            <a:r>
              <a:rPr lang="en-US" sz="2000" dirty="0"/>
              <a:t>   </a:t>
            </a:r>
            <a:r>
              <a:rPr lang="en-US" dirty="0" smtClean="0">
                <a:solidFill>
                  <a:srgbClr val="B2B2B2"/>
                </a:solidFill>
              </a:rPr>
              <a:t>RRCAT Collaboration, 2 cavities (TE1CAT001, </a:t>
            </a:r>
            <a:r>
              <a:rPr lang="en-US" dirty="0" smtClean="0">
                <a:solidFill>
                  <a:srgbClr val="FF0000"/>
                </a:solidFill>
              </a:rPr>
              <a:t>TE1CAT002</a:t>
            </a:r>
            <a:r>
              <a:rPr lang="en-US" dirty="0" smtClean="0">
                <a:solidFill>
                  <a:srgbClr val="B2B2B2"/>
                </a:solidFill>
              </a:rPr>
              <a:t>) </a:t>
            </a:r>
          </a:p>
          <a:p>
            <a:pPr marL="342900" indent="-342900"/>
            <a:r>
              <a:rPr lang="en-US" dirty="0" smtClean="0"/>
              <a:t>         ABLE EP 2 cavities (</a:t>
            </a:r>
            <a:r>
              <a:rPr lang="en-US" dirty="0" smtClean="0">
                <a:solidFill>
                  <a:srgbClr val="FF0000"/>
                </a:solidFill>
              </a:rPr>
              <a:t>NR-4</a:t>
            </a:r>
            <a:r>
              <a:rPr lang="en-US" dirty="0" smtClean="0"/>
              <a:t>), 3 </a:t>
            </a:r>
            <a:r>
              <a:rPr lang="en-US" dirty="0" smtClean="0">
                <a:solidFill>
                  <a:srgbClr val="FF0000"/>
                </a:solidFill>
              </a:rPr>
              <a:t>TE1PAVxxx</a:t>
            </a:r>
            <a:r>
              <a:rPr lang="en-US" dirty="0" smtClean="0"/>
              <a:t> </a:t>
            </a:r>
            <a:r>
              <a:rPr lang="en-US" dirty="0" smtClean="0"/>
              <a:t>cavities</a:t>
            </a: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sz="2000" dirty="0"/>
              <a:t>Infrastructure support </a:t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dirty="0" smtClean="0"/>
              <a:t>Diode </a:t>
            </a:r>
            <a:r>
              <a:rPr lang="en-US" dirty="0"/>
              <a:t>T-map and second sound development 1 </a:t>
            </a:r>
            <a:r>
              <a:rPr lang="en-US" dirty="0" smtClean="0"/>
              <a:t>cavity (TE1ACC001)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ANL HPR water verification 1 cavity  </a:t>
            </a:r>
            <a:r>
              <a:rPr lang="en-US" dirty="0" smtClean="0"/>
              <a:t>(TE1ACC001)</a:t>
            </a:r>
          </a:p>
          <a:p>
            <a:pPr marL="457200" indent="-457200"/>
            <a:r>
              <a:rPr lang="en-US" dirty="0" smtClean="0"/>
              <a:t>       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X-ray at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NorthStar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(TE1ACC004, TE1CAT002) (completed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457200" indent="-457200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</a:t>
            </a:r>
            <a:r>
              <a:rPr lang="en-US" dirty="0" smtClean="0"/>
              <a:t>1-cell cavity for </a:t>
            </a:r>
            <a:r>
              <a:rPr lang="en-US" dirty="0" err="1" smtClean="0"/>
              <a:t>Dubna</a:t>
            </a:r>
            <a:r>
              <a:rPr lang="en-US" dirty="0" smtClean="0"/>
              <a:t> (NR-6)</a:t>
            </a:r>
            <a:endParaRPr lang="en-US" dirty="0" smtClean="0"/>
          </a:p>
          <a:p>
            <a:pPr marL="342900" indent="-342900"/>
            <a:r>
              <a:rPr lang="en-US" sz="2000" dirty="0" smtClean="0"/>
              <a:t>5.    Basic R&amp;D  </a:t>
            </a:r>
          </a:p>
          <a:p>
            <a:pPr marL="342900" indent="-342900"/>
            <a:r>
              <a:rPr lang="en-US" dirty="0" smtClean="0"/>
              <a:t>        A. EP cavity Q-slope studies</a:t>
            </a:r>
          </a:p>
          <a:p>
            <a:pPr marL="342900" indent="-342900"/>
            <a:r>
              <a:rPr lang="en-US" i="1" dirty="0" smtClean="0"/>
              <a:t>        </a:t>
            </a:r>
            <a:r>
              <a:rPr lang="en-US" dirty="0" smtClean="0"/>
              <a:t>B. General Q-slope studies (TE1AES002)</a:t>
            </a:r>
          </a:p>
          <a:p>
            <a:pPr marL="342900" indent="-342900"/>
            <a:r>
              <a:rPr lang="en-US" sz="2000" dirty="0" smtClean="0">
                <a:solidFill>
                  <a:srgbClr val="FF0000"/>
                </a:solidFill>
              </a:rPr>
              <a:t>       </a:t>
            </a:r>
            <a:r>
              <a:rPr lang="en-US" sz="2000" dirty="0" smtClean="0"/>
              <a:t>C. Cut-out study (</a:t>
            </a:r>
            <a:r>
              <a:rPr lang="en-US" sz="2000" dirty="0" smtClean="0">
                <a:solidFill>
                  <a:srgbClr val="FF0000"/>
                </a:solidFill>
              </a:rPr>
              <a:t>TE1AES004</a:t>
            </a:r>
            <a:r>
              <a:rPr lang="en-US" sz="2000" dirty="0" smtClean="0"/>
              <a:t>)</a:t>
            </a:r>
            <a:r>
              <a:rPr lang="en-US" sz="2000" dirty="0">
                <a:solidFill>
                  <a:srgbClr val="FF0000"/>
                </a:solidFill>
              </a:rPr>
              <a:t/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  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033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r>
              <a:rPr lang="en-US" dirty="0" smtClean="0"/>
              <a:t>For next two weeks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457200"/>
            <a:ext cx="8763000" cy="5638800"/>
          </a:xfrm>
        </p:spPr>
        <p:txBody>
          <a:bodyPr/>
          <a:lstStyle/>
          <a:p>
            <a:r>
              <a:rPr lang="en-US" sz="2400" dirty="0" smtClean="0"/>
              <a:t>TE1ACC003 (Laser)</a:t>
            </a:r>
          </a:p>
          <a:p>
            <a:pPr lvl="1"/>
            <a:r>
              <a:rPr lang="en-US" sz="2000" dirty="0" smtClean="0"/>
              <a:t>HPR did not remove cracked molding residual, in queue to </a:t>
            </a:r>
            <a:r>
              <a:rPr lang="en-US" sz="2000" dirty="0" smtClean="0"/>
              <a:t>cut open</a:t>
            </a:r>
            <a:endParaRPr lang="en-US" sz="2000" dirty="0" smtClean="0"/>
          </a:p>
          <a:p>
            <a:r>
              <a:rPr lang="en-US" sz="2400" dirty="0" smtClean="0"/>
              <a:t>TE1ACC005&amp;006 (ECS)</a:t>
            </a:r>
          </a:p>
          <a:p>
            <a:pPr lvl="1"/>
            <a:r>
              <a:rPr lang="en-US" sz="2000" dirty="0" smtClean="0"/>
              <a:t>TE1ACC005 </a:t>
            </a:r>
            <a:r>
              <a:rPr lang="en-US" sz="2000" dirty="0" smtClean="0"/>
              <a:t>EP </a:t>
            </a:r>
            <a:r>
              <a:rPr lang="en-US" sz="2000" dirty="0" smtClean="0"/>
              <a:t>(ANL</a:t>
            </a:r>
            <a:r>
              <a:rPr lang="en-US" sz="2000" dirty="0" smtClean="0"/>
              <a:t>) completed, in queue for 120C bake</a:t>
            </a:r>
            <a:endParaRPr lang="en-US" sz="2000" dirty="0" smtClean="0"/>
          </a:p>
          <a:p>
            <a:r>
              <a:rPr lang="en-US" sz="2400" dirty="0" smtClean="0"/>
              <a:t>TW1AES001&amp;002 (traveling wave)</a:t>
            </a:r>
          </a:p>
          <a:p>
            <a:pPr lvl="1"/>
            <a:r>
              <a:rPr lang="en-US" sz="2000" dirty="0" smtClean="0"/>
              <a:t>TW2 RF test done (IB1), </a:t>
            </a:r>
            <a:r>
              <a:rPr lang="en-US" sz="2000" dirty="0" err="1" smtClean="0"/>
              <a:t>NbTi</a:t>
            </a:r>
            <a:r>
              <a:rPr lang="en-US" sz="2000" dirty="0" smtClean="0"/>
              <a:t> flanges in progress</a:t>
            </a:r>
          </a:p>
          <a:p>
            <a:r>
              <a:rPr lang="en-US" sz="2400" dirty="0" smtClean="0"/>
              <a:t>TE1CAT002 (Tumble </a:t>
            </a:r>
            <a:r>
              <a:rPr lang="en-US" sz="2400" dirty="0" smtClean="0"/>
              <a:t>Polishing)</a:t>
            </a:r>
          </a:p>
          <a:p>
            <a:pPr lvl="1"/>
            <a:r>
              <a:rPr lang="en-US" sz="2000" dirty="0" smtClean="0"/>
              <a:t>EP completed, in queue for H-bake out.</a:t>
            </a:r>
            <a:endParaRPr lang="en-US" sz="2000" dirty="0" smtClean="0"/>
          </a:p>
          <a:p>
            <a:r>
              <a:rPr lang="en-US" sz="2400" dirty="0" smtClean="0"/>
              <a:t>TE1AES004 </a:t>
            </a:r>
            <a:r>
              <a:rPr lang="en-US" sz="2400" dirty="0" smtClean="0"/>
              <a:t>(basic SRF)</a:t>
            </a:r>
          </a:p>
          <a:p>
            <a:pPr lvl="1"/>
            <a:r>
              <a:rPr lang="en-US" sz="2000" dirty="0" smtClean="0"/>
              <a:t>I</a:t>
            </a:r>
            <a:r>
              <a:rPr lang="en-US" sz="2000" dirty="0" smtClean="0"/>
              <a:t>n </a:t>
            </a:r>
            <a:r>
              <a:rPr lang="en-US" sz="2000" dirty="0" smtClean="0"/>
              <a:t>queue </a:t>
            </a:r>
            <a:r>
              <a:rPr lang="en-US" sz="2000" dirty="0" smtClean="0"/>
              <a:t>to</a:t>
            </a:r>
            <a:r>
              <a:rPr lang="en-US" sz="2000" dirty="0" smtClean="0"/>
              <a:t> cut open </a:t>
            </a:r>
            <a:endParaRPr lang="en-US" sz="2400" dirty="0" smtClean="0"/>
          </a:p>
          <a:p>
            <a:r>
              <a:rPr lang="en-US" sz="2400" dirty="0" smtClean="0"/>
              <a:t>NR-4 (ABLE electropolishing) </a:t>
            </a:r>
          </a:p>
          <a:p>
            <a:pPr lvl="1"/>
            <a:r>
              <a:rPr lang="en-US" sz="2000" dirty="0" smtClean="0"/>
              <a:t>in queue for </a:t>
            </a:r>
            <a:r>
              <a:rPr lang="en-US" sz="2000" dirty="0" smtClean="0"/>
              <a:t>optical inspection and </a:t>
            </a:r>
            <a:r>
              <a:rPr lang="en-US" sz="2000" dirty="0" smtClean="0"/>
              <a:t>H bake out</a:t>
            </a:r>
            <a:endParaRPr lang="en-US" sz="2000" dirty="0" smtClean="0"/>
          </a:p>
          <a:p>
            <a:r>
              <a:rPr lang="en-US" sz="2400" dirty="0" smtClean="0"/>
              <a:t>TE1PAVxxx </a:t>
            </a:r>
            <a:r>
              <a:rPr lang="en-US" sz="2400" dirty="0" smtClean="0"/>
              <a:t>incoming inspection and optical insp. Done. </a:t>
            </a:r>
          </a:p>
          <a:p>
            <a:pPr lvl="1"/>
            <a:r>
              <a:rPr lang="en-US" sz="2000" dirty="0" smtClean="0"/>
              <a:t>TE1PAV002&amp;003 </a:t>
            </a:r>
            <a:r>
              <a:rPr lang="en-US" sz="2000" dirty="0" smtClean="0"/>
              <a:t>in </a:t>
            </a:r>
            <a:r>
              <a:rPr lang="en-US" sz="2000" dirty="0" smtClean="0"/>
              <a:t>queue for </a:t>
            </a:r>
            <a:r>
              <a:rPr lang="en-US" sz="2000" dirty="0" smtClean="0"/>
              <a:t>EP, TE1PAV001 in queue for 120C bake.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</TotalTime>
  <Words>126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Slide 1</vt:lpstr>
      <vt:lpstr>Slide 2</vt:lpstr>
      <vt:lpstr>For next two weeks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genfa</cp:lastModifiedBy>
  <cp:revision>116</cp:revision>
  <dcterms:created xsi:type="dcterms:W3CDTF">2009-10-12T04:39:25Z</dcterms:created>
  <dcterms:modified xsi:type="dcterms:W3CDTF">2010-06-28T06:16:40Z</dcterms:modified>
</cp:coreProperties>
</file>