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4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0975E-0322-41F6-BA3D-6F8AB11617B3}" type="datetimeFigureOut">
              <a:rPr lang="en-US" smtClean="0"/>
              <a:t>7/1/2010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0DACD-D5DA-46F4-8DDF-2FF2B280ED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13D50-9A52-4FE6-B5A8-6230F7E1E328}" type="datetime1">
              <a:rPr lang="en-US" smtClean="0"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ED88-7F2D-4121-BF0C-3EA9E5C8B432}" type="datetime1">
              <a:rPr lang="en-US" smtClean="0"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ACC60-7653-4F99-80C1-1C94F857D1B5}" type="datetime1">
              <a:rPr lang="en-US" smtClean="0"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42340-C855-4FF2-9D53-0DE83F185B4F}" type="datetime1">
              <a:rPr lang="en-US" smtClean="0"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5767-4687-4F38-A57B-ABEE66C6E810}" type="datetime1">
              <a:rPr lang="en-US" smtClean="0"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0AE-DF51-4A31-A57D-73C2020F10C5}" type="datetime1">
              <a:rPr lang="en-US" smtClean="0"/>
              <a:t>7/1/2010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E9794-5F42-4E3E-BA4C-4210F93E958F}" type="datetime1">
              <a:rPr lang="en-US" smtClean="0"/>
              <a:t>7/1/2010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B88B-081C-49E1-AA97-2667896F08FB}" type="datetime1">
              <a:rPr lang="en-US" smtClean="0"/>
              <a:t>7/1/2010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6E2A-5040-4F4A-923F-DED78CD67A1E}" type="datetime1">
              <a:rPr lang="en-US" smtClean="0"/>
              <a:t>7/1/2010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978D-870D-4C95-B9A0-85528A1FA67E}" type="datetime1">
              <a:rPr lang="en-US" smtClean="0"/>
              <a:t>7/1/2010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3C4C-CB1A-4CF5-B457-FC150114CD7F}" type="datetime1">
              <a:rPr lang="en-US" smtClean="0"/>
              <a:t>7/1/2010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14A40-1D40-49F5-81C4-1982074D9BBD}" type="datetime1">
              <a:rPr lang="en-US" smtClean="0"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831975"/>
          </a:xfrm>
        </p:spPr>
        <p:txBody>
          <a:bodyPr>
            <a:normAutofit/>
          </a:bodyPr>
          <a:lstStyle/>
          <a:p>
            <a:r>
              <a:rPr lang="en-US" dirty="0" err="1" smtClean="0"/>
              <a:t>DTree</a:t>
            </a:r>
            <a:r>
              <a:rPr lang="en-US" dirty="0" smtClean="0"/>
              <a:t> clusters at</a:t>
            </a:r>
            <a:br>
              <a:rPr lang="en-US" dirty="0" smtClean="0"/>
            </a:br>
            <a:r>
              <a:rPr lang="en-US" dirty="0" err="1" smtClean="0"/>
              <a:t>Ecal</a:t>
            </a:r>
            <a:r>
              <a:rPr lang="en-US" dirty="0" smtClean="0"/>
              <a:t>/</a:t>
            </a:r>
            <a:r>
              <a:rPr lang="en-US" dirty="0" err="1" smtClean="0"/>
              <a:t>Hcal</a:t>
            </a:r>
            <a:r>
              <a:rPr lang="en-US" dirty="0" smtClean="0"/>
              <a:t> boundaries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/>
          <a:lstStyle/>
          <a:p>
            <a:r>
              <a:rPr lang="en-US" dirty="0" err="1" smtClean="0"/>
              <a:t>Remi</a:t>
            </a:r>
            <a:r>
              <a:rPr lang="en-US" dirty="0" smtClean="0"/>
              <a:t> </a:t>
            </a:r>
            <a:r>
              <a:rPr lang="en-US" dirty="0" err="1" smtClean="0"/>
              <a:t>Zaidan</a:t>
            </a:r>
            <a:endParaRPr lang="en-US" dirty="0" smtClean="0"/>
          </a:p>
          <a:p>
            <a:r>
              <a:rPr lang="en-US" dirty="0" smtClean="0"/>
              <a:t>The University of Iowa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3505199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DTree</a:t>
            </a:r>
            <a:r>
              <a:rPr lang="en-US" dirty="0" smtClean="0"/>
              <a:t> clusters are reconstructed in each sub-detector individually.</a:t>
            </a:r>
          </a:p>
          <a:p>
            <a:r>
              <a:rPr lang="en-US" dirty="0" smtClean="0"/>
              <a:t>In the PFA scoring algorithm, a penalty is applied for links that belong to different </a:t>
            </a:r>
            <a:r>
              <a:rPr lang="en-US" dirty="0" err="1" smtClean="0"/>
              <a:t>DTree</a:t>
            </a:r>
            <a:r>
              <a:rPr lang="en-US" dirty="0" smtClean="0"/>
              <a:t> clusters:</a:t>
            </a:r>
          </a:p>
          <a:p>
            <a:pPr lvl="1"/>
            <a:r>
              <a:rPr lang="en-US" dirty="0" smtClean="0"/>
              <a:t>As a consequence, clusters belonging to different sub-detectors receive a penalty no matter how strongly they are linked.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81000" y="4876800"/>
          <a:ext cx="8594725" cy="1441450"/>
        </p:xfrm>
        <a:graphic>
          <a:graphicData uri="http://schemas.openxmlformats.org/presentationml/2006/ole">
            <p:oleObj spid="_x0000_s1026" name="Equation" r:id="rId3" imgW="4241520" imgH="711000" progId="Equation.3">
              <p:embed/>
            </p:oleObj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problem</a:t>
            </a:r>
            <a:endParaRPr lang="en-US" dirty="0"/>
          </a:p>
        </p:txBody>
      </p:sp>
      <p:pic>
        <p:nvPicPr>
          <p:cNvPr id="8" name="Content Placeholder 7" descr="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990600"/>
            <a:ext cx="8305800" cy="3886200"/>
          </a:xfrm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457200" y="4800600"/>
            <a:ext cx="82296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shower propagation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would stop at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Eca</a:t>
            </a:r>
            <a:r>
              <a:rPr lang="en-US" sz="3200" dirty="0" smtClean="0"/>
              <a:t>l/</a:t>
            </a:r>
            <a:r>
              <a:rPr lang="en-US" sz="3200" dirty="0" err="1" smtClean="0"/>
              <a:t>Hcal</a:t>
            </a:r>
            <a:r>
              <a:rPr lang="en-US" sz="3200" dirty="0" smtClean="0"/>
              <a:t> border: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Problem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 affecting the final resolution since the first cone is recovering the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Hcal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part of the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sower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aseline="0" dirty="0" smtClean="0"/>
              <a:t>The first cone is not intended for this purpose.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Tests for solutions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Two tests made to be compared with the baseline:</a:t>
            </a:r>
          </a:p>
          <a:p>
            <a:pPr lvl="1"/>
            <a:r>
              <a:rPr lang="en-US" dirty="0" smtClean="0"/>
              <a:t>Remove the penalty from the scoring algorithm without modifying the </a:t>
            </a:r>
            <a:r>
              <a:rPr lang="en-US" dirty="0" err="1" smtClean="0"/>
              <a:t>DTree</a:t>
            </a:r>
            <a:r>
              <a:rPr lang="en-US" dirty="0" smtClean="0"/>
              <a:t> reconstruction.</a:t>
            </a:r>
          </a:p>
          <a:p>
            <a:pPr lvl="1"/>
            <a:r>
              <a:rPr lang="en-US" dirty="0" smtClean="0"/>
              <a:t>Merge The </a:t>
            </a:r>
            <a:r>
              <a:rPr lang="en-US" dirty="0" err="1" smtClean="0"/>
              <a:t>DTree</a:t>
            </a:r>
            <a:r>
              <a:rPr lang="en-US" dirty="0" smtClean="0"/>
              <a:t> clusters that overlap at the </a:t>
            </a:r>
            <a:r>
              <a:rPr lang="en-US" dirty="0" err="1" smtClean="0"/>
              <a:t>Ecal</a:t>
            </a:r>
            <a:r>
              <a:rPr lang="en-US" dirty="0" smtClean="0"/>
              <a:t>/</a:t>
            </a:r>
            <a:r>
              <a:rPr lang="en-US" dirty="0" err="1" smtClean="0"/>
              <a:t>Hcal</a:t>
            </a:r>
            <a:r>
              <a:rPr lang="en-US" dirty="0" smtClean="0"/>
              <a:t> borders (not worrying about Barrel/</a:t>
            </a:r>
            <a:r>
              <a:rPr lang="en-US" dirty="0" err="1" smtClean="0"/>
              <a:t>Endcap</a:t>
            </a:r>
            <a:r>
              <a:rPr lang="en-US" dirty="0" smtClean="0"/>
              <a:t> crossover for the moment).</a:t>
            </a:r>
          </a:p>
          <a:p>
            <a:r>
              <a:rPr lang="en-US" dirty="0" smtClean="0"/>
              <a:t>Compare PFA performance with and without the first algorithm.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Merging </a:t>
            </a:r>
            <a:r>
              <a:rPr lang="en-US" dirty="0" err="1" smtClean="0"/>
              <a:t>DTree</a:t>
            </a:r>
            <a:r>
              <a:rPr lang="en-US" dirty="0" smtClean="0"/>
              <a:t> across</a:t>
            </a:r>
            <a:br>
              <a:rPr lang="en-US" dirty="0" smtClean="0"/>
            </a:br>
            <a:r>
              <a:rPr lang="en-US" dirty="0" err="1" smtClean="0"/>
              <a:t>Ecal</a:t>
            </a:r>
            <a:r>
              <a:rPr lang="en-US" dirty="0" smtClean="0"/>
              <a:t>/</a:t>
            </a:r>
            <a:r>
              <a:rPr lang="en-US" dirty="0" err="1" smtClean="0"/>
              <a:t>Hcal</a:t>
            </a:r>
            <a:r>
              <a:rPr lang="en-US" dirty="0" smtClean="0"/>
              <a:t> boundary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Matching:</a:t>
            </a:r>
          </a:p>
          <a:p>
            <a:pPr lvl="1"/>
            <a:r>
              <a:rPr lang="en-US" dirty="0" smtClean="0"/>
              <a:t>Find a </a:t>
            </a:r>
            <a:r>
              <a:rPr lang="en-US" dirty="0" err="1" smtClean="0"/>
              <a:t>DTree</a:t>
            </a:r>
            <a:r>
              <a:rPr lang="en-US" dirty="0" smtClean="0"/>
              <a:t> cluster </a:t>
            </a:r>
            <a:r>
              <a:rPr lang="en-US" i="1" dirty="0" smtClean="0"/>
              <a:t>A</a:t>
            </a:r>
            <a:r>
              <a:rPr lang="en-US" dirty="0" smtClean="0"/>
              <a:t> with hits on the last </a:t>
            </a:r>
            <a:r>
              <a:rPr lang="en-US" dirty="0" err="1" smtClean="0"/>
              <a:t>Ecal</a:t>
            </a:r>
            <a:r>
              <a:rPr lang="en-US" dirty="0" smtClean="0"/>
              <a:t> layer and a cluster </a:t>
            </a:r>
            <a:r>
              <a:rPr lang="en-US" i="1" dirty="0" smtClean="0"/>
              <a:t>B</a:t>
            </a:r>
            <a:r>
              <a:rPr lang="en-US" dirty="0" smtClean="0"/>
              <a:t> with hits on the first </a:t>
            </a:r>
            <a:r>
              <a:rPr lang="en-US" dirty="0" err="1" smtClean="0"/>
              <a:t>Hcal</a:t>
            </a:r>
            <a:r>
              <a:rPr lang="en-US" dirty="0" smtClean="0"/>
              <a:t> layer.</a:t>
            </a:r>
          </a:p>
          <a:p>
            <a:pPr lvl="1"/>
            <a:r>
              <a:rPr lang="en-US" dirty="0" smtClean="0"/>
              <a:t>Compute span of clusters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on border layers in </a:t>
            </a:r>
            <a:r>
              <a:rPr lang="en-US" i="1" dirty="0" smtClean="0">
                <a:latin typeface="Symbol" pitchFamily="18" charset="2"/>
              </a:rPr>
              <a:t>q</a:t>
            </a:r>
            <a:r>
              <a:rPr lang="en-US" dirty="0" smtClean="0"/>
              <a:t> and </a:t>
            </a:r>
            <a:r>
              <a:rPr lang="en-US" i="1" dirty="0" smtClean="0">
                <a:latin typeface="Symbol" pitchFamily="18" charset="2"/>
              </a:rPr>
              <a:t>f</a:t>
            </a:r>
            <a:r>
              <a:rPr lang="en-US" dirty="0" smtClean="0"/>
              <a:t>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Compute an overlap factor: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Maximize overlap factor to match A and B, attempting to match larger clusters first.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52538" y="3505200"/>
          <a:ext cx="6648450" cy="965200"/>
        </p:xfrm>
        <a:graphic>
          <a:graphicData uri="http://schemas.openxmlformats.org/presentationml/2006/ole">
            <p:oleObj spid="_x0000_s3074" name="Equation" r:id="rId3" imgW="3314520" imgH="48240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743200" y="4953000"/>
          <a:ext cx="3609975" cy="914400"/>
        </p:xfrm>
        <a:graphic>
          <a:graphicData uri="http://schemas.openxmlformats.org/presentationml/2006/ole">
            <p:oleObj spid="_x0000_s3075" name="Equation" r:id="rId4" imgW="1701720" imgH="431640" progId="Equation.3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PFA performance</a:t>
            </a:r>
            <a:endParaRPr lang="en-US" dirty="0"/>
          </a:p>
        </p:txBody>
      </p:sp>
      <p:pic>
        <p:nvPicPr>
          <p:cNvPr id="6" name="Picture 5" descr="C_RealEf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762000"/>
            <a:ext cx="4343400" cy="4016098"/>
          </a:xfrm>
          <a:prstGeom prst="rect">
            <a:avLst/>
          </a:prstGeom>
        </p:spPr>
      </p:pic>
      <p:pic>
        <p:nvPicPr>
          <p:cNvPr id="7" name="Picture 6" descr="C_RealPu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785849"/>
            <a:ext cx="4267200" cy="3945641"/>
          </a:xfrm>
          <a:prstGeom prst="rect">
            <a:avLst/>
          </a:prstGeom>
        </p:spPr>
      </p:pic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76200" y="4724400"/>
            <a:ext cx="3886200" cy="1981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Removing the penalty factor completely gives similar performance to merging </a:t>
            </a:r>
            <a:r>
              <a:rPr lang="en-US" dirty="0" err="1" smtClean="0"/>
              <a:t>DTree</a:t>
            </a:r>
            <a:r>
              <a:rPr lang="en-US" dirty="0" smtClean="0"/>
              <a:t> cluster across </a:t>
            </a:r>
            <a:r>
              <a:rPr lang="en-US" dirty="0" err="1" smtClean="0"/>
              <a:t>Ecal</a:t>
            </a:r>
            <a:r>
              <a:rPr lang="en-US" dirty="0" smtClean="0"/>
              <a:t>/</a:t>
            </a:r>
            <a:r>
              <a:rPr lang="en-US" dirty="0" err="1" smtClean="0"/>
              <a:t>Hcal</a:t>
            </a:r>
            <a:r>
              <a:rPr lang="en-US" dirty="0" smtClean="0"/>
              <a:t> borders.</a:t>
            </a:r>
            <a:endParaRPr lang="en-US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114800" y="4724400"/>
          <a:ext cx="4867276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0748"/>
                <a:gridCol w="1029018"/>
                <a:gridCol w="945960"/>
                <a:gridCol w="97155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Resolution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</a:p>
                    <a:p>
                      <a:pPr algn="ctr"/>
                      <a:r>
                        <a:rPr lang="en-US" dirty="0" smtClean="0"/>
                        <a:t>Penalty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Merge </a:t>
                      </a:r>
                      <a:r>
                        <a:rPr lang="en-US" dirty="0" err="1" smtClean="0"/>
                        <a:t>DTrees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first</a:t>
                      </a:r>
                      <a:r>
                        <a:rPr lang="en-US" baseline="0" dirty="0" smtClean="0"/>
                        <a:t> cone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3.4%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3.5%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3.4%</a:t>
                      </a:r>
                      <a:endParaRPr lang="en-US" dirty="0"/>
                    </a:p>
                  </a:txBody>
                  <a:tcPr anchor="ctr" anchorCtr="1"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Without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first cone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5.7%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5.2%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5.2%</a:t>
                      </a:r>
                      <a:endParaRPr lang="en-US" dirty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952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problem in the PFA scoring due to </a:t>
            </a:r>
            <a:r>
              <a:rPr lang="en-US" dirty="0" err="1" smtClean="0"/>
              <a:t>DTree’s</a:t>
            </a:r>
            <a:r>
              <a:rPr lang="en-US" dirty="0" smtClean="0"/>
              <a:t> being reconstructed in each sub-detector individually was found:</a:t>
            </a:r>
          </a:p>
          <a:p>
            <a:pPr lvl="1"/>
            <a:r>
              <a:rPr lang="en-US" dirty="0" smtClean="0"/>
              <a:t>No big effect on overall performance since the first cone algorithm was “fixing” and </a:t>
            </a:r>
            <a:r>
              <a:rPr lang="en-US" b="1" dirty="0" smtClean="0"/>
              <a:t>hiding</a:t>
            </a:r>
            <a:r>
              <a:rPr lang="en-US" dirty="0" smtClean="0"/>
              <a:t> the problem.</a:t>
            </a:r>
          </a:p>
          <a:p>
            <a:pPr lvl="1"/>
            <a:r>
              <a:rPr lang="en-US" dirty="0" smtClean="0"/>
              <a:t>The cone algorithm is not intended to fix this problem: fixing the problem was done by merging </a:t>
            </a:r>
            <a:r>
              <a:rPr lang="en-US" dirty="0" err="1" smtClean="0"/>
              <a:t>DTree</a:t>
            </a:r>
            <a:r>
              <a:rPr lang="en-US" dirty="0" smtClean="0"/>
              <a:t> clusters at the </a:t>
            </a:r>
            <a:r>
              <a:rPr lang="en-US" dirty="0" err="1" smtClean="0"/>
              <a:t>Ecal</a:t>
            </a:r>
            <a:r>
              <a:rPr lang="en-US" dirty="0" smtClean="0"/>
              <a:t>/</a:t>
            </a:r>
            <a:r>
              <a:rPr lang="en-US" dirty="0" err="1" smtClean="0"/>
              <a:t>Hcal</a:t>
            </a:r>
            <a:r>
              <a:rPr lang="en-US" dirty="0" smtClean="0"/>
              <a:t> borders.</a:t>
            </a:r>
          </a:p>
          <a:p>
            <a:r>
              <a:rPr lang="en-US" dirty="0" smtClean="0"/>
              <a:t>Still need to implement the merging at Barrel/</a:t>
            </a:r>
            <a:r>
              <a:rPr lang="en-US" dirty="0" err="1" smtClean="0"/>
              <a:t>Endcap</a:t>
            </a:r>
            <a:r>
              <a:rPr lang="en-US" dirty="0" smtClean="0"/>
              <a:t> crossover:</a:t>
            </a:r>
          </a:p>
          <a:p>
            <a:pPr lvl="1"/>
            <a:r>
              <a:rPr lang="en-US" dirty="0" smtClean="0"/>
              <a:t>More complicated matching algorithm.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347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Microsoft Equation 3.0</vt:lpstr>
      <vt:lpstr>DTree clusters at Ecal/Hcal boundaries</vt:lpstr>
      <vt:lpstr>The problem</vt:lpstr>
      <vt:lpstr>The problem</vt:lpstr>
      <vt:lpstr>Tests for solutions</vt:lpstr>
      <vt:lpstr>Merging DTree across Ecal/Hcal boundary</vt:lpstr>
      <vt:lpstr>PFA performance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zaidan</dc:creator>
  <cp:lastModifiedBy>zaidan</cp:lastModifiedBy>
  <cp:revision>21</cp:revision>
  <dcterms:created xsi:type="dcterms:W3CDTF">2010-02-11T15:26:46Z</dcterms:created>
  <dcterms:modified xsi:type="dcterms:W3CDTF">2010-07-01T15:23:16Z</dcterms:modified>
</cp:coreProperties>
</file>