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67" r:id="rId14"/>
    <p:sldId id="25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F7931-5F08-4B6D-A5B4-35339A082BEF}" type="datetimeFigureOut">
              <a:rPr lang="en-US" smtClean="0"/>
              <a:t>6/30/2010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AF3490-174E-4F70-89F6-6CCD38D7F8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9315-8B0B-448E-AEF3-647880B5AE0C}" type="datetime1">
              <a:rPr lang="en-US" smtClean="0"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11CF-F6AA-4629-95B6-18561C3BDBD8}" type="datetime1">
              <a:rPr lang="en-US" smtClean="0"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7C43-B210-47C2-B37F-3DA493FC4589}" type="datetime1">
              <a:rPr lang="en-US" smtClean="0"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666B9-3D29-4B72-97B0-042C0F256D55}" type="datetime1">
              <a:rPr lang="en-US" smtClean="0"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2A16B-CC3D-4BF4-BEDD-124FA3A38A33}" type="datetime1">
              <a:rPr lang="en-US" smtClean="0"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8DE70-CF60-4868-BCE4-07677FF1C967}" type="datetime1">
              <a:rPr lang="en-US" smtClean="0"/>
              <a:t>6/30/2010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285F6-E24F-4ADA-8286-7EB21BDABCD9}" type="datetime1">
              <a:rPr lang="en-US" smtClean="0"/>
              <a:t>6/30/2010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C33FE-A693-44AE-AF89-783F7DFEF640}" type="datetime1">
              <a:rPr lang="en-US" smtClean="0"/>
              <a:t>6/30/2010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1011F-B4C5-4D7E-B7FE-9AF3A774E100}" type="datetime1">
              <a:rPr lang="en-US" smtClean="0"/>
              <a:t>6/30/2010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2D8EF-FD91-4A53-AF64-09573FA7E243}" type="datetime1">
              <a:rPr lang="en-US" smtClean="0"/>
              <a:t>6/30/2010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11A01-F4E2-47BB-931B-FE6073FC1C55}" type="datetime1">
              <a:rPr lang="en-US" smtClean="0"/>
              <a:t>6/30/2010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355D8-DFE8-46AA-ADCF-0CE7FDF5DBE2}" type="datetime1">
              <a:rPr lang="en-US" smtClean="0"/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E56F8-96E0-43C3-A8C9-26C34CD30EA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ShowerPointFinder</a:t>
            </a:r>
            <a:r>
              <a:rPr lang="en-US" dirty="0" smtClean="0"/>
              <a:t> (</a:t>
            </a:r>
            <a:r>
              <a:rPr lang="en-US" dirty="0" err="1" smtClean="0"/>
              <a:t>org.lcsim.recon.cluster.mipfinder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Ron Cassell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10</a:t>
            </a:fld>
            <a:endParaRPr lang="en-US"/>
          </a:p>
        </p:txBody>
      </p:sp>
      <p:pic>
        <p:nvPicPr>
          <p:cNvPr id="3" name="Picture 2" descr="epEcrossnhhad.emz"/>
          <p:cNvPicPr>
            <a:picLocks noChangeAspect="1"/>
          </p:cNvPicPr>
          <p:nvPr/>
        </p:nvPicPr>
        <p:blipFill>
          <a:blip r:embed="rId2" cstate="print"/>
          <a:srcRect r="58867" b="54444"/>
          <a:stretch>
            <a:fillRect/>
          </a:stretch>
        </p:blipFill>
        <p:spPr>
          <a:xfrm>
            <a:off x="609600" y="685800"/>
            <a:ext cx="7391400" cy="533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91400" y="2438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 bin:</a:t>
            </a:r>
          </a:p>
          <a:p>
            <a:r>
              <a:rPr lang="en-US" dirty="0" smtClean="0"/>
              <a:t>Original – 1901</a:t>
            </a:r>
          </a:p>
          <a:p>
            <a:r>
              <a:rPr lang="en-US" dirty="0" smtClean="0"/>
              <a:t>Modified - 1935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11</a:t>
            </a:fld>
            <a:endParaRPr lang="en-US"/>
          </a:p>
        </p:txBody>
      </p:sp>
      <p:pic>
        <p:nvPicPr>
          <p:cNvPr id="3" name="Picture 2" descr="epHbardR.emz"/>
          <p:cNvPicPr>
            <a:picLocks noChangeAspect="1"/>
          </p:cNvPicPr>
          <p:nvPr/>
        </p:nvPicPr>
        <p:blipFill>
          <a:blip r:embed="rId2" cstate="print"/>
          <a:srcRect r="50000" b="56667"/>
          <a:stretch>
            <a:fillRect/>
          </a:stretch>
        </p:blipFill>
        <p:spPr>
          <a:xfrm>
            <a:off x="990600" y="533400"/>
            <a:ext cx="7391400" cy="5867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19800" y="5334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dR</a:t>
            </a:r>
            <a:r>
              <a:rPr lang="en-US" dirty="0" smtClean="0"/>
              <a:t> = R(</a:t>
            </a:r>
            <a:r>
              <a:rPr lang="en-US" dirty="0" err="1" smtClean="0"/>
              <a:t>xy</a:t>
            </a:r>
            <a:r>
              <a:rPr lang="en-US" dirty="0" smtClean="0"/>
              <a:t>)(last </a:t>
            </a:r>
            <a:r>
              <a:rPr lang="en-US" dirty="0" err="1" smtClean="0"/>
              <a:t>mip</a:t>
            </a:r>
            <a:r>
              <a:rPr lang="en-US" dirty="0" smtClean="0"/>
              <a:t> hit) –</a:t>
            </a:r>
          </a:p>
          <a:p>
            <a:r>
              <a:rPr lang="en-US" dirty="0"/>
              <a:t> </a:t>
            </a:r>
            <a:r>
              <a:rPr lang="en-US" dirty="0" smtClean="0"/>
              <a:t>        R(</a:t>
            </a:r>
            <a:r>
              <a:rPr lang="en-US" dirty="0" err="1" smtClean="0"/>
              <a:t>xy</a:t>
            </a:r>
            <a:r>
              <a:rPr lang="en-US" dirty="0" smtClean="0"/>
              <a:t>)(MC endpoint)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77000" y="6248400"/>
            <a:ext cx="2133600" cy="365125"/>
          </a:xfrm>
        </p:spPr>
        <p:txBody>
          <a:bodyPr/>
          <a:lstStyle/>
          <a:p>
            <a:fld id="{B11E56F8-96E0-43C3-A8C9-26C34CD30EAD}" type="slidenum">
              <a:rPr lang="en-US" smtClean="0"/>
              <a:t>12</a:t>
            </a:fld>
            <a:endParaRPr lang="en-US"/>
          </a:p>
        </p:txBody>
      </p:sp>
      <p:pic>
        <p:nvPicPr>
          <p:cNvPr id="3" name="Picture 2" descr="epEbardR.emz"/>
          <p:cNvPicPr>
            <a:picLocks noChangeAspect="1"/>
          </p:cNvPicPr>
          <p:nvPr/>
        </p:nvPicPr>
        <p:blipFill>
          <a:blip r:embed="rId2" cstate="print"/>
          <a:srcRect r="52719" b="54444"/>
          <a:stretch>
            <a:fillRect/>
          </a:stretch>
        </p:blipFill>
        <p:spPr>
          <a:xfrm>
            <a:off x="685800" y="533400"/>
            <a:ext cx="7086600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improvement attaching extra </a:t>
            </a:r>
            <a:r>
              <a:rPr lang="en-US" dirty="0" err="1" smtClean="0"/>
              <a:t>Hcal</a:t>
            </a:r>
            <a:r>
              <a:rPr lang="en-US" dirty="0" smtClean="0"/>
              <a:t> hits.</a:t>
            </a:r>
          </a:p>
          <a:p>
            <a:r>
              <a:rPr lang="en-US" dirty="0" smtClean="0"/>
              <a:t>Small improvement in shower point accuracy.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Unsolved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How do we handle the overlapping staves in the </a:t>
            </a:r>
            <a:r>
              <a:rPr lang="en-US" dirty="0" err="1" smtClean="0"/>
              <a:t>Ecal</a:t>
            </a:r>
            <a:r>
              <a:rPr lang="en-US" dirty="0" smtClean="0"/>
              <a:t> design?</a:t>
            </a:r>
          </a:p>
          <a:p>
            <a:r>
              <a:rPr lang="en-US" dirty="0" smtClean="0"/>
              <a:t>Algorithm effectiveness drops as RPC multiplicity becomes &gt; 1.</a:t>
            </a:r>
          </a:p>
          <a:p>
            <a:r>
              <a:rPr lang="en-US" dirty="0" smtClean="0"/>
              <a:t>HCAL: Many interactions produce a forward charged particle, with # non-isolated layers small. (Other charged particles quickly branch away with field and large separation between layers)</a:t>
            </a:r>
          </a:p>
          <a:p>
            <a:r>
              <a:rPr lang="en-US" dirty="0" err="1" smtClean="0"/>
              <a:t>MuonFinder</a:t>
            </a:r>
            <a:r>
              <a:rPr lang="en-US" dirty="0" smtClean="0"/>
              <a:t>: Should use same code to attach </a:t>
            </a:r>
            <a:r>
              <a:rPr lang="en-US" dirty="0" err="1" smtClean="0"/>
              <a:t>mip</a:t>
            </a:r>
            <a:r>
              <a:rPr lang="en-US" dirty="0" smtClean="0"/>
              <a:t> to track.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Current algorithm: Attach </a:t>
            </a:r>
            <a:r>
              <a:rPr lang="en-US" dirty="0" err="1" smtClean="0"/>
              <a:t>mip</a:t>
            </a:r>
            <a:r>
              <a:rPr lang="en-US" dirty="0" smtClean="0"/>
              <a:t> trace to a track by stepping through calorimeter layers and looking for isolated hits to attach. End when &gt;3 layers missed or &gt; 3 consecutive layers with non-isolated hits.</a:t>
            </a:r>
          </a:p>
          <a:p>
            <a:r>
              <a:rPr lang="en-US" dirty="0" smtClean="0"/>
              <a:t>Problems: Wrong distance variable used in adding hits. Last 2 hits for direction(no lever arm in </a:t>
            </a:r>
            <a:r>
              <a:rPr lang="en-US" dirty="0" err="1" smtClean="0"/>
              <a:t>ecal</a:t>
            </a:r>
            <a:r>
              <a:rPr lang="en-US" dirty="0" smtClean="0"/>
              <a:t>). Concurrent checking for border crossing (missed layer allows skipping all the way to </a:t>
            </a:r>
            <a:r>
              <a:rPr lang="en-US" dirty="0" err="1" smtClean="0"/>
              <a:t>Hcal</a:t>
            </a:r>
            <a:r>
              <a:rPr lang="en-US" dirty="0" smtClean="0"/>
              <a:t>, i.e.)</a:t>
            </a:r>
          </a:p>
          <a:p>
            <a:r>
              <a:rPr lang="en-US" dirty="0" smtClean="0"/>
              <a:t>Proposed changes: Use correct distance variable. Use track direction until &gt;= 4 hits, then hit n and n-3. Go as far as possible in current calorimeter before checking for crossovers.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single </a:t>
            </a:r>
            <a:r>
              <a:rPr lang="en-US" dirty="0" err="1" smtClean="0"/>
              <a:t>pions</a:t>
            </a:r>
            <a:r>
              <a:rPr lang="en-US" dirty="0" smtClean="0"/>
              <a:t>, E={5,10,20,50}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</a:p>
          <a:p>
            <a:r>
              <a:rPr lang="en-US" dirty="0" smtClean="0"/>
              <a:t>Run </a:t>
            </a:r>
            <a:r>
              <a:rPr lang="en-US" dirty="0" err="1" smtClean="0"/>
              <a:t>pfa</a:t>
            </a:r>
            <a:r>
              <a:rPr lang="en-US" dirty="0" smtClean="0"/>
              <a:t> and look at </a:t>
            </a:r>
            <a:r>
              <a:rPr lang="en-US" dirty="0" err="1" smtClean="0"/>
              <a:t>ShowerFinderMips</a:t>
            </a:r>
            <a:r>
              <a:rPr lang="en-US" dirty="0" smtClean="0"/>
              <a:t>.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MCParticle</a:t>
            </a:r>
            <a:r>
              <a:rPr lang="en-US" dirty="0" smtClean="0"/>
              <a:t> endpoint as actual interaction point. Divide into </a:t>
            </a:r>
            <a:r>
              <a:rPr lang="en-US" dirty="0" err="1" smtClean="0"/>
              <a:t>epEcal</a:t>
            </a:r>
            <a:r>
              <a:rPr lang="en-US" dirty="0" smtClean="0"/>
              <a:t> and </a:t>
            </a:r>
            <a:r>
              <a:rPr lang="en-US" dirty="0" err="1" smtClean="0"/>
              <a:t>epHcal</a:t>
            </a:r>
            <a:r>
              <a:rPr lang="en-US" dirty="0" smtClean="0"/>
              <a:t>.</a:t>
            </a:r>
          </a:p>
          <a:p>
            <a:r>
              <a:rPr lang="en-US" dirty="0" smtClean="0"/>
              <a:t>Look at Barrel, </a:t>
            </a:r>
            <a:r>
              <a:rPr lang="en-US" dirty="0" err="1" smtClean="0"/>
              <a:t>Endcap</a:t>
            </a:r>
            <a:r>
              <a:rPr lang="en-US" dirty="0" smtClean="0"/>
              <a:t> and Crossover regions.</a:t>
            </a:r>
          </a:p>
          <a:p>
            <a:r>
              <a:rPr lang="en-US" dirty="0" smtClean="0"/>
              <a:t>Compare results: (original, modified)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4</a:t>
            </a:fld>
            <a:endParaRPr lang="en-US"/>
          </a:p>
        </p:txBody>
      </p:sp>
      <p:pic>
        <p:nvPicPr>
          <p:cNvPr id="3" name="Picture 2" descr="epHbarnhem.emz"/>
          <p:cNvPicPr>
            <a:picLocks noChangeAspect="1"/>
          </p:cNvPicPr>
          <p:nvPr/>
        </p:nvPicPr>
        <p:blipFill>
          <a:blip r:embed="rId2" cstate="print"/>
          <a:srcRect r="54531" b="51111"/>
          <a:stretch>
            <a:fillRect/>
          </a:stretch>
        </p:blipFill>
        <p:spPr>
          <a:xfrm>
            <a:off x="1143000" y="838200"/>
            <a:ext cx="7315200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5</a:t>
            </a:fld>
            <a:endParaRPr lang="en-US"/>
          </a:p>
        </p:txBody>
      </p:sp>
      <p:pic>
        <p:nvPicPr>
          <p:cNvPr id="3" name="Picture 2" descr="epHecnhem.emz"/>
          <p:cNvPicPr>
            <a:picLocks noChangeAspect="1"/>
          </p:cNvPicPr>
          <p:nvPr/>
        </p:nvPicPr>
        <p:blipFill>
          <a:blip r:embed="rId2" cstate="print"/>
          <a:srcRect r="57250" b="51111"/>
          <a:stretch>
            <a:fillRect/>
          </a:stretch>
        </p:blipFill>
        <p:spPr>
          <a:xfrm>
            <a:off x="1219200" y="762000"/>
            <a:ext cx="6172200" cy="5181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6</a:t>
            </a:fld>
            <a:endParaRPr lang="en-US"/>
          </a:p>
        </p:txBody>
      </p:sp>
      <p:pic>
        <p:nvPicPr>
          <p:cNvPr id="3" name="Picture 2" descr="epHcrossnhem.emz"/>
          <p:cNvPicPr>
            <a:picLocks noChangeAspect="1"/>
          </p:cNvPicPr>
          <p:nvPr/>
        </p:nvPicPr>
        <p:blipFill>
          <a:blip r:embed="rId2" cstate="print"/>
          <a:srcRect r="55438" b="50000"/>
          <a:stretch>
            <a:fillRect/>
          </a:stretch>
        </p:blipFill>
        <p:spPr>
          <a:xfrm>
            <a:off x="914400" y="685800"/>
            <a:ext cx="7239000" cy="5410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showers starting in </a:t>
            </a:r>
            <a:r>
              <a:rPr lang="en-US" dirty="0" err="1" smtClean="0"/>
              <a:t>Hcal</a:t>
            </a:r>
            <a:r>
              <a:rPr lang="en-US" dirty="0" smtClean="0"/>
              <a:t>, expect 31 </a:t>
            </a:r>
            <a:r>
              <a:rPr lang="en-US" dirty="0" err="1" smtClean="0"/>
              <a:t>Ecal</a:t>
            </a:r>
            <a:r>
              <a:rPr lang="en-US" dirty="0" smtClean="0"/>
              <a:t> hits in </a:t>
            </a:r>
            <a:r>
              <a:rPr lang="en-US" dirty="0" err="1" smtClean="0"/>
              <a:t>mip</a:t>
            </a:r>
            <a:r>
              <a:rPr lang="en-US" dirty="0" smtClean="0"/>
              <a:t>. Modified code reduces skipped layers problem.</a:t>
            </a:r>
          </a:p>
          <a:p>
            <a:r>
              <a:rPr lang="en-US" dirty="0" smtClean="0"/>
              <a:t>For showers starting in </a:t>
            </a:r>
            <a:r>
              <a:rPr lang="en-US" dirty="0" err="1" smtClean="0"/>
              <a:t>Ecal</a:t>
            </a:r>
            <a:r>
              <a:rPr lang="en-US" dirty="0" smtClean="0"/>
              <a:t>, expect # </a:t>
            </a:r>
            <a:r>
              <a:rPr lang="en-US" dirty="0" err="1" smtClean="0"/>
              <a:t>Hcal</a:t>
            </a:r>
            <a:r>
              <a:rPr lang="en-US" dirty="0" smtClean="0"/>
              <a:t> hits to be 0.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2" descr="epEbarnhhad.emz"/>
          <p:cNvPicPr>
            <a:picLocks noChangeAspect="1"/>
          </p:cNvPicPr>
          <p:nvPr/>
        </p:nvPicPr>
        <p:blipFill>
          <a:blip r:embed="rId2" cstate="print"/>
          <a:srcRect r="54433" b="52222"/>
          <a:stretch>
            <a:fillRect/>
          </a:stretch>
        </p:blipFill>
        <p:spPr>
          <a:xfrm>
            <a:off x="838200" y="609600"/>
            <a:ext cx="7162800" cy="533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86600" y="2514600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 hits:</a:t>
            </a:r>
          </a:p>
          <a:p>
            <a:r>
              <a:rPr lang="en-US" dirty="0" smtClean="0"/>
              <a:t>Original – 12784</a:t>
            </a:r>
          </a:p>
          <a:p>
            <a:r>
              <a:rPr lang="en-US" dirty="0" smtClean="0"/>
              <a:t>Modified - 13262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E56F8-96E0-43C3-A8C9-26C34CD30EAD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 descr="epEecnhhad.emz"/>
          <p:cNvPicPr>
            <a:picLocks noChangeAspect="1"/>
          </p:cNvPicPr>
          <p:nvPr/>
        </p:nvPicPr>
        <p:blipFill>
          <a:blip r:embed="rId2" cstate="print"/>
          <a:srcRect r="56207" b="54444"/>
          <a:stretch>
            <a:fillRect/>
          </a:stretch>
        </p:blipFill>
        <p:spPr>
          <a:xfrm>
            <a:off x="685800" y="685800"/>
            <a:ext cx="7315200" cy="5181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86600" y="25146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 bin:</a:t>
            </a:r>
          </a:p>
          <a:p>
            <a:r>
              <a:rPr lang="en-US" dirty="0" smtClean="0"/>
              <a:t>Original – 5508</a:t>
            </a:r>
          </a:p>
          <a:p>
            <a:r>
              <a:rPr lang="en-US" dirty="0" smtClean="0"/>
              <a:t>Modified - 5608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2664</TotalTime>
  <Words>337</Words>
  <Application>Microsoft Office PowerPoint</Application>
  <PresentationFormat>On-screen Show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ShowerPointFinder (org.lcsim.recon.cluster.mipfinder)</vt:lpstr>
      <vt:lpstr>Code changes</vt:lpstr>
      <vt:lpstr>Checks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Unsolved problems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ShowerPointFinder (org.lcsim.recon.cluster.mipfinder)</dc:title>
  <dc:creator>cassell</dc:creator>
  <cp:lastModifiedBy>cassell</cp:lastModifiedBy>
  <cp:revision>19</cp:revision>
  <dcterms:created xsi:type="dcterms:W3CDTF">2010-06-29T18:22:38Z</dcterms:created>
  <dcterms:modified xsi:type="dcterms:W3CDTF">2010-07-01T14:47:04Z</dcterms:modified>
</cp:coreProperties>
</file>